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3"/>
  </p:sldMasterIdLst>
  <p:notesMasterIdLst>
    <p:notesMasterId r:id="rId68"/>
  </p:notesMasterIdLst>
  <p:handoutMasterIdLst>
    <p:handoutMasterId r:id="rId69"/>
  </p:handoutMasterIdLst>
  <p:sldIdLst>
    <p:sldId id="277" r:id="rId4"/>
    <p:sldId id="271" r:id="rId5"/>
    <p:sldId id="294" r:id="rId6"/>
    <p:sldId id="296" r:id="rId7"/>
    <p:sldId id="295" r:id="rId8"/>
    <p:sldId id="310" r:id="rId9"/>
    <p:sldId id="274" r:id="rId10"/>
    <p:sldId id="339" r:id="rId11"/>
    <p:sldId id="340" r:id="rId12"/>
    <p:sldId id="336" r:id="rId13"/>
    <p:sldId id="285" r:id="rId14"/>
    <p:sldId id="338" r:id="rId15"/>
    <p:sldId id="337" r:id="rId16"/>
    <p:sldId id="341" r:id="rId17"/>
    <p:sldId id="342" r:id="rId18"/>
    <p:sldId id="343" r:id="rId19"/>
    <p:sldId id="313" r:id="rId20"/>
    <p:sldId id="312" r:id="rId21"/>
    <p:sldId id="314" r:id="rId22"/>
    <p:sldId id="315" r:id="rId23"/>
    <p:sldId id="345" r:id="rId24"/>
    <p:sldId id="346" r:id="rId25"/>
    <p:sldId id="347" r:id="rId26"/>
    <p:sldId id="348" r:id="rId27"/>
    <p:sldId id="349" r:id="rId28"/>
    <p:sldId id="350" r:id="rId29"/>
    <p:sldId id="351" r:id="rId30"/>
    <p:sldId id="352" r:id="rId31"/>
    <p:sldId id="353" r:id="rId32"/>
    <p:sldId id="354" r:id="rId33"/>
    <p:sldId id="357" r:id="rId34"/>
    <p:sldId id="358" r:id="rId35"/>
    <p:sldId id="359" r:id="rId36"/>
    <p:sldId id="329" r:id="rId37"/>
    <p:sldId id="360" r:id="rId38"/>
    <p:sldId id="361" r:id="rId39"/>
    <p:sldId id="362" r:id="rId40"/>
    <p:sldId id="363" r:id="rId41"/>
    <p:sldId id="364" r:id="rId42"/>
    <p:sldId id="365" r:id="rId43"/>
    <p:sldId id="366" r:id="rId44"/>
    <p:sldId id="367" r:id="rId45"/>
    <p:sldId id="368" r:id="rId46"/>
    <p:sldId id="369" r:id="rId47"/>
    <p:sldId id="372" r:id="rId48"/>
    <p:sldId id="373" r:id="rId49"/>
    <p:sldId id="374" r:id="rId50"/>
    <p:sldId id="322" r:id="rId51"/>
    <p:sldId id="375" r:id="rId52"/>
    <p:sldId id="376" r:id="rId53"/>
    <p:sldId id="377" r:id="rId54"/>
    <p:sldId id="378" r:id="rId55"/>
    <p:sldId id="379" r:id="rId56"/>
    <p:sldId id="380" r:id="rId57"/>
    <p:sldId id="381" r:id="rId58"/>
    <p:sldId id="382" r:id="rId59"/>
    <p:sldId id="383" r:id="rId60"/>
    <p:sldId id="384" r:id="rId61"/>
    <p:sldId id="387" r:id="rId62"/>
    <p:sldId id="388" r:id="rId63"/>
    <p:sldId id="389" r:id="rId64"/>
    <p:sldId id="391" r:id="rId65"/>
    <p:sldId id="355" r:id="rId66"/>
    <p:sldId id="390"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p:cViewPr varScale="1">
        <p:scale>
          <a:sx n="85" d="100"/>
          <a:sy n="85" d="100"/>
        </p:scale>
        <p:origin x="341" y="53"/>
      </p:cViewPr>
      <p:guideLst>
        <p:guide orient="horz" pos="2160"/>
        <p:guide pos="3840"/>
      </p:guideLst>
    </p:cSldViewPr>
  </p:slideViewPr>
  <p:notesTextViewPr>
    <p:cViewPr>
      <p:scale>
        <a:sx n="1" d="1"/>
        <a:sy n="1" d="1"/>
      </p:scale>
      <p:origin x="0" y="0"/>
    </p:cViewPr>
  </p:notesTextViewPr>
  <p:notesViewPr>
    <p:cSldViewPr>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8/5/2024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256735"/>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416896"/>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1255394"/>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468628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057579"/>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540945"/>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285305"/>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
        <p:nvSpPr>
          <p:cNvPr id="7" name="二等辺三角形 10">
            <a:extLst>
              <a:ext uri="{FF2B5EF4-FFF2-40B4-BE49-F238E27FC236}">
                <a16:creationId xmlns:a16="http://schemas.microsoft.com/office/drawing/2014/main" id="{F71D8B7F-E8CE-F5F5-9276-32D968A43C96}"/>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644323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二等辺三角形 9">
            <a:extLst>
              <a:ext uri="{FF2B5EF4-FFF2-40B4-BE49-F238E27FC236}">
                <a16:creationId xmlns:a16="http://schemas.microsoft.com/office/drawing/2014/main" id="{C06C0504-FF43-3AA9-2422-6090EC3AA405}"/>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8" name="二等辺三角形 10">
            <a:extLst>
              <a:ext uri="{FF2B5EF4-FFF2-40B4-BE49-F238E27FC236}">
                <a16:creationId xmlns:a16="http://schemas.microsoft.com/office/drawing/2014/main" id="{A60A97EB-81E4-D7DA-3BAF-5232A4A8BEC3}"/>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358857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veral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081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4356093"/>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8B10B03B-6275-6950-90B5-7718DCE37BE4}"/>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211120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34384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0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43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二等辺三角形 9">
            <a:extLst>
              <a:ext uri="{FF2B5EF4-FFF2-40B4-BE49-F238E27FC236}">
                <a16:creationId xmlns:a16="http://schemas.microsoft.com/office/drawing/2014/main" id="{0AF57CC7-2A67-A84C-BCF4-6833DFC8C088}"/>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6" name="二等辺三角形 10">
            <a:extLst>
              <a:ext uri="{FF2B5EF4-FFF2-40B4-BE49-F238E27FC236}">
                <a16:creationId xmlns:a16="http://schemas.microsoft.com/office/drawing/2014/main" id="{C6E15BC5-2B66-32A8-9F90-76E3C5F2C662}"/>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7" name="Slide Number Placeholder 5">
            <a:extLst>
              <a:ext uri="{FF2B5EF4-FFF2-40B4-BE49-F238E27FC236}">
                <a16:creationId xmlns:a16="http://schemas.microsoft.com/office/drawing/2014/main" id="{6CA9F5AC-822C-898A-0D5D-08A6EDE5B88F}"/>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spTree>
    <p:extLst>
      <p:ext uri="{BB962C8B-B14F-4D97-AF65-F5344CB8AC3E}">
        <p14:creationId xmlns:p14="http://schemas.microsoft.com/office/powerpoint/2010/main" val="413179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
        <p:nvSpPr>
          <p:cNvPr id="8" name="二等辺三角形 11">
            <a:extLst>
              <a:ext uri="{FF2B5EF4-FFF2-40B4-BE49-F238E27FC236}">
                <a16:creationId xmlns:a16="http://schemas.microsoft.com/office/drawing/2014/main" id="{9AE06AFD-E201-1B76-FD70-DE418014ED71}"/>
              </a:ext>
            </a:extLst>
          </p:cNvPr>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9" name="二等辺三角形 9">
            <a:extLst>
              <a:ext uri="{FF2B5EF4-FFF2-40B4-BE49-F238E27FC236}">
                <a16:creationId xmlns:a16="http://schemas.microsoft.com/office/drawing/2014/main" id="{8E693785-8EA8-5963-5BCA-C54F880B3E7C}"/>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0" name="二等辺三角形 10">
            <a:extLst>
              <a:ext uri="{FF2B5EF4-FFF2-40B4-BE49-F238E27FC236}">
                <a16:creationId xmlns:a16="http://schemas.microsoft.com/office/drawing/2014/main" id="{4BE1BEB4-D31C-5741-F0D0-0BA9884DFBB3}"/>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85305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3" name="二等辺三角形 10">
            <a:extLst>
              <a:ext uri="{FF2B5EF4-FFF2-40B4-BE49-F238E27FC236}">
                <a16:creationId xmlns:a16="http://schemas.microsoft.com/office/drawing/2014/main" id="{D8E5F68C-5198-3F84-5856-684ACA0397C3}"/>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24800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
        <p:nvSpPr>
          <p:cNvPr id="14" name="Slide Number Placeholder 5">
            <a:extLst>
              <a:ext uri="{FF2B5EF4-FFF2-40B4-BE49-F238E27FC236}">
                <a16:creationId xmlns:a16="http://schemas.microsoft.com/office/drawing/2014/main" id="{EF18ED5C-066C-9114-006A-E4A41ABAF630}"/>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pic>
        <p:nvPicPr>
          <p:cNvPr id="15" name="Picture 14" descr="A picture containing photo, table, person, monitor&#10;&#10;Description automatically generated">
            <a:extLst>
              <a:ext uri="{FF2B5EF4-FFF2-40B4-BE49-F238E27FC236}">
                <a16:creationId xmlns:a16="http://schemas.microsoft.com/office/drawing/2014/main" id="{373B36EE-0A05-7C2C-7E63-24AB9FFC99B7}"/>
              </a:ext>
            </a:extLst>
          </p:cNvPr>
          <p:cNvPicPr>
            <a:picLocks noChangeAspect="1"/>
          </p:cNvPicPr>
          <p:nvPr userDrawn="1"/>
        </p:nvPicPr>
        <p:blipFill rotWithShape="1">
          <a:blip r:embed="rId20"/>
          <a:srcRect t="90286" r="71976"/>
          <a:stretch/>
        </p:blipFill>
        <p:spPr>
          <a:xfrm>
            <a:off x="0" y="6373302"/>
            <a:ext cx="2514600" cy="490308"/>
          </a:xfrm>
          <a:prstGeom prst="rect">
            <a:avLst/>
          </a:prstGeom>
        </p:spPr>
      </p:pic>
      <p:sp>
        <p:nvSpPr>
          <p:cNvPr id="16" name="TextBox 15">
            <a:extLst>
              <a:ext uri="{FF2B5EF4-FFF2-40B4-BE49-F238E27FC236}">
                <a16:creationId xmlns:a16="http://schemas.microsoft.com/office/drawing/2014/main" id="{92050F86-C2A2-371E-E3F0-CCFCF08C8371}"/>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8/5/2024</a:t>
            </a:fld>
            <a:endParaRPr lang="en-US" sz="1200" b="1" dirty="0"/>
          </a:p>
        </p:txBody>
      </p:sp>
    </p:spTree>
    <p:extLst>
      <p:ext uri="{BB962C8B-B14F-4D97-AF65-F5344CB8AC3E}">
        <p14:creationId xmlns:p14="http://schemas.microsoft.com/office/powerpoint/2010/main" val="9472683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Lst>
  <p:hf hdr="0" ft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5E098-F3D0-453C-BBF5-A7C840F21FD8}"/>
              </a:ext>
            </a:extLst>
          </p:cNvPr>
          <p:cNvSpPr>
            <a:spLocks noGrp="1"/>
          </p:cNvSpPr>
          <p:nvPr>
            <p:ph type="ctrTitle"/>
          </p:nvPr>
        </p:nvSpPr>
        <p:spPr>
          <a:xfrm>
            <a:off x="2057400" y="3581400"/>
            <a:ext cx="9717622" cy="2616199"/>
          </a:xfrm>
        </p:spPr>
        <p:txBody>
          <a:bodyPr>
            <a:noAutofit/>
          </a:bodyPr>
          <a:lstStyle/>
          <a:p>
            <a:pPr marL="0" marR="0">
              <a:lnSpc>
                <a:spcPct val="107000"/>
              </a:lnSpc>
              <a:spcBef>
                <a:spcPts val="0"/>
              </a:spcBef>
              <a:spcAft>
                <a:spcPts val="800"/>
              </a:spcAft>
            </a:pPr>
            <a:br>
              <a:rPr lang="en-US" sz="4000" dirty="0">
                <a:effectLst/>
                <a:latin typeface="Calibri" panose="020F0502020204030204" pitchFamily="34" charset="0"/>
                <a:ea typeface="DengXian" panose="02010600030101010101" pitchFamily="2" charset="-122"/>
                <a:cs typeface="Mangal" panose="02040503050203030202" pitchFamily="18" charset="0"/>
              </a:rPr>
            </a:br>
            <a:br>
              <a:rPr lang="en-US" sz="4000" dirty="0">
                <a:effectLst/>
                <a:latin typeface="Calibri" panose="020F0502020204030204" pitchFamily="34" charset="0"/>
                <a:ea typeface="DengXian" panose="02010600030101010101" pitchFamily="2" charset="-122"/>
                <a:cs typeface="Mangal" panose="02040503050203030202" pitchFamily="18" charset="0"/>
              </a:rPr>
            </a:br>
            <a:br>
              <a:rPr lang="en-US" sz="4000" dirty="0">
                <a:effectLst/>
                <a:latin typeface="Calibri" panose="020F0502020204030204" pitchFamily="34" charset="0"/>
                <a:ea typeface="DengXian" panose="02010600030101010101" pitchFamily="2" charset="-122"/>
                <a:cs typeface="Mangal" panose="02040503050203030202" pitchFamily="18" charset="0"/>
              </a:rPr>
            </a:br>
            <a:br>
              <a:rPr lang="en-US" sz="4000" dirty="0">
                <a:effectLst/>
                <a:latin typeface="Calibri" panose="020F0502020204030204" pitchFamily="34" charset="0"/>
                <a:ea typeface="DengXian" panose="02010600030101010101" pitchFamily="2" charset="-122"/>
                <a:cs typeface="Mangal" panose="02040503050203030202" pitchFamily="18" charset="0"/>
              </a:rPr>
            </a:br>
            <a:r>
              <a:rPr lang="en-US" sz="4000" dirty="0">
                <a:effectLst/>
                <a:latin typeface="Calibri" panose="020F0502020204030204" pitchFamily="34" charset="0"/>
                <a:ea typeface="DengXian" panose="02010600030101010101" pitchFamily="2" charset="-122"/>
                <a:cs typeface="Mangal" panose="02040503050203030202" pitchFamily="18" charset="0"/>
              </a:rPr>
              <a:t>Machine Learning-Based </a:t>
            </a:r>
            <a:r>
              <a:rPr lang="en-US" sz="4000" dirty="0">
                <a:latin typeface="Calibri" panose="020F0502020204030204" pitchFamily="34" charset="0"/>
                <a:ea typeface="DengXian" panose="02010600030101010101" pitchFamily="2" charset="-122"/>
                <a:cs typeface="Mangal" panose="02040503050203030202" pitchFamily="18" charset="0"/>
              </a:rPr>
              <a:t>D</a:t>
            </a:r>
            <a:r>
              <a:rPr lang="en-US" sz="4000" dirty="0">
                <a:effectLst/>
                <a:latin typeface="Calibri" panose="020F0502020204030204" pitchFamily="34" charset="0"/>
                <a:ea typeface="DengXian" panose="02010600030101010101" pitchFamily="2" charset="-122"/>
                <a:cs typeface="Mangal" panose="02040503050203030202" pitchFamily="18" charset="0"/>
              </a:rPr>
              <a:t>river Assistant </a:t>
            </a:r>
            <a:r>
              <a:rPr lang="en-US" sz="4000" dirty="0">
                <a:latin typeface="Calibri" panose="020F0502020204030204" pitchFamily="34" charset="0"/>
                <a:ea typeface="DengXian" panose="02010600030101010101" pitchFamily="2" charset="-122"/>
                <a:cs typeface="Mangal" panose="02040503050203030202" pitchFamily="18" charset="0"/>
              </a:rPr>
              <a:t>S</a:t>
            </a:r>
            <a:r>
              <a:rPr lang="en-US" sz="4000" dirty="0">
                <a:effectLst/>
                <a:latin typeface="Calibri" panose="020F0502020204030204" pitchFamily="34" charset="0"/>
                <a:ea typeface="DengXian" panose="02010600030101010101" pitchFamily="2" charset="-122"/>
                <a:cs typeface="Mangal" panose="02040503050203030202" pitchFamily="18" charset="0"/>
              </a:rPr>
              <a:t>ystem to Reduce </a:t>
            </a:r>
            <a:r>
              <a:rPr lang="en-US" sz="4000" dirty="0">
                <a:latin typeface="Calibri" panose="020F0502020204030204" pitchFamily="34" charset="0"/>
                <a:ea typeface="DengXian" panose="02010600030101010101" pitchFamily="2" charset="-122"/>
                <a:cs typeface="Mangal" panose="02040503050203030202" pitchFamily="18" charset="0"/>
              </a:rPr>
              <a:t>R</a:t>
            </a:r>
            <a:r>
              <a:rPr lang="en-US" sz="4000" dirty="0">
                <a:effectLst/>
                <a:latin typeface="Calibri" panose="020F0502020204030204" pitchFamily="34" charset="0"/>
                <a:ea typeface="DengXian" panose="02010600030101010101" pitchFamily="2" charset="-122"/>
                <a:cs typeface="Mangal" panose="02040503050203030202" pitchFamily="18" charset="0"/>
              </a:rPr>
              <a:t>oad </a:t>
            </a:r>
            <a:r>
              <a:rPr lang="en-US" sz="4000" dirty="0">
                <a:latin typeface="Calibri" panose="020F0502020204030204" pitchFamily="34" charset="0"/>
                <a:ea typeface="DengXian" panose="02010600030101010101" pitchFamily="2" charset="-122"/>
                <a:cs typeface="Mangal" panose="02040503050203030202" pitchFamily="18" charset="0"/>
              </a:rPr>
              <a:t>A</a:t>
            </a:r>
            <a:r>
              <a:rPr lang="en-US" sz="4000" dirty="0">
                <a:effectLst/>
                <a:latin typeface="Calibri" panose="020F0502020204030204" pitchFamily="34" charset="0"/>
                <a:ea typeface="DengXian" panose="02010600030101010101" pitchFamily="2" charset="-122"/>
                <a:cs typeface="Mangal" panose="02040503050203030202" pitchFamily="18" charset="0"/>
              </a:rPr>
              <a:t>ccidents</a:t>
            </a:r>
            <a:br>
              <a:rPr lang="en-US" sz="4000" dirty="0">
                <a:effectLst/>
                <a:latin typeface="Calibri" panose="020F0502020204030204" pitchFamily="34" charset="0"/>
                <a:ea typeface="DengXian" panose="02010600030101010101" pitchFamily="2" charset="-122"/>
                <a:cs typeface="Mangal" panose="02040503050203030202" pitchFamily="18" charset="0"/>
              </a:rPr>
            </a:br>
            <a:r>
              <a:rPr lang="en-US" sz="4000" dirty="0">
                <a:effectLst/>
                <a:latin typeface="Calibri" panose="020F0502020204030204" pitchFamily="34" charset="0"/>
                <a:ea typeface="DengXian" panose="02010600030101010101" pitchFamily="2" charset="-122"/>
                <a:cs typeface="Mangal" panose="02040503050203030202" pitchFamily="18" charset="0"/>
              </a:rPr>
              <a:t> </a:t>
            </a:r>
            <a:br>
              <a:rPr lang="en-US" sz="4000" dirty="0">
                <a:effectLst/>
                <a:latin typeface="Calibri" panose="020F0502020204030204" pitchFamily="34" charset="0"/>
                <a:ea typeface="DengXian" panose="02010600030101010101" pitchFamily="2" charset="-122"/>
                <a:cs typeface="Mangal" panose="02040503050203030202" pitchFamily="18" charset="0"/>
              </a:rPr>
            </a:br>
            <a:r>
              <a:rPr lang="en-US" sz="4000" dirty="0">
                <a:effectLst/>
                <a:latin typeface="Calibri" panose="020F0502020204030204" pitchFamily="34" charset="0"/>
                <a:ea typeface="DengXian" panose="02010600030101010101" pitchFamily="2" charset="-122"/>
                <a:cs typeface="Mangal" panose="02040503050203030202" pitchFamily="18" charset="0"/>
              </a:rPr>
              <a:t> </a:t>
            </a:r>
            <a:br>
              <a:rPr lang="en-US" sz="4000" dirty="0">
                <a:effectLst/>
                <a:latin typeface="Calibri" panose="020F0502020204030204" pitchFamily="34" charset="0"/>
                <a:ea typeface="DengXian" panose="02010600030101010101" pitchFamily="2" charset="-122"/>
                <a:cs typeface="Mangal" panose="02040503050203030202" pitchFamily="18" charset="0"/>
              </a:rPr>
            </a:br>
            <a:endParaRPr lang="en-US" sz="8000" dirty="0"/>
          </a:p>
        </p:txBody>
      </p:sp>
      <p:sp>
        <p:nvSpPr>
          <p:cNvPr id="5" name="Subtitle 4">
            <a:extLst>
              <a:ext uri="{FF2B5EF4-FFF2-40B4-BE49-F238E27FC236}">
                <a16:creationId xmlns:a16="http://schemas.microsoft.com/office/drawing/2014/main" id="{288F3F03-40A0-499D-BDCC-A8E886D9D7C4}"/>
              </a:ext>
            </a:extLst>
          </p:cNvPr>
          <p:cNvSpPr>
            <a:spLocks noGrp="1"/>
          </p:cNvSpPr>
          <p:nvPr>
            <p:ph type="subTitle" idx="1"/>
          </p:nvPr>
        </p:nvSpPr>
        <p:spPr>
          <a:xfrm>
            <a:off x="4572000" y="4097866"/>
            <a:ext cx="6987645" cy="1388534"/>
          </a:xfrm>
        </p:spPr>
        <p:txBody>
          <a:bodyPr>
            <a:normAutofit/>
          </a:bodyPr>
          <a:lstStyle/>
          <a:p>
            <a:r>
              <a:rPr lang="en-US" sz="2800" dirty="0">
                <a:effectLst/>
                <a:latin typeface="Calibri" panose="020F0502020204030204" pitchFamily="34" charset="0"/>
                <a:ea typeface="DengXian" panose="02010600030101010101" pitchFamily="2" charset="-122"/>
                <a:cs typeface="Mangal" panose="02040503050203030202" pitchFamily="18" charset="0"/>
              </a:rPr>
              <a:t>CDAP 24_25J_197</a:t>
            </a:r>
          </a:p>
          <a:p>
            <a:endParaRPr lang="en-US" sz="4400" dirty="0"/>
          </a:p>
        </p:txBody>
      </p:sp>
    </p:spTree>
    <p:extLst>
      <p:ext uri="{BB962C8B-B14F-4D97-AF65-F5344CB8AC3E}">
        <p14:creationId xmlns:p14="http://schemas.microsoft.com/office/powerpoint/2010/main" val="381388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020887" y="735966"/>
            <a:ext cx="4445000" cy="868362"/>
          </a:xfrm>
        </p:spPr>
        <p:txBody>
          <a:bodyPr>
            <a:normAutofit/>
          </a:bodyPr>
          <a:lstStyle/>
          <a:p>
            <a:pPr algn="l"/>
            <a:r>
              <a:rPr lang="en-US" dirty="0"/>
              <a:t>Specific Objective</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020887" y="1066800"/>
            <a:ext cx="10018713" cy="1905000"/>
          </a:xfrm>
        </p:spPr>
        <p:txBody>
          <a:bodyPr/>
          <a:lstStyle/>
          <a:p>
            <a:r>
              <a:rPr lang="en-US" dirty="0"/>
              <a:t>Develop an advanced biometric authentication system for validating drivers.</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12" name="Title 4">
            <a:extLst>
              <a:ext uri="{FF2B5EF4-FFF2-40B4-BE49-F238E27FC236}">
                <a16:creationId xmlns:a16="http://schemas.microsoft.com/office/drawing/2014/main" id="{3A17C640-0BEC-2D3F-513D-BFA188FE88FD}"/>
              </a:ext>
            </a:extLst>
          </p:cNvPr>
          <p:cNvSpPr txBox="1">
            <a:spLocks/>
          </p:cNvSpPr>
          <p:nvPr/>
        </p:nvSpPr>
        <p:spPr>
          <a:xfrm>
            <a:off x="2020887" y="2868453"/>
            <a:ext cx="4445000" cy="86836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Sub Objectives</a:t>
            </a:r>
          </a:p>
        </p:txBody>
      </p:sp>
      <p:sp>
        <p:nvSpPr>
          <p:cNvPr id="13" name="Content Placeholder 5">
            <a:extLst>
              <a:ext uri="{FF2B5EF4-FFF2-40B4-BE49-F238E27FC236}">
                <a16:creationId xmlns:a16="http://schemas.microsoft.com/office/drawing/2014/main" id="{7998D7CB-5F53-2F6E-DEC8-1F589BE8137E}"/>
              </a:ext>
            </a:extLst>
          </p:cNvPr>
          <p:cNvSpPr txBox="1">
            <a:spLocks/>
          </p:cNvSpPr>
          <p:nvPr/>
        </p:nvSpPr>
        <p:spPr>
          <a:xfrm>
            <a:off x="2097087" y="3657600"/>
            <a:ext cx="10018713" cy="19050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Voice-Based Driver Identification</a:t>
            </a:r>
          </a:p>
          <a:p>
            <a:r>
              <a:rPr lang="en-US" dirty="0"/>
              <a:t>Driver Face Identification</a:t>
            </a:r>
          </a:p>
          <a:p>
            <a:r>
              <a:rPr lang="en-US" dirty="0"/>
              <a:t>Security Messaging System</a:t>
            </a:r>
          </a:p>
        </p:txBody>
      </p:sp>
    </p:spTree>
    <p:extLst>
      <p:ext uri="{BB962C8B-B14F-4D97-AF65-F5344CB8AC3E}">
        <p14:creationId xmlns:p14="http://schemas.microsoft.com/office/powerpoint/2010/main" val="221240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2362200"/>
            <a:ext cx="10018713" cy="1752599"/>
          </a:xfrm>
        </p:spPr>
        <p:txBody>
          <a:bodyPr>
            <a:normAutofit/>
          </a:bodyPr>
          <a:lstStyle/>
          <a:p>
            <a:r>
              <a:rPr lang="en-US" sz="4800" dirty="0"/>
              <a:t>Methodology</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123956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057400" y="1143000"/>
            <a:ext cx="8991600" cy="4724400"/>
          </a:xfrm>
        </p:spPr>
        <p:txBody>
          <a:bodyPr>
            <a:normAutofit/>
          </a:bodyPr>
          <a:lstStyle/>
          <a:p>
            <a:pPr marL="0" indent="0">
              <a:buNone/>
            </a:pPr>
            <a:r>
              <a:rPr lang="en-US" b="1" dirty="0" err="1"/>
              <a:t>Hardwares</a:t>
            </a:r>
            <a:endParaRPr lang="en-US" b="1" dirty="0"/>
          </a:p>
          <a:p>
            <a:r>
              <a:rPr lang="en-US" dirty="0"/>
              <a:t>Microphone </a:t>
            </a:r>
          </a:p>
          <a:p>
            <a:r>
              <a:rPr lang="en-US" dirty="0"/>
              <a:t>Camera</a:t>
            </a:r>
          </a:p>
          <a:p>
            <a:r>
              <a:rPr lang="en-US" dirty="0"/>
              <a:t>Processing Unit (Embedded System)</a:t>
            </a:r>
          </a:p>
          <a:p>
            <a:r>
              <a:rPr lang="en-US" dirty="0"/>
              <a:t>Connected Device (Smartphone or similar)</a:t>
            </a:r>
          </a:p>
          <a:p>
            <a:endParaRPr lang="en-US" dirty="0"/>
          </a:p>
          <a:p>
            <a:pPr marL="0" indent="0">
              <a:buNone/>
            </a:pPr>
            <a:r>
              <a:rPr lang="en-US" b="1" dirty="0" err="1"/>
              <a:t>Softwares</a:t>
            </a:r>
            <a:endParaRPr lang="en-US" b="1" dirty="0"/>
          </a:p>
          <a:p>
            <a:r>
              <a:rPr lang="en-US" dirty="0"/>
              <a:t>Python with </a:t>
            </a:r>
            <a:r>
              <a:rPr lang="en-US" dirty="0" err="1"/>
              <a:t>LibROSA</a:t>
            </a:r>
            <a:r>
              <a:rPr lang="en-US" dirty="0"/>
              <a:t> for voice processing.</a:t>
            </a:r>
          </a:p>
          <a:p>
            <a:r>
              <a:rPr lang="en-US" dirty="0"/>
              <a:t>OpenCV and </a:t>
            </a:r>
            <a:r>
              <a:rPr lang="en-US" dirty="0" err="1"/>
              <a:t>Dlib</a:t>
            </a:r>
            <a:r>
              <a:rPr lang="en-US" dirty="0"/>
              <a:t> for facial recognition.</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3" name="Title 2">
            <a:extLst>
              <a:ext uri="{FF2B5EF4-FFF2-40B4-BE49-F238E27FC236}">
                <a16:creationId xmlns:a16="http://schemas.microsoft.com/office/drawing/2014/main" id="{ADA589AF-BE63-FBB4-7697-2CA848598E63}"/>
              </a:ext>
            </a:extLst>
          </p:cNvPr>
          <p:cNvSpPr>
            <a:spLocks noGrp="1"/>
          </p:cNvSpPr>
          <p:nvPr>
            <p:ph type="title"/>
          </p:nvPr>
        </p:nvSpPr>
        <p:spPr>
          <a:xfrm>
            <a:off x="1219200" y="1"/>
            <a:ext cx="10018713" cy="1219200"/>
          </a:xfrm>
        </p:spPr>
        <p:txBody>
          <a:bodyPr/>
          <a:lstStyle/>
          <a:p>
            <a:r>
              <a:rPr lang="en-US" dirty="0"/>
              <a:t>Technologies to be used</a:t>
            </a:r>
          </a:p>
        </p:txBody>
      </p:sp>
    </p:spTree>
    <p:extLst>
      <p:ext uri="{BB962C8B-B14F-4D97-AF65-F5344CB8AC3E}">
        <p14:creationId xmlns:p14="http://schemas.microsoft.com/office/powerpoint/2010/main" val="72040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219200" y="20955"/>
            <a:ext cx="10018713" cy="1386839"/>
          </a:xfrm>
        </p:spPr>
        <p:txBody>
          <a:bodyPr>
            <a:normAutofit/>
          </a:bodyPr>
          <a:lstStyle/>
          <a:p>
            <a:r>
              <a:rPr lang="en-US" dirty="0"/>
              <a:t>System Diagram</a:t>
            </a:r>
          </a:p>
        </p:txBody>
      </p:sp>
      <p:pic>
        <p:nvPicPr>
          <p:cNvPr id="3" name="Content Placeholder 2" descr="A diagram of a system of information&#10;&#10;Description automatically generated with medium confidence">
            <a:extLst>
              <a:ext uri="{FF2B5EF4-FFF2-40B4-BE49-F238E27FC236}">
                <a16:creationId xmlns:a16="http://schemas.microsoft.com/office/drawing/2014/main" id="{F1ADCBEF-20F2-86CF-52D8-66B4B95F62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685" t="9756" r="15344" b="12196"/>
          <a:stretch/>
        </p:blipFill>
        <p:spPr>
          <a:xfrm>
            <a:off x="2556235" y="1143000"/>
            <a:ext cx="7349765" cy="4611619"/>
          </a:xfrm>
        </p:spPr>
      </p:pic>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4184586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484310" y="-152400"/>
            <a:ext cx="10018713" cy="1752599"/>
          </a:xfrm>
        </p:spPr>
        <p:txBody>
          <a:bodyPr>
            <a:normAutofit/>
          </a:bodyPr>
          <a:lstStyle/>
          <a:p>
            <a:r>
              <a:rPr lang="en-US" dirty="0"/>
              <a:t>Functional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484310" y="1219200"/>
            <a:ext cx="10098090" cy="4191000"/>
          </a:xfrm>
        </p:spPr>
        <p:txBody>
          <a:bodyPr>
            <a:normAutofit/>
          </a:bodyPr>
          <a:lstStyle/>
          <a:p>
            <a:r>
              <a:rPr lang="en-US" dirty="0"/>
              <a:t> Capture and process the driver's voice and facial features.</a:t>
            </a:r>
          </a:p>
          <a:p>
            <a:r>
              <a:rPr lang="en-US" dirty="0"/>
              <a:t> Match the captured voice and facial data against stored profiles. </a:t>
            </a:r>
          </a:p>
          <a:p>
            <a:r>
              <a:rPr lang="en-US" dirty="0"/>
              <a:t>The system must send an alert to the owner’s device if an unauthorized driver is detected.</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394571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600200" y="342900"/>
            <a:ext cx="10018713" cy="1752599"/>
          </a:xfrm>
        </p:spPr>
        <p:txBody>
          <a:bodyPr>
            <a:normAutofit/>
          </a:bodyPr>
          <a:lstStyle/>
          <a:p>
            <a:r>
              <a:rPr lang="en-US" dirty="0"/>
              <a:t>Non-Functional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514600" y="1219200"/>
            <a:ext cx="10098090" cy="4191000"/>
          </a:xfrm>
        </p:spPr>
        <p:txBody>
          <a:bodyPr>
            <a:normAutofit/>
          </a:bodyPr>
          <a:lstStyle/>
          <a:p>
            <a:r>
              <a:rPr lang="en-US" dirty="0"/>
              <a:t> Real-time process biometric data.</a:t>
            </a:r>
          </a:p>
          <a:p>
            <a:r>
              <a:rPr lang="en-US" dirty="0"/>
              <a:t> High accuracy in voice and face data.</a:t>
            </a:r>
          </a:p>
          <a:p>
            <a:r>
              <a:rPr lang="en-US" dirty="0"/>
              <a:t> Reliability of the system. </a:t>
            </a:r>
          </a:p>
          <a:p>
            <a:r>
              <a:rPr lang="en-US" dirty="0"/>
              <a:t>Data privacy and security of driver profiles.</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795254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484310" y="-152400"/>
            <a:ext cx="10018713" cy="1752599"/>
          </a:xfrm>
        </p:spPr>
        <p:txBody>
          <a:bodyPr>
            <a:normAutofit/>
          </a:bodyPr>
          <a:lstStyle/>
          <a:p>
            <a:r>
              <a:rPr lang="en-US" dirty="0"/>
              <a:t>Personal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484310" y="1219200"/>
            <a:ext cx="10098090" cy="4191000"/>
          </a:xfrm>
        </p:spPr>
        <p:txBody>
          <a:bodyPr>
            <a:normAutofit/>
          </a:bodyPr>
          <a:lstStyle/>
          <a:p>
            <a:r>
              <a:rPr lang="en-US" dirty="0"/>
              <a:t>Project Manager: Oversees project progress, manages resources.- </a:t>
            </a:r>
          </a:p>
          <a:p>
            <a:r>
              <a:rPr lang="en-US" dirty="0"/>
              <a:t>Software Developers: Develop and integrate voice and face recognition modules.</a:t>
            </a:r>
          </a:p>
          <a:p>
            <a:r>
              <a:rPr lang="en-US" dirty="0"/>
              <a:t>QA Engineer: Ensures system functionality and reliability through rigorous testing.</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915853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295400" y="609600"/>
            <a:ext cx="10018713" cy="1752599"/>
          </a:xfrm>
        </p:spPr>
        <p:txBody>
          <a:bodyPr>
            <a:normAutofit/>
          </a:bodyPr>
          <a:lstStyle/>
          <a:p>
            <a:r>
              <a:rPr lang="en-US" dirty="0"/>
              <a:t>Commercialization</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895600" y="1485899"/>
            <a:ext cx="5486400" cy="3124201"/>
          </a:xfrm>
        </p:spPr>
        <p:txBody>
          <a:bodyPr/>
          <a:lstStyle/>
          <a:p>
            <a:r>
              <a:rPr lang="en-US" dirty="0"/>
              <a:t>Target Market &amp; Needs.</a:t>
            </a:r>
          </a:p>
          <a:p>
            <a:r>
              <a:rPr lang="en-US" dirty="0"/>
              <a:t>Marketing, Sales, &amp; Compliance.</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401233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Budget</a:t>
            </a:r>
          </a:p>
        </p:txBody>
      </p:sp>
      <p:graphicFrame>
        <p:nvGraphicFramePr>
          <p:cNvPr id="2" name="Content Placeholder 1">
            <a:extLst>
              <a:ext uri="{FF2B5EF4-FFF2-40B4-BE49-F238E27FC236}">
                <a16:creationId xmlns:a16="http://schemas.microsoft.com/office/drawing/2014/main" id="{C456E0F3-B221-0596-1F84-543C175332EE}"/>
              </a:ext>
            </a:extLst>
          </p:cNvPr>
          <p:cNvGraphicFramePr>
            <a:graphicFrameLocks noGrp="1"/>
          </p:cNvGraphicFramePr>
          <p:nvPr>
            <p:ph idx="1"/>
            <p:extLst>
              <p:ext uri="{D42A27DB-BD31-4B8C-83A1-F6EECF244321}">
                <p14:modId xmlns:p14="http://schemas.microsoft.com/office/powerpoint/2010/main" val="1111420017"/>
              </p:ext>
            </p:extLst>
          </p:nvPr>
        </p:nvGraphicFramePr>
        <p:xfrm>
          <a:off x="3428998" y="2362200"/>
          <a:ext cx="6400800" cy="21590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093314285"/>
                    </a:ext>
                  </a:extLst>
                </a:gridCol>
                <a:gridCol w="3200400">
                  <a:extLst>
                    <a:ext uri="{9D8B030D-6E8A-4147-A177-3AD203B41FA5}">
                      <a16:colId xmlns:a16="http://schemas.microsoft.com/office/drawing/2014/main" val="3836397995"/>
                    </a:ext>
                  </a:extLst>
                </a:gridCol>
              </a:tblGrid>
              <a:tr h="431800">
                <a:tc>
                  <a:txBody>
                    <a:bodyPr/>
                    <a:lstStyle/>
                    <a:p>
                      <a:r>
                        <a:rPr lang="en-US" dirty="0" err="1"/>
                        <a:t>Resourses</a:t>
                      </a:r>
                      <a:endParaRPr lang="en-US" dirty="0"/>
                    </a:p>
                  </a:txBody>
                  <a:tcPr/>
                </a:tc>
                <a:tc>
                  <a:txBody>
                    <a:bodyPr/>
                    <a:lstStyle/>
                    <a:p>
                      <a:r>
                        <a:rPr lang="en-US" dirty="0"/>
                        <a:t>Amount (LKR)</a:t>
                      </a:r>
                    </a:p>
                  </a:txBody>
                  <a:tcPr/>
                </a:tc>
                <a:extLst>
                  <a:ext uri="{0D108BD9-81ED-4DB2-BD59-A6C34878D82A}">
                    <a16:rowId xmlns:a16="http://schemas.microsoft.com/office/drawing/2014/main" val="2850830222"/>
                  </a:ext>
                </a:extLst>
              </a:tr>
              <a:tr h="431800">
                <a:tc>
                  <a:txBody>
                    <a:bodyPr/>
                    <a:lstStyle/>
                    <a:p>
                      <a:r>
                        <a:rPr lang="en-US" dirty="0"/>
                        <a:t>Accessories Cost</a:t>
                      </a:r>
                    </a:p>
                  </a:txBody>
                  <a:tcPr/>
                </a:tc>
                <a:tc>
                  <a:txBody>
                    <a:bodyPr/>
                    <a:lstStyle/>
                    <a:p>
                      <a:r>
                        <a:rPr lang="en-US" dirty="0"/>
                        <a:t>4000</a:t>
                      </a:r>
                    </a:p>
                  </a:txBody>
                  <a:tcPr/>
                </a:tc>
                <a:extLst>
                  <a:ext uri="{0D108BD9-81ED-4DB2-BD59-A6C34878D82A}">
                    <a16:rowId xmlns:a16="http://schemas.microsoft.com/office/drawing/2014/main" val="1987711338"/>
                  </a:ext>
                </a:extLst>
              </a:tr>
              <a:tr h="431800">
                <a:tc>
                  <a:txBody>
                    <a:bodyPr/>
                    <a:lstStyle/>
                    <a:p>
                      <a:r>
                        <a:rPr lang="en-US" dirty="0"/>
                        <a:t>Electricity cost</a:t>
                      </a:r>
                    </a:p>
                  </a:txBody>
                  <a:tcPr/>
                </a:tc>
                <a:tc>
                  <a:txBody>
                    <a:bodyPr/>
                    <a:lstStyle/>
                    <a:p>
                      <a:r>
                        <a:rPr lang="en-US" dirty="0"/>
                        <a:t>2000</a:t>
                      </a:r>
                    </a:p>
                  </a:txBody>
                  <a:tcPr/>
                </a:tc>
                <a:extLst>
                  <a:ext uri="{0D108BD9-81ED-4DB2-BD59-A6C34878D82A}">
                    <a16:rowId xmlns:a16="http://schemas.microsoft.com/office/drawing/2014/main" val="2207264873"/>
                  </a:ext>
                </a:extLst>
              </a:tr>
              <a:tr h="431800">
                <a:tc>
                  <a:txBody>
                    <a:bodyPr/>
                    <a:lstStyle/>
                    <a:p>
                      <a:r>
                        <a:rPr lang="en-US" dirty="0"/>
                        <a:t>Internet Cost</a:t>
                      </a:r>
                    </a:p>
                  </a:txBody>
                  <a:tcPr/>
                </a:tc>
                <a:tc>
                  <a:txBody>
                    <a:bodyPr/>
                    <a:lstStyle/>
                    <a:p>
                      <a:r>
                        <a:rPr lang="en-US" dirty="0"/>
                        <a:t>3500</a:t>
                      </a:r>
                    </a:p>
                  </a:txBody>
                  <a:tcPr/>
                </a:tc>
                <a:extLst>
                  <a:ext uri="{0D108BD9-81ED-4DB2-BD59-A6C34878D82A}">
                    <a16:rowId xmlns:a16="http://schemas.microsoft.com/office/drawing/2014/main" val="2648811032"/>
                  </a:ext>
                </a:extLst>
              </a:tr>
              <a:tr h="431800">
                <a:tc>
                  <a:txBody>
                    <a:bodyPr/>
                    <a:lstStyle/>
                    <a:p>
                      <a:r>
                        <a:rPr lang="en-US" dirty="0"/>
                        <a:t>Travelling Cost</a:t>
                      </a:r>
                    </a:p>
                  </a:txBody>
                  <a:tcPr/>
                </a:tc>
                <a:tc>
                  <a:txBody>
                    <a:bodyPr/>
                    <a:lstStyle/>
                    <a:p>
                      <a:r>
                        <a:rPr lang="en-US" dirty="0"/>
                        <a:t>8000 (for all)</a:t>
                      </a:r>
                    </a:p>
                  </a:txBody>
                  <a:tcPr/>
                </a:tc>
                <a:extLst>
                  <a:ext uri="{0D108BD9-81ED-4DB2-BD59-A6C34878D82A}">
                    <a16:rowId xmlns:a16="http://schemas.microsoft.com/office/drawing/2014/main" val="544421506"/>
                  </a:ext>
                </a:extLst>
              </a:tr>
            </a:tbl>
          </a:graphicData>
        </a:graphic>
      </p:graphicFrame>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187718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339724"/>
            <a:ext cx="10018713" cy="1142999"/>
          </a:xfrm>
        </p:spPr>
        <p:txBody>
          <a:bodyPr>
            <a:normAutofit/>
          </a:bodyPr>
          <a:lstStyle/>
          <a:p>
            <a:r>
              <a:rPr lang="en-US" dirty="0"/>
              <a:t>References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905000" y="795019"/>
            <a:ext cx="10018713" cy="5257800"/>
          </a:xfrm>
        </p:spPr>
        <p:txBody>
          <a:bodyPr>
            <a:noAutofit/>
          </a:bodyPr>
          <a:lstStyle/>
          <a:p>
            <a:pPr marL="0" indent="0">
              <a:buNone/>
            </a:pPr>
            <a:endParaRPr lang="en-US" sz="2000" dirty="0">
              <a:latin typeface="Aptos Display" panose="020B0004020202020204" pitchFamily="34" charset="0"/>
            </a:endParaRPr>
          </a:p>
          <a:p>
            <a:pPr marL="0" indent="0">
              <a:buNone/>
            </a:pPr>
            <a:r>
              <a:rPr lang="en-US" sz="2000" dirty="0">
                <a:latin typeface="Aptos Display" panose="020B0004020202020204" pitchFamily="34" charset="0"/>
              </a:rPr>
              <a:t>[1]  World Bank, "Delivering Road Safety in Sri Lanka: Leadership Priorities and Initiatives to 2030," [Online]. Available: https://documents.worldbank.org/curated/en/976361582088610795/pdf/Delivering-Road-Safety-in-Sri-Lanka-Leadership-Priorities-and-Initiatives-to-2030.pdf.</a:t>
            </a:r>
          </a:p>
          <a:p>
            <a:pPr marL="0" indent="0">
              <a:buNone/>
            </a:pPr>
            <a:endParaRPr lang="en-US" sz="2000" dirty="0">
              <a:latin typeface="Aptos Display" panose="020B0004020202020204" pitchFamily="34" charset="0"/>
            </a:endParaRPr>
          </a:p>
          <a:p>
            <a:pPr marL="0" indent="0">
              <a:buNone/>
            </a:pPr>
            <a:r>
              <a:rPr lang="en-US" sz="2000" dirty="0">
                <a:latin typeface="Aptos Display" panose="020B0004020202020204" pitchFamily="34" charset="0"/>
              </a:rPr>
              <a:t>[2]  "Prioritizing Road Safety: A Global Challenge and Sri Lanka's Perspective," Numbers.lk, [Online]. Available: https://numbers.lk/news/prioritizing-road-safety-a-global-challenge-and-sri-lanka-s-perspective.</a:t>
            </a:r>
          </a:p>
          <a:p>
            <a:pPr marL="0" indent="0">
              <a:buNone/>
            </a:pPr>
            <a:endParaRPr lang="en-US" sz="2000" dirty="0">
              <a:latin typeface="Aptos Display" panose="020B0004020202020204" pitchFamily="34" charset="0"/>
            </a:endParaRPr>
          </a:p>
          <a:p>
            <a:pPr marL="0" indent="0">
              <a:buNone/>
            </a:pPr>
            <a:r>
              <a:rPr lang="en-US" sz="2000" dirty="0">
                <a:latin typeface="Aptos Display" panose="020B0004020202020204" pitchFamily="34" charset="0"/>
              </a:rPr>
              <a:t>[3]  N. D. Sinclair, "Three Ways to Improve Road Safety in Sri Lanka," Asian Development Blog, 15-Jan-2024, [Online]. Available: https://blogs.adb.org/blog/three-ways-improve-road-safety-sri-lanka.</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311439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279B01-6869-4979-ADC9-18D9486D0A9E}"/>
              </a:ext>
            </a:extLst>
          </p:cNvPr>
          <p:cNvSpPr>
            <a:spLocks noGrp="1"/>
          </p:cNvSpPr>
          <p:nvPr>
            <p:ph type="title"/>
          </p:nvPr>
        </p:nvSpPr>
        <p:spPr>
          <a:xfrm>
            <a:off x="1371600" y="914401"/>
            <a:ext cx="10018713" cy="1219199"/>
          </a:xfrm>
        </p:spPr>
        <p:txBody>
          <a:bodyPr/>
          <a:lstStyle/>
          <a:p>
            <a:r>
              <a:rPr lang="en-US" dirty="0"/>
              <a:t>Project Introduction</a:t>
            </a:r>
          </a:p>
        </p:txBody>
      </p:sp>
      <p:sp>
        <p:nvSpPr>
          <p:cNvPr id="10" name="Rectangle 5">
            <a:extLst>
              <a:ext uri="{FF2B5EF4-FFF2-40B4-BE49-F238E27FC236}">
                <a16:creationId xmlns:a16="http://schemas.microsoft.com/office/drawing/2014/main" id="{EAB2357E-8721-F7E6-2F2D-1DFE780A3D8B}"/>
              </a:ext>
            </a:extLst>
          </p:cNvPr>
          <p:cNvSpPr>
            <a:spLocks noGrp="1" noChangeArrowheads="1"/>
          </p:cNvSpPr>
          <p:nvPr>
            <p:ph idx="1"/>
          </p:nvPr>
        </p:nvSpPr>
        <p:spPr bwMode="auto">
          <a:xfrm>
            <a:off x="1905000" y="2209800"/>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
                <a:schemeClr val="accent1"/>
              </a:buClr>
              <a:buSzTx/>
            </a:pPr>
            <a:r>
              <a:rPr kumimoji="0" lang="en-US" altLang="en-US" b="0" i="0" u="none" strike="noStrike" cap="none" normalizeH="0" baseline="0" dirty="0">
                <a:ln>
                  <a:noFill/>
                </a:ln>
                <a:solidFill>
                  <a:schemeClr val="tx1"/>
                </a:solidFill>
                <a:effectLst/>
                <a:latin typeface="+mj-lt"/>
              </a:rPr>
              <a:t>Aims to improve road safety in Sri Lanka by addressing issues like reckless driving and poor road sign detection.</a:t>
            </a:r>
          </a:p>
          <a:p>
            <a:pPr marL="0" indent="0" defTabSz="914400" eaLnBrk="0" fontAlgn="base" hangingPunct="0">
              <a:spcBef>
                <a:spcPct val="0"/>
              </a:spcBef>
              <a:spcAft>
                <a:spcPct val="0"/>
              </a:spcAft>
              <a:buClr>
                <a:schemeClr val="accent1"/>
              </a:buClr>
              <a:buSzTx/>
              <a:buNone/>
            </a:pPr>
            <a:endParaRPr kumimoji="0" lang="en-US" altLang="en-US"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Clr>
                <a:schemeClr val="accent1"/>
              </a:buClr>
              <a:buSzTx/>
            </a:pPr>
            <a:r>
              <a:rPr kumimoji="0" lang="en-US" altLang="en-US" b="0" i="0" u="none" strike="noStrike" cap="none" normalizeH="0" baseline="0" dirty="0">
                <a:ln>
                  <a:noFill/>
                </a:ln>
                <a:solidFill>
                  <a:schemeClr val="tx1"/>
                </a:solidFill>
                <a:effectLst/>
                <a:latin typeface="+mj-lt"/>
              </a:rPr>
              <a:t>The ultimate goal is to reduce accidents and improve the overall driving experience.</a:t>
            </a:r>
          </a:p>
          <a:p>
            <a:pPr defTabSz="914400" eaLnBrk="0" fontAlgn="base" hangingPunct="0">
              <a:spcBef>
                <a:spcPct val="0"/>
              </a:spcBef>
              <a:spcAft>
                <a:spcPct val="0"/>
              </a:spcAft>
              <a:buClr>
                <a:schemeClr val="accent1"/>
              </a:buClr>
              <a:buSzTx/>
            </a:pPr>
            <a:endParaRPr lang="en-US" altLang="en-US" dirty="0">
              <a:latin typeface="+mj-lt"/>
            </a:endParaRPr>
          </a:p>
          <a:p>
            <a:pPr defTabSz="914400" eaLnBrk="0" fontAlgn="base" hangingPunct="0">
              <a:spcBef>
                <a:spcPct val="0"/>
              </a:spcBef>
              <a:spcAft>
                <a:spcPct val="0"/>
              </a:spcAft>
              <a:buClr>
                <a:schemeClr val="accent1"/>
              </a:buClr>
              <a:buSzTx/>
            </a:pPr>
            <a:r>
              <a:rPr kumimoji="0" lang="en-US" altLang="en-US" b="0" i="0" u="none" strike="noStrike" cap="none" normalizeH="0" baseline="0" dirty="0">
                <a:ln>
                  <a:noFill/>
                </a:ln>
                <a:solidFill>
                  <a:schemeClr val="tx1"/>
                </a:solidFill>
                <a:effectLst/>
                <a:latin typeface="+mj-lt"/>
              </a:rPr>
              <a:t>Used machine learning algorithms to make a solution for the overall problems mentioned.</a:t>
            </a:r>
          </a:p>
        </p:txBody>
      </p:sp>
    </p:spTree>
    <p:extLst>
      <p:ext uri="{BB962C8B-B14F-4D97-AF65-F5344CB8AC3E}">
        <p14:creationId xmlns:p14="http://schemas.microsoft.com/office/powerpoint/2010/main" val="725102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9" name="Title 4">
            <a:extLst>
              <a:ext uri="{FF2B5EF4-FFF2-40B4-BE49-F238E27FC236}">
                <a16:creationId xmlns:a16="http://schemas.microsoft.com/office/drawing/2014/main" id="{4BEE759B-3606-2B4A-0266-6BAAB2686899}"/>
              </a:ext>
            </a:extLst>
          </p:cNvPr>
          <p:cNvSpPr>
            <a:spLocks noGrp="1"/>
          </p:cNvSpPr>
          <p:nvPr>
            <p:ph type="title"/>
          </p:nvPr>
        </p:nvSpPr>
        <p:spPr>
          <a:xfrm>
            <a:off x="2773573" y="2995018"/>
            <a:ext cx="8930747" cy="2110382"/>
          </a:xfrm>
        </p:spPr>
        <p:txBody>
          <a:bodyPr>
            <a:normAutofit/>
          </a:bodyPr>
          <a:lstStyle/>
          <a:p>
            <a:pPr algn="r"/>
            <a:r>
              <a:rPr lang="en-US" sz="4400" dirty="0" err="1">
                <a:latin typeface="Aptos Display" panose="020B0004020202020204" pitchFamily="34" charset="0"/>
              </a:rPr>
              <a:t>Wijerathne</a:t>
            </a:r>
            <a:r>
              <a:rPr lang="en-US" sz="4400" dirty="0">
                <a:latin typeface="Aptos Display" panose="020B0004020202020204" pitchFamily="34" charset="0"/>
              </a:rPr>
              <a:t> G.A.R. | IT21349638 </a:t>
            </a:r>
          </a:p>
        </p:txBody>
      </p:sp>
      <p:sp>
        <p:nvSpPr>
          <p:cNvPr id="10" name="Text Placeholder 5">
            <a:extLst>
              <a:ext uri="{FF2B5EF4-FFF2-40B4-BE49-F238E27FC236}">
                <a16:creationId xmlns:a16="http://schemas.microsoft.com/office/drawing/2014/main" id="{09BF14F9-A446-557B-E2A1-715CED8E2FC8}"/>
              </a:ext>
            </a:extLst>
          </p:cNvPr>
          <p:cNvSpPr txBox="1">
            <a:spLocks/>
          </p:cNvSpPr>
          <p:nvPr/>
        </p:nvSpPr>
        <p:spPr>
          <a:xfrm>
            <a:off x="1798320" y="4245000"/>
            <a:ext cx="9906000" cy="860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a:t>BSc (Hons) in information Technology Specialized in Information Technology</a:t>
            </a:r>
          </a:p>
        </p:txBody>
      </p:sp>
    </p:spTree>
    <p:extLst>
      <p:ext uri="{BB962C8B-B14F-4D97-AF65-F5344CB8AC3E}">
        <p14:creationId xmlns:p14="http://schemas.microsoft.com/office/powerpoint/2010/main" val="2035472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81000" y="685359"/>
            <a:ext cx="11684000" cy="868362"/>
          </a:xfrm>
        </p:spPr>
        <p:txBody>
          <a:bodyPr>
            <a:normAutofit/>
          </a:bodyPr>
          <a:lstStyle/>
          <a:p>
            <a:r>
              <a:rPr lang="en-US" sz="4800" dirty="0"/>
              <a:t>Introduction</a:t>
            </a:r>
            <a:endParaRPr lang="en-US" dirty="0"/>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2" name="TextBox 1">
            <a:extLst>
              <a:ext uri="{FF2B5EF4-FFF2-40B4-BE49-F238E27FC236}">
                <a16:creationId xmlns:a16="http://schemas.microsoft.com/office/drawing/2014/main" id="{2EB657E8-3763-F7FF-E600-1CCDE9246978}"/>
              </a:ext>
            </a:extLst>
          </p:cNvPr>
          <p:cNvSpPr txBox="1"/>
          <p:nvPr/>
        </p:nvSpPr>
        <p:spPr>
          <a:xfrm>
            <a:off x="1676400" y="1752600"/>
            <a:ext cx="9982200" cy="4018536"/>
          </a:xfrm>
          <a:prstGeom prst="rect">
            <a:avLst/>
          </a:prstGeom>
          <a:noFill/>
        </p:spPr>
        <p:txBody>
          <a:bodyPr wrap="square" rtlCol="0">
            <a:spAutoFit/>
          </a:bodyPr>
          <a:lstStyle/>
          <a:p>
            <a:pPr algn="ctr"/>
            <a:r>
              <a:rPr lang="en-US" sz="2400" b="1"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Road signs and road condition detection for enhancing safe driving</a:t>
            </a:r>
          </a:p>
          <a:p>
            <a:pPr algn="ctr"/>
            <a:endParaRPr lang="en-US" sz="2400" b="1" dirty="0">
              <a:solidFill>
                <a:srgbClr val="000000"/>
              </a:solidFill>
              <a:latin typeface="Calibri" panose="020F0502020204030204" pitchFamily="34" charset="0"/>
              <a:ea typeface="DengXian" panose="02010600030101010101" pitchFamily="2" charset="-122"/>
              <a:cs typeface="Mangal" panose="02040503050203030202" pitchFamily="18" charset="0"/>
            </a:endParaRPr>
          </a:p>
          <a:p>
            <a:pPr marL="514350" marR="0" indent="-285750">
              <a:lnSpc>
                <a:spcPct val="107000"/>
              </a:lnSpc>
              <a:spcBef>
                <a:spcPts val="0"/>
              </a:spcBef>
              <a:spcAft>
                <a:spcPts val="800"/>
              </a:spcAft>
              <a:buClr>
                <a:schemeClr val="accent1"/>
              </a:buClr>
              <a:buFont typeface="Arial" panose="020B0604020202020204" pitchFamily="34" charset="0"/>
              <a:buChar char="•"/>
            </a:pPr>
            <a:r>
              <a:rPr lang="en-US" sz="20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This system detects and recognizes different weather conditions.</a:t>
            </a:r>
            <a:endParaRPr lang="en-US" sz="2000" dirty="0">
              <a:solidFill>
                <a:srgbClr val="000000"/>
              </a:solidFill>
              <a:latin typeface="Calibri" panose="020F0502020204030204" pitchFamily="34" charset="0"/>
              <a:ea typeface="DengXian" panose="02010600030101010101" pitchFamily="2" charset="-122"/>
              <a:cs typeface="Mangal" panose="02040503050203030202" pitchFamily="18" charset="0"/>
            </a:endParaRPr>
          </a:p>
          <a:p>
            <a:pPr marL="514350" marR="0" indent="-285750">
              <a:lnSpc>
                <a:spcPct val="107000"/>
              </a:lnSpc>
              <a:spcBef>
                <a:spcPts val="0"/>
              </a:spcBef>
              <a:spcAft>
                <a:spcPts val="800"/>
              </a:spcAft>
              <a:buClr>
                <a:schemeClr val="accent1"/>
              </a:buClr>
              <a:buFont typeface="Arial" panose="020B0604020202020204" pitchFamily="34" charset="0"/>
              <a:buChar char="•"/>
            </a:pPr>
            <a:endParaRPr lang="en-US" sz="2000" dirty="0">
              <a:effectLst/>
              <a:latin typeface="Calibri" panose="020F0502020204030204" pitchFamily="34" charset="0"/>
              <a:ea typeface="DengXian" panose="02010600030101010101" pitchFamily="2" charset="-122"/>
              <a:cs typeface="Mangal" panose="02040503050203030202" pitchFamily="18" charset="0"/>
            </a:endParaRPr>
          </a:p>
          <a:p>
            <a:pPr marL="514350" marR="0" indent="-285750">
              <a:lnSpc>
                <a:spcPct val="107000"/>
              </a:lnSpc>
              <a:spcBef>
                <a:spcPts val="0"/>
              </a:spcBef>
              <a:spcAft>
                <a:spcPts val="800"/>
              </a:spcAft>
              <a:buClr>
                <a:schemeClr val="accent1"/>
              </a:buClr>
              <a:buFont typeface="Arial" panose="020B0604020202020204" pitchFamily="34" charset="0"/>
              <a:buChar char="•"/>
            </a:pPr>
            <a:r>
              <a:rPr lang="en-US" sz="20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This enhances the driver’s understanding of road signs through audio narration, even if they are not familiar with the signs.</a:t>
            </a:r>
            <a:endParaRPr lang="en-US" sz="2000" dirty="0">
              <a:effectLst/>
              <a:latin typeface="Calibri" panose="020F0502020204030204" pitchFamily="34" charset="0"/>
              <a:ea typeface="DengXian" panose="02010600030101010101" pitchFamily="2" charset="-122"/>
              <a:cs typeface="Mangal" panose="02040503050203030202" pitchFamily="18" charset="0"/>
            </a:endParaRPr>
          </a:p>
          <a:p>
            <a:pPr marL="514350" marR="0" indent="-285750">
              <a:lnSpc>
                <a:spcPct val="107000"/>
              </a:lnSpc>
              <a:spcBef>
                <a:spcPts val="0"/>
              </a:spcBef>
              <a:spcAft>
                <a:spcPts val="800"/>
              </a:spcAft>
              <a:buClr>
                <a:schemeClr val="accent1"/>
              </a:buClr>
              <a:buFont typeface="Arial" panose="020B0604020202020204" pitchFamily="34" charset="0"/>
              <a:buChar char="•"/>
            </a:pPr>
            <a:endParaRPr lang="en-US" sz="2000" dirty="0">
              <a:solidFill>
                <a:srgbClr val="000000"/>
              </a:solidFill>
              <a:latin typeface="Calibri" panose="020F0502020204030204" pitchFamily="34" charset="0"/>
              <a:ea typeface="DengXian" panose="02010600030101010101" pitchFamily="2" charset="-122"/>
              <a:cs typeface="Mangal" panose="02040503050203030202" pitchFamily="18" charset="0"/>
            </a:endParaRPr>
          </a:p>
          <a:p>
            <a:pPr marL="514350" marR="0" indent="-285750">
              <a:lnSpc>
                <a:spcPct val="107000"/>
              </a:lnSpc>
              <a:spcBef>
                <a:spcPts val="0"/>
              </a:spcBef>
              <a:spcAft>
                <a:spcPts val="800"/>
              </a:spcAft>
              <a:buClr>
                <a:schemeClr val="accent1"/>
              </a:buClr>
              <a:buFont typeface="Arial" panose="020B0604020202020204" pitchFamily="34" charset="0"/>
              <a:buChar char="•"/>
            </a:pPr>
            <a:r>
              <a:rPr lang="en-US" sz="20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This involves creating a system that alerts the driver about upcoming speed limits and road bends to enhance safety.</a:t>
            </a:r>
            <a:endParaRPr lang="en-US" sz="2000" dirty="0">
              <a:effectLst/>
              <a:latin typeface="Calibri" panose="020F0502020204030204" pitchFamily="34" charset="0"/>
              <a:ea typeface="DengXian" panose="02010600030101010101" pitchFamily="2" charset="-122"/>
              <a:cs typeface="Mangal" panose="02040503050203030202" pitchFamily="18" charset="0"/>
            </a:endParaRPr>
          </a:p>
          <a:p>
            <a:pPr algn="ctr"/>
            <a:endParaRPr lang="en-US" sz="2400" dirty="0"/>
          </a:p>
        </p:txBody>
      </p:sp>
    </p:spTree>
    <p:extLst>
      <p:ext uri="{BB962C8B-B14F-4D97-AF65-F5344CB8AC3E}">
        <p14:creationId xmlns:p14="http://schemas.microsoft.com/office/powerpoint/2010/main" val="3355404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54000" y="685800"/>
            <a:ext cx="11684000" cy="868362"/>
          </a:xfrm>
        </p:spPr>
        <p:txBody>
          <a:bodyPr>
            <a:normAutofit/>
          </a:bodyPr>
          <a:lstStyle/>
          <a:p>
            <a:r>
              <a:rPr lang="en-US" dirty="0"/>
              <a:t>Research Gap</a:t>
            </a:r>
          </a:p>
        </p:txBody>
      </p:sp>
      <p:pic>
        <p:nvPicPr>
          <p:cNvPr id="3" name="Content Placeholder 2" descr="A beauty treatment comparison chart&#10;&#10;Description automatically generated">
            <a:extLst>
              <a:ext uri="{FF2B5EF4-FFF2-40B4-BE49-F238E27FC236}">
                <a16:creationId xmlns:a16="http://schemas.microsoft.com/office/drawing/2014/main" id="{CA53571A-D4EA-AC2F-304B-A07BF27BAD4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27" t="16311" r="7404" b="34146"/>
          <a:stretch/>
        </p:blipFill>
        <p:spPr>
          <a:xfrm>
            <a:off x="2209800" y="1676400"/>
            <a:ext cx="8229600" cy="3611562"/>
          </a:xfrm>
        </p:spPr>
      </p:pic>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pic>
        <p:nvPicPr>
          <p:cNvPr id="7" name="Content Placeholder 2" descr="A beauty treatment comparison chart&#10;&#10;Description automatically generated">
            <a:extLst>
              <a:ext uri="{FF2B5EF4-FFF2-40B4-BE49-F238E27FC236}">
                <a16:creationId xmlns:a16="http://schemas.microsoft.com/office/drawing/2014/main" id="{DE18D58F-355E-C040-E21A-A678469AC4DF}"/>
              </a:ext>
            </a:extLst>
          </p:cNvPr>
          <p:cNvPicPr>
            <a:picLocks noChangeAspect="1"/>
          </p:cNvPicPr>
          <p:nvPr/>
        </p:nvPicPr>
        <p:blipFill rotWithShape="1">
          <a:blip r:embed="rId2">
            <a:extLst>
              <a:ext uri="{28A0092B-C50C-407E-A947-70E740481C1C}">
                <a14:useLocalDpi xmlns:a14="http://schemas.microsoft.com/office/drawing/2010/main" val="0"/>
              </a:ext>
            </a:extLst>
          </a:blip>
          <a:srcRect l="55750" t="38262" r="39546" b="57557"/>
          <a:stretch/>
        </p:blipFill>
        <p:spPr>
          <a:xfrm>
            <a:off x="6858000" y="4267200"/>
            <a:ext cx="457200" cy="304800"/>
          </a:xfrm>
          <a:prstGeom prst="rect">
            <a:avLst/>
          </a:prstGeom>
        </p:spPr>
      </p:pic>
    </p:spTree>
    <p:extLst>
      <p:ext uri="{BB962C8B-B14F-4D97-AF65-F5344CB8AC3E}">
        <p14:creationId xmlns:p14="http://schemas.microsoft.com/office/powerpoint/2010/main" val="1636026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54000" y="685800"/>
            <a:ext cx="11684000" cy="868362"/>
          </a:xfrm>
        </p:spPr>
        <p:txBody>
          <a:bodyPr>
            <a:normAutofit/>
          </a:bodyPr>
          <a:lstStyle/>
          <a:p>
            <a:r>
              <a:rPr lang="en-US" dirty="0"/>
              <a:t>Research Questions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981200" y="1492884"/>
            <a:ext cx="9601200" cy="3124201"/>
          </a:xfrm>
        </p:spPr>
        <p:txBody>
          <a:bodyPr/>
          <a:lstStyle/>
          <a:p>
            <a:r>
              <a:rPr lang="en-US" dirty="0"/>
              <a:t>How can we ensure the accuracy of road sign recognition in various environmental conditions?</a:t>
            </a:r>
          </a:p>
          <a:p>
            <a:r>
              <a:rPr lang="en-US" b="0" i="0" dirty="0">
                <a:effectLst/>
                <a:latin typeface="+mj-lt"/>
              </a:rPr>
              <a:t>How can an integrated driver assistance system effectively combine the </a:t>
            </a:r>
            <a:r>
              <a:rPr lang="en-US" dirty="0">
                <a:latin typeface="+mj-lt"/>
              </a:rPr>
              <a:t>suggested features?</a:t>
            </a:r>
            <a:endParaRPr lang="en-US" b="0" i="0" dirty="0">
              <a:effectLst/>
              <a:latin typeface="+mj-lt"/>
            </a:endParaRP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4278763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020887" y="735966"/>
            <a:ext cx="4445000" cy="868362"/>
          </a:xfrm>
        </p:spPr>
        <p:txBody>
          <a:bodyPr>
            <a:normAutofit/>
          </a:bodyPr>
          <a:lstStyle/>
          <a:p>
            <a:pPr algn="l"/>
            <a:r>
              <a:rPr lang="en-US" dirty="0"/>
              <a:t>Specific Objective</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020887" y="1066800"/>
            <a:ext cx="10018713" cy="1905000"/>
          </a:xfrm>
        </p:spPr>
        <p:txBody>
          <a:bodyPr/>
          <a:lstStyle/>
          <a:p>
            <a:r>
              <a:rPr lang="en-US" dirty="0"/>
              <a:t>Develop an advanced road sign and road condition detection system.</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12" name="Title 4">
            <a:extLst>
              <a:ext uri="{FF2B5EF4-FFF2-40B4-BE49-F238E27FC236}">
                <a16:creationId xmlns:a16="http://schemas.microsoft.com/office/drawing/2014/main" id="{3A17C640-0BEC-2D3F-513D-BFA188FE88FD}"/>
              </a:ext>
            </a:extLst>
          </p:cNvPr>
          <p:cNvSpPr txBox="1">
            <a:spLocks/>
          </p:cNvSpPr>
          <p:nvPr/>
        </p:nvSpPr>
        <p:spPr>
          <a:xfrm>
            <a:off x="2020887" y="2789238"/>
            <a:ext cx="4445000" cy="86836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Sub Objectives</a:t>
            </a:r>
          </a:p>
        </p:txBody>
      </p:sp>
      <p:sp>
        <p:nvSpPr>
          <p:cNvPr id="13" name="Content Placeholder 5">
            <a:extLst>
              <a:ext uri="{FF2B5EF4-FFF2-40B4-BE49-F238E27FC236}">
                <a16:creationId xmlns:a16="http://schemas.microsoft.com/office/drawing/2014/main" id="{7998D7CB-5F53-2F6E-DEC8-1F589BE8137E}"/>
              </a:ext>
            </a:extLst>
          </p:cNvPr>
          <p:cNvSpPr txBox="1">
            <a:spLocks/>
          </p:cNvSpPr>
          <p:nvPr/>
        </p:nvSpPr>
        <p:spPr>
          <a:xfrm>
            <a:off x="2097087" y="3657600"/>
            <a:ext cx="10018713" cy="19050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effectLst/>
                <a:latin typeface="+mj-lt"/>
                <a:ea typeface="Aptos" panose="020B0004020202020204" pitchFamily="34" charset="0"/>
                <a:cs typeface="Iskoola Pota" panose="020B0502040204020203" pitchFamily="34" charset="0"/>
              </a:rPr>
              <a:t>Evaluate the Accuracy and Reliability of the Recognition Systems</a:t>
            </a:r>
          </a:p>
          <a:p>
            <a:r>
              <a:rPr lang="en-US" dirty="0">
                <a:effectLst/>
                <a:latin typeface="+mj-lt"/>
                <a:ea typeface="Aptos" panose="020B0004020202020204" pitchFamily="34" charset="0"/>
                <a:cs typeface="Iskoola Pota" panose="020B0502040204020203" pitchFamily="34" charset="0"/>
              </a:rPr>
              <a:t>Enhance User Interface for Real-Time Feedback</a:t>
            </a:r>
            <a:endParaRPr lang="en-US" dirty="0">
              <a:latin typeface="+mj-lt"/>
              <a:ea typeface="Aptos" panose="020B0004020202020204" pitchFamily="34" charset="0"/>
              <a:cs typeface="Iskoola Pota" panose="020B0502040204020203" pitchFamily="34" charset="0"/>
            </a:endParaRPr>
          </a:p>
          <a:p>
            <a:r>
              <a:rPr lang="en-US" dirty="0">
                <a:effectLst/>
                <a:latin typeface="+mj-lt"/>
                <a:ea typeface="Aptos" panose="020B0004020202020204" pitchFamily="34" charset="0"/>
                <a:cs typeface="Iskoola Pota" panose="020B0502040204020203" pitchFamily="34" charset="0"/>
              </a:rPr>
              <a:t>Optimize System Performance for Real-World Application</a:t>
            </a:r>
            <a:endParaRPr lang="en-US" sz="3200" dirty="0">
              <a:latin typeface="+mj-lt"/>
            </a:endParaRPr>
          </a:p>
        </p:txBody>
      </p:sp>
    </p:spTree>
    <p:extLst>
      <p:ext uri="{BB962C8B-B14F-4D97-AF65-F5344CB8AC3E}">
        <p14:creationId xmlns:p14="http://schemas.microsoft.com/office/powerpoint/2010/main" val="3987034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2362200"/>
            <a:ext cx="10018713" cy="1752599"/>
          </a:xfrm>
        </p:spPr>
        <p:txBody>
          <a:bodyPr>
            <a:normAutofit/>
          </a:bodyPr>
          <a:lstStyle/>
          <a:p>
            <a:r>
              <a:rPr lang="en-US" sz="4800" dirty="0"/>
              <a:t>Methodology</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3467989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057400" y="1143000"/>
            <a:ext cx="8991600" cy="4724400"/>
          </a:xfrm>
        </p:spPr>
        <p:txBody>
          <a:bodyPr>
            <a:normAutofit fontScale="92500" lnSpcReduction="20000"/>
          </a:bodyPr>
          <a:lstStyle/>
          <a:p>
            <a:pPr marL="0" indent="0">
              <a:buNone/>
            </a:pPr>
            <a:r>
              <a:rPr lang="en-US" b="1" dirty="0" err="1"/>
              <a:t>Hardwares</a:t>
            </a:r>
            <a:endParaRPr lang="en-US" b="1" dirty="0"/>
          </a:p>
          <a:p>
            <a:r>
              <a:rPr lang="en-US" dirty="0"/>
              <a:t>Camera</a:t>
            </a:r>
          </a:p>
          <a:p>
            <a:r>
              <a:rPr lang="en-US" dirty="0"/>
              <a:t>Processing Unit (Embedded System)</a:t>
            </a:r>
          </a:p>
          <a:p>
            <a:r>
              <a:rPr lang="en-US" dirty="0"/>
              <a:t>Connected Device (Smartphone or similar)</a:t>
            </a:r>
          </a:p>
          <a:p>
            <a:endParaRPr lang="en-US" dirty="0"/>
          </a:p>
          <a:p>
            <a:pPr marL="0" indent="0">
              <a:buNone/>
            </a:pPr>
            <a:r>
              <a:rPr lang="en-US" b="1" dirty="0" err="1"/>
              <a:t>Softwares</a:t>
            </a:r>
            <a:endParaRPr lang="en-US" b="1" dirty="0"/>
          </a:p>
          <a:p>
            <a:r>
              <a:rPr lang="en-US" dirty="0"/>
              <a:t>OpenCV for image processing.</a:t>
            </a:r>
          </a:p>
          <a:p>
            <a:r>
              <a:rPr lang="en-US" dirty="0"/>
              <a:t>TensorFlow or </a:t>
            </a:r>
            <a:r>
              <a:rPr lang="en-US" dirty="0" err="1"/>
              <a:t>PyTorch</a:t>
            </a:r>
            <a:r>
              <a:rPr lang="en-US" dirty="0"/>
              <a:t> for machine learning models.</a:t>
            </a:r>
          </a:p>
          <a:p>
            <a:r>
              <a:rPr lang="en-US" dirty="0"/>
              <a:t>Python for backend processing.</a:t>
            </a:r>
          </a:p>
          <a:p>
            <a:r>
              <a:rPr lang="en-US" dirty="0"/>
              <a:t>JavaScript and HTML5 for user interface.</a:t>
            </a:r>
          </a:p>
          <a:p>
            <a:r>
              <a:rPr lang="en-US" dirty="0"/>
              <a:t>SQLite or MySQL for data storage.</a:t>
            </a:r>
          </a:p>
          <a:p>
            <a:pPr marL="0" indent="0">
              <a:buNone/>
            </a:pPr>
            <a:endParaRPr lang="en-US" b="1" dirty="0"/>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3" name="Title 2">
            <a:extLst>
              <a:ext uri="{FF2B5EF4-FFF2-40B4-BE49-F238E27FC236}">
                <a16:creationId xmlns:a16="http://schemas.microsoft.com/office/drawing/2014/main" id="{ADA589AF-BE63-FBB4-7697-2CA848598E63}"/>
              </a:ext>
            </a:extLst>
          </p:cNvPr>
          <p:cNvSpPr>
            <a:spLocks noGrp="1"/>
          </p:cNvSpPr>
          <p:nvPr>
            <p:ph type="title"/>
          </p:nvPr>
        </p:nvSpPr>
        <p:spPr>
          <a:xfrm>
            <a:off x="1219200" y="1"/>
            <a:ext cx="10018713" cy="1219200"/>
          </a:xfrm>
        </p:spPr>
        <p:txBody>
          <a:bodyPr/>
          <a:lstStyle/>
          <a:p>
            <a:r>
              <a:rPr lang="en-US" dirty="0"/>
              <a:t>Technologies to be used</a:t>
            </a:r>
          </a:p>
        </p:txBody>
      </p:sp>
    </p:spTree>
    <p:extLst>
      <p:ext uri="{BB962C8B-B14F-4D97-AF65-F5344CB8AC3E}">
        <p14:creationId xmlns:p14="http://schemas.microsoft.com/office/powerpoint/2010/main" val="4211716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086643" y="15240"/>
            <a:ext cx="10018713" cy="1752599"/>
          </a:xfrm>
        </p:spPr>
        <p:txBody>
          <a:bodyPr>
            <a:normAutofit/>
          </a:bodyPr>
          <a:lstStyle/>
          <a:p>
            <a:r>
              <a:rPr lang="en-US" dirty="0"/>
              <a:t>System Diagram</a:t>
            </a:r>
          </a:p>
        </p:txBody>
      </p:sp>
      <p:pic>
        <p:nvPicPr>
          <p:cNvPr id="3" name="Content Placeholder 2" descr="A diagram of a road sign&#10;&#10;Description automatically generated">
            <a:extLst>
              <a:ext uri="{FF2B5EF4-FFF2-40B4-BE49-F238E27FC236}">
                <a16:creationId xmlns:a16="http://schemas.microsoft.com/office/drawing/2014/main" id="{55B85C29-AA10-5C84-6F34-674BEB670C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034" t="19512" r="27691" b="17073"/>
          <a:stretch/>
        </p:blipFill>
        <p:spPr>
          <a:xfrm>
            <a:off x="3314700" y="1447800"/>
            <a:ext cx="5562600" cy="4382655"/>
          </a:xfrm>
        </p:spPr>
      </p:pic>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7" name="Rectangle 6">
            <a:extLst>
              <a:ext uri="{FF2B5EF4-FFF2-40B4-BE49-F238E27FC236}">
                <a16:creationId xmlns:a16="http://schemas.microsoft.com/office/drawing/2014/main" id="{14A31B64-0898-91F1-CEC4-9E1A857019EA}"/>
              </a:ext>
            </a:extLst>
          </p:cNvPr>
          <p:cNvSpPr/>
          <p:nvPr/>
        </p:nvSpPr>
        <p:spPr>
          <a:xfrm>
            <a:off x="6248400" y="2819400"/>
            <a:ext cx="838200"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7060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484310" y="571500"/>
            <a:ext cx="10018713" cy="1752599"/>
          </a:xfrm>
        </p:spPr>
        <p:txBody>
          <a:bodyPr>
            <a:normAutofit/>
          </a:bodyPr>
          <a:lstStyle/>
          <a:p>
            <a:r>
              <a:rPr lang="en-US" dirty="0"/>
              <a:t>Functional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514600" y="1333500"/>
            <a:ext cx="10098090" cy="4191000"/>
          </a:xfrm>
        </p:spPr>
        <p:txBody>
          <a:bodyPr>
            <a:normAutofit/>
          </a:bodyPr>
          <a:lstStyle/>
          <a:p>
            <a:pPr>
              <a:lnSpc>
                <a:spcPct val="107000"/>
              </a:lnSpc>
              <a:spcBef>
                <a:spcPts val="0"/>
              </a:spcBef>
              <a:spcAft>
                <a:spcPts val="800"/>
              </a:spcAft>
              <a:tabLst>
                <a:tab pos="457200" algn="l"/>
                <a:tab pos="3840480" algn="l"/>
              </a:tabLst>
            </a:pPr>
            <a:r>
              <a:rPr lang="en-US" dirty="0"/>
              <a:t> </a:t>
            </a:r>
            <a:r>
              <a:rPr lang="en-US" kern="100" dirty="0">
                <a:effectLst/>
                <a:latin typeface="Aptos" panose="020B0004020202020204" pitchFamily="34" charset="0"/>
                <a:ea typeface="Aptos" panose="020B0004020202020204" pitchFamily="34" charset="0"/>
                <a:cs typeface="Iskoola Pota" panose="020B0502040204020203" pitchFamily="34" charset="0"/>
              </a:rPr>
              <a:t>Road Sign Recognition</a:t>
            </a:r>
          </a:p>
          <a:p>
            <a:pPr>
              <a:lnSpc>
                <a:spcPct val="107000"/>
              </a:lnSpc>
              <a:spcBef>
                <a:spcPts val="0"/>
              </a:spcBef>
              <a:spcAft>
                <a:spcPts val="800"/>
              </a:spcAft>
              <a:tabLst>
                <a:tab pos="457200" algn="l"/>
                <a:tab pos="3840480" algn="l"/>
              </a:tabLst>
            </a:pPr>
            <a:r>
              <a:rPr lang="en-US" kern="100" dirty="0">
                <a:effectLst/>
                <a:latin typeface="Aptos" panose="020B0004020202020204" pitchFamily="34" charset="0"/>
                <a:ea typeface="Aptos" panose="020B0004020202020204" pitchFamily="34" charset="0"/>
                <a:cs typeface="Iskoola Pota" panose="020B0502040204020203" pitchFamily="34" charset="0"/>
              </a:rPr>
              <a:t>Climate Condition Detection</a:t>
            </a:r>
          </a:p>
          <a:p>
            <a:pPr>
              <a:lnSpc>
                <a:spcPct val="107000"/>
              </a:lnSpc>
              <a:spcBef>
                <a:spcPts val="0"/>
              </a:spcBef>
              <a:spcAft>
                <a:spcPts val="800"/>
              </a:spcAft>
              <a:tabLst>
                <a:tab pos="457200" algn="l"/>
                <a:tab pos="3840480" algn="l"/>
              </a:tabLst>
            </a:pPr>
            <a:r>
              <a:rPr lang="en-US" kern="100" dirty="0">
                <a:effectLst/>
                <a:latin typeface="Aptos" panose="020B0004020202020204" pitchFamily="34" charset="0"/>
                <a:ea typeface="Aptos" panose="020B0004020202020204" pitchFamily="34" charset="0"/>
                <a:cs typeface="Iskoola Pota" panose="020B0502040204020203" pitchFamily="34" charset="0"/>
              </a:rPr>
              <a:t>Speed Limit and Bend Alerts</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1915801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524000" y="457200"/>
            <a:ext cx="10018713" cy="1752599"/>
          </a:xfrm>
        </p:spPr>
        <p:txBody>
          <a:bodyPr>
            <a:normAutofit/>
          </a:bodyPr>
          <a:lstStyle/>
          <a:p>
            <a:r>
              <a:rPr lang="en-US" dirty="0"/>
              <a:t>Non-Functional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971800" y="1219200"/>
            <a:ext cx="10098090" cy="4191000"/>
          </a:xfrm>
        </p:spPr>
        <p:txBody>
          <a:bodyPr>
            <a:normAutofit/>
          </a:bodyPr>
          <a:lstStyle/>
          <a:p>
            <a:pPr>
              <a:lnSpc>
                <a:spcPct val="107000"/>
              </a:lnSpc>
              <a:spcBef>
                <a:spcPts val="0"/>
              </a:spcBef>
              <a:spcAft>
                <a:spcPts val="800"/>
              </a:spcAft>
              <a:tabLst>
                <a:tab pos="457200" algn="l"/>
                <a:tab pos="3840480" algn="l"/>
              </a:tabLst>
            </a:pPr>
            <a:r>
              <a:rPr lang="en-US" dirty="0"/>
              <a:t> </a:t>
            </a:r>
            <a:r>
              <a:rPr lang="en-US" kern="100" dirty="0">
                <a:effectLst/>
                <a:latin typeface="Aptos" panose="020B0004020202020204" pitchFamily="34" charset="0"/>
                <a:ea typeface="Aptos" panose="020B0004020202020204" pitchFamily="34" charset="0"/>
                <a:cs typeface="Iskoola Pota" panose="020B0502040204020203" pitchFamily="34" charset="0"/>
              </a:rPr>
              <a:t>Performance</a:t>
            </a:r>
          </a:p>
          <a:p>
            <a:pPr>
              <a:lnSpc>
                <a:spcPct val="107000"/>
              </a:lnSpc>
              <a:spcBef>
                <a:spcPts val="0"/>
              </a:spcBef>
              <a:spcAft>
                <a:spcPts val="800"/>
              </a:spcAft>
              <a:tabLst>
                <a:tab pos="457200" algn="l"/>
                <a:tab pos="3840480" algn="l"/>
              </a:tabLst>
            </a:pPr>
            <a:r>
              <a:rPr lang="en-US" kern="100" dirty="0">
                <a:effectLst/>
                <a:latin typeface="Aptos" panose="020B0004020202020204" pitchFamily="34" charset="0"/>
                <a:ea typeface="Aptos" panose="020B0004020202020204" pitchFamily="34" charset="0"/>
                <a:cs typeface="Iskoola Pota" panose="020B0502040204020203" pitchFamily="34" charset="0"/>
              </a:rPr>
              <a:t>Reliability</a:t>
            </a:r>
          </a:p>
          <a:p>
            <a:pPr>
              <a:lnSpc>
                <a:spcPct val="107000"/>
              </a:lnSpc>
              <a:spcBef>
                <a:spcPts val="0"/>
              </a:spcBef>
              <a:spcAft>
                <a:spcPts val="800"/>
              </a:spcAft>
              <a:tabLst>
                <a:tab pos="457200" algn="l"/>
                <a:tab pos="3840480" algn="l"/>
              </a:tabLst>
            </a:pPr>
            <a:r>
              <a:rPr lang="en-US" kern="100" dirty="0">
                <a:effectLst/>
                <a:latin typeface="Aptos" panose="020B0004020202020204" pitchFamily="34" charset="0"/>
                <a:ea typeface="Aptos" panose="020B0004020202020204" pitchFamily="34" charset="0"/>
                <a:cs typeface="Iskoola Pota" panose="020B0502040204020203" pitchFamily="34" charset="0"/>
              </a:rPr>
              <a:t>Usability</a:t>
            </a:r>
          </a:p>
          <a:p>
            <a:pPr>
              <a:lnSpc>
                <a:spcPct val="107000"/>
              </a:lnSpc>
              <a:spcBef>
                <a:spcPts val="0"/>
              </a:spcBef>
              <a:spcAft>
                <a:spcPts val="800"/>
              </a:spcAft>
              <a:tabLst>
                <a:tab pos="457200" algn="l"/>
                <a:tab pos="3840480" algn="l"/>
              </a:tabLst>
            </a:pPr>
            <a:r>
              <a:rPr lang="en-US" kern="100" dirty="0">
                <a:effectLst/>
                <a:latin typeface="Aptos" panose="020B0004020202020204" pitchFamily="34" charset="0"/>
                <a:ea typeface="Aptos" panose="020B0004020202020204" pitchFamily="34" charset="0"/>
                <a:cs typeface="Iskoola Pota" panose="020B0502040204020203" pitchFamily="34" charset="0"/>
              </a:rPr>
              <a:t>Security</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65828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279B01-6869-4979-ADC9-18D9486D0A9E}"/>
              </a:ext>
            </a:extLst>
          </p:cNvPr>
          <p:cNvSpPr>
            <a:spLocks noGrp="1"/>
          </p:cNvSpPr>
          <p:nvPr>
            <p:ph type="title"/>
          </p:nvPr>
        </p:nvSpPr>
        <p:spPr>
          <a:xfrm>
            <a:off x="1371600" y="914401"/>
            <a:ext cx="10018713" cy="1219199"/>
          </a:xfrm>
        </p:spPr>
        <p:txBody>
          <a:bodyPr/>
          <a:lstStyle/>
          <a:p>
            <a:r>
              <a:rPr lang="en-US" dirty="0"/>
              <a:t>Research Problem</a:t>
            </a:r>
          </a:p>
        </p:txBody>
      </p:sp>
      <p:sp>
        <p:nvSpPr>
          <p:cNvPr id="5" name="Content Placeholder 4">
            <a:extLst>
              <a:ext uri="{FF2B5EF4-FFF2-40B4-BE49-F238E27FC236}">
                <a16:creationId xmlns:a16="http://schemas.microsoft.com/office/drawing/2014/main" id="{2A4C11C0-9458-44AA-961E-D5AA11BE53E4}"/>
              </a:ext>
            </a:extLst>
          </p:cNvPr>
          <p:cNvSpPr>
            <a:spLocks noGrp="1"/>
          </p:cNvSpPr>
          <p:nvPr>
            <p:ph idx="1"/>
          </p:nvPr>
        </p:nvSpPr>
        <p:spPr>
          <a:xfrm>
            <a:off x="2209800" y="1066800"/>
            <a:ext cx="9448800" cy="5181600"/>
          </a:xfrm>
        </p:spPr>
        <p:txBody>
          <a:bodyPr>
            <a:normAutofit/>
          </a:bodyPr>
          <a:lstStyle/>
          <a:p>
            <a:r>
              <a:rPr lang="en-US" dirty="0"/>
              <a:t>High Rate of Road Accidents in Sri Lanka.</a:t>
            </a:r>
          </a:p>
          <a:p>
            <a:r>
              <a:rPr lang="en-US" dirty="0"/>
              <a:t>Risky and undisciplined driver behavior.</a:t>
            </a:r>
          </a:p>
          <a:p>
            <a:r>
              <a:rPr lang="en-US" dirty="0"/>
              <a:t>Lack of vehicle security.</a:t>
            </a:r>
          </a:p>
          <a:p>
            <a:r>
              <a:rPr lang="en-US" dirty="0"/>
              <a:t>Lack of proper road signs and unclear lane markings in Sri Lanka.</a:t>
            </a:r>
          </a:p>
          <a:p>
            <a:r>
              <a:rPr lang="en-US" dirty="0"/>
              <a:t>Current systems are insufficient to address the root causes of accidents.</a:t>
            </a:r>
          </a:p>
        </p:txBody>
      </p:sp>
    </p:spTree>
    <p:extLst>
      <p:ext uri="{BB962C8B-B14F-4D97-AF65-F5344CB8AC3E}">
        <p14:creationId xmlns:p14="http://schemas.microsoft.com/office/powerpoint/2010/main" val="4135398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484310" y="-152400"/>
            <a:ext cx="10018713" cy="1752599"/>
          </a:xfrm>
        </p:spPr>
        <p:txBody>
          <a:bodyPr>
            <a:normAutofit/>
          </a:bodyPr>
          <a:lstStyle/>
          <a:p>
            <a:r>
              <a:rPr lang="en-US" dirty="0"/>
              <a:t>Personal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484310" y="1219200"/>
            <a:ext cx="10098090" cy="4191000"/>
          </a:xfrm>
        </p:spPr>
        <p:txBody>
          <a:bodyPr>
            <a:normAutofit/>
          </a:bodyPr>
          <a:lstStyle/>
          <a:p>
            <a:r>
              <a:rPr lang="en-US" dirty="0"/>
              <a:t>Project Manager: Oversees project progress, manages resources.</a:t>
            </a:r>
          </a:p>
          <a:p>
            <a:r>
              <a:rPr lang="en-US" dirty="0"/>
              <a:t>Software Developers: Develop and integrate modules.</a:t>
            </a:r>
          </a:p>
          <a:p>
            <a:r>
              <a:rPr lang="en-US" dirty="0"/>
              <a:t>QA Engineer: Ensures system functionality and reliability through rigorous testing.</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1881111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838200" y="381000"/>
            <a:ext cx="10018713" cy="1752599"/>
          </a:xfrm>
        </p:spPr>
        <p:txBody>
          <a:bodyPr>
            <a:normAutofit/>
          </a:bodyPr>
          <a:lstStyle/>
          <a:p>
            <a:r>
              <a:rPr lang="en-US" dirty="0"/>
              <a:t>Commercialization</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0" y="1747519"/>
            <a:ext cx="10018713" cy="3124201"/>
          </a:xfrm>
        </p:spPr>
        <p:txBody>
          <a:bodyPr/>
          <a:lstStyle/>
          <a:p>
            <a:r>
              <a:rPr lang="en-US" dirty="0"/>
              <a:t>First, recognize the target audience.</a:t>
            </a:r>
          </a:p>
          <a:p>
            <a:r>
              <a:rPr lang="en-US" dirty="0"/>
              <a:t>Create a blog for our application.</a:t>
            </a:r>
          </a:p>
          <a:p>
            <a:r>
              <a:rPr lang="en-US" dirty="0"/>
              <a:t>Add our application to review websites.</a:t>
            </a:r>
          </a:p>
          <a:p>
            <a:r>
              <a:rPr lang="en-US" dirty="0"/>
              <a:t>Create a social media marketing plan.</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2552421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Budget</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graphicFrame>
        <p:nvGraphicFramePr>
          <p:cNvPr id="2" name="Content Placeholder 1">
            <a:extLst>
              <a:ext uri="{FF2B5EF4-FFF2-40B4-BE49-F238E27FC236}">
                <a16:creationId xmlns:a16="http://schemas.microsoft.com/office/drawing/2014/main" id="{B5C80A79-8226-D43C-754A-5CB21CAF483E}"/>
              </a:ext>
            </a:extLst>
          </p:cNvPr>
          <p:cNvGraphicFramePr>
            <a:graphicFrameLocks/>
          </p:cNvGraphicFramePr>
          <p:nvPr>
            <p:extLst>
              <p:ext uri="{D42A27DB-BD31-4B8C-83A1-F6EECF244321}">
                <p14:modId xmlns:p14="http://schemas.microsoft.com/office/powerpoint/2010/main" val="2608561232"/>
              </p:ext>
            </p:extLst>
          </p:nvPr>
        </p:nvGraphicFramePr>
        <p:xfrm>
          <a:off x="3429000" y="2306636"/>
          <a:ext cx="6400800" cy="21590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093314285"/>
                    </a:ext>
                  </a:extLst>
                </a:gridCol>
                <a:gridCol w="3200400">
                  <a:extLst>
                    <a:ext uri="{9D8B030D-6E8A-4147-A177-3AD203B41FA5}">
                      <a16:colId xmlns:a16="http://schemas.microsoft.com/office/drawing/2014/main" val="3836397995"/>
                    </a:ext>
                  </a:extLst>
                </a:gridCol>
              </a:tblGrid>
              <a:tr h="431800">
                <a:tc>
                  <a:txBody>
                    <a:bodyPr/>
                    <a:lstStyle/>
                    <a:p>
                      <a:r>
                        <a:rPr lang="en-US" dirty="0" err="1"/>
                        <a:t>Resourses</a:t>
                      </a:r>
                      <a:endParaRPr lang="en-US" dirty="0"/>
                    </a:p>
                  </a:txBody>
                  <a:tcPr/>
                </a:tc>
                <a:tc>
                  <a:txBody>
                    <a:bodyPr/>
                    <a:lstStyle/>
                    <a:p>
                      <a:r>
                        <a:rPr lang="en-US" dirty="0"/>
                        <a:t>Amount (LKR)</a:t>
                      </a:r>
                    </a:p>
                  </a:txBody>
                  <a:tcPr/>
                </a:tc>
                <a:extLst>
                  <a:ext uri="{0D108BD9-81ED-4DB2-BD59-A6C34878D82A}">
                    <a16:rowId xmlns:a16="http://schemas.microsoft.com/office/drawing/2014/main" val="2850830222"/>
                  </a:ext>
                </a:extLst>
              </a:tr>
              <a:tr h="431800">
                <a:tc>
                  <a:txBody>
                    <a:bodyPr/>
                    <a:lstStyle/>
                    <a:p>
                      <a:r>
                        <a:rPr lang="en-US" dirty="0"/>
                        <a:t>Accessories Cost</a:t>
                      </a:r>
                    </a:p>
                  </a:txBody>
                  <a:tcPr/>
                </a:tc>
                <a:tc>
                  <a:txBody>
                    <a:bodyPr/>
                    <a:lstStyle/>
                    <a:p>
                      <a:r>
                        <a:rPr lang="en-US" dirty="0"/>
                        <a:t>2000</a:t>
                      </a:r>
                    </a:p>
                  </a:txBody>
                  <a:tcPr/>
                </a:tc>
                <a:extLst>
                  <a:ext uri="{0D108BD9-81ED-4DB2-BD59-A6C34878D82A}">
                    <a16:rowId xmlns:a16="http://schemas.microsoft.com/office/drawing/2014/main" val="1987711338"/>
                  </a:ext>
                </a:extLst>
              </a:tr>
              <a:tr h="431800">
                <a:tc>
                  <a:txBody>
                    <a:bodyPr/>
                    <a:lstStyle/>
                    <a:p>
                      <a:r>
                        <a:rPr lang="en-US" dirty="0"/>
                        <a:t>Electricity cost</a:t>
                      </a:r>
                    </a:p>
                  </a:txBody>
                  <a:tcPr/>
                </a:tc>
                <a:tc>
                  <a:txBody>
                    <a:bodyPr/>
                    <a:lstStyle/>
                    <a:p>
                      <a:r>
                        <a:rPr lang="en-US" dirty="0"/>
                        <a:t>1800</a:t>
                      </a:r>
                    </a:p>
                  </a:txBody>
                  <a:tcPr/>
                </a:tc>
                <a:extLst>
                  <a:ext uri="{0D108BD9-81ED-4DB2-BD59-A6C34878D82A}">
                    <a16:rowId xmlns:a16="http://schemas.microsoft.com/office/drawing/2014/main" val="2207264873"/>
                  </a:ext>
                </a:extLst>
              </a:tr>
              <a:tr h="431800">
                <a:tc>
                  <a:txBody>
                    <a:bodyPr/>
                    <a:lstStyle/>
                    <a:p>
                      <a:r>
                        <a:rPr lang="en-US" dirty="0"/>
                        <a:t>Internet Cost</a:t>
                      </a:r>
                    </a:p>
                  </a:txBody>
                  <a:tcPr/>
                </a:tc>
                <a:tc>
                  <a:txBody>
                    <a:bodyPr/>
                    <a:lstStyle/>
                    <a:p>
                      <a:r>
                        <a:rPr lang="en-US" dirty="0"/>
                        <a:t>3500</a:t>
                      </a:r>
                    </a:p>
                  </a:txBody>
                  <a:tcPr/>
                </a:tc>
                <a:extLst>
                  <a:ext uri="{0D108BD9-81ED-4DB2-BD59-A6C34878D82A}">
                    <a16:rowId xmlns:a16="http://schemas.microsoft.com/office/drawing/2014/main" val="2648811032"/>
                  </a:ext>
                </a:extLst>
              </a:tr>
              <a:tr h="431800">
                <a:tc>
                  <a:txBody>
                    <a:bodyPr/>
                    <a:lstStyle/>
                    <a:p>
                      <a:r>
                        <a:rPr lang="en-US" dirty="0"/>
                        <a:t>Travelling Cost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8000 (for all)</a:t>
                      </a:r>
                    </a:p>
                  </a:txBody>
                  <a:tcPr/>
                </a:tc>
                <a:extLst>
                  <a:ext uri="{0D108BD9-81ED-4DB2-BD59-A6C34878D82A}">
                    <a16:rowId xmlns:a16="http://schemas.microsoft.com/office/drawing/2014/main" val="544421506"/>
                  </a:ext>
                </a:extLst>
              </a:tr>
            </a:tbl>
          </a:graphicData>
        </a:graphic>
      </p:graphicFrame>
    </p:spTree>
    <p:extLst>
      <p:ext uri="{BB962C8B-B14F-4D97-AF65-F5344CB8AC3E}">
        <p14:creationId xmlns:p14="http://schemas.microsoft.com/office/powerpoint/2010/main" val="4114016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0"/>
            <a:ext cx="10018713" cy="1752599"/>
          </a:xfrm>
        </p:spPr>
        <p:txBody>
          <a:bodyPr>
            <a:normAutofit/>
          </a:bodyPr>
          <a:lstStyle/>
          <a:p>
            <a:r>
              <a:rPr lang="en-US" dirty="0"/>
              <a:t>References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563687" y="1600200"/>
            <a:ext cx="10018713" cy="3886201"/>
          </a:xfrm>
        </p:spPr>
        <p:txBody>
          <a:bodyPr>
            <a:normAutofit fontScale="92500" lnSpcReduction="10000"/>
          </a:bodyPr>
          <a:lstStyle/>
          <a:p>
            <a:pPr marL="0" marR="0" indent="0">
              <a:lnSpc>
                <a:spcPct val="107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Iskoola Pota" panose="020B0502040204020203" pitchFamily="34" charset="0"/>
              </a:rPr>
              <a:t>[1]  S. </a:t>
            </a:r>
            <a:r>
              <a:rPr lang="en-US" sz="2000" kern="100" dirty="0" err="1">
                <a:effectLst/>
                <a:latin typeface="Aptos" panose="020B0004020202020204" pitchFamily="34" charset="0"/>
                <a:ea typeface="Aptos" panose="020B0004020202020204" pitchFamily="34" charset="0"/>
                <a:cs typeface="Iskoola Pota" panose="020B0502040204020203" pitchFamily="34" charset="0"/>
              </a:rPr>
              <a:t>Wijerathne</a:t>
            </a:r>
            <a:r>
              <a:rPr lang="en-US" sz="2000" kern="100" dirty="0">
                <a:effectLst/>
                <a:latin typeface="Aptos" panose="020B0004020202020204" pitchFamily="34" charset="0"/>
                <a:ea typeface="Aptos" panose="020B0004020202020204" pitchFamily="34" charset="0"/>
                <a:cs typeface="Iskoola Pota" panose="020B0502040204020203" pitchFamily="34" charset="0"/>
              </a:rPr>
              <a:t>, K. Perera, and A. Dias, "Road sign recognition using image processing," *J. Eng. Res.*, vol. 12, no. 2, pp. 115-126, 2018.</a:t>
            </a:r>
          </a:p>
          <a:p>
            <a:pPr marL="0" marR="0">
              <a:lnSpc>
                <a:spcPct val="107000"/>
              </a:lnSpc>
              <a:spcBef>
                <a:spcPts val="0"/>
              </a:spcBef>
              <a:spcAft>
                <a:spcPts val="800"/>
              </a:spcAft>
            </a:pPr>
            <a:endParaRPr lang="en-US" sz="2000" kern="100" dirty="0">
              <a:effectLst/>
              <a:latin typeface="Aptos" panose="020B0004020202020204" pitchFamily="34" charset="0"/>
              <a:ea typeface="Aptos" panose="020B0004020202020204" pitchFamily="34" charset="0"/>
              <a:cs typeface="Iskoola Pota" panose="020B0502040204020203" pitchFamily="34" charset="0"/>
            </a:endParaRPr>
          </a:p>
          <a:p>
            <a:pPr marL="0" marR="0" indent="0">
              <a:lnSpc>
                <a:spcPct val="107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Iskoola Pota" panose="020B0502040204020203" pitchFamily="34" charset="0"/>
              </a:rPr>
              <a:t>[2</a:t>
            </a:r>
            <a:r>
              <a:rPr lang="en-US" sz="2000" kern="100" dirty="0">
                <a:latin typeface="Aptos" panose="020B0004020202020204" pitchFamily="34" charset="0"/>
                <a:ea typeface="Aptos" panose="020B0004020202020204" pitchFamily="34" charset="0"/>
                <a:cs typeface="Iskoola Pota" panose="020B0502040204020203" pitchFamily="34" charset="0"/>
              </a:rPr>
              <a:t>] </a:t>
            </a:r>
            <a:r>
              <a:rPr lang="en-US" sz="2000" kern="100" dirty="0">
                <a:effectLst/>
                <a:latin typeface="Aptos" panose="020B0004020202020204" pitchFamily="34" charset="0"/>
                <a:ea typeface="Aptos" panose="020B0004020202020204" pitchFamily="34" charset="0"/>
                <a:cs typeface="Iskoola Pota" panose="020B0502040204020203" pitchFamily="34" charset="0"/>
              </a:rPr>
              <a:t> L. Perera, M. Silva, and S. Jayawardena, "Climate condition detection for vehicle safety," *Int. J. </a:t>
            </a:r>
            <a:r>
              <a:rPr lang="en-US" sz="2000" kern="100" dirty="0" err="1">
                <a:effectLst/>
                <a:latin typeface="Aptos" panose="020B0004020202020204" pitchFamily="34" charset="0"/>
                <a:ea typeface="Aptos" panose="020B0004020202020204" pitchFamily="34" charset="0"/>
                <a:cs typeface="Iskoola Pota" panose="020B0502040204020203" pitchFamily="34" charset="0"/>
              </a:rPr>
              <a:t>Automot</a:t>
            </a:r>
            <a:r>
              <a:rPr lang="en-US" sz="2000" kern="100" dirty="0">
                <a:effectLst/>
                <a:latin typeface="Aptos" panose="020B0004020202020204" pitchFamily="34" charset="0"/>
                <a:ea typeface="Aptos" panose="020B0004020202020204" pitchFamily="34" charset="0"/>
                <a:cs typeface="Iskoola Pota" panose="020B0502040204020203" pitchFamily="34" charset="0"/>
              </a:rPr>
              <a:t>. Technol.*, vol. 14, no. 3, pp. 234-245, 2019.</a:t>
            </a:r>
          </a:p>
          <a:p>
            <a:pPr marL="0" marR="0">
              <a:lnSpc>
                <a:spcPct val="107000"/>
              </a:lnSpc>
              <a:spcBef>
                <a:spcPts val="0"/>
              </a:spcBef>
              <a:spcAft>
                <a:spcPts val="800"/>
              </a:spcAft>
            </a:pPr>
            <a:endParaRPr lang="en-US" sz="2000" kern="100" dirty="0">
              <a:effectLst/>
              <a:latin typeface="Aptos" panose="020B0004020202020204" pitchFamily="34" charset="0"/>
              <a:ea typeface="Aptos" panose="020B0004020202020204" pitchFamily="34" charset="0"/>
              <a:cs typeface="Iskoola Pota" panose="020B0502040204020203" pitchFamily="34" charset="0"/>
            </a:endParaRPr>
          </a:p>
          <a:p>
            <a:pPr marL="0" marR="0" indent="0">
              <a:lnSpc>
                <a:spcPct val="107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Iskoola Pota" panose="020B0502040204020203" pitchFamily="34" charset="0"/>
              </a:rPr>
              <a:t>[3</a:t>
            </a:r>
            <a:r>
              <a:rPr lang="en-US" sz="2000" kern="100" dirty="0">
                <a:latin typeface="Aptos" panose="020B0004020202020204" pitchFamily="34" charset="0"/>
                <a:ea typeface="Aptos" panose="020B0004020202020204" pitchFamily="34" charset="0"/>
                <a:cs typeface="Iskoola Pota" panose="020B0502040204020203" pitchFamily="34" charset="0"/>
              </a:rPr>
              <a:t>] </a:t>
            </a:r>
            <a:r>
              <a:rPr lang="en-US" sz="2000" kern="100" dirty="0">
                <a:effectLst/>
                <a:latin typeface="Aptos" panose="020B0004020202020204" pitchFamily="34" charset="0"/>
                <a:ea typeface="Aptos" panose="020B0004020202020204" pitchFamily="34" charset="0"/>
                <a:cs typeface="Iskoola Pota" panose="020B0502040204020203" pitchFamily="34" charset="0"/>
              </a:rPr>
              <a:t> P. Fernando, A. Dias, and R. Senanayake, "Real-time feedback systems for enhanced driving," *IEEE Trans. </a:t>
            </a:r>
            <a:r>
              <a:rPr lang="en-US" sz="2000" kern="100" dirty="0" err="1">
                <a:effectLst/>
                <a:latin typeface="Aptos" panose="020B0004020202020204" pitchFamily="34" charset="0"/>
                <a:ea typeface="Aptos" panose="020B0004020202020204" pitchFamily="34" charset="0"/>
                <a:cs typeface="Iskoola Pota" panose="020B0502040204020203" pitchFamily="34" charset="0"/>
              </a:rPr>
              <a:t>Intell</a:t>
            </a:r>
            <a:r>
              <a:rPr lang="en-US" sz="2000" kern="100" dirty="0">
                <a:effectLst/>
                <a:latin typeface="Aptos" panose="020B0004020202020204" pitchFamily="34" charset="0"/>
                <a:ea typeface="Aptos" panose="020B0004020202020204" pitchFamily="34" charset="0"/>
                <a:cs typeface="Iskoola Pota" panose="020B0502040204020203" pitchFamily="34" charset="0"/>
              </a:rPr>
              <a:t>. Veh.*, vol. 19, no. 1, pp. 34-45, 2020.</a:t>
            </a:r>
          </a:p>
          <a:p>
            <a:pPr marL="0" marR="0">
              <a:lnSpc>
                <a:spcPct val="107000"/>
              </a:lnSpc>
              <a:spcBef>
                <a:spcPts val="0"/>
              </a:spcBef>
              <a:spcAft>
                <a:spcPts val="800"/>
              </a:spcAft>
            </a:pPr>
            <a:endParaRPr lang="en-US" sz="2000" kern="100" dirty="0">
              <a:effectLst/>
              <a:latin typeface="Aptos" panose="020B0004020202020204" pitchFamily="34" charset="0"/>
              <a:ea typeface="Aptos" panose="020B0004020202020204" pitchFamily="34" charset="0"/>
              <a:cs typeface="Iskoola Pota" panose="020B0502040204020203" pitchFamily="34" charset="0"/>
            </a:endParaRPr>
          </a:p>
          <a:p>
            <a:pPr marL="0" marR="0" indent="0">
              <a:lnSpc>
                <a:spcPct val="107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Iskoola Pota" panose="020B0502040204020203" pitchFamily="34" charset="0"/>
              </a:rPr>
              <a:t>[4]  H. Gunawardena, K. </a:t>
            </a:r>
            <a:r>
              <a:rPr lang="en-US" sz="2000" kern="100" dirty="0" err="1">
                <a:effectLst/>
                <a:latin typeface="Aptos" panose="020B0004020202020204" pitchFamily="34" charset="0"/>
                <a:ea typeface="Aptos" panose="020B0004020202020204" pitchFamily="34" charset="0"/>
                <a:cs typeface="Iskoola Pota" panose="020B0502040204020203" pitchFamily="34" charset="0"/>
              </a:rPr>
              <a:t>Rathnayake</a:t>
            </a:r>
            <a:r>
              <a:rPr lang="en-US" sz="2000" kern="100" dirty="0">
                <a:effectLst/>
                <a:latin typeface="Aptos" panose="020B0004020202020204" pitchFamily="34" charset="0"/>
                <a:ea typeface="Aptos" panose="020B0004020202020204" pitchFamily="34" charset="0"/>
                <a:cs typeface="Iskoola Pota" panose="020B0502040204020203" pitchFamily="34" charset="0"/>
              </a:rPr>
              <a:t>, and N. </a:t>
            </a:r>
            <a:r>
              <a:rPr lang="en-US" sz="2000" kern="100" dirty="0" err="1">
                <a:effectLst/>
                <a:latin typeface="Aptos" panose="020B0004020202020204" pitchFamily="34" charset="0"/>
                <a:ea typeface="Aptos" panose="020B0004020202020204" pitchFamily="34" charset="0"/>
                <a:cs typeface="Iskoola Pota" panose="020B0502040204020203" pitchFamily="34" charset="0"/>
              </a:rPr>
              <a:t>Kumarasinghe</a:t>
            </a:r>
            <a:r>
              <a:rPr lang="en-US" sz="2000" kern="100" dirty="0">
                <a:effectLst/>
                <a:latin typeface="Aptos" panose="020B0004020202020204" pitchFamily="34" charset="0"/>
                <a:ea typeface="Aptos" panose="020B0004020202020204" pitchFamily="34" charset="0"/>
                <a:cs typeface="Iskoola Pota" panose="020B0502040204020203" pitchFamily="34" charset="0"/>
              </a:rPr>
              <a:t>, "Integrating road sign and climate detection in driver assistance systems," *J. Veh. Technol.*, vol. 11, no. 3, pp. 89-101, 2021.</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21349638</a:t>
            </a:r>
            <a:r>
              <a:rPr lang="en-US" sz="1800" dirty="0">
                <a:solidFill>
                  <a:schemeClr val="tx1"/>
                </a:solidFill>
              </a:rPr>
              <a:t>   |   </a:t>
            </a:r>
            <a:r>
              <a:rPr lang="en-US" sz="1800" dirty="0" err="1">
                <a:solidFill>
                  <a:schemeClr val="tx1"/>
                </a:solidFill>
                <a:latin typeface="Aptos Display" panose="020B0004020202020204" pitchFamily="34" charset="0"/>
              </a:rPr>
              <a:t>Wijerathne</a:t>
            </a:r>
            <a:r>
              <a:rPr lang="en-US" sz="1800" dirty="0">
                <a:solidFill>
                  <a:schemeClr val="tx1"/>
                </a:solidFill>
                <a:latin typeface="Aptos Display" panose="020B0004020202020204" pitchFamily="34" charset="0"/>
              </a:rPr>
              <a:t> G.A.R.</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3794278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9" name="Title 4">
            <a:extLst>
              <a:ext uri="{FF2B5EF4-FFF2-40B4-BE49-F238E27FC236}">
                <a16:creationId xmlns:a16="http://schemas.microsoft.com/office/drawing/2014/main" id="{4BEE759B-3606-2B4A-0266-6BAAB2686899}"/>
              </a:ext>
            </a:extLst>
          </p:cNvPr>
          <p:cNvSpPr>
            <a:spLocks noGrp="1"/>
          </p:cNvSpPr>
          <p:nvPr>
            <p:ph type="title"/>
          </p:nvPr>
        </p:nvSpPr>
        <p:spPr>
          <a:xfrm>
            <a:off x="2773573" y="2995018"/>
            <a:ext cx="8930747" cy="2110382"/>
          </a:xfrm>
        </p:spPr>
        <p:txBody>
          <a:bodyPr>
            <a:normAutofit/>
          </a:bodyPr>
          <a:lstStyle/>
          <a:p>
            <a:pPr algn="r"/>
            <a:r>
              <a:rPr lang="en-US" sz="4400" dirty="0" err="1">
                <a:latin typeface="Aptos Display" panose="020B0004020202020204" pitchFamily="34" charset="0"/>
              </a:rPr>
              <a:t>Neelawala</a:t>
            </a:r>
            <a:r>
              <a:rPr lang="en-US" sz="4400" dirty="0">
                <a:latin typeface="Aptos Display" panose="020B0004020202020204" pitchFamily="34" charset="0"/>
              </a:rPr>
              <a:t> P.K.N.G.K.B. | IT21231728 </a:t>
            </a:r>
          </a:p>
        </p:txBody>
      </p:sp>
      <p:sp>
        <p:nvSpPr>
          <p:cNvPr id="10" name="Text Placeholder 5">
            <a:extLst>
              <a:ext uri="{FF2B5EF4-FFF2-40B4-BE49-F238E27FC236}">
                <a16:creationId xmlns:a16="http://schemas.microsoft.com/office/drawing/2014/main" id="{09BF14F9-A446-557B-E2A1-715CED8E2FC8}"/>
              </a:ext>
            </a:extLst>
          </p:cNvPr>
          <p:cNvSpPr txBox="1">
            <a:spLocks/>
          </p:cNvSpPr>
          <p:nvPr/>
        </p:nvSpPr>
        <p:spPr>
          <a:xfrm>
            <a:off x="1798320" y="4245000"/>
            <a:ext cx="9906000" cy="860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a:t>BSc (Hons) in information Technology Specialized in Information Technology</a:t>
            </a:r>
          </a:p>
        </p:txBody>
      </p:sp>
    </p:spTree>
    <p:extLst>
      <p:ext uri="{BB962C8B-B14F-4D97-AF65-F5344CB8AC3E}">
        <p14:creationId xmlns:p14="http://schemas.microsoft.com/office/powerpoint/2010/main" val="709771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54000" y="581834"/>
            <a:ext cx="11684000" cy="868362"/>
          </a:xfrm>
        </p:spPr>
        <p:txBody>
          <a:bodyPr>
            <a:normAutofit/>
          </a:bodyPr>
          <a:lstStyle/>
          <a:p>
            <a:r>
              <a:rPr lang="en-US" sz="4800" dirty="0"/>
              <a:t>Introduction</a:t>
            </a:r>
            <a:endParaRPr lang="en-US" dirty="0"/>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2" name="TextBox 1">
            <a:extLst>
              <a:ext uri="{FF2B5EF4-FFF2-40B4-BE49-F238E27FC236}">
                <a16:creationId xmlns:a16="http://schemas.microsoft.com/office/drawing/2014/main" id="{BCB98BEF-BDC5-1FF1-72DB-989B253C712C}"/>
              </a:ext>
            </a:extLst>
          </p:cNvPr>
          <p:cNvSpPr txBox="1"/>
          <p:nvPr/>
        </p:nvSpPr>
        <p:spPr>
          <a:xfrm>
            <a:off x="1447800" y="2106564"/>
            <a:ext cx="9982200" cy="461665"/>
          </a:xfrm>
          <a:prstGeom prst="rect">
            <a:avLst/>
          </a:prstGeom>
          <a:noFill/>
        </p:spPr>
        <p:txBody>
          <a:bodyPr wrap="square" rtlCol="0">
            <a:spAutoFit/>
          </a:bodyPr>
          <a:lstStyle/>
          <a:p>
            <a:pPr algn="ctr"/>
            <a:r>
              <a:rPr lang="en-US" sz="2400" b="1"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Parking assistance for increase parking accuracy</a:t>
            </a:r>
          </a:p>
        </p:txBody>
      </p:sp>
      <p:sp>
        <p:nvSpPr>
          <p:cNvPr id="3" name="TextBox 2">
            <a:extLst>
              <a:ext uri="{FF2B5EF4-FFF2-40B4-BE49-F238E27FC236}">
                <a16:creationId xmlns:a16="http://schemas.microsoft.com/office/drawing/2014/main" id="{6388C13D-8BB6-5978-1444-2DD1E85EE458}"/>
              </a:ext>
            </a:extLst>
          </p:cNvPr>
          <p:cNvSpPr txBox="1"/>
          <p:nvPr/>
        </p:nvSpPr>
        <p:spPr>
          <a:xfrm>
            <a:off x="2743200" y="3012604"/>
            <a:ext cx="9753600" cy="2805063"/>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en-US" sz="24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Identify available parking spots in various environments.</a:t>
            </a:r>
          </a:p>
          <a:p>
            <a:pPr marL="285750" indent="-285750">
              <a:lnSpc>
                <a:spcPct val="150000"/>
              </a:lnSpc>
              <a:buClr>
                <a:schemeClr val="accent1"/>
              </a:buClr>
              <a:buFont typeface="Arial" panose="020B0604020202020204" pitchFamily="34" charset="0"/>
              <a:buChar char="•"/>
            </a:pPr>
            <a:r>
              <a:rPr lang="en-US" sz="2400" dirty="0">
                <a:solidFill>
                  <a:srgbClr val="000000"/>
                </a:solidFill>
                <a:latin typeface="Calibri" panose="020F0502020204030204" pitchFamily="34" charset="0"/>
                <a:ea typeface="DengXian" panose="02010600030101010101" pitchFamily="2" charset="-122"/>
                <a:cs typeface="Mangal" panose="02040503050203030202" pitchFamily="18" charset="0"/>
              </a:rPr>
              <a:t>I</a:t>
            </a:r>
            <a:r>
              <a:rPr lang="en-US" sz="24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dentifying and interpreting parking-related road signs.</a:t>
            </a:r>
          </a:p>
          <a:p>
            <a:pPr marL="285750" indent="-285750">
              <a:lnSpc>
                <a:spcPct val="150000"/>
              </a:lnSpc>
              <a:buClr>
                <a:schemeClr val="accent1"/>
              </a:buClr>
              <a:buFont typeface="Arial" panose="020B0604020202020204" pitchFamily="34" charset="0"/>
              <a:buChar char="•"/>
            </a:pPr>
            <a:r>
              <a:rPr lang="en-US" sz="24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Ensure the vehicle is parked correctly within the parking lines.</a:t>
            </a:r>
            <a:endParaRPr lang="en-US" sz="2400" dirty="0">
              <a:latin typeface="Calibri" panose="020F0502020204030204" pitchFamily="34" charset="0"/>
              <a:ea typeface="DengXian" panose="02010600030101010101" pitchFamily="2" charset="-122"/>
              <a:cs typeface="Mangal" panose="02040503050203030202" pitchFamily="18" charset="0"/>
            </a:endParaRPr>
          </a:p>
          <a:p>
            <a:pPr marL="285750" indent="-285750">
              <a:lnSpc>
                <a:spcPct val="150000"/>
              </a:lnSpc>
              <a:buClr>
                <a:schemeClr val="accent1"/>
              </a:buClr>
              <a:buFont typeface="Arial" panose="020B0604020202020204" pitchFamily="34" charset="0"/>
              <a:buChar char="•"/>
            </a:pPr>
            <a:endParaRPr lang="en-US" sz="2400" dirty="0">
              <a:effectLst/>
              <a:latin typeface="Calibri" panose="020F0502020204030204" pitchFamily="34" charset="0"/>
              <a:ea typeface="DengXian" panose="02010600030101010101" pitchFamily="2" charset="-122"/>
              <a:cs typeface="Mangal" panose="02040503050203030202" pitchFamily="18" charset="0"/>
            </a:endParaRPr>
          </a:p>
          <a:p>
            <a:pPr marL="285750" indent="-285750">
              <a:lnSpc>
                <a:spcPct val="150000"/>
              </a:lnSpc>
              <a:buClr>
                <a:schemeClr val="accent1"/>
              </a:buClr>
              <a:buFont typeface="Arial" panose="020B0604020202020204" pitchFamily="34" charset="0"/>
              <a:buChar char="•"/>
            </a:pPr>
            <a:endParaRPr lang="en-US" sz="2400" dirty="0"/>
          </a:p>
        </p:txBody>
      </p:sp>
    </p:spTree>
    <p:extLst>
      <p:ext uri="{BB962C8B-B14F-4D97-AF65-F5344CB8AC3E}">
        <p14:creationId xmlns:p14="http://schemas.microsoft.com/office/powerpoint/2010/main" val="880082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485425" y="502444"/>
            <a:ext cx="11684000" cy="868362"/>
          </a:xfrm>
        </p:spPr>
        <p:txBody>
          <a:bodyPr>
            <a:normAutofit/>
          </a:bodyPr>
          <a:lstStyle/>
          <a:p>
            <a:r>
              <a:rPr lang="en-US" dirty="0"/>
              <a:t>Research Gap</a:t>
            </a:r>
          </a:p>
        </p:txBody>
      </p:sp>
      <p:pic>
        <p:nvPicPr>
          <p:cNvPr id="3" name="Content Placeholder 2" descr="A beauty treatment comparison chart&#10;&#10;Description automatically generated">
            <a:extLst>
              <a:ext uri="{FF2B5EF4-FFF2-40B4-BE49-F238E27FC236}">
                <a16:creationId xmlns:a16="http://schemas.microsoft.com/office/drawing/2014/main" id="{31B130A3-3193-409F-FF34-44E89D0A44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664" t="16058" r="8029" b="48402"/>
          <a:stretch/>
        </p:blipFill>
        <p:spPr>
          <a:xfrm>
            <a:off x="2133600" y="1554162"/>
            <a:ext cx="8387651" cy="2651920"/>
          </a:xfrm>
        </p:spPr>
      </p:pic>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pic>
        <p:nvPicPr>
          <p:cNvPr id="7" name="Content Placeholder 2" descr="A beauty treatment comparison chart&#10;&#10;Description automatically generated">
            <a:extLst>
              <a:ext uri="{FF2B5EF4-FFF2-40B4-BE49-F238E27FC236}">
                <a16:creationId xmlns:a16="http://schemas.microsoft.com/office/drawing/2014/main" id="{E4D12955-ADEF-2D9B-B870-6EA8249EB562}"/>
              </a:ext>
            </a:extLst>
          </p:cNvPr>
          <p:cNvPicPr>
            <a:picLocks noChangeAspect="1"/>
          </p:cNvPicPr>
          <p:nvPr/>
        </p:nvPicPr>
        <p:blipFill rotWithShape="1">
          <a:blip r:embed="rId2">
            <a:extLst>
              <a:ext uri="{28A0092B-C50C-407E-A947-70E740481C1C}">
                <a14:useLocalDpi xmlns:a14="http://schemas.microsoft.com/office/drawing/2010/main" val="0"/>
              </a:ext>
            </a:extLst>
          </a:blip>
          <a:srcRect l="7664" t="57928" r="8029" b="34924"/>
          <a:stretch/>
        </p:blipFill>
        <p:spPr>
          <a:xfrm>
            <a:off x="2133600" y="4191000"/>
            <a:ext cx="8387651" cy="533400"/>
          </a:xfrm>
          <a:prstGeom prst="rect">
            <a:avLst/>
          </a:prstGeom>
        </p:spPr>
      </p:pic>
    </p:spTree>
    <p:extLst>
      <p:ext uri="{BB962C8B-B14F-4D97-AF65-F5344CB8AC3E}">
        <p14:creationId xmlns:p14="http://schemas.microsoft.com/office/powerpoint/2010/main" val="1443178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54000" y="685800"/>
            <a:ext cx="11684000" cy="868362"/>
          </a:xfrm>
        </p:spPr>
        <p:txBody>
          <a:bodyPr>
            <a:normAutofit/>
          </a:bodyPr>
          <a:lstStyle/>
          <a:p>
            <a:r>
              <a:rPr lang="en-US" dirty="0"/>
              <a:t>Research Questions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981200" y="1492884"/>
            <a:ext cx="9601200" cy="3124201"/>
          </a:xfrm>
        </p:spPr>
        <p:txBody>
          <a:bodyPr>
            <a:normAutofit/>
          </a:bodyPr>
          <a:lstStyle/>
          <a:p>
            <a:r>
              <a:rPr lang="en-US" kern="0" dirty="0">
                <a:effectLst/>
                <a:latin typeface="+mj-lt"/>
                <a:ea typeface="Times New Roman" panose="02020603050405020304" pitchFamily="18" charset="0"/>
                <a:cs typeface="Iskoola Pota" panose="020B0502040204020203" pitchFamily="34" charset="0"/>
              </a:rPr>
              <a:t>How can a comprehensive parking assistance system be developed to improve parking accuracy and efficiency by integrating parking spot detection, parking-related road sign detection, and parking line alignment?</a:t>
            </a:r>
            <a:endParaRPr lang="en-US" kern="100" dirty="0">
              <a:effectLst/>
              <a:latin typeface="+mj-lt"/>
              <a:ea typeface="Aptos" panose="020B0004020202020204" pitchFamily="34" charset="0"/>
              <a:cs typeface="Iskoola Pota" panose="020B0502040204020203" pitchFamily="34" charset="0"/>
            </a:endParaRP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1479822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020887" y="735966"/>
            <a:ext cx="4445000" cy="868362"/>
          </a:xfrm>
        </p:spPr>
        <p:txBody>
          <a:bodyPr>
            <a:normAutofit/>
          </a:bodyPr>
          <a:lstStyle/>
          <a:p>
            <a:pPr algn="l"/>
            <a:r>
              <a:rPr lang="en-US" dirty="0"/>
              <a:t>Specific Objective</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020887" y="1032669"/>
            <a:ext cx="10018713" cy="1905000"/>
          </a:xfrm>
        </p:spPr>
        <p:txBody>
          <a:bodyPr/>
          <a:lstStyle/>
          <a:p>
            <a:r>
              <a:rPr lang="en-US" dirty="0"/>
              <a:t>Develop an advanced parking spot and sign detection system.</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12" name="Title 4">
            <a:extLst>
              <a:ext uri="{FF2B5EF4-FFF2-40B4-BE49-F238E27FC236}">
                <a16:creationId xmlns:a16="http://schemas.microsoft.com/office/drawing/2014/main" id="{3A17C640-0BEC-2D3F-513D-BFA188FE88FD}"/>
              </a:ext>
            </a:extLst>
          </p:cNvPr>
          <p:cNvSpPr txBox="1">
            <a:spLocks/>
          </p:cNvSpPr>
          <p:nvPr/>
        </p:nvSpPr>
        <p:spPr>
          <a:xfrm>
            <a:off x="2020887" y="2735263"/>
            <a:ext cx="4445000" cy="86836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Sub Objectives</a:t>
            </a:r>
          </a:p>
        </p:txBody>
      </p:sp>
      <p:sp>
        <p:nvSpPr>
          <p:cNvPr id="13" name="Content Placeholder 5">
            <a:extLst>
              <a:ext uri="{FF2B5EF4-FFF2-40B4-BE49-F238E27FC236}">
                <a16:creationId xmlns:a16="http://schemas.microsoft.com/office/drawing/2014/main" id="{7998D7CB-5F53-2F6E-DEC8-1F589BE8137E}"/>
              </a:ext>
            </a:extLst>
          </p:cNvPr>
          <p:cNvSpPr txBox="1">
            <a:spLocks/>
          </p:cNvSpPr>
          <p:nvPr/>
        </p:nvSpPr>
        <p:spPr>
          <a:xfrm>
            <a:off x="2133600" y="4122737"/>
            <a:ext cx="10018713" cy="19050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kern="0" dirty="0">
                <a:effectLst/>
                <a:latin typeface="+mj-lt"/>
                <a:ea typeface="Times New Roman" panose="02020603050405020304" pitchFamily="18" charset="0"/>
                <a:cs typeface="Iskoola Pota" panose="020B0502040204020203" pitchFamily="34" charset="0"/>
              </a:rPr>
              <a:t>Parking Spot Detection</a:t>
            </a:r>
          </a:p>
          <a:p>
            <a:r>
              <a:rPr lang="en-US" kern="0" dirty="0">
                <a:latin typeface="+mj-lt"/>
                <a:ea typeface="Aptos" panose="020B0004020202020204" pitchFamily="34" charset="0"/>
                <a:cs typeface="Iskoola Pota" panose="020B0502040204020203" pitchFamily="34" charset="0"/>
              </a:rPr>
              <a:t>Parking related road sign detection</a:t>
            </a:r>
          </a:p>
          <a:p>
            <a:r>
              <a:rPr lang="en-US" kern="0" dirty="0">
                <a:effectLst/>
                <a:latin typeface="+mj-lt"/>
                <a:ea typeface="Times New Roman" panose="02020603050405020304" pitchFamily="18" charset="0"/>
              </a:rPr>
              <a:t>Parking Line Alignment</a:t>
            </a:r>
          </a:p>
          <a:p>
            <a:endParaRPr lang="en-US" sz="1800" kern="100" dirty="0">
              <a:effectLst/>
              <a:latin typeface="Aptos" panose="020B0004020202020204" pitchFamily="34" charset="0"/>
              <a:ea typeface="Aptos" panose="020B0004020202020204" pitchFamily="34" charset="0"/>
              <a:cs typeface="Iskoola Pota" panose="020B0502040204020203" pitchFamily="34" charset="0"/>
            </a:endParaRPr>
          </a:p>
          <a:p>
            <a:endParaRPr lang="en-US" sz="3200" dirty="0">
              <a:latin typeface="+mj-lt"/>
            </a:endParaRPr>
          </a:p>
        </p:txBody>
      </p:sp>
    </p:spTree>
    <p:extLst>
      <p:ext uri="{BB962C8B-B14F-4D97-AF65-F5344CB8AC3E}">
        <p14:creationId xmlns:p14="http://schemas.microsoft.com/office/powerpoint/2010/main" val="3005003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2362200"/>
            <a:ext cx="10018713" cy="1752599"/>
          </a:xfrm>
        </p:spPr>
        <p:txBody>
          <a:bodyPr>
            <a:normAutofit/>
          </a:bodyPr>
          <a:lstStyle/>
          <a:p>
            <a:r>
              <a:rPr lang="en-US" sz="4800" dirty="0"/>
              <a:t>Methodology</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182435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279B01-6869-4979-ADC9-18D9486D0A9E}"/>
              </a:ext>
            </a:extLst>
          </p:cNvPr>
          <p:cNvSpPr>
            <a:spLocks noGrp="1"/>
          </p:cNvSpPr>
          <p:nvPr>
            <p:ph type="title"/>
          </p:nvPr>
        </p:nvSpPr>
        <p:spPr>
          <a:xfrm>
            <a:off x="1371600" y="685800"/>
            <a:ext cx="10018713" cy="1219199"/>
          </a:xfrm>
        </p:spPr>
        <p:txBody>
          <a:bodyPr/>
          <a:lstStyle/>
          <a:p>
            <a:r>
              <a:rPr lang="en-US" dirty="0"/>
              <a:t>Research Objectives</a:t>
            </a:r>
          </a:p>
        </p:txBody>
      </p:sp>
      <p:sp>
        <p:nvSpPr>
          <p:cNvPr id="5" name="Content Placeholder 4">
            <a:extLst>
              <a:ext uri="{FF2B5EF4-FFF2-40B4-BE49-F238E27FC236}">
                <a16:creationId xmlns:a16="http://schemas.microsoft.com/office/drawing/2014/main" id="{2A4C11C0-9458-44AA-961E-D5AA11BE53E4}"/>
              </a:ext>
            </a:extLst>
          </p:cNvPr>
          <p:cNvSpPr>
            <a:spLocks noGrp="1"/>
          </p:cNvSpPr>
          <p:nvPr>
            <p:ph idx="1"/>
          </p:nvPr>
        </p:nvSpPr>
        <p:spPr>
          <a:xfrm>
            <a:off x="1600200" y="1295400"/>
            <a:ext cx="10210800" cy="5181600"/>
          </a:xfrm>
        </p:spPr>
        <p:txBody>
          <a:bodyPr>
            <a:normAutofit/>
          </a:bodyPr>
          <a:lstStyle/>
          <a:p>
            <a:r>
              <a:rPr lang="en-US" b="1" dirty="0"/>
              <a:t>Enhance driver safety </a:t>
            </a:r>
            <a:r>
              <a:rPr lang="en-US" dirty="0"/>
              <a:t>Provide real-time intelligent assistance to reduce the risk of accidents.</a:t>
            </a:r>
          </a:p>
          <a:p>
            <a:r>
              <a:rPr lang="en-US" b="1" dirty="0"/>
              <a:t>Increase driver confidence </a:t>
            </a:r>
            <a:r>
              <a:rPr lang="en-US" dirty="0"/>
              <a:t>Support novice drivers with guidance and feedback.</a:t>
            </a:r>
          </a:p>
          <a:p>
            <a:r>
              <a:rPr lang="en-US" b="1" dirty="0"/>
              <a:t>Improve navigation</a:t>
            </a:r>
            <a:r>
              <a:rPr lang="en-US" dirty="0"/>
              <a:t> Detect and interpret road signs, lanes, and traffic lights.</a:t>
            </a:r>
          </a:p>
          <a:p>
            <a:r>
              <a:rPr lang="en-US" b="1" dirty="0"/>
              <a:t>Promote responsible driving </a:t>
            </a:r>
            <a:r>
              <a:rPr lang="en-US" dirty="0"/>
              <a:t>Offer immediate alerts and feedback to ensure safe driving practices.</a:t>
            </a:r>
          </a:p>
        </p:txBody>
      </p:sp>
    </p:spTree>
    <p:extLst>
      <p:ext uri="{BB962C8B-B14F-4D97-AF65-F5344CB8AC3E}">
        <p14:creationId xmlns:p14="http://schemas.microsoft.com/office/powerpoint/2010/main" val="2788680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057400" y="1143000"/>
            <a:ext cx="8991600" cy="4724400"/>
          </a:xfrm>
        </p:spPr>
        <p:txBody>
          <a:bodyPr>
            <a:normAutofit/>
          </a:bodyPr>
          <a:lstStyle/>
          <a:p>
            <a:pPr marL="0" indent="0">
              <a:buNone/>
            </a:pPr>
            <a:r>
              <a:rPr lang="en-US" b="1" dirty="0" err="1"/>
              <a:t>Hardwares</a:t>
            </a:r>
            <a:endParaRPr lang="en-US" b="1" dirty="0"/>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Camera (High-resolution cameras for capturing real-time images).</a:t>
            </a:r>
          </a:p>
          <a:p>
            <a:pPr marL="0" marR="0" indent="0">
              <a:lnSpc>
                <a:spcPct val="107000"/>
              </a:lnSpc>
              <a:spcBef>
                <a:spcPts val="0"/>
              </a:spcBef>
              <a:spcAft>
                <a:spcPts val="800"/>
              </a:spcAft>
              <a:buNone/>
            </a:pPr>
            <a:endParaRPr lang="en-US" kern="100" dirty="0">
              <a:effectLst/>
              <a:latin typeface="+mj-lt"/>
              <a:ea typeface="Aptos" panose="020B0004020202020204" pitchFamily="34" charset="0"/>
              <a:cs typeface="Iskoola Pota" panose="020B0502040204020203" pitchFamily="34" charset="0"/>
            </a:endParaRPr>
          </a:p>
          <a:p>
            <a:pPr marL="0" indent="0">
              <a:buNone/>
            </a:pPr>
            <a:r>
              <a:rPr lang="en-US" b="1" dirty="0" err="1"/>
              <a:t>Softwares</a:t>
            </a:r>
            <a:endParaRPr lang="en-US" b="1" dirty="0"/>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OpenCV, TensorFlow (Image Processing Libraries).</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Convolutional Neural Networks (CNN) for object detection.</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Python for scripting, integration, and model development.</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JavaScript, HTML5, CSS for developing the intuitive user interface.</a:t>
            </a:r>
            <a:endParaRPr lang="en-US" kern="100" dirty="0">
              <a:effectLst/>
              <a:latin typeface="+mj-lt"/>
              <a:ea typeface="Aptos" panose="020B0004020202020204" pitchFamily="34" charset="0"/>
              <a:cs typeface="Iskoola Pota" panose="020B0502040204020203" pitchFamily="34" charset="0"/>
            </a:endParaRP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3" name="Title 2">
            <a:extLst>
              <a:ext uri="{FF2B5EF4-FFF2-40B4-BE49-F238E27FC236}">
                <a16:creationId xmlns:a16="http://schemas.microsoft.com/office/drawing/2014/main" id="{ADA589AF-BE63-FBB4-7697-2CA848598E63}"/>
              </a:ext>
            </a:extLst>
          </p:cNvPr>
          <p:cNvSpPr>
            <a:spLocks noGrp="1"/>
          </p:cNvSpPr>
          <p:nvPr>
            <p:ph type="title"/>
          </p:nvPr>
        </p:nvSpPr>
        <p:spPr>
          <a:xfrm>
            <a:off x="1219200" y="1"/>
            <a:ext cx="10018713" cy="1219200"/>
          </a:xfrm>
        </p:spPr>
        <p:txBody>
          <a:bodyPr/>
          <a:lstStyle/>
          <a:p>
            <a:r>
              <a:rPr lang="en-US" dirty="0"/>
              <a:t>Technologies to be used</a:t>
            </a:r>
          </a:p>
        </p:txBody>
      </p:sp>
    </p:spTree>
    <p:extLst>
      <p:ext uri="{BB962C8B-B14F-4D97-AF65-F5344CB8AC3E}">
        <p14:creationId xmlns:p14="http://schemas.microsoft.com/office/powerpoint/2010/main" val="4170139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086643" y="15240"/>
            <a:ext cx="10018713" cy="1752599"/>
          </a:xfrm>
        </p:spPr>
        <p:txBody>
          <a:bodyPr>
            <a:normAutofit/>
          </a:bodyPr>
          <a:lstStyle/>
          <a:p>
            <a:r>
              <a:rPr lang="en-US" dirty="0"/>
              <a:t>System Diagram</a:t>
            </a:r>
          </a:p>
        </p:txBody>
      </p:sp>
      <p:pic>
        <p:nvPicPr>
          <p:cNvPr id="3" name="Content Placeholder 2" descr="A diagram of a road sign&#10;&#10;Description automatically generated">
            <a:extLst>
              <a:ext uri="{FF2B5EF4-FFF2-40B4-BE49-F238E27FC236}">
                <a16:creationId xmlns:a16="http://schemas.microsoft.com/office/drawing/2014/main" id="{9CAEC6C9-36C4-063D-AC92-D7008B5475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175" t="14634" r="20831" b="10244"/>
          <a:stretch/>
        </p:blipFill>
        <p:spPr>
          <a:xfrm>
            <a:off x="2933700" y="1371600"/>
            <a:ext cx="6324600" cy="4530182"/>
          </a:xfrm>
        </p:spPr>
      </p:pic>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7" name="Rectangle 6">
            <a:extLst>
              <a:ext uri="{FF2B5EF4-FFF2-40B4-BE49-F238E27FC236}">
                <a16:creationId xmlns:a16="http://schemas.microsoft.com/office/drawing/2014/main" id="{519E7D10-015F-3871-22C2-118490628A7F}"/>
              </a:ext>
            </a:extLst>
          </p:cNvPr>
          <p:cNvSpPr/>
          <p:nvPr/>
        </p:nvSpPr>
        <p:spPr>
          <a:xfrm>
            <a:off x="6477000" y="2590800"/>
            <a:ext cx="609600" cy="152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0369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342900"/>
            <a:ext cx="10018713" cy="1752599"/>
          </a:xfrm>
        </p:spPr>
        <p:txBody>
          <a:bodyPr>
            <a:normAutofit/>
          </a:bodyPr>
          <a:lstStyle/>
          <a:p>
            <a:r>
              <a:rPr lang="en-US" dirty="0"/>
              <a:t>Functional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828800" y="1249678"/>
            <a:ext cx="10098090" cy="4191000"/>
          </a:xfrm>
        </p:spPr>
        <p:txBody>
          <a:bodyPr>
            <a:normAutofit/>
          </a:bodyPr>
          <a:lstStyle/>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Accurate parking spot detection in various environments.</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Detection and interpretation of parking-related road signs.</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Feedback mechanism for correct parking line alignment.</a:t>
            </a:r>
            <a:endParaRPr lang="en-US" kern="100" dirty="0">
              <a:effectLst/>
              <a:latin typeface="+mj-lt"/>
              <a:ea typeface="Aptos" panose="020B0004020202020204" pitchFamily="34" charset="0"/>
              <a:cs typeface="Iskoola Pota" panose="020B0502040204020203" pitchFamily="34" charset="0"/>
            </a:endParaRP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2959135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447800" y="136526"/>
            <a:ext cx="10018713" cy="1752599"/>
          </a:xfrm>
        </p:spPr>
        <p:txBody>
          <a:bodyPr>
            <a:normAutofit/>
          </a:bodyPr>
          <a:lstStyle/>
          <a:p>
            <a:r>
              <a:rPr lang="en-US" dirty="0"/>
              <a:t>Non-Functional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981200" y="1219200"/>
            <a:ext cx="10098090" cy="4191000"/>
          </a:xfrm>
        </p:spPr>
        <p:txBody>
          <a:bodyPr>
            <a:normAutofit/>
          </a:bodyPr>
          <a:lstStyle/>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 High accuracy and reliability.</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latin typeface="+mj-lt"/>
                <a:ea typeface="Times New Roman" panose="02020603050405020304" pitchFamily="18" charset="0"/>
                <a:cs typeface="Iskoola Pota" panose="020B0502040204020203" pitchFamily="34" charset="0"/>
              </a:rPr>
              <a:t> </a:t>
            </a:r>
            <a:r>
              <a:rPr lang="en-US" kern="0" dirty="0">
                <a:effectLst/>
                <a:latin typeface="+mj-lt"/>
                <a:ea typeface="Times New Roman" panose="02020603050405020304" pitchFamily="18" charset="0"/>
                <a:cs typeface="Iskoola Pota" panose="020B0502040204020203" pitchFamily="34" charset="0"/>
              </a:rPr>
              <a:t>Low latency in processing and feedback.</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 Scalability to accommodate different parking environments.</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 Robustness to operate under various weather conditions.</a:t>
            </a:r>
            <a:endParaRPr lang="en-US" kern="100" dirty="0">
              <a:effectLst/>
              <a:latin typeface="+mj-lt"/>
              <a:ea typeface="Aptos" panose="020B0004020202020204" pitchFamily="34" charset="0"/>
              <a:cs typeface="Iskoola Pota" panose="020B0502040204020203" pitchFamily="34" charset="0"/>
            </a:endParaRP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2550953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469070" y="342900"/>
            <a:ext cx="10018713" cy="1752599"/>
          </a:xfrm>
        </p:spPr>
        <p:txBody>
          <a:bodyPr>
            <a:normAutofit/>
          </a:bodyPr>
          <a:lstStyle/>
          <a:p>
            <a:r>
              <a:rPr lang="en-US" dirty="0"/>
              <a:t>Personal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484310" y="1219200"/>
            <a:ext cx="10098090" cy="4191000"/>
          </a:xfrm>
        </p:spPr>
        <p:txBody>
          <a:bodyPr>
            <a:normAutofit/>
          </a:bodyPr>
          <a:lstStyle/>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Project Manager - Oversees project planning, execution, and delivery. </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Software Developers - Develop and integrate the software modules. </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Data Scientists - Develop and train machine learning models.  </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Test Engineers - Test the system for accuracy, performance, and reliability.</a:t>
            </a:r>
            <a:endParaRPr lang="en-US" kern="100" dirty="0">
              <a:effectLst/>
              <a:latin typeface="+mj-lt"/>
              <a:ea typeface="Aptos" panose="020B0004020202020204" pitchFamily="34" charset="0"/>
              <a:cs typeface="Iskoola Pota" panose="020B0502040204020203" pitchFamily="34" charset="0"/>
            </a:endParaRP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2715473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5080"/>
            <a:ext cx="10018713" cy="1752599"/>
          </a:xfrm>
        </p:spPr>
        <p:txBody>
          <a:bodyPr>
            <a:normAutofit/>
          </a:bodyPr>
          <a:lstStyle/>
          <a:p>
            <a:r>
              <a:rPr lang="en-US" dirty="0"/>
              <a:t>Commercialization</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622275" y="1600200"/>
            <a:ext cx="10018713" cy="3124201"/>
          </a:xfrm>
        </p:spPr>
        <p:txBody>
          <a:bodyPr/>
          <a:lstStyle/>
          <a:p>
            <a:r>
              <a:rPr lang="en-US" dirty="0"/>
              <a:t>Notify the vehicle market about the product.</a:t>
            </a:r>
          </a:p>
          <a:p>
            <a:r>
              <a:rPr lang="en-US" dirty="0"/>
              <a:t>Create blogs and articles and publishing.</a:t>
            </a:r>
          </a:p>
          <a:p>
            <a:pPr>
              <a:lnSpc>
                <a:spcPct val="150000"/>
              </a:lnSpc>
            </a:pPr>
            <a:r>
              <a:rPr lang="en-US" dirty="0"/>
              <a:t>Social media marketing plan.</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519859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Budget</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graphicFrame>
        <p:nvGraphicFramePr>
          <p:cNvPr id="2" name="Content Placeholder 1">
            <a:extLst>
              <a:ext uri="{FF2B5EF4-FFF2-40B4-BE49-F238E27FC236}">
                <a16:creationId xmlns:a16="http://schemas.microsoft.com/office/drawing/2014/main" id="{C08B16ED-5999-D0C1-75EF-2D2C878DAE59}"/>
              </a:ext>
            </a:extLst>
          </p:cNvPr>
          <p:cNvGraphicFramePr>
            <a:graphicFrameLocks/>
          </p:cNvGraphicFramePr>
          <p:nvPr>
            <p:extLst>
              <p:ext uri="{D42A27DB-BD31-4B8C-83A1-F6EECF244321}">
                <p14:modId xmlns:p14="http://schemas.microsoft.com/office/powerpoint/2010/main" val="1625263789"/>
              </p:ext>
            </p:extLst>
          </p:nvPr>
        </p:nvGraphicFramePr>
        <p:xfrm>
          <a:off x="3429000" y="2306636"/>
          <a:ext cx="6400800" cy="21590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093314285"/>
                    </a:ext>
                  </a:extLst>
                </a:gridCol>
                <a:gridCol w="3200400">
                  <a:extLst>
                    <a:ext uri="{9D8B030D-6E8A-4147-A177-3AD203B41FA5}">
                      <a16:colId xmlns:a16="http://schemas.microsoft.com/office/drawing/2014/main" val="3836397995"/>
                    </a:ext>
                  </a:extLst>
                </a:gridCol>
              </a:tblGrid>
              <a:tr h="431800">
                <a:tc>
                  <a:txBody>
                    <a:bodyPr/>
                    <a:lstStyle/>
                    <a:p>
                      <a:r>
                        <a:rPr lang="en-US" dirty="0" err="1"/>
                        <a:t>Resourses</a:t>
                      </a:r>
                      <a:endParaRPr lang="en-US" dirty="0"/>
                    </a:p>
                  </a:txBody>
                  <a:tcPr/>
                </a:tc>
                <a:tc>
                  <a:txBody>
                    <a:bodyPr/>
                    <a:lstStyle/>
                    <a:p>
                      <a:r>
                        <a:rPr lang="en-US" dirty="0"/>
                        <a:t>Amount (LKR)</a:t>
                      </a:r>
                    </a:p>
                  </a:txBody>
                  <a:tcPr/>
                </a:tc>
                <a:extLst>
                  <a:ext uri="{0D108BD9-81ED-4DB2-BD59-A6C34878D82A}">
                    <a16:rowId xmlns:a16="http://schemas.microsoft.com/office/drawing/2014/main" val="2850830222"/>
                  </a:ext>
                </a:extLst>
              </a:tr>
              <a:tr h="431800">
                <a:tc>
                  <a:txBody>
                    <a:bodyPr/>
                    <a:lstStyle/>
                    <a:p>
                      <a:r>
                        <a:rPr lang="en-US" dirty="0"/>
                        <a:t>Accessories Cost</a:t>
                      </a:r>
                    </a:p>
                  </a:txBody>
                  <a:tcPr/>
                </a:tc>
                <a:tc>
                  <a:txBody>
                    <a:bodyPr/>
                    <a:lstStyle/>
                    <a:p>
                      <a:r>
                        <a:rPr lang="en-US" dirty="0"/>
                        <a:t>3000</a:t>
                      </a:r>
                    </a:p>
                  </a:txBody>
                  <a:tcPr/>
                </a:tc>
                <a:extLst>
                  <a:ext uri="{0D108BD9-81ED-4DB2-BD59-A6C34878D82A}">
                    <a16:rowId xmlns:a16="http://schemas.microsoft.com/office/drawing/2014/main" val="1987711338"/>
                  </a:ext>
                </a:extLst>
              </a:tr>
              <a:tr h="431800">
                <a:tc>
                  <a:txBody>
                    <a:bodyPr/>
                    <a:lstStyle/>
                    <a:p>
                      <a:r>
                        <a:rPr lang="en-US" dirty="0"/>
                        <a:t>Electricity cost</a:t>
                      </a:r>
                    </a:p>
                  </a:txBody>
                  <a:tcPr/>
                </a:tc>
                <a:tc>
                  <a:txBody>
                    <a:bodyPr/>
                    <a:lstStyle/>
                    <a:p>
                      <a:r>
                        <a:rPr lang="en-US" dirty="0"/>
                        <a:t>2600</a:t>
                      </a:r>
                    </a:p>
                  </a:txBody>
                  <a:tcPr/>
                </a:tc>
                <a:extLst>
                  <a:ext uri="{0D108BD9-81ED-4DB2-BD59-A6C34878D82A}">
                    <a16:rowId xmlns:a16="http://schemas.microsoft.com/office/drawing/2014/main" val="2207264873"/>
                  </a:ext>
                </a:extLst>
              </a:tr>
              <a:tr h="431800">
                <a:tc>
                  <a:txBody>
                    <a:bodyPr/>
                    <a:lstStyle/>
                    <a:p>
                      <a:r>
                        <a:rPr lang="en-US" dirty="0"/>
                        <a:t>Internet Cost</a:t>
                      </a:r>
                    </a:p>
                  </a:txBody>
                  <a:tcPr/>
                </a:tc>
                <a:tc>
                  <a:txBody>
                    <a:bodyPr/>
                    <a:lstStyle/>
                    <a:p>
                      <a:r>
                        <a:rPr lang="en-US" dirty="0"/>
                        <a:t>3000</a:t>
                      </a:r>
                    </a:p>
                  </a:txBody>
                  <a:tcPr/>
                </a:tc>
                <a:extLst>
                  <a:ext uri="{0D108BD9-81ED-4DB2-BD59-A6C34878D82A}">
                    <a16:rowId xmlns:a16="http://schemas.microsoft.com/office/drawing/2014/main" val="2648811032"/>
                  </a:ext>
                </a:extLst>
              </a:tr>
              <a:tr h="431800">
                <a:tc>
                  <a:txBody>
                    <a:bodyPr/>
                    <a:lstStyle/>
                    <a:p>
                      <a:r>
                        <a:rPr lang="en-US" dirty="0"/>
                        <a:t>Travelling Cost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8000 (for all)</a:t>
                      </a:r>
                    </a:p>
                  </a:txBody>
                  <a:tcPr/>
                </a:tc>
                <a:extLst>
                  <a:ext uri="{0D108BD9-81ED-4DB2-BD59-A6C34878D82A}">
                    <a16:rowId xmlns:a16="http://schemas.microsoft.com/office/drawing/2014/main" val="544421506"/>
                  </a:ext>
                </a:extLst>
              </a:tr>
            </a:tbl>
          </a:graphicData>
        </a:graphic>
      </p:graphicFrame>
    </p:spTree>
    <p:extLst>
      <p:ext uri="{BB962C8B-B14F-4D97-AF65-F5344CB8AC3E}">
        <p14:creationId xmlns:p14="http://schemas.microsoft.com/office/powerpoint/2010/main" val="509247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0"/>
            <a:ext cx="10018713" cy="1752599"/>
          </a:xfrm>
        </p:spPr>
        <p:txBody>
          <a:bodyPr>
            <a:normAutofit/>
          </a:bodyPr>
          <a:lstStyle/>
          <a:p>
            <a:r>
              <a:rPr lang="en-US" dirty="0"/>
              <a:t>References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563687" y="1600200"/>
            <a:ext cx="10018713" cy="3886201"/>
          </a:xfrm>
        </p:spPr>
        <p:txBody>
          <a:bodyPr>
            <a:normAutofit/>
          </a:bodyPr>
          <a:lstStyle/>
          <a:p>
            <a:pPr marL="0" marR="0" indent="0">
              <a:lnSpc>
                <a:spcPct val="107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Iskoola Pota" panose="020B0502040204020203" pitchFamily="34" charset="0"/>
              </a:rPr>
              <a:t>[1]  A. Gunathilake, S. Perera, and M. Jayasinghe, "Parking spot detection in urban areas using machine learning," *Sri Lankan Journal of Applied Sciences*, 2021.</a:t>
            </a:r>
          </a:p>
          <a:p>
            <a:pPr marL="0" marR="0">
              <a:lnSpc>
                <a:spcPct val="107000"/>
              </a:lnSpc>
              <a:spcBef>
                <a:spcPts val="0"/>
              </a:spcBef>
              <a:spcAft>
                <a:spcPts val="800"/>
              </a:spcAft>
            </a:pPr>
            <a:endParaRPr lang="en-US" sz="2000" kern="100" dirty="0">
              <a:effectLst/>
              <a:latin typeface="Aptos" panose="020B0004020202020204" pitchFamily="34" charset="0"/>
              <a:ea typeface="Aptos" panose="020B0004020202020204" pitchFamily="34" charset="0"/>
              <a:cs typeface="Iskoola Pota" panose="020B0502040204020203" pitchFamily="34" charset="0"/>
            </a:endParaRPr>
          </a:p>
          <a:p>
            <a:pPr marL="0" marR="0" indent="0">
              <a:lnSpc>
                <a:spcPct val="107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Iskoola Pota" panose="020B0502040204020203" pitchFamily="34" charset="0"/>
              </a:rPr>
              <a:t>[2]  R. Perera and W. Wijesinghe, "Detection of parking-related road signs using image processing," *Int. J. Adv. </a:t>
            </a:r>
            <a:r>
              <a:rPr lang="en-US" sz="2000" kern="100" dirty="0" err="1">
                <a:effectLst/>
                <a:latin typeface="Aptos" panose="020B0004020202020204" pitchFamily="34" charset="0"/>
                <a:ea typeface="Aptos" panose="020B0004020202020204" pitchFamily="34" charset="0"/>
                <a:cs typeface="Iskoola Pota" panose="020B0502040204020203" pitchFamily="34" charset="0"/>
              </a:rPr>
              <a:t>Comput</a:t>
            </a:r>
            <a:r>
              <a:rPr lang="en-US" sz="2000" kern="100" dirty="0">
                <a:effectLst/>
                <a:latin typeface="Aptos" panose="020B0004020202020204" pitchFamily="34" charset="0"/>
                <a:ea typeface="Aptos" panose="020B0004020202020204" pitchFamily="34" charset="0"/>
                <a:cs typeface="Iskoola Pota" panose="020B0502040204020203" pitchFamily="34" charset="0"/>
              </a:rPr>
              <a:t>. Sci. Appl.*, 2020.</a:t>
            </a:r>
          </a:p>
          <a:p>
            <a:pPr marL="0" marR="0">
              <a:lnSpc>
                <a:spcPct val="107000"/>
              </a:lnSpc>
              <a:spcBef>
                <a:spcPts val="0"/>
              </a:spcBef>
              <a:spcAft>
                <a:spcPts val="800"/>
              </a:spcAft>
            </a:pPr>
            <a:endParaRPr lang="en-US" sz="2000" kern="100" dirty="0">
              <a:effectLst/>
              <a:latin typeface="Aptos" panose="020B0004020202020204" pitchFamily="34" charset="0"/>
              <a:ea typeface="Aptos" panose="020B0004020202020204" pitchFamily="34" charset="0"/>
              <a:cs typeface="Iskoola Pota" panose="020B0502040204020203" pitchFamily="34" charset="0"/>
            </a:endParaRPr>
          </a:p>
          <a:p>
            <a:pPr marL="0" marR="0" indent="0">
              <a:lnSpc>
                <a:spcPct val="107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Iskoola Pota" panose="020B0502040204020203" pitchFamily="34" charset="0"/>
              </a:rPr>
              <a:t>[3]  D. Fernando, H. De Silva, and N. </a:t>
            </a:r>
            <a:r>
              <a:rPr lang="en-US" sz="2000" kern="100" dirty="0" err="1">
                <a:effectLst/>
                <a:latin typeface="Aptos" panose="020B0004020202020204" pitchFamily="34" charset="0"/>
                <a:ea typeface="Aptos" panose="020B0004020202020204" pitchFamily="34" charset="0"/>
                <a:cs typeface="Iskoola Pota" panose="020B0502040204020203" pitchFamily="34" charset="0"/>
              </a:rPr>
              <a:t>Abeywickrama</a:t>
            </a:r>
            <a:r>
              <a:rPr lang="en-US" sz="2000" kern="100" dirty="0">
                <a:effectLst/>
                <a:latin typeface="Aptos" panose="020B0004020202020204" pitchFamily="34" charset="0"/>
                <a:ea typeface="Aptos" panose="020B0004020202020204" pitchFamily="34" charset="0"/>
                <a:cs typeface="Iskoola Pota" panose="020B0502040204020203" pitchFamily="34" charset="0"/>
              </a:rPr>
              <a:t>, "Correct parking line alignment feedback system," in *Proc. Int. Conf. Smart </a:t>
            </a:r>
            <a:r>
              <a:rPr lang="en-US" sz="2000" kern="100" dirty="0" err="1">
                <a:effectLst/>
                <a:latin typeface="Aptos" panose="020B0004020202020204" pitchFamily="34" charset="0"/>
                <a:ea typeface="Aptos" panose="020B0004020202020204" pitchFamily="34" charset="0"/>
                <a:cs typeface="Iskoola Pota" panose="020B0502040204020203" pitchFamily="34" charset="0"/>
              </a:rPr>
              <a:t>Comput</a:t>
            </a:r>
            <a:r>
              <a:rPr lang="en-US" sz="2000" kern="100" dirty="0">
                <a:effectLst/>
                <a:latin typeface="Aptos" panose="020B0004020202020204" pitchFamily="34" charset="0"/>
                <a:ea typeface="Aptos" panose="020B0004020202020204" pitchFamily="34" charset="0"/>
                <a:cs typeface="Iskoola Pota" panose="020B0502040204020203" pitchFamily="34" charset="0"/>
              </a:rPr>
              <a:t>. Syst. Eng.*, 2019.</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21231728</a:t>
            </a:r>
            <a:r>
              <a:rPr lang="en-US" sz="1800" dirty="0">
                <a:solidFill>
                  <a:schemeClr val="tx1"/>
                </a:solidFill>
              </a:rPr>
              <a:t>   |   </a:t>
            </a:r>
            <a:r>
              <a:rPr lang="en-US" dirty="0" err="1">
                <a:solidFill>
                  <a:schemeClr val="tx1"/>
                </a:solidFill>
                <a:latin typeface="Aptos Display" panose="020B0004020202020204" pitchFamily="34" charset="0"/>
              </a:rPr>
              <a:t>Neelawala</a:t>
            </a:r>
            <a:r>
              <a:rPr lang="en-US" dirty="0">
                <a:solidFill>
                  <a:schemeClr val="tx1"/>
                </a:solidFill>
                <a:latin typeface="Aptos Display" panose="020B0004020202020204" pitchFamily="34" charset="0"/>
              </a:rPr>
              <a:t> P.K.N.G.K.B.</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542530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9" name="Title 4">
            <a:extLst>
              <a:ext uri="{FF2B5EF4-FFF2-40B4-BE49-F238E27FC236}">
                <a16:creationId xmlns:a16="http://schemas.microsoft.com/office/drawing/2014/main" id="{4BEE759B-3606-2B4A-0266-6BAAB2686899}"/>
              </a:ext>
            </a:extLst>
          </p:cNvPr>
          <p:cNvSpPr>
            <a:spLocks noGrp="1"/>
          </p:cNvSpPr>
          <p:nvPr>
            <p:ph type="title"/>
          </p:nvPr>
        </p:nvSpPr>
        <p:spPr>
          <a:xfrm>
            <a:off x="2773573" y="2995018"/>
            <a:ext cx="8930747" cy="2110382"/>
          </a:xfrm>
        </p:spPr>
        <p:txBody>
          <a:bodyPr>
            <a:normAutofit/>
          </a:bodyPr>
          <a:lstStyle/>
          <a:p>
            <a:pPr algn="r"/>
            <a:r>
              <a:rPr lang="en-US" sz="4400" dirty="0" err="1">
                <a:latin typeface="Aptos Display" panose="020B0004020202020204" pitchFamily="34" charset="0"/>
              </a:rPr>
              <a:t>Nayanathara</a:t>
            </a:r>
            <a:r>
              <a:rPr lang="en-US" sz="4400" dirty="0">
                <a:latin typeface="Aptos Display" panose="020B0004020202020204" pitchFamily="34" charset="0"/>
              </a:rPr>
              <a:t> R.M.C. | IT21365300 </a:t>
            </a:r>
          </a:p>
        </p:txBody>
      </p:sp>
      <p:sp>
        <p:nvSpPr>
          <p:cNvPr id="10" name="Text Placeholder 5">
            <a:extLst>
              <a:ext uri="{FF2B5EF4-FFF2-40B4-BE49-F238E27FC236}">
                <a16:creationId xmlns:a16="http://schemas.microsoft.com/office/drawing/2014/main" id="{09BF14F9-A446-557B-E2A1-715CED8E2FC8}"/>
              </a:ext>
            </a:extLst>
          </p:cNvPr>
          <p:cNvSpPr txBox="1">
            <a:spLocks/>
          </p:cNvSpPr>
          <p:nvPr/>
        </p:nvSpPr>
        <p:spPr>
          <a:xfrm>
            <a:off x="1798320" y="4245000"/>
            <a:ext cx="9906000" cy="860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a:t>BSc (Hons) in information Technology Specialized in Information Technology</a:t>
            </a:r>
          </a:p>
        </p:txBody>
      </p:sp>
    </p:spTree>
    <p:extLst>
      <p:ext uri="{BB962C8B-B14F-4D97-AF65-F5344CB8AC3E}">
        <p14:creationId xmlns:p14="http://schemas.microsoft.com/office/powerpoint/2010/main" val="3971343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54000" y="609600"/>
            <a:ext cx="11684000" cy="868362"/>
          </a:xfrm>
        </p:spPr>
        <p:txBody>
          <a:bodyPr>
            <a:normAutofit/>
          </a:bodyPr>
          <a:lstStyle/>
          <a:p>
            <a:r>
              <a:rPr lang="en-US" sz="4800" dirty="0"/>
              <a:t>Introduction</a:t>
            </a:r>
            <a:endParaRPr lang="en-US" dirty="0"/>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2" name="TextBox 1">
            <a:extLst>
              <a:ext uri="{FF2B5EF4-FFF2-40B4-BE49-F238E27FC236}">
                <a16:creationId xmlns:a16="http://schemas.microsoft.com/office/drawing/2014/main" id="{D5A4C158-4111-AFFA-B117-1D345EA14C32}"/>
              </a:ext>
            </a:extLst>
          </p:cNvPr>
          <p:cNvSpPr txBox="1"/>
          <p:nvPr/>
        </p:nvSpPr>
        <p:spPr>
          <a:xfrm>
            <a:off x="1600200" y="2155401"/>
            <a:ext cx="9982200" cy="430887"/>
          </a:xfrm>
          <a:prstGeom prst="rect">
            <a:avLst/>
          </a:prstGeom>
          <a:noFill/>
        </p:spPr>
        <p:txBody>
          <a:bodyPr wrap="square" rtlCol="0">
            <a:spAutoFit/>
          </a:bodyPr>
          <a:lstStyle/>
          <a:p>
            <a:pPr algn="ctr"/>
            <a:r>
              <a:rPr lang="en-US" sz="2200" b="1"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Real time comprehensive blind spot identification with distance measurement</a:t>
            </a:r>
          </a:p>
        </p:txBody>
      </p:sp>
      <p:sp>
        <p:nvSpPr>
          <p:cNvPr id="3" name="TextBox 2">
            <a:extLst>
              <a:ext uri="{FF2B5EF4-FFF2-40B4-BE49-F238E27FC236}">
                <a16:creationId xmlns:a16="http://schemas.microsoft.com/office/drawing/2014/main" id="{388AA3FC-DB1B-D2BF-A6D7-FC51FD2052A6}"/>
              </a:ext>
            </a:extLst>
          </p:cNvPr>
          <p:cNvSpPr txBox="1"/>
          <p:nvPr/>
        </p:nvSpPr>
        <p:spPr>
          <a:xfrm>
            <a:off x="2451847" y="2971800"/>
            <a:ext cx="9753600" cy="2199064"/>
          </a:xfrm>
          <a:prstGeom prst="rect">
            <a:avLst/>
          </a:prstGeom>
          <a:noFill/>
        </p:spPr>
        <p:txBody>
          <a:bodyPr wrap="square" rtlCol="0">
            <a:spAutoFit/>
          </a:bodyPr>
          <a:lstStyle/>
          <a:p>
            <a:pPr marL="514350" marR="0" indent="-285750">
              <a:lnSpc>
                <a:spcPct val="150000"/>
              </a:lnSpc>
              <a:spcBef>
                <a:spcPts val="0"/>
              </a:spcBef>
              <a:spcAft>
                <a:spcPts val="800"/>
              </a:spcAft>
              <a:buClr>
                <a:schemeClr val="accent1"/>
              </a:buClr>
              <a:buFont typeface="Arial" panose="020B0604020202020204" pitchFamily="34" charset="0"/>
              <a:buChar char="•"/>
            </a:pPr>
            <a:r>
              <a:rPr lang="en-US" sz="20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System to detect objects around the vehicle to prevent collisions.</a:t>
            </a:r>
            <a:endParaRPr lang="en-US" sz="2000" dirty="0">
              <a:effectLst/>
              <a:latin typeface="Calibri" panose="020F0502020204030204" pitchFamily="34" charset="0"/>
              <a:ea typeface="DengXian" panose="02010600030101010101" pitchFamily="2" charset="-122"/>
              <a:cs typeface="Mangal" panose="02040503050203030202" pitchFamily="18" charset="0"/>
            </a:endParaRPr>
          </a:p>
          <a:p>
            <a:pPr marL="514350" marR="0" indent="-285750">
              <a:lnSpc>
                <a:spcPct val="150000"/>
              </a:lnSpc>
              <a:spcBef>
                <a:spcPts val="0"/>
              </a:spcBef>
              <a:spcAft>
                <a:spcPts val="800"/>
              </a:spcAft>
              <a:buClr>
                <a:schemeClr val="accent1"/>
              </a:buClr>
              <a:buFont typeface="Arial" panose="020B0604020202020204" pitchFamily="34" charset="0"/>
              <a:buChar char="•"/>
            </a:pPr>
            <a:r>
              <a:rPr lang="en-US" sz="20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Focuses on accurately measuring the distance to objects around the vehicle.</a:t>
            </a:r>
            <a:endParaRPr lang="en-US" sz="2000" dirty="0">
              <a:effectLst/>
              <a:latin typeface="Calibri" panose="020F0502020204030204" pitchFamily="34" charset="0"/>
              <a:ea typeface="DengXian" panose="02010600030101010101" pitchFamily="2" charset="-122"/>
              <a:cs typeface="Mangal" panose="02040503050203030202" pitchFamily="18" charset="0"/>
            </a:endParaRPr>
          </a:p>
          <a:p>
            <a:pPr marL="514350" marR="0" indent="-285750">
              <a:lnSpc>
                <a:spcPct val="150000"/>
              </a:lnSpc>
              <a:spcBef>
                <a:spcPts val="0"/>
              </a:spcBef>
              <a:spcAft>
                <a:spcPts val="800"/>
              </a:spcAft>
              <a:buClr>
                <a:schemeClr val="accent1"/>
              </a:buClr>
              <a:buFont typeface="Arial" panose="020B0604020202020204" pitchFamily="34" charset="0"/>
              <a:buChar char="•"/>
            </a:pPr>
            <a:r>
              <a:rPr lang="en-US" sz="20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 Aims to provide the driver with assistance during overtaking maneuvers.</a:t>
            </a:r>
            <a:endParaRPr lang="en-US" sz="2000" dirty="0">
              <a:effectLst/>
              <a:latin typeface="Calibri" panose="020F0502020204030204" pitchFamily="34" charset="0"/>
              <a:ea typeface="DengXian" panose="02010600030101010101" pitchFamily="2" charset="-122"/>
              <a:cs typeface="Mangal" panose="02040503050203030202" pitchFamily="18" charset="0"/>
            </a:endParaRPr>
          </a:p>
          <a:p>
            <a:pPr marL="514350" marR="0" indent="-285750">
              <a:lnSpc>
                <a:spcPct val="150000"/>
              </a:lnSpc>
              <a:spcBef>
                <a:spcPts val="0"/>
              </a:spcBef>
              <a:spcAft>
                <a:spcPts val="800"/>
              </a:spcAft>
              <a:buClr>
                <a:schemeClr val="accent1"/>
              </a:buClr>
              <a:buFont typeface="Arial" panose="020B0604020202020204" pitchFamily="34" charset="0"/>
              <a:buChar char="•"/>
            </a:pPr>
            <a:r>
              <a:rPr lang="en-US" sz="20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Focuses on alerting the driver about upcoming traffic jams.</a:t>
            </a:r>
            <a:endParaRPr lang="en-US" sz="2000" dirty="0">
              <a:effectLst/>
              <a:latin typeface="Calibri" panose="020F0502020204030204" pitchFamily="34" charset="0"/>
              <a:ea typeface="DengXian" panose="02010600030101010101" pitchFamily="2" charset="-122"/>
              <a:cs typeface="Mangal" panose="02040503050203030202" pitchFamily="18" charset="0"/>
            </a:endParaRPr>
          </a:p>
        </p:txBody>
      </p:sp>
    </p:spTree>
    <p:extLst>
      <p:ext uri="{BB962C8B-B14F-4D97-AF65-F5344CB8AC3E}">
        <p14:creationId xmlns:p14="http://schemas.microsoft.com/office/powerpoint/2010/main" val="41992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279B01-6869-4979-ADC9-18D9486D0A9E}"/>
              </a:ext>
            </a:extLst>
          </p:cNvPr>
          <p:cNvSpPr>
            <a:spLocks noGrp="1"/>
          </p:cNvSpPr>
          <p:nvPr>
            <p:ph type="title"/>
          </p:nvPr>
        </p:nvSpPr>
        <p:spPr>
          <a:xfrm>
            <a:off x="1676400" y="259081"/>
            <a:ext cx="10018713" cy="1219199"/>
          </a:xfrm>
        </p:spPr>
        <p:txBody>
          <a:bodyPr/>
          <a:lstStyle/>
          <a:p>
            <a:r>
              <a:rPr lang="en-US" dirty="0"/>
              <a:t>Overall System Diagram </a:t>
            </a:r>
          </a:p>
        </p:txBody>
      </p:sp>
      <p:pic>
        <p:nvPicPr>
          <p:cNvPr id="7" name="Content Placeholder 6">
            <a:extLst>
              <a:ext uri="{FF2B5EF4-FFF2-40B4-BE49-F238E27FC236}">
                <a16:creationId xmlns:a16="http://schemas.microsoft.com/office/drawing/2014/main" id="{19B79802-0DDC-366B-8724-5D99296334E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4329" r="14329"/>
          <a:stretch/>
        </p:blipFill>
        <p:spPr>
          <a:xfrm>
            <a:off x="3581400" y="1371600"/>
            <a:ext cx="6248400" cy="4926623"/>
          </a:xfrm>
        </p:spPr>
      </p:pic>
    </p:spTree>
    <p:extLst>
      <p:ext uri="{BB962C8B-B14F-4D97-AF65-F5344CB8AC3E}">
        <p14:creationId xmlns:p14="http://schemas.microsoft.com/office/powerpoint/2010/main" val="18625086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508000" y="381000"/>
            <a:ext cx="11684000" cy="868362"/>
          </a:xfrm>
        </p:spPr>
        <p:txBody>
          <a:bodyPr>
            <a:normAutofit/>
          </a:bodyPr>
          <a:lstStyle/>
          <a:p>
            <a:r>
              <a:rPr lang="en-US" dirty="0"/>
              <a:t>Research Gap</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pic>
        <p:nvPicPr>
          <p:cNvPr id="15" name="Content Placeholder 14" descr="A beauty treatment comparison chart&#10;&#10;Description automatically generated">
            <a:extLst>
              <a:ext uri="{FF2B5EF4-FFF2-40B4-BE49-F238E27FC236}">
                <a16:creationId xmlns:a16="http://schemas.microsoft.com/office/drawing/2014/main" id="{BBCDAA1D-1D69-AC0E-128E-2BE45EC950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403" t="16433" r="7450" b="34668"/>
          <a:stretch/>
        </p:blipFill>
        <p:spPr>
          <a:xfrm>
            <a:off x="2156038" y="1447800"/>
            <a:ext cx="8741878" cy="3810000"/>
          </a:xfrm>
        </p:spPr>
      </p:pic>
    </p:spTree>
    <p:extLst>
      <p:ext uri="{BB962C8B-B14F-4D97-AF65-F5344CB8AC3E}">
        <p14:creationId xmlns:p14="http://schemas.microsoft.com/office/powerpoint/2010/main" val="1521259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54000" y="685800"/>
            <a:ext cx="11684000" cy="868362"/>
          </a:xfrm>
        </p:spPr>
        <p:txBody>
          <a:bodyPr>
            <a:normAutofit/>
          </a:bodyPr>
          <a:lstStyle/>
          <a:p>
            <a:r>
              <a:rPr lang="en-US" dirty="0"/>
              <a:t>Research Questions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981200" y="1492884"/>
            <a:ext cx="9601200" cy="3124201"/>
          </a:xfrm>
        </p:spPr>
        <p:txBody>
          <a:bodyPr>
            <a:normAutofit/>
          </a:bodyPr>
          <a:lstStyle/>
          <a:p>
            <a:pPr marL="0" indent="0">
              <a:buNone/>
            </a:pPr>
            <a:r>
              <a:rPr lang="en-US" kern="0" dirty="0">
                <a:effectLst/>
                <a:latin typeface="+mj-lt"/>
                <a:ea typeface="Times New Roman" panose="02020603050405020304" pitchFamily="18" charset="0"/>
                <a:cs typeface="Iskoola Pota" panose="020B0502040204020203" pitchFamily="34" charset="0"/>
              </a:rPr>
              <a:t>What are the key design and implementation considerations for developing a comprehensive blind spot detection system that integrates real-time object detection and distance measurement to enhance vehicle safety in Sri Lankan vehicles ?</a:t>
            </a:r>
            <a:endParaRPr lang="en-US" kern="100" dirty="0">
              <a:effectLst/>
              <a:latin typeface="+mj-lt"/>
              <a:ea typeface="Aptos" panose="020B0004020202020204" pitchFamily="34" charset="0"/>
              <a:cs typeface="Iskoola Pota" panose="020B0502040204020203" pitchFamily="34" charset="0"/>
            </a:endParaRP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765062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020887" y="503238"/>
            <a:ext cx="4445000" cy="868362"/>
          </a:xfrm>
        </p:spPr>
        <p:txBody>
          <a:bodyPr>
            <a:normAutofit/>
          </a:bodyPr>
          <a:lstStyle/>
          <a:p>
            <a:pPr algn="l"/>
            <a:r>
              <a:rPr lang="en-US" dirty="0"/>
              <a:t>Specific Objective</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020887" y="1066800"/>
            <a:ext cx="10018713" cy="1905000"/>
          </a:xfrm>
        </p:spPr>
        <p:txBody>
          <a:bodyPr/>
          <a:lstStyle/>
          <a:p>
            <a:r>
              <a:rPr lang="en-US" dirty="0"/>
              <a:t>Develop a comprehensive real-time blind spot monitoring system with integrated distance measurement, assistive overtaking features, and traffic jam.</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12" name="Title 4">
            <a:extLst>
              <a:ext uri="{FF2B5EF4-FFF2-40B4-BE49-F238E27FC236}">
                <a16:creationId xmlns:a16="http://schemas.microsoft.com/office/drawing/2014/main" id="{3A17C640-0BEC-2D3F-513D-BFA188FE88FD}"/>
              </a:ext>
            </a:extLst>
          </p:cNvPr>
          <p:cNvSpPr txBox="1">
            <a:spLocks/>
          </p:cNvSpPr>
          <p:nvPr/>
        </p:nvSpPr>
        <p:spPr>
          <a:xfrm>
            <a:off x="2020887" y="2941638"/>
            <a:ext cx="4445000" cy="86836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Sub Objectives</a:t>
            </a:r>
          </a:p>
        </p:txBody>
      </p:sp>
      <p:sp>
        <p:nvSpPr>
          <p:cNvPr id="13" name="Content Placeholder 5">
            <a:extLst>
              <a:ext uri="{FF2B5EF4-FFF2-40B4-BE49-F238E27FC236}">
                <a16:creationId xmlns:a16="http://schemas.microsoft.com/office/drawing/2014/main" id="{7998D7CB-5F53-2F6E-DEC8-1F589BE8137E}"/>
              </a:ext>
            </a:extLst>
          </p:cNvPr>
          <p:cNvSpPr txBox="1">
            <a:spLocks/>
          </p:cNvSpPr>
          <p:nvPr/>
        </p:nvSpPr>
        <p:spPr>
          <a:xfrm>
            <a:off x="2020887" y="3503215"/>
            <a:ext cx="10704513" cy="242411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nSpc>
                <a:spcPct val="107000"/>
              </a:lnSpc>
              <a:spcBef>
                <a:spcPts val="0"/>
              </a:spcBef>
              <a:spcAft>
                <a:spcPts val="800"/>
              </a:spcAft>
              <a:tabLst>
                <a:tab pos="457200" algn="l"/>
              </a:tabLst>
            </a:pPr>
            <a:r>
              <a:rPr lang="en-US" kern="100" dirty="0">
                <a:effectLst/>
                <a:latin typeface="+mj-lt"/>
                <a:ea typeface="Aptos" panose="020B0004020202020204" pitchFamily="34" charset="0"/>
                <a:cs typeface="Latha" panose="020B0604020202020204" pitchFamily="34" charset="0"/>
              </a:rPr>
              <a:t>Test distance measurement accuracy.</a:t>
            </a:r>
          </a:p>
          <a:p>
            <a:pPr>
              <a:lnSpc>
                <a:spcPct val="107000"/>
              </a:lnSpc>
              <a:spcBef>
                <a:spcPts val="0"/>
              </a:spcBef>
              <a:spcAft>
                <a:spcPts val="800"/>
              </a:spcAft>
              <a:tabLst>
                <a:tab pos="457200" algn="l"/>
              </a:tabLst>
            </a:pPr>
            <a:r>
              <a:rPr lang="en-US" kern="100" dirty="0">
                <a:effectLst/>
                <a:latin typeface="+mj-lt"/>
                <a:ea typeface="Aptos" panose="020B0004020202020204" pitchFamily="34" charset="0"/>
                <a:cs typeface="Latha" panose="020B0604020202020204" pitchFamily="34" charset="0"/>
              </a:rPr>
              <a:t>Evaluate the effectiveness of overtaking assistance.</a:t>
            </a:r>
          </a:p>
          <a:p>
            <a:pPr>
              <a:lnSpc>
                <a:spcPct val="107000"/>
              </a:lnSpc>
              <a:spcBef>
                <a:spcPts val="0"/>
              </a:spcBef>
              <a:spcAft>
                <a:spcPts val="800"/>
              </a:spcAft>
              <a:tabLst>
                <a:tab pos="457200" algn="l"/>
              </a:tabLst>
            </a:pPr>
            <a:r>
              <a:rPr lang="en-US" kern="100" dirty="0">
                <a:effectLst/>
                <a:latin typeface="+mj-lt"/>
                <a:ea typeface="Aptos" panose="020B0004020202020204" pitchFamily="34" charset="0"/>
                <a:cs typeface="Latha" panose="020B0604020202020204" pitchFamily="34" charset="0"/>
              </a:rPr>
              <a:t>Analyze the impact of traffic jam alerts on driving efficiency.</a:t>
            </a:r>
            <a:endParaRPr lang="en-US" dirty="0">
              <a:latin typeface="+mj-lt"/>
            </a:endParaRPr>
          </a:p>
        </p:txBody>
      </p:sp>
    </p:spTree>
    <p:extLst>
      <p:ext uri="{BB962C8B-B14F-4D97-AF65-F5344CB8AC3E}">
        <p14:creationId xmlns:p14="http://schemas.microsoft.com/office/powerpoint/2010/main" val="3399173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2362200"/>
            <a:ext cx="10018713" cy="1752599"/>
          </a:xfrm>
        </p:spPr>
        <p:txBody>
          <a:bodyPr>
            <a:normAutofit/>
          </a:bodyPr>
          <a:lstStyle/>
          <a:p>
            <a:r>
              <a:rPr lang="en-US" sz="4800" dirty="0"/>
              <a:t>Methodology</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1328401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057400" y="1143000"/>
            <a:ext cx="8991600" cy="4724400"/>
          </a:xfrm>
        </p:spPr>
        <p:txBody>
          <a:bodyPr>
            <a:normAutofit/>
          </a:bodyPr>
          <a:lstStyle/>
          <a:p>
            <a:pPr marL="0" indent="0">
              <a:buNone/>
            </a:pPr>
            <a:r>
              <a:rPr lang="en-US" b="1" dirty="0" err="1"/>
              <a:t>Hardwares</a:t>
            </a:r>
            <a:endParaRPr lang="en-US" b="1" dirty="0"/>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Camera (High-resolution cameras for capturing real-time images).</a:t>
            </a:r>
          </a:p>
          <a:p>
            <a:pPr marL="0" marR="0" indent="0">
              <a:lnSpc>
                <a:spcPct val="107000"/>
              </a:lnSpc>
              <a:spcBef>
                <a:spcPts val="0"/>
              </a:spcBef>
              <a:spcAft>
                <a:spcPts val="800"/>
              </a:spcAft>
              <a:buNone/>
            </a:pPr>
            <a:endParaRPr lang="en-US" kern="100" dirty="0">
              <a:effectLst/>
              <a:latin typeface="+mj-lt"/>
              <a:ea typeface="Aptos" panose="020B0004020202020204" pitchFamily="34" charset="0"/>
              <a:cs typeface="Iskoola Pota" panose="020B0502040204020203" pitchFamily="34" charset="0"/>
            </a:endParaRPr>
          </a:p>
          <a:p>
            <a:pPr marL="0" indent="0">
              <a:buNone/>
            </a:pPr>
            <a:r>
              <a:rPr lang="en-US" b="1" dirty="0" err="1"/>
              <a:t>Softwares</a:t>
            </a:r>
            <a:endParaRPr lang="en-US" b="1" dirty="0"/>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OpenCV, TensorFlow (Image Processing Libraries).</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Convolutional Neural Networks (CNN) for object detection.</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Python for scripting, integration, and model development.</a:t>
            </a:r>
            <a:endParaRPr lang="en-US" kern="100" dirty="0">
              <a:effectLst/>
              <a:latin typeface="+mj-lt"/>
              <a:ea typeface="Aptos" panose="020B0004020202020204" pitchFamily="34" charset="0"/>
              <a:cs typeface="Iskoola Pota" panose="020B0502040204020203" pitchFamily="34" charset="0"/>
            </a:endParaRPr>
          </a:p>
          <a:p>
            <a:pPr marL="0" marR="0">
              <a:lnSpc>
                <a:spcPct val="107000"/>
              </a:lnSpc>
              <a:spcBef>
                <a:spcPts val="0"/>
              </a:spcBef>
              <a:spcAft>
                <a:spcPts val="800"/>
              </a:spcAft>
            </a:pPr>
            <a:r>
              <a:rPr lang="en-US" kern="0" dirty="0">
                <a:effectLst/>
                <a:latin typeface="+mj-lt"/>
                <a:ea typeface="Times New Roman" panose="02020603050405020304" pitchFamily="18" charset="0"/>
                <a:cs typeface="Iskoola Pota" panose="020B0502040204020203" pitchFamily="34" charset="0"/>
              </a:rPr>
              <a:t>JavaScript, HTML5, CSS for developing the intuitive user interface.</a:t>
            </a:r>
            <a:endParaRPr lang="en-US" kern="100" dirty="0">
              <a:effectLst/>
              <a:latin typeface="+mj-lt"/>
              <a:ea typeface="Aptos" panose="020B0004020202020204" pitchFamily="34" charset="0"/>
              <a:cs typeface="Iskoola Pota" panose="020B0502040204020203" pitchFamily="34" charset="0"/>
            </a:endParaRP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3" name="Title 2">
            <a:extLst>
              <a:ext uri="{FF2B5EF4-FFF2-40B4-BE49-F238E27FC236}">
                <a16:creationId xmlns:a16="http://schemas.microsoft.com/office/drawing/2014/main" id="{ADA589AF-BE63-FBB4-7697-2CA848598E63}"/>
              </a:ext>
            </a:extLst>
          </p:cNvPr>
          <p:cNvSpPr>
            <a:spLocks noGrp="1"/>
          </p:cNvSpPr>
          <p:nvPr>
            <p:ph type="title"/>
          </p:nvPr>
        </p:nvSpPr>
        <p:spPr>
          <a:xfrm>
            <a:off x="1219200" y="1"/>
            <a:ext cx="10018713" cy="1219200"/>
          </a:xfrm>
        </p:spPr>
        <p:txBody>
          <a:bodyPr/>
          <a:lstStyle/>
          <a:p>
            <a:r>
              <a:rPr lang="en-US" dirty="0"/>
              <a:t>Technologies to be used</a:t>
            </a:r>
          </a:p>
        </p:txBody>
      </p:sp>
    </p:spTree>
    <p:extLst>
      <p:ext uri="{BB962C8B-B14F-4D97-AF65-F5344CB8AC3E}">
        <p14:creationId xmlns:p14="http://schemas.microsoft.com/office/powerpoint/2010/main" val="2763140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086643" y="15240"/>
            <a:ext cx="10018713" cy="1752599"/>
          </a:xfrm>
        </p:spPr>
        <p:txBody>
          <a:bodyPr>
            <a:normAutofit/>
          </a:bodyPr>
          <a:lstStyle/>
          <a:p>
            <a:r>
              <a:rPr lang="en-US" dirty="0"/>
              <a:t>System Diagram</a:t>
            </a:r>
          </a:p>
        </p:txBody>
      </p:sp>
      <p:pic>
        <p:nvPicPr>
          <p:cNvPr id="3" name="Content Placeholder 2" descr="A diagram of a car accident&#10;&#10;Description automatically generated">
            <a:extLst>
              <a:ext uri="{FF2B5EF4-FFF2-40B4-BE49-F238E27FC236}">
                <a16:creationId xmlns:a16="http://schemas.microsoft.com/office/drawing/2014/main" id="{C20C8887-D2FB-7411-4950-9FA9BF0F3E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315" t="4878" r="15344" b="4878"/>
          <a:stretch/>
        </p:blipFill>
        <p:spPr>
          <a:xfrm>
            <a:off x="2971800" y="1371600"/>
            <a:ext cx="6705600" cy="4771292"/>
          </a:xfrm>
        </p:spPr>
      </p:pic>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7" name="Rectangle 6">
            <a:extLst>
              <a:ext uri="{FF2B5EF4-FFF2-40B4-BE49-F238E27FC236}">
                <a16:creationId xmlns:a16="http://schemas.microsoft.com/office/drawing/2014/main" id="{705A7DBA-AD94-3CD7-FA2B-705A2DB51BF3}"/>
              </a:ext>
            </a:extLst>
          </p:cNvPr>
          <p:cNvSpPr/>
          <p:nvPr/>
        </p:nvSpPr>
        <p:spPr>
          <a:xfrm>
            <a:off x="6934200" y="2362200"/>
            <a:ext cx="533400" cy="76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93A010-76A6-9618-8006-1670812FECE0}"/>
              </a:ext>
            </a:extLst>
          </p:cNvPr>
          <p:cNvSpPr/>
          <p:nvPr/>
        </p:nvSpPr>
        <p:spPr>
          <a:xfrm>
            <a:off x="7010400" y="4290646"/>
            <a:ext cx="533400" cy="76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653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342900"/>
            <a:ext cx="10018713" cy="1752599"/>
          </a:xfrm>
        </p:spPr>
        <p:txBody>
          <a:bodyPr>
            <a:normAutofit/>
          </a:bodyPr>
          <a:lstStyle/>
          <a:p>
            <a:r>
              <a:rPr lang="en-US" dirty="0"/>
              <a:t>Functional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209800" y="1333500"/>
            <a:ext cx="10098090" cy="4191000"/>
          </a:xfrm>
        </p:spPr>
        <p:txBody>
          <a:bodyPr>
            <a:normAutofit/>
          </a:bodyPr>
          <a:lstStyle/>
          <a:p>
            <a:pPr marL="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Real-time detection of objects in the blind spot.</a:t>
            </a:r>
          </a:p>
          <a:p>
            <a:pPr marL="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Accurate distance measurement of detected objects.</a:t>
            </a:r>
          </a:p>
          <a:p>
            <a:pPr marL="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Alerts for upcoming traffic jams.</a:t>
            </a:r>
          </a:p>
          <a:p>
            <a:pPr marL="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Assistance during overtaking maneuvers.</a:t>
            </a:r>
          </a:p>
          <a:p>
            <a:pPr marL="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Intuitive user interface for real-time feedback.</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3225194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447800" y="136526"/>
            <a:ext cx="10018713" cy="1752599"/>
          </a:xfrm>
        </p:spPr>
        <p:txBody>
          <a:bodyPr>
            <a:normAutofit/>
          </a:bodyPr>
          <a:lstStyle/>
          <a:p>
            <a:r>
              <a:rPr lang="en-US" dirty="0"/>
              <a:t>Non-Functional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438400" y="1333500"/>
            <a:ext cx="10098090" cy="4191000"/>
          </a:xfrm>
        </p:spPr>
        <p:txBody>
          <a:bodyPr>
            <a:normAutofit/>
          </a:bodyPr>
          <a:lstStyle/>
          <a:p>
            <a:pPr>
              <a:lnSpc>
                <a:spcPct val="150000"/>
              </a:lnSpc>
              <a:spcBef>
                <a:spcPts val="0"/>
              </a:spcBef>
              <a:spcAft>
                <a:spcPts val="0"/>
              </a:spcAft>
            </a:pPr>
            <a:r>
              <a:rPr lang="en-US" kern="100" dirty="0">
                <a:effectLst/>
                <a:latin typeface="+mj-lt"/>
                <a:ea typeface="Aptos" panose="020B0004020202020204" pitchFamily="34" charset="0"/>
                <a:cs typeface="Times New Roman" panose="02020603050405020304" pitchFamily="18" charset="0"/>
              </a:rPr>
              <a:t>High reliability and accuracy.</a:t>
            </a:r>
          </a:p>
          <a:p>
            <a:pPr>
              <a:lnSpc>
                <a:spcPct val="150000"/>
              </a:lnSpc>
              <a:spcBef>
                <a:spcPts val="0"/>
              </a:spcBef>
              <a:spcAft>
                <a:spcPts val="0"/>
              </a:spcAft>
            </a:pPr>
            <a:r>
              <a:rPr lang="en-US" kern="100" dirty="0">
                <a:effectLst/>
                <a:latin typeface="+mj-lt"/>
                <a:ea typeface="Aptos" panose="020B0004020202020204" pitchFamily="34" charset="0"/>
                <a:cs typeface="Times New Roman" panose="02020603050405020304" pitchFamily="18" charset="0"/>
              </a:rPr>
              <a:t>Low latency in real-time processing.</a:t>
            </a:r>
          </a:p>
          <a:p>
            <a:pPr>
              <a:lnSpc>
                <a:spcPct val="150000"/>
              </a:lnSpc>
              <a:spcBef>
                <a:spcPts val="0"/>
              </a:spcBef>
              <a:spcAft>
                <a:spcPts val="0"/>
              </a:spcAft>
            </a:pPr>
            <a:r>
              <a:rPr lang="en-US" kern="100" dirty="0">
                <a:effectLst/>
                <a:latin typeface="+mj-lt"/>
                <a:ea typeface="Aptos" panose="020B0004020202020204" pitchFamily="34" charset="0"/>
                <a:cs typeface="Times New Roman" panose="02020603050405020304" pitchFamily="18" charset="0"/>
              </a:rPr>
              <a:t>Robustness to various weather conditions.</a:t>
            </a:r>
          </a:p>
          <a:p>
            <a:pPr marL="0" marR="0">
              <a:lnSpc>
                <a:spcPct val="150000"/>
              </a:lnSpc>
              <a:spcBef>
                <a:spcPts val="0"/>
              </a:spcBef>
              <a:spcAft>
                <a:spcPts val="800"/>
              </a:spcAft>
            </a:pPr>
            <a:endParaRPr lang="en-US" kern="100" dirty="0">
              <a:effectLst/>
              <a:latin typeface="+mj-lt"/>
              <a:ea typeface="Aptos" panose="020B0004020202020204" pitchFamily="34" charset="0"/>
              <a:cs typeface="Iskoola Pota" panose="020B0502040204020203" pitchFamily="34" charset="0"/>
            </a:endParaRP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1134235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469070" y="342900"/>
            <a:ext cx="10018713" cy="1752599"/>
          </a:xfrm>
        </p:spPr>
        <p:txBody>
          <a:bodyPr>
            <a:normAutofit/>
          </a:bodyPr>
          <a:lstStyle/>
          <a:p>
            <a:r>
              <a:rPr lang="en-US" dirty="0"/>
              <a:t>Personal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676400" y="1333500"/>
            <a:ext cx="10098090" cy="4191000"/>
          </a:xfrm>
        </p:spPr>
        <p:txBody>
          <a:bodyPr>
            <a:normAutofit/>
          </a:bodyPr>
          <a:lstStyle/>
          <a:p>
            <a:pPr>
              <a:lnSpc>
                <a:spcPct val="107000"/>
              </a:lnSpc>
              <a:spcBef>
                <a:spcPts val="0"/>
              </a:spcBef>
              <a:spcAft>
                <a:spcPts val="800"/>
              </a:spcAft>
              <a:tabLst>
                <a:tab pos="457200" algn="l"/>
              </a:tabLst>
            </a:pPr>
            <a:r>
              <a:rPr lang="en-US" b="1" kern="100" dirty="0">
                <a:effectLst/>
                <a:latin typeface="+mj-lt"/>
                <a:ea typeface="Aptos" panose="020B0004020202020204" pitchFamily="34" charset="0"/>
                <a:cs typeface="Latha" panose="020B0604020202020204" pitchFamily="34" charset="0"/>
              </a:rPr>
              <a:t>Project Manager</a:t>
            </a:r>
            <a:r>
              <a:rPr lang="en-US" kern="100" dirty="0">
                <a:effectLst/>
                <a:latin typeface="+mj-lt"/>
                <a:ea typeface="Aptos" panose="020B0004020202020204" pitchFamily="34" charset="0"/>
                <a:cs typeface="Latha" panose="020B0604020202020204" pitchFamily="34" charset="0"/>
              </a:rPr>
              <a:t> (Ensuring it stays on schedule and meets the objectives).</a:t>
            </a:r>
          </a:p>
          <a:p>
            <a:pPr>
              <a:lnSpc>
                <a:spcPct val="107000"/>
              </a:lnSpc>
              <a:spcBef>
                <a:spcPts val="0"/>
              </a:spcBef>
              <a:spcAft>
                <a:spcPts val="800"/>
              </a:spcAft>
              <a:tabLst>
                <a:tab pos="457200" algn="l"/>
              </a:tabLst>
            </a:pPr>
            <a:r>
              <a:rPr lang="en-US" b="1" kern="100" dirty="0">
                <a:effectLst/>
                <a:latin typeface="+mj-lt"/>
                <a:ea typeface="Aptos" panose="020B0004020202020204" pitchFamily="34" charset="0"/>
                <a:cs typeface="Latha" panose="020B0604020202020204" pitchFamily="34" charset="0"/>
              </a:rPr>
              <a:t>Software Engineers</a:t>
            </a:r>
            <a:r>
              <a:rPr lang="en-US" b="1" kern="100" dirty="0">
                <a:latin typeface="+mj-lt"/>
                <a:ea typeface="Aptos" panose="020B0004020202020204" pitchFamily="34" charset="0"/>
                <a:cs typeface="Latha" panose="020B0604020202020204" pitchFamily="34" charset="0"/>
              </a:rPr>
              <a:t> (</a:t>
            </a:r>
            <a:r>
              <a:rPr lang="en-US" kern="100" dirty="0">
                <a:effectLst/>
                <a:latin typeface="+mj-lt"/>
                <a:ea typeface="Aptos" panose="020B0004020202020204" pitchFamily="34" charset="0"/>
                <a:cs typeface="Latha" panose="020B0604020202020204" pitchFamily="34" charset="0"/>
              </a:rPr>
              <a:t>Development for real-time processing and UI).</a:t>
            </a:r>
          </a:p>
          <a:p>
            <a:pPr>
              <a:lnSpc>
                <a:spcPct val="107000"/>
              </a:lnSpc>
              <a:spcBef>
                <a:spcPts val="0"/>
              </a:spcBef>
              <a:spcAft>
                <a:spcPts val="800"/>
              </a:spcAft>
              <a:tabLst>
                <a:tab pos="457200" algn="l"/>
              </a:tabLst>
            </a:pPr>
            <a:r>
              <a:rPr lang="en-US" b="1" kern="100" dirty="0">
                <a:effectLst/>
                <a:latin typeface="+mj-lt"/>
                <a:ea typeface="Aptos" panose="020B0004020202020204" pitchFamily="34" charset="0"/>
                <a:cs typeface="Latha" panose="020B0604020202020204" pitchFamily="34" charset="0"/>
              </a:rPr>
              <a:t>QA Specialists</a:t>
            </a:r>
            <a:r>
              <a:rPr lang="en-US" b="1" kern="100" dirty="0">
                <a:latin typeface="+mj-lt"/>
                <a:ea typeface="Aptos" panose="020B0004020202020204" pitchFamily="34" charset="0"/>
                <a:cs typeface="Latha" panose="020B0604020202020204" pitchFamily="34" charset="0"/>
              </a:rPr>
              <a:t> (</a:t>
            </a:r>
            <a:r>
              <a:rPr lang="en-US" kern="100" dirty="0">
                <a:effectLst/>
                <a:latin typeface="+mj-lt"/>
                <a:ea typeface="Aptos" panose="020B0004020202020204" pitchFamily="34" charset="0"/>
                <a:cs typeface="Latha" panose="020B0604020202020204" pitchFamily="34" charset="0"/>
              </a:rPr>
              <a:t>Test the system for reliability, accuracy, and performance).</a:t>
            </a:r>
          </a:p>
          <a:p>
            <a:pPr>
              <a:lnSpc>
                <a:spcPct val="107000"/>
              </a:lnSpc>
              <a:spcBef>
                <a:spcPts val="0"/>
              </a:spcBef>
              <a:spcAft>
                <a:spcPts val="800"/>
              </a:spcAft>
              <a:tabLst>
                <a:tab pos="457200" algn="l"/>
              </a:tabLst>
            </a:pPr>
            <a:r>
              <a:rPr lang="en-US" b="1" kern="100" dirty="0">
                <a:effectLst/>
                <a:latin typeface="+mj-lt"/>
                <a:ea typeface="Aptos" panose="020B0004020202020204" pitchFamily="34" charset="0"/>
                <a:cs typeface="Latha" panose="020B0604020202020204" pitchFamily="34" charset="0"/>
              </a:rPr>
              <a:t>UI/UX Designers</a:t>
            </a:r>
            <a:r>
              <a:rPr lang="en-US" b="1" kern="100" dirty="0">
                <a:latin typeface="+mj-lt"/>
                <a:ea typeface="Aptos" panose="020B0004020202020204" pitchFamily="34" charset="0"/>
                <a:cs typeface="Latha" panose="020B0604020202020204" pitchFamily="34" charset="0"/>
              </a:rPr>
              <a:t> (</a:t>
            </a:r>
            <a:r>
              <a:rPr lang="en-US" kern="100" dirty="0">
                <a:effectLst/>
                <a:latin typeface="+mj-lt"/>
                <a:ea typeface="Aptos" panose="020B0004020202020204" pitchFamily="34" charset="0"/>
                <a:cs typeface="Latha" panose="020B0604020202020204" pitchFamily="34" charset="0"/>
              </a:rPr>
              <a:t>Design an intuitive and user-friendly interface).</a:t>
            </a:r>
          </a:p>
          <a:p>
            <a:pPr>
              <a:lnSpc>
                <a:spcPct val="107000"/>
              </a:lnSpc>
              <a:spcBef>
                <a:spcPts val="0"/>
              </a:spcBef>
              <a:spcAft>
                <a:spcPts val="800"/>
              </a:spcAft>
              <a:tabLst>
                <a:tab pos="457200" algn="l"/>
              </a:tabLst>
            </a:pPr>
            <a:endParaRPr lang="en-US" kern="100" dirty="0">
              <a:effectLst/>
              <a:latin typeface="+mj-lt"/>
              <a:ea typeface="Aptos" panose="020B0004020202020204" pitchFamily="34" charset="0"/>
              <a:cs typeface="Latha" panose="020B0604020202020204" pitchFamily="34" charset="0"/>
            </a:endParaRP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3952005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5080"/>
            <a:ext cx="10018713" cy="1752599"/>
          </a:xfrm>
        </p:spPr>
        <p:txBody>
          <a:bodyPr>
            <a:normAutofit/>
          </a:bodyPr>
          <a:lstStyle/>
          <a:p>
            <a:r>
              <a:rPr lang="en-US" dirty="0"/>
              <a:t>Commercialization</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7" name="Content Placeholder 5">
            <a:extLst>
              <a:ext uri="{FF2B5EF4-FFF2-40B4-BE49-F238E27FC236}">
                <a16:creationId xmlns:a16="http://schemas.microsoft.com/office/drawing/2014/main" id="{96D8F36A-C619-7201-C23E-B4D800AC7E24}"/>
              </a:ext>
            </a:extLst>
          </p:cNvPr>
          <p:cNvSpPr txBox="1">
            <a:spLocks/>
          </p:cNvSpPr>
          <p:nvPr/>
        </p:nvSpPr>
        <p:spPr>
          <a:xfrm>
            <a:off x="2632435" y="1747519"/>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First, recognize the target audience.</a:t>
            </a:r>
          </a:p>
          <a:p>
            <a:r>
              <a:rPr lang="en-US" dirty="0"/>
              <a:t>Create a blog for our application.</a:t>
            </a:r>
          </a:p>
          <a:p>
            <a:r>
              <a:rPr lang="en-US" dirty="0"/>
              <a:t>Add our application to review websites.</a:t>
            </a:r>
          </a:p>
          <a:p>
            <a:r>
              <a:rPr lang="en-US" dirty="0"/>
              <a:t>Create a social media marketing plan.</a:t>
            </a:r>
          </a:p>
        </p:txBody>
      </p:sp>
    </p:spTree>
    <p:extLst>
      <p:ext uri="{BB962C8B-B14F-4D97-AF65-F5344CB8AC3E}">
        <p14:creationId xmlns:p14="http://schemas.microsoft.com/office/powerpoint/2010/main" val="329060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9" name="Title 4">
            <a:extLst>
              <a:ext uri="{FF2B5EF4-FFF2-40B4-BE49-F238E27FC236}">
                <a16:creationId xmlns:a16="http://schemas.microsoft.com/office/drawing/2014/main" id="{4BEE759B-3606-2B4A-0266-6BAAB2686899}"/>
              </a:ext>
            </a:extLst>
          </p:cNvPr>
          <p:cNvSpPr>
            <a:spLocks noGrp="1"/>
          </p:cNvSpPr>
          <p:nvPr>
            <p:ph type="title"/>
          </p:nvPr>
        </p:nvSpPr>
        <p:spPr>
          <a:xfrm>
            <a:off x="2346853" y="2816886"/>
            <a:ext cx="8930747" cy="2110382"/>
          </a:xfrm>
        </p:spPr>
        <p:txBody>
          <a:bodyPr>
            <a:normAutofit/>
          </a:bodyPr>
          <a:lstStyle/>
          <a:p>
            <a:pPr algn="r"/>
            <a:r>
              <a:rPr lang="en-US" sz="4400" dirty="0">
                <a:latin typeface="Aptos Display" panose="020B0004020202020204" pitchFamily="34" charset="0"/>
              </a:rPr>
              <a:t>Somarathne R.M.B.C. | IT21210938 </a:t>
            </a:r>
          </a:p>
        </p:txBody>
      </p:sp>
      <p:sp>
        <p:nvSpPr>
          <p:cNvPr id="10" name="Text Placeholder 5">
            <a:extLst>
              <a:ext uri="{FF2B5EF4-FFF2-40B4-BE49-F238E27FC236}">
                <a16:creationId xmlns:a16="http://schemas.microsoft.com/office/drawing/2014/main" id="{09BF14F9-A446-557B-E2A1-715CED8E2FC8}"/>
              </a:ext>
            </a:extLst>
          </p:cNvPr>
          <p:cNvSpPr txBox="1">
            <a:spLocks/>
          </p:cNvSpPr>
          <p:nvPr/>
        </p:nvSpPr>
        <p:spPr>
          <a:xfrm>
            <a:off x="1371600" y="4102428"/>
            <a:ext cx="9906000" cy="860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a:t>BSc (Hons) in information Technology Specialized in Information Technology</a:t>
            </a:r>
          </a:p>
        </p:txBody>
      </p:sp>
    </p:spTree>
    <p:extLst>
      <p:ext uri="{BB962C8B-B14F-4D97-AF65-F5344CB8AC3E}">
        <p14:creationId xmlns:p14="http://schemas.microsoft.com/office/powerpoint/2010/main" val="22904943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Budget</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graphicFrame>
        <p:nvGraphicFramePr>
          <p:cNvPr id="7" name="Content Placeholder 1">
            <a:extLst>
              <a:ext uri="{FF2B5EF4-FFF2-40B4-BE49-F238E27FC236}">
                <a16:creationId xmlns:a16="http://schemas.microsoft.com/office/drawing/2014/main" id="{AA07355C-F02B-EC65-4DEA-0EAC6A697291}"/>
              </a:ext>
            </a:extLst>
          </p:cNvPr>
          <p:cNvGraphicFramePr>
            <a:graphicFrameLocks noGrp="1"/>
          </p:cNvGraphicFramePr>
          <p:nvPr>
            <p:ph idx="1"/>
            <p:extLst>
              <p:ext uri="{D42A27DB-BD31-4B8C-83A1-F6EECF244321}">
                <p14:modId xmlns:p14="http://schemas.microsoft.com/office/powerpoint/2010/main" val="1286054970"/>
              </p:ext>
            </p:extLst>
          </p:nvPr>
        </p:nvGraphicFramePr>
        <p:xfrm>
          <a:off x="3428998" y="2362200"/>
          <a:ext cx="6400800" cy="21590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093314285"/>
                    </a:ext>
                  </a:extLst>
                </a:gridCol>
                <a:gridCol w="3200400">
                  <a:extLst>
                    <a:ext uri="{9D8B030D-6E8A-4147-A177-3AD203B41FA5}">
                      <a16:colId xmlns:a16="http://schemas.microsoft.com/office/drawing/2014/main" val="3836397995"/>
                    </a:ext>
                  </a:extLst>
                </a:gridCol>
              </a:tblGrid>
              <a:tr h="431800">
                <a:tc>
                  <a:txBody>
                    <a:bodyPr/>
                    <a:lstStyle/>
                    <a:p>
                      <a:r>
                        <a:rPr lang="en-US" dirty="0" err="1"/>
                        <a:t>Resourses</a:t>
                      </a:r>
                      <a:endParaRPr lang="en-US" dirty="0"/>
                    </a:p>
                  </a:txBody>
                  <a:tcPr/>
                </a:tc>
                <a:tc>
                  <a:txBody>
                    <a:bodyPr/>
                    <a:lstStyle/>
                    <a:p>
                      <a:r>
                        <a:rPr lang="en-US" dirty="0"/>
                        <a:t>Amount (LKR)</a:t>
                      </a:r>
                    </a:p>
                  </a:txBody>
                  <a:tcPr/>
                </a:tc>
                <a:extLst>
                  <a:ext uri="{0D108BD9-81ED-4DB2-BD59-A6C34878D82A}">
                    <a16:rowId xmlns:a16="http://schemas.microsoft.com/office/drawing/2014/main" val="2850830222"/>
                  </a:ext>
                </a:extLst>
              </a:tr>
              <a:tr h="431800">
                <a:tc>
                  <a:txBody>
                    <a:bodyPr/>
                    <a:lstStyle/>
                    <a:p>
                      <a:r>
                        <a:rPr lang="en-US" dirty="0"/>
                        <a:t>Accessories Cost</a:t>
                      </a:r>
                    </a:p>
                  </a:txBody>
                  <a:tcPr/>
                </a:tc>
                <a:tc>
                  <a:txBody>
                    <a:bodyPr/>
                    <a:lstStyle/>
                    <a:p>
                      <a:r>
                        <a:rPr lang="en-US" dirty="0"/>
                        <a:t>5500</a:t>
                      </a:r>
                    </a:p>
                  </a:txBody>
                  <a:tcPr/>
                </a:tc>
                <a:extLst>
                  <a:ext uri="{0D108BD9-81ED-4DB2-BD59-A6C34878D82A}">
                    <a16:rowId xmlns:a16="http://schemas.microsoft.com/office/drawing/2014/main" val="1987711338"/>
                  </a:ext>
                </a:extLst>
              </a:tr>
              <a:tr h="431800">
                <a:tc>
                  <a:txBody>
                    <a:bodyPr/>
                    <a:lstStyle/>
                    <a:p>
                      <a:r>
                        <a:rPr lang="en-US" dirty="0"/>
                        <a:t>Electricity cost</a:t>
                      </a:r>
                    </a:p>
                  </a:txBody>
                  <a:tcPr/>
                </a:tc>
                <a:tc>
                  <a:txBody>
                    <a:bodyPr/>
                    <a:lstStyle/>
                    <a:p>
                      <a:r>
                        <a:rPr lang="en-US" dirty="0"/>
                        <a:t>1400</a:t>
                      </a:r>
                    </a:p>
                  </a:txBody>
                  <a:tcPr/>
                </a:tc>
                <a:extLst>
                  <a:ext uri="{0D108BD9-81ED-4DB2-BD59-A6C34878D82A}">
                    <a16:rowId xmlns:a16="http://schemas.microsoft.com/office/drawing/2014/main" val="2207264873"/>
                  </a:ext>
                </a:extLst>
              </a:tr>
              <a:tr h="431800">
                <a:tc>
                  <a:txBody>
                    <a:bodyPr/>
                    <a:lstStyle/>
                    <a:p>
                      <a:r>
                        <a:rPr lang="en-US" dirty="0"/>
                        <a:t>Internet Cost</a:t>
                      </a:r>
                    </a:p>
                  </a:txBody>
                  <a:tcPr/>
                </a:tc>
                <a:tc>
                  <a:txBody>
                    <a:bodyPr/>
                    <a:lstStyle/>
                    <a:p>
                      <a:r>
                        <a:rPr lang="en-US" dirty="0"/>
                        <a:t>4500</a:t>
                      </a:r>
                    </a:p>
                  </a:txBody>
                  <a:tcPr/>
                </a:tc>
                <a:extLst>
                  <a:ext uri="{0D108BD9-81ED-4DB2-BD59-A6C34878D82A}">
                    <a16:rowId xmlns:a16="http://schemas.microsoft.com/office/drawing/2014/main" val="2648811032"/>
                  </a:ext>
                </a:extLst>
              </a:tr>
              <a:tr h="431800">
                <a:tc>
                  <a:txBody>
                    <a:bodyPr/>
                    <a:lstStyle/>
                    <a:p>
                      <a:r>
                        <a:rPr lang="en-US" dirty="0"/>
                        <a:t>Travelling Cost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8000 (for all)</a:t>
                      </a:r>
                    </a:p>
                  </a:txBody>
                  <a:tcPr/>
                </a:tc>
                <a:extLst>
                  <a:ext uri="{0D108BD9-81ED-4DB2-BD59-A6C34878D82A}">
                    <a16:rowId xmlns:a16="http://schemas.microsoft.com/office/drawing/2014/main" val="544421506"/>
                  </a:ext>
                </a:extLst>
              </a:tr>
            </a:tbl>
          </a:graphicData>
        </a:graphic>
      </p:graphicFrame>
    </p:spTree>
    <p:extLst>
      <p:ext uri="{BB962C8B-B14F-4D97-AF65-F5344CB8AC3E}">
        <p14:creationId xmlns:p14="http://schemas.microsoft.com/office/powerpoint/2010/main" val="3691422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71600" y="0"/>
            <a:ext cx="10018713" cy="1752599"/>
          </a:xfrm>
        </p:spPr>
        <p:txBody>
          <a:bodyPr>
            <a:normAutofit/>
          </a:bodyPr>
          <a:lstStyle/>
          <a:p>
            <a:r>
              <a:rPr lang="en-US" dirty="0"/>
              <a:t>References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563687" y="1371600"/>
            <a:ext cx="10018713" cy="4114801"/>
          </a:xfrm>
        </p:spPr>
        <p:txBody>
          <a:bodyPr>
            <a:normAutofit fontScale="92500" lnSpcReduction="10000"/>
          </a:bodyPr>
          <a:lstStyle/>
          <a:p>
            <a:pPr marL="0" marR="0" indent="0">
              <a:lnSpc>
                <a:spcPct val="107000"/>
              </a:lnSpc>
              <a:spcBef>
                <a:spcPts val="0"/>
              </a:spcBef>
              <a:spcAft>
                <a:spcPts val="800"/>
              </a:spcAft>
              <a:buNone/>
            </a:pPr>
            <a:r>
              <a:rPr lang="en-US" kern="100" dirty="0">
                <a:effectLst/>
                <a:latin typeface="+mj-lt"/>
                <a:ea typeface="Aptos" panose="020B0004020202020204" pitchFamily="34" charset="0"/>
                <a:cs typeface="Iskoola Pota" panose="020B0502040204020203" pitchFamily="34" charset="0"/>
              </a:rPr>
              <a:t>[1]  "Object Detection for Road Safety," University of Moratuwa, 2021. This study focused on developing a basic object detection system using image processing techniques but did not integrate real-time monitoring or distance measurement.</a:t>
            </a:r>
          </a:p>
          <a:p>
            <a:pPr marL="0" marR="0" indent="0">
              <a:lnSpc>
                <a:spcPct val="107000"/>
              </a:lnSpc>
              <a:spcBef>
                <a:spcPts val="0"/>
              </a:spcBef>
              <a:spcAft>
                <a:spcPts val="800"/>
              </a:spcAft>
              <a:buNone/>
            </a:pPr>
            <a:endParaRPr lang="en-US" kern="100" dirty="0">
              <a:effectLst/>
              <a:latin typeface="+mj-lt"/>
              <a:ea typeface="Aptos" panose="020B0004020202020204" pitchFamily="34" charset="0"/>
              <a:cs typeface="Iskoola Pota" panose="020B0502040204020203" pitchFamily="34" charset="0"/>
            </a:endParaRPr>
          </a:p>
          <a:p>
            <a:pPr marL="0" marR="0" indent="0">
              <a:lnSpc>
                <a:spcPct val="107000"/>
              </a:lnSpc>
              <a:spcBef>
                <a:spcPts val="0"/>
              </a:spcBef>
              <a:spcAft>
                <a:spcPts val="800"/>
              </a:spcAft>
              <a:buNone/>
            </a:pPr>
            <a:r>
              <a:rPr lang="en-US" kern="100" dirty="0">
                <a:effectLst/>
                <a:latin typeface="+mj-lt"/>
                <a:ea typeface="Aptos" panose="020B0004020202020204" pitchFamily="34" charset="0"/>
                <a:cs typeface="Iskoola Pota" panose="020B0502040204020203" pitchFamily="34" charset="0"/>
              </a:rPr>
              <a:t>[2]  "Traffic Alert Systems in Sri Lanka," University of Peradeniya, 2022. This research highlighted the development of traffic alert systems to inform drivers of upcoming traffic jams but did not link this with blind spot detection capabilities.</a:t>
            </a:r>
          </a:p>
          <a:p>
            <a:pPr marL="0" marR="0" indent="0">
              <a:lnSpc>
                <a:spcPct val="107000"/>
              </a:lnSpc>
              <a:spcBef>
                <a:spcPts val="0"/>
              </a:spcBef>
              <a:spcAft>
                <a:spcPts val="800"/>
              </a:spcAft>
              <a:buNone/>
            </a:pPr>
            <a:endParaRPr lang="en-US" kern="100" dirty="0">
              <a:effectLst/>
              <a:latin typeface="+mj-lt"/>
              <a:ea typeface="Aptos" panose="020B0004020202020204" pitchFamily="34" charset="0"/>
              <a:cs typeface="Iskoola Pota" panose="020B0502040204020203" pitchFamily="34" charset="0"/>
            </a:endParaRPr>
          </a:p>
          <a:p>
            <a:pPr marL="0" marR="0" indent="0">
              <a:lnSpc>
                <a:spcPct val="107000"/>
              </a:lnSpc>
              <a:spcBef>
                <a:spcPts val="0"/>
              </a:spcBef>
              <a:spcAft>
                <a:spcPts val="800"/>
              </a:spcAft>
              <a:buNone/>
            </a:pPr>
            <a:r>
              <a:rPr lang="en-US" kern="100" dirty="0">
                <a:effectLst/>
                <a:latin typeface="+mj-lt"/>
                <a:ea typeface="Aptos" panose="020B0004020202020204" pitchFamily="34" charset="0"/>
                <a:cs typeface="Iskoola Pota" panose="020B0502040204020203" pitchFamily="34" charset="0"/>
              </a:rPr>
              <a:t>[3]  "Enhancing Road Safety with ADAS," University of Colombo, 2023. This paper discussed various ADAS features but lacked a comprehensive approach to integrating blind spot detection with distance measurement.</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21365300</a:t>
            </a:r>
            <a:r>
              <a:rPr lang="en-US" sz="1800" dirty="0">
                <a:solidFill>
                  <a:schemeClr val="tx1"/>
                </a:solidFill>
              </a:rPr>
              <a:t>   |   </a:t>
            </a:r>
            <a:r>
              <a:rPr lang="en-US" dirty="0" err="1">
                <a:solidFill>
                  <a:schemeClr val="tx1"/>
                </a:solidFill>
                <a:latin typeface="Aptos Display" panose="020B0004020202020204" pitchFamily="34" charset="0"/>
              </a:rPr>
              <a:t>Nayanathara</a:t>
            </a:r>
            <a:r>
              <a:rPr lang="en-US" dirty="0">
                <a:solidFill>
                  <a:schemeClr val="tx1"/>
                </a:solidFill>
                <a:latin typeface="Aptos Display" panose="020B0004020202020204" pitchFamily="34" charset="0"/>
              </a:rPr>
              <a:t> R.M.C.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808700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579880" y="152400"/>
            <a:ext cx="10018713" cy="1071879"/>
          </a:xfrm>
        </p:spPr>
        <p:txBody>
          <a:bodyPr>
            <a:normAutofit/>
          </a:bodyPr>
          <a:lstStyle/>
          <a:p>
            <a:r>
              <a:rPr lang="en-US" dirty="0"/>
              <a:t>Work Breakdown Structure</a:t>
            </a:r>
          </a:p>
        </p:txBody>
      </p:sp>
      <p:pic>
        <p:nvPicPr>
          <p:cNvPr id="3" name="Content Placeholder 2">
            <a:extLst>
              <a:ext uri="{FF2B5EF4-FFF2-40B4-BE49-F238E27FC236}">
                <a16:creationId xmlns:a16="http://schemas.microsoft.com/office/drawing/2014/main" id="{CA16A979-971C-85E3-80DB-D23C4AB150F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470" b="8470"/>
          <a:stretch/>
        </p:blipFill>
        <p:spPr>
          <a:xfrm>
            <a:off x="1828800" y="1305394"/>
            <a:ext cx="9601200" cy="4485806"/>
          </a:xfrm>
        </p:spPr>
      </p:pic>
    </p:spTree>
    <p:extLst>
      <p:ext uri="{BB962C8B-B14F-4D97-AF65-F5344CB8AC3E}">
        <p14:creationId xmlns:p14="http://schemas.microsoft.com/office/powerpoint/2010/main" val="20998440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394978" y="35560"/>
            <a:ext cx="10018713" cy="1071879"/>
          </a:xfrm>
        </p:spPr>
        <p:txBody>
          <a:bodyPr>
            <a:normAutofit/>
          </a:bodyPr>
          <a:lstStyle/>
          <a:p>
            <a:r>
              <a:rPr lang="en-US" dirty="0"/>
              <a:t>Gannt Chart</a:t>
            </a:r>
          </a:p>
        </p:txBody>
      </p:sp>
      <p:pic>
        <p:nvPicPr>
          <p:cNvPr id="3" name="Content Placeholder 2">
            <a:extLst>
              <a:ext uri="{FF2B5EF4-FFF2-40B4-BE49-F238E27FC236}">
                <a16:creationId xmlns:a16="http://schemas.microsoft.com/office/drawing/2014/main" id="{CA16A979-971C-85E3-80DB-D23C4AB150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80" t="1553" r="5880" b="2152"/>
          <a:stretch/>
        </p:blipFill>
        <p:spPr>
          <a:xfrm>
            <a:off x="2362200" y="990600"/>
            <a:ext cx="8153400" cy="5005057"/>
          </a:xfrm>
        </p:spPr>
      </p:pic>
    </p:spTree>
    <p:extLst>
      <p:ext uri="{BB962C8B-B14F-4D97-AF65-F5344CB8AC3E}">
        <p14:creationId xmlns:p14="http://schemas.microsoft.com/office/powerpoint/2010/main" val="332169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5E098-F3D0-453C-BBF5-A7C840F21FD8}"/>
              </a:ext>
            </a:extLst>
          </p:cNvPr>
          <p:cNvSpPr>
            <a:spLocks noGrp="1"/>
          </p:cNvSpPr>
          <p:nvPr>
            <p:ph type="ctrTitle"/>
          </p:nvPr>
        </p:nvSpPr>
        <p:spPr>
          <a:xfrm>
            <a:off x="1600200" y="1219200"/>
            <a:ext cx="9717622" cy="2616199"/>
          </a:xfrm>
        </p:spPr>
        <p:txBody>
          <a:bodyPr>
            <a:noAutofit/>
          </a:bodyPr>
          <a:lstStyle/>
          <a:p>
            <a:pPr marL="0" marR="0" algn="ctr">
              <a:lnSpc>
                <a:spcPct val="107000"/>
              </a:lnSpc>
              <a:spcBef>
                <a:spcPts val="0"/>
              </a:spcBef>
              <a:spcAft>
                <a:spcPts val="800"/>
              </a:spcAft>
            </a:pPr>
            <a:r>
              <a:rPr lang="en-US" sz="8000" dirty="0">
                <a:effectLst/>
                <a:latin typeface="Calibri" panose="020F0502020204030204" pitchFamily="34" charset="0"/>
                <a:ea typeface="DengXian" panose="02010600030101010101" pitchFamily="2" charset="-122"/>
                <a:cs typeface="Mangal" panose="02040503050203030202" pitchFamily="18" charset="0"/>
              </a:rPr>
              <a:t>Thank you</a:t>
            </a:r>
            <a:endParaRPr lang="en-US" sz="23900" dirty="0"/>
          </a:p>
        </p:txBody>
      </p:sp>
    </p:spTree>
    <p:extLst>
      <p:ext uri="{BB962C8B-B14F-4D97-AF65-F5344CB8AC3E}">
        <p14:creationId xmlns:p14="http://schemas.microsoft.com/office/powerpoint/2010/main" val="237122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508000" y="685800"/>
            <a:ext cx="11684000" cy="868362"/>
          </a:xfrm>
        </p:spPr>
        <p:txBody>
          <a:bodyPr>
            <a:normAutofit/>
          </a:bodyPr>
          <a:lstStyle/>
          <a:p>
            <a:r>
              <a:rPr lang="en-US" sz="4800" dirty="0"/>
              <a:t>Introduction</a:t>
            </a:r>
            <a:endParaRPr lang="en-US" dirty="0"/>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
        <p:nvSpPr>
          <p:cNvPr id="9" name="TextBox 8">
            <a:extLst>
              <a:ext uri="{FF2B5EF4-FFF2-40B4-BE49-F238E27FC236}">
                <a16:creationId xmlns:a16="http://schemas.microsoft.com/office/drawing/2014/main" id="{B0600A7B-F3DE-3676-0BC6-6D5F54B54943}"/>
              </a:ext>
            </a:extLst>
          </p:cNvPr>
          <p:cNvSpPr txBox="1"/>
          <p:nvPr/>
        </p:nvSpPr>
        <p:spPr>
          <a:xfrm>
            <a:off x="1676400" y="1981200"/>
            <a:ext cx="9982200" cy="3879139"/>
          </a:xfrm>
          <a:prstGeom prst="rect">
            <a:avLst/>
          </a:prstGeom>
          <a:noFill/>
        </p:spPr>
        <p:txBody>
          <a:bodyPr wrap="square" rtlCol="0">
            <a:spAutoFit/>
          </a:bodyPr>
          <a:lstStyle/>
          <a:p>
            <a:pPr algn="ctr"/>
            <a:r>
              <a:rPr lang="en-US" sz="2400" b="1"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Advanced biometric authentication for validating drivers</a:t>
            </a:r>
          </a:p>
          <a:p>
            <a:pPr algn="ctr"/>
            <a:endParaRPr lang="en-US" sz="2400" dirty="0">
              <a:solidFill>
                <a:srgbClr val="000000"/>
              </a:solidFill>
              <a:latin typeface="Calibri" panose="020F0502020204030204" pitchFamily="34" charset="0"/>
              <a:ea typeface="DengXian" panose="02010600030101010101" pitchFamily="2" charset="-122"/>
              <a:cs typeface="Mangal" panose="02040503050203030202" pitchFamily="18" charset="0"/>
            </a:endParaRPr>
          </a:p>
          <a:p>
            <a:pPr marL="342900" marR="0" indent="-342900">
              <a:lnSpc>
                <a:spcPct val="107000"/>
              </a:lnSpc>
              <a:spcBef>
                <a:spcPts val="0"/>
              </a:spcBef>
              <a:spcAft>
                <a:spcPts val="800"/>
              </a:spcAft>
              <a:buClr>
                <a:schemeClr val="accent1"/>
              </a:buClr>
              <a:buFont typeface="Arial" panose="020B0604020202020204" pitchFamily="34" charset="0"/>
              <a:buChar char="•"/>
            </a:pPr>
            <a:r>
              <a:rPr lang="en-US" sz="24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Captures a voice sample through the vehicle’s microphone and compares it to stored voice profiles of drivers.</a:t>
            </a:r>
          </a:p>
          <a:p>
            <a:pPr marL="342900" marR="0" indent="-342900">
              <a:lnSpc>
                <a:spcPct val="107000"/>
              </a:lnSpc>
              <a:spcBef>
                <a:spcPts val="0"/>
              </a:spcBef>
              <a:spcAft>
                <a:spcPts val="800"/>
              </a:spcAft>
              <a:buClr>
                <a:schemeClr val="accent1"/>
              </a:buClr>
              <a:buFont typeface="Arial" panose="020B0604020202020204" pitchFamily="34" charset="0"/>
              <a:buChar char="•"/>
            </a:pPr>
            <a:r>
              <a:rPr lang="en-US" sz="24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The system maps facial landmarks and compares the captured data to stored profiles.</a:t>
            </a:r>
            <a:r>
              <a:rPr lang="en-US" sz="2400" dirty="0">
                <a:latin typeface="Calibri" panose="020F0502020204030204" pitchFamily="34" charset="0"/>
                <a:ea typeface="DengXian" panose="02010600030101010101" pitchFamily="2" charset="-122"/>
                <a:cs typeface="Mangal" panose="02040503050203030202" pitchFamily="18" charset="0"/>
              </a:rPr>
              <a:t> </a:t>
            </a:r>
          </a:p>
          <a:p>
            <a:pPr marL="342900" marR="0" indent="-342900">
              <a:lnSpc>
                <a:spcPct val="107000"/>
              </a:lnSpc>
              <a:spcBef>
                <a:spcPts val="0"/>
              </a:spcBef>
              <a:spcAft>
                <a:spcPts val="800"/>
              </a:spcAft>
              <a:buClr>
                <a:schemeClr val="accent1"/>
              </a:buClr>
              <a:buFont typeface="Arial" panose="020B0604020202020204" pitchFamily="34" charset="0"/>
              <a:buChar char="•"/>
            </a:pPr>
            <a:r>
              <a:rPr lang="en-US" sz="2400" dirty="0">
                <a:solidFill>
                  <a:srgbClr val="000000"/>
                </a:solidFill>
                <a:effectLst/>
                <a:latin typeface="Calibri" panose="020F0502020204030204" pitchFamily="34" charset="0"/>
                <a:ea typeface="DengXian" panose="02010600030101010101" pitchFamily="2" charset="-122"/>
                <a:cs typeface="Mangal" panose="02040503050203030202" pitchFamily="18" charset="0"/>
              </a:rPr>
              <a:t>When an unauthorized driver is detected, the system can immediately send a security alert to the owner’s smartphone or connected device.</a:t>
            </a:r>
            <a:endParaRPr lang="en-US" sz="2400" dirty="0">
              <a:effectLst/>
              <a:latin typeface="Calibri" panose="020F0502020204030204" pitchFamily="34" charset="0"/>
              <a:ea typeface="DengXian" panose="02010600030101010101" pitchFamily="2" charset="-122"/>
              <a:cs typeface="Mangal" panose="02040503050203030202" pitchFamily="18" charset="0"/>
            </a:endParaRPr>
          </a:p>
          <a:p>
            <a:pPr algn="ctr"/>
            <a:endParaRPr lang="en-US" sz="2400" dirty="0"/>
          </a:p>
        </p:txBody>
      </p:sp>
    </p:spTree>
    <p:extLst>
      <p:ext uri="{BB962C8B-B14F-4D97-AF65-F5344CB8AC3E}">
        <p14:creationId xmlns:p14="http://schemas.microsoft.com/office/powerpoint/2010/main" val="365849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517414" y="437337"/>
            <a:ext cx="11684000" cy="868362"/>
          </a:xfrm>
        </p:spPr>
        <p:txBody>
          <a:bodyPr>
            <a:normAutofit/>
          </a:bodyPr>
          <a:lstStyle/>
          <a:p>
            <a:r>
              <a:rPr lang="en-US" dirty="0"/>
              <a:t>Research Gap</a:t>
            </a:r>
          </a:p>
        </p:txBody>
      </p:sp>
      <p:pic>
        <p:nvPicPr>
          <p:cNvPr id="3" name="Content Placeholder 2">
            <a:extLst>
              <a:ext uri="{FF2B5EF4-FFF2-40B4-BE49-F238E27FC236}">
                <a16:creationId xmlns:a16="http://schemas.microsoft.com/office/drawing/2014/main" id="{80B4CC66-8E79-01BB-B1AC-593334C88B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71" t="15659" r="7895" b="34746"/>
          <a:stretch/>
        </p:blipFill>
        <p:spPr>
          <a:xfrm>
            <a:off x="2045606" y="1524000"/>
            <a:ext cx="8698593" cy="3845694"/>
          </a:xfrm>
        </p:spPr>
      </p:pic>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319302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54000" y="685800"/>
            <a:ext cx="11684000" cy="868362"/>
          </a:xfrm>
        </p:spPr>
        <p:txBody>
          <a:bodyPr>
            <a:normAutofit/>
          </a:bodyPr>
          <a:lstStyle/>
          <a:p>
            <a:r>
              <a:rPr lang="en-US" dirty="0"/>
              <a:t>Research Questions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981200" y="1492884"/>
            <a:ext cx="9601200" cy="3124201"/>
          </a:xfrm>
        </p:spPr>
        <p:txBody>
          <a:bodyPr/>
          <a:lstStyle/>
          <a:p>
            <a:r>
              <a:rPr lang="en-US" dirty="0"/>
              <a:t>How to improve the security by voice and face recognition in vehicles?</a:t>
            </a:r>
          </a:p>
          <a:p>
            <a:r>
              <a:rPr lang="en-US" dirty="0"/>
              <a:t>How can a security messaging system effectively alert owners of unauthorized access?</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ptos Display" panose="020B0004020202020204" pitchFamily="34" charset="0"/>
              </a:rPr>
              <a:t>IT</a:t>
            </a:r>
            <a:r>
              <a:rPr lang="en-US" sz="2000" b="1" dirty="0">
                <a:solidFill>
                  <a:schemeClr val="tx1"/>
                </a:solidFill>
                <a:latin typeface="Aptos Display" panose="020B0004020202020204" pitchFamily="34" charset="0"/>
              </a:rPr>
              <a:t>21210938</a:t>
            </a:r>
            <a:r>
              <a:rPr lang="en-US" sz="1800" dirty="0">
                <a:solidFill>
                  <a:schemeClr val="tx1"/>
                </a:solidFill>
              </a:rPr>
              <a:t>   |   </a:t>
            </a:r>
            <a:r>
              <a:rPr lang="en-US" dirty="0">
                <a:solidFill>
                  <a:schemeClr val="tx1"/>
                </a:solidFill>
                <a:latin typeface="Aptos Display" panose="020B0004020202020204" pitchFamily="34" charset="0"/>
              </a:rPr>
              <a:t>Somarathne R.M.B.C.</a:t>
            </a:r>
            <a:r>
              <a:rPr lang="en-US" sz="1800" b="1" dirty="0">
                <a:solidFill>
                  <a:schemeClr val="tx1"/>
                </a:solidFill>
                <a:latin typeface="Aptos Display" panose="020B0004020202020204" pitchFamily="34" charset="0"/>
              </a:rPr>
              <a:t>   </a:t>
            </a:r>
            <a:r>
              <a:rPr lang="en-US" sz="1800" dirty="0">
                <a:solidFill>
                  <a:schemeClr val="tx1"/>
                </a:solidFill>
              </a:rPr>
              <a:t>|   </a:t>
            </a:r>
            <a:r>
              <a:rPr lang="en-US" dirty="0">
                <a:solidFill>
                  <a:schemeClr val="tx1"/>
                </a:solidFill>
                <a:latin typeface="Aptos Display" panose="020B0004020202020204" pitchFamily="34" charset="0"/>
              </a:rPr>
              <a:t>CDAP_24_25J_197</a:t>
            </a:r>
            <a:endParaRPr lang="en-US" sz="1800" b="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3729815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76CD229CDD4285A19EEDA46A2A94" ma:contentTypeVersion="4" ma:contentTypeDescription="Create a new document." ma:contentTypeScope="" ma:versionID="ea800217498562956dae74b68efaec0e">
  <xsd:schema xmlns:xsd="http://www.w3.org/2001/XMLSchema" xmlns:xs="http://www.w3.org/2001/XMLSchema" xmlns:p="http://schemas.microsoft.com/office/2006/metadata/properties" xmlns:ns2="4da6588c-a52b-4d0b-8663-93e0f7ef87c0" targetNamespace="http://schemas.microsoft.com/office/2006/metadata/properties" ma:root="true" ma:fieldsID="95eb59c0b611f560efcda39f06d822f5" ns2:_="">
    <xsd:import namespace="4da6588c-a52b-4d0b-8663-93e0f7ef87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6588c-a52b-4d0b-8663-93e0f7ef8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8BB903-1801-4C8D-8F80-DB70733431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a6588c-a52b-4d0b-8663-93e0f7ef8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B25453-15FD-49DF-8940-54ED6DFD3C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2795</TotalTime>
  <Words>3016</Words>
  <Application>Microsoft Office PowerPoint</Application>
  <PresentationFormat>Widescreen</PresentationFormat>
  <Paragraphs>341</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Aptos</vt:lpstr>
      <vt:lpstr>Aptos Display</vt:lpstr>
      <vt:lpstr>Arial</vt:lpstr>
      <vt:lpstr>Calibri</vt:lpstr>
      <vt:lpstr>Corbel</vt:lpstr>
      <vt:lpstr>Parallax</vt:lpstr>
      <vt:lpstr>    Machine Learning-Based Driver Assistant System to Reduce Road Accidents     </vt:lpstr>
      <vt:lpstr>Project Introduction</vt:lpstr>
      <vt:lpstr>Research Problem</vt:lpstr>
      <vt:lpstr>Research Objectives</vt:lpstr>
      <vt:lpstr>Overall System Diagram </vt:lpstr>
      <vt:lpstr>Somarathne R.M.B.C. | IT21210938 </vt:lpstr>
      <vt:lpstr>Introduction</vt:lpstr>
      <vt:lpstr>Research Gap</vt:lpstr>
      <vt:lpstr>Research Questions</vt:lpstr>
      <vt:lpstr>Specific Objective</vt:lpstr>
      <vt:lpstr>Methodology</vt:lpstr>
      <vt:lpstr>Technologies to be used</vt:lpstr>
      <vt:lpstr>System Diagram</vt:lpstr>
      <vt:lpstr>Functional Requirements</vt:lpstr>
      <vt:lpstr>Non-Functional Requirements</vt:lpstr>
      <vt:lpstr>Personal Requirements</vt:lpstr>
      <vt:lpstr>Commercialization</vt:lpstr>
      <vt:lpstr>Budget</vt:lpstr>
      <vt:lpstr>References</vt:lpstr>
      <vt:lpstr>Wijerathne G.A.R. | IT21349638 </vt:lpstr>
      <vt:lpstr>Introduction</vt:lpstr>
      <vt:lpstr>Research Gap</vt:lpstr>
      <vt:lpstr>Research Questions</vt:lpstr>
      <vt:lpstr>Specific Objective</vt:lpstr>
      <vt:lpstr>Methodology</vt:lpstr>
      <vt:lpstr>Technologies to be used</vt:lpstr>
      <vt:lpstr>System Diagram</vt:lpstr>
      <vt:lpstr>Functional Requirements</vt:lpstr>
      <vt:lpstr>Non-Functional Requirements</vt:lpstr>
      <vt:lpstr>Personal Requirements</vt:lpstr>
      <vt:lpstr>Commercialization</vt:lpstr>
      <vt:lpstr>Budget</vt:lpstr>
      <vt:lpstr>References</vt:lpstr>
      <vt:lpstr>Neelawala P.K.N.G.K.B. | IT21231728 </vt:lpstr>
      <vt:lpstr>Introduction</vt:lpstr>
      <vt:lpstr>Research Gap</vt:lpstr>
      <vt:lpstr>Research Questions</vt:lpstr>
      <vt:lpstr>Specific Objective</vt:lpstr>
      <vt:lpstr>Methodology</vt:lpstr>
      <vt:lpstr>Technologies to be used</vt:lpstr>
      <vt:lpstr>System Diagram</vt:lpstr>
      <vt:lpstr>Functional Requirements</vt:lpstr>
      <vt:lpstr>Non-Functional Requirements</vt:lpstr>
      <vt:lpstr>Personal Requirements</vt:lpstr>
      <vt:lpstr>Commercialization</vt:lpstr>
      <vt:lpstr>Budget</vt:lpstr>
      <vt:lpstr>References</vt:lpstr>
      <vt:lpstr>Nayanathara R.M.C. | IT21365300 </vt:lpstr>
      <vt:lpstr>Introduction</vt:lpstr>
      <vt:lpstr>Research Gap</vt:lpstr>
      <vt:lpstr>Research Questions</vt:lpstr>
      <vt:lpstr>Specific Objective</vt:lpstr>
      <vt:lpstr>Methodology</vt:lpstr>
      <vt:lpstr>Technologies to be used</vt:lpstr>
      <vt:lpstr>System Diagram</vt:lpstr>
      <vt:lpstr>Functional Requirements</vt:lpstr>
      <vt:lpstr>Non-Functional Requirements</vt:lpstr>
      <vt:lpstr>Personal Requirements</vt:lpstr>
      <vt:lpstr>Commercialization</vt:lpstr>
      <vt:lpstr>Budget</vt:lpstr>
      <vt:lpstr>References</vt:lpstr>
      <vt:lpstr>Work Breakdown Structure</vt:lpstr>
      <vt:lpstr>Gannt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Bimsara Somarathne</dc:creator>
  <cp:lastModifiedBy>Bimsara Somarathne</cp:lastModifiedBy>
  <cp:revision>12</cp:revision>
  <dcterms:created xsi:type="dcterms:W3CDTF">2024-08-03T06:51:30Z</dcterms:created>
  <dcterms:modified xsi:type="dcterms:W3CDTF">2024-08-05T16:30:14Z</dcterms:modified>
</cp:coreProperties>
</file>