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326" r:id="rId11"/>
    <p:sldId id="276" r:id="rId12"/>
    <p:sldId id="277" r:id="rId13"/>
    <p:sldId id="327" r:id="rId14"/>
    <p:sldId id="266" r:id="rId15"/>
    <p:sldId id="267" r:id="rId16"/>
    <p:sldId id="280" r:id="rId17"/>
    <p:sldId id="281" r:id="rId18"/>
    <p:sldId id="329" r:id="rId19"/>
    <p:sldId id="282" r:id="rId20"/>
    <p:sldId id="283" r:id="rId21"/>
    <p:sldId id="330" r:id="rId22"/>
    <p:sldId id="284" r:id="rId23"/>
    <p:sldId id="285" r:id="rId24"/>
    <p:sldId id="331" r:id="rId25"/>
    <p:sldId id="286" r:id="rId26"/>
    <p:sldId id="287" r:id="rId27"/>
    <p:sldId id="332" r:id="rId28"/>
    <p:sldId id="292" r:id="rId29"/>
    <p:sldId id="293" r:id="rId30"/>
    <p:sldId id="335" r:id="rId31"/>
    <p:sldId id="268" r:id="rId32"/>
    <p:sldId id="269" r:id="rId33"/>
    <p:sldId id="294" r:id="rId34"/>
    <p:sldId id="295" r:id="rId35"/>
    <p:sldId id="336" r:id="rId36"/>
    <p:sldId id="296" r:id="rId37"/>
    <p:sldId id="297" r:id="rId38"/>
    <p:sldId id="337" r:id="rId39"/>
    <p:sldId id="298" r:id="rId40"/>
    <p:sldId id="299" r:id="rId41"/>
    <p:sldId id="338" r:id="rId42"/>
    <p:sldId id="300" r:id="rId43"/>
    <p:sldId id="301" r:id="rId44"/>
    <p:sldId id="339" r:id="rId45"/>
    <p:sldId id="302" r:id="rId46"/>
    <p:sldId id="303" r:id="rId47"/>
    <p:sldId id="340" r:id="rId48"/>
    <p:sldId id="272" r:id="rId49"/>
    <p:sldId id="273" r:id="rId50"/>
    <p:sldId id="316" r:id="rId51"/>
    <p:sldId id="317" r:id="rId52"/>
    <p:sldId id="355" r:id="rId53"/>
    <p:sldId id="318" r:id="rId54"/>
    <p:sldId id="319" r:id="rId55"/>
    <p:sldId id="356" r:id="rId56"/>
    <p:sldId id="274" r:id="rId57"/>
    <p:sldId id="275" r:id="rId58"/>
    <p:sldId id="322" r:id="rId59"/>
    <p:sldId id="323" r:id="rId60"/>
    <p:sldId id="359" r:id="rId61"/>
    <p:sldId id="324" r:id="rId62"/>
    <p:sldId id="325" r:id="rId63"/>
    <p:sldId id="358" r:id="rId64"/>
    <p:sldId id="360" r:id="rId65"/>
    <p:sldId id="36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9" autoAdjust="0"/>
    <p:restoredTop sz="94660"/>
  </p:normalViewPr>
  <p:slideViewPr>
    <p:cSldViewPr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3D58-05BB-4C09-92A0-616083F20AE5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B720-F6D2-4F35-84FA-97B4CD9DE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A85E569-D761-43EE-9C18-CBC3584DA866}" type="datetime1">
              <a:rPr lang="en-US" smtClean="0"/>
              <a:t>3/29/2014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FB173-C6D6-4FEF-9C5A-6FD3E2845317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A1AA6-2E00-4089-A48D-A2E8A16DE06E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8470-8820-415C-B15D-EAA61EDF4EE1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A5283E-0B9D-47DD-82CF-D9BEA8393936}" type="datetime1">
              <a:rPr lang="en-US" smtClean="0"/>
              <a:t>3/29/2014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B3D97-B223-4A82-B8DF-75C7E6074B5E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5EE28-77B9-4CEE-975C-030549023573}" type="datetime1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23D91-CE27-4DCE-951C-B0199DBBD7E8}" type="datetime1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40B70-ED3B-49F5-A6BB-EDC381E3CD94}" type="datetime1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34DBA2-D180-42D5-AE82-24FAECA29427}" type="datetime1">
              <a:rPr lang="en-US" smtClean="0"/>
              <a:t>3/29/2014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40D992-C1CF-4444-A12A-4E16EF9E165A}" type="datetime1">
              <a:rPr lang="en-US" smtClean="0"/>
              <a:t>3/29/2014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E51BCB-5EB7-4185-A387-AA2498EB1E41}" type="datetime1">
              <a:rPr lang="en-US" smtClean="0"/>
              <a:t>3/29/2014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5800" dirty="0"/>
              <a:t>Use-case </a:t>
            </a:r>
            <a:r>
              <a:rPr lang="en-US" sz="5800" dirty="0" smtClean="0"/>
              <a:t>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1.1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</a:t>
            </a:r>
            <a:r>
              <a:rPr lang="en-US" dirty="0"/>
              <a:t>when a patient is registered </a:t>
            </a:r>
            <a:r>
              <a:rPr lang="en-US" dirty="0" smtClean="0"/>
              <a:t>	to </a:t>
            </a:r>
            <a:r>
              <a:rPr lang="en-US" dirty="0"/>
              <a:t>the hospital information system.</a:t>
            </a:r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doctor is assigned to the patient.</a:t>
            </a:r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Graphical </a:t>
            </a:r>
            <a:r>
              <a:rPr lang="en-US" dirty="0"/>
              <a:t>User interface will be </a:t>
            </a:r>
            <a:r>
              <a:rPr lang="en-US" dirty="0" smtClean="0"/>
              <a:t>	provided </a:t>
            </a:r>
            <a:r>
              <a:rPr lang="en-US" dirty="0"/>
              <a:t>in the </a:t>
            </a:r>
            <a:r>
              <a:rPr lang="en-US" dirty="0" smtClean="0"/>
              <a:t>system </a:t>
            </a:r>
            <a:r>
              <a:rPr lang="en-US" dirty="0"/>
              <a:t>software to be </a:t>
            </a:r>
            <a:r>
              <a:rPr lang="en-US" dirty="0" smtClean="0"/>
              <a:t>	registered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ffectLst/>
              </a:rPr>
              <a:t>1.2 </a:t>
            </a:r>
            <a:r>
              <a:rPr lang="en-US" dirty="0" smtClean="0"/>
              <a:t>Prepare and View Patient 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2671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AD,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RCP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 prepares a list of patients currently registered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AD,RCP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94861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AD,RCP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asks the system to prepare a list of current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produces the list of PT who are currently admitted to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Step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3. AD, RCP views it.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1.2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sz="3300" dirty="0"/>
              <a:t>Concludes when information about patients </a:t>
            </a:r>
            <a:r>
              <a:rPr lang="en-US" sz="3300" dirty="0" smtClean="0"/>
              <a:t>	is </a:t>
            </a:r>
            <a:r>
              <a:rPr lang="en-US" sz="3300" dirty="0"/>
              <a:t>currently stored and ready to be </a:t>
            </a:r>
            <a:r>
              <a:rPr lang="en-US" sz="3300" dirty="0" smtClean="0"/>
              <a:t>	searched.</a:t>
            </a:r>
            <a:endParaRPr lang="en-US" sz="3300" dirty="0"/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411480" lvl="1" indent="0">
              <a:buNone/>
            </a:pPr>
            <a:r>
              <a:rPr lang="en-US" sz="3300" dirty="0" smtClean="0"/>
              <a:t>	The </a:t>
            </a:r>
            <a:r>
              <a:rPr lang="en-US" sz="3300" dirty="0"/>
              <a:t>administrator is notified about the </a:t>
            </a:r>
            <a:r>
              <a:rPr lang="en-US" sz="3300" dirty="0" smtClean="0"/>
              <a:t>	current </a:t>
            </a:r>
            <a:r>
              <a:rPr lang="en-US" sz="3300" dirty="0"/>
              <a:t>patients</a:t>
            </a:r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List </a:t>
            </a:r>
            <a:r>
              <a:rPr lang="en-US" sz="3300" dirty="0"/>
              <a:t>of patient information is stored in </a:t>
            </a:r>
            <a:r>
              <a:rPr lang="en-US" sz="3300" dirty="0" smtClean="0"/>
              <a:t>	database </a:t>
            </a:r>
            <a:r>
              <a:rPr lang="en-US" sz="3300" dirty="0"/>
              <a:t>and prepared for filter searching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879"/>
            <a:ext cx="8229600" cy="851079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2.Patient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04335"/>
              </p:ext>
            </p:extLst>
          </p:nvPr>
        </p:nvGraphicFramePr>
        <p:xfrm>
          <a:off x="304800" y="1302430"/>
          <a:ext cx="8686800" cy="4359874"/>
        </p:xfrm>
        <a:graphic>
          <a:graphicData uri="http://schemas.openxmlformats.org/drawingml/2006/table">
            <a:tbl>
              <a:tblPr firstRow="1" firstCol="1" bandRow="1"/>
              <a:tblGrid>
                <a:gridCol w="2895600"/>
                <a:gridCol w="2895600"/>
                <a:gridCol w="2895600"/>
              </a:tblGrid>
              <a:tr h="304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2.1&gt;Appointment Assign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goes to RCP and requests for an appointment, RCP checks the duty schedule of the DOC and  makes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DOC,RCP,PT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2.2&gt;Prepare Prescription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will prepare electronic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2.3&gt;Update Patient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 will update the patient database by updating prescription and diagnostic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19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2.4&gt;Cabin/Bed Assign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requests for cabin/bed to RCP,RCP contacts with the AD and assigns a bed/cabin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PT,RCP,AD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2.5&gt;Discharge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DOC, CLK permits the PT to be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PT,DOC,CLK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 Patient Management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1"/>
            <a:ext cx="6858000" cy="63904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2.1 Appointment Assign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2283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 assigns PT appointments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5186"/>
              </p:ext>
            </p:extLst>
          </p:nvPr>
        </p:nvGraphicFramePr>
        <p:xfrm>
          <a:off x="533400" y="2057400"/>
          <a:ext cx="8077200" cy="23286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wants to visit a DOC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tells whether he is available or not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RCP searches for availability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5. System Updates DOC appointment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RCP appoints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dirty="0"/>
              <a:t>Concludes when a registered patient is </a:t>
            </a:r>
            <a:r>
              <a:rPr lang="en-US" dirty="0" smtClean="0"/>
              <a:t>	assigned 	or </a:t>
            </a:r>
            <a:r>
              <a:rPr lang="en-US" dirty="0"/>
              <a:t>referred to a doctor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Doctor gives the patient treatment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A doctor of certain department is </a:t>
            </a:r>
            <a:r>
              <a:rPr lang="en-US" dirty="0" smtClean="0"/>
              <a:t>	assigned 	to </a:t>
            </a:r>
            <a:r>
              <a:rPr lang="en-US" dirty="0"/>
              <a:t>his profile or doctor’s id will </a:t>
            </a:r>
            <a:r>
              <a:rPr lang="en-US" dirty="0" smtClean="0"/>
              <a:t>be </a:t>
            </a:r>
            <a:r>
              <a:rPr lang="en-US" dirty="0"/>
              <a:t>given </a:t>
            </a:r>
            <a:r>
              <a:rPr lang="en-US" dirty="0" smtClean="0"/>
              <a:t>	to 	his/her </a:t>
            </a:r>
            <a:r>
              <a:rPr lang="en-US" dirty="0"/>
              <a:t>profile by the </a:t>
            </a:r>
            <a:r>
              <a:rPr lang="en-US" dirty="0" smtClean="0"/>
              <a:t>receptionist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2.2 Prepare Prescription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36782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prepares and gives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100" dirty="0" smtClean="0"/>
              <a:t>Subsystems</a:t>
            </a:r>
          </a:p>
          <a:p>
            <a:r>
              <a:rPr lang="en-US" sz="5100" dirty="0" smtClean="0"/>
              <a:t>Actors</a:t>
            </a:r>
          </a:p>
          <a:p>
            <a:r>
              <a:rPr lang="en-US" sz="5100" dirty="0" smtClean="0"/>
              <a:t>Actor Glossary</a:t>
            </a:r>
          </a:p>
          <a:p>
            <a:r>
              <a:rPr lang="en-US" sz="5100" dirty="0"/>
              <a:t>According to each subsystems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Use-case Glossary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/>
              <a:t>Use-case </a:t>
            </a:r>
            <a:r>
              <a:rPr lang="en-US" sz="4400" dirty="0" smtClean="0"/>
              <a:t>Diagram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/>
              <a:t>Use-case Narrative </a:t>
            </a:r>
            <a:r>
              <a:rPr lang="en-US" sz="4400" dirty="0" smtClean="0"/>
              <a:t>with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/>
              <a:t>High level table version &amp;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Documentation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275477"/>
              </p:ext>
            </p:extLst>
          </p:nvPr>
        </p:nvGraphicFramePr>
        <p:xfrm>
          <a:off x="533400" y="2057400"/>
          <a:ext cx="8077200" cy="230124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Vrinda"/>
                        </a:rPr>
                        <a:t>Step 1. PT visit 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Step 4.</a:t>
                      </a:r>
                      <a:r>
                        <a:rPr lang="en-US" sz="2000" baseline="0" dirty="0" smtClean="0">
                          <a:latin typeface="Calibri"/>
                          <a:ea typeface="Calibri"/>
                          <a:cs typeface="Vrinda"/>
                        </a:rPr>
                        <a:t> system updates PT account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Vrinda"/>
                        </a:rPr>
                        <a:t>Step 2. DOC prescribes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Vrinda"/>
                        </a:rPr>
                        <a:t>Step 3. DOC uploads the prescription.</a:t>
                      </a: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dirty="0"/>
              <a:t>When doctor gives a prescription and </a:t>
            </a:r>
            <a:r>
              <a:rPr lang="en-US" dirty="0" smtClean="0"/>
              <a:t>	uploaded </a:t>
            </a:r>
            <a:r>
              <a:rPr lang="en-US" dirty="0"/>
              <a:t>to patient database by generating </a:t>
            </a:r>
            <a:r>
              <a:rPr lang="en-US" dirty="0" smtClean="0"/>
              <a:t>	electrically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Provides the prescription to the patient </a:t>
            </a:r>
            <a:r>
              <a:rPr lang="en-US" dirty="0" smtClean="0"/>
              <a:t>	representative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A analog hand written prescription will be </a:t>
            </a:r>
            <a:r>
              <a:rPr lang="en-US" dirty="0" smtClean="0"/>
              <a:t>	digitalized </a:t>
            </a:r>
            <a:r>
              <a:rPr lang="en-US" dirty="0"/>
              <a:t>and upload to patient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2.3 Update Patient Database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8664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DEM updates patients DB with new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31855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take the prescription to 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DEM insert them to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400" b="1" dirty="0"/>
              <a:t>Course of the </a:t>
            </a:r>
            <a:r>
              <a:rPr lang="en-US" sz="7400" b="1" dirty="0" smtClean="0"/>
              <a:t>events</a:t>
            </a:r>
          </a:p>
          <a:p>
            <a:pPr marL="0" indent="0" algn="ctr">
              <a:buNone/>
            </a:pPr>
            <a:endParaRPr lang="en-US" sz="74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When </a:t>
            </a:r>
            <a:r>
              <a:rPr lang="en-US" sz="11200" dirty="0"/>
              <a:t>all the current information are </a:t>
            </a:r>
            <a:r>
              <a:rPr lang="en-US" sz="11200" dirty="0" smtClean="0"/>
              <a:t>	properly 	updated </a:t>
            </a:r>
            <a:r>
              <a:rPr lang="en-US" sz="11200" dirty="0"/>
              <a:t>to database.</a:t>
            </a:r>
          </a:p>
          <a:p>
            <a:endParaRPr lang="en-US" sz="11200" b="1" dirty="0" smtClean="0"/>
          </a:p>
          <a:p>
            <a:pPr marL="0" indent="0">
              <a:buNone/>
            </a:pPr>
            <a:r>
              <a:rPr lang="en-US" sz="11200" b="1" dirty="0"/>
              <a:t>	</a:t>
            </a:r>
            <a:endParaRPr lang="en-US" sz="112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Then database will be there for further </a:t>
            </a:r>
            <a:r>
              <a:rPr lang="en-US" sz="11200" dirty="0" smtClean="0"/>
              <a:t>	changes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r>
              <a:rPr lang="en-US" sz="7000" dirty="0" smtClean="0"/>
              <a:t>	</a:t>
            </a:r>
            <a:endParaRPr lang="en-US" sz="7000" dirty="0"/>
          </a:p>
          <a:p>
            <a:r>
              <a:rPr lang="en-US" sz="9800" b="1" dirty="0" smtClean="0"/>
              <a:t>Implementation </a:t>
            </a:r>
            <a:r>
              <a:rPr lang="en-US" sz="9800" b="1" dirty="0"/>
              <a:t>Issues</a:t>
            </a:r>
            <a:r>
              <a:rPr lang="en-US" sz="9800" b="1" dirty="0" smtClean="0"/>
              <a:t>:</a:t>
            </a:r>
          </a:p>
          <a:p>
            <a:pPr marL="0" indent="0">
              <a:buNone/>
            </a:pPr>
            <a:r>
              <a:rPr lang="en-US" sz="9800" b="1" dirty="0"/>
              <a:t>	</a:t>
            </a:r>
            <a:r>
              <a:rPr lang="en-US" sz="9800" dirty="0"/>
              <a:t>The data entry manager will update the system </a:t>
            </a:r>
            <a:r>
              <a:rPr lang="en-US" sz="9800" dirty="0" smtClean="0"/>
              <a:t>	database </a:t>
            </a:r>
            <a:r>
              <a:rPr lang="en-US" sz="9800" dirty="0"/>
              <a:t>with update button and patients profile </a:t>
            </a:r>
            <a:r>
              <a:rPr lang="en-US" sz="9800" dirty="0" smtClean="0"/>
              <a:t>	information </a:t>
            </a:r>
            <a:r>
              <a:rPr lang="en-US" sz="9800" dirty="0"/>
              <a:t>will get current status.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2.4 Cabin/ Bed Assign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96905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 assigns bed/cabin to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72876"/>
              </p:ext>
            </p:extLst>
          </p:nvPr>
        </p:nvGraphicFramePr>
        <p:xfrm>
          <a:off x="533400" y="2057400"/>
          <a:ext cx="8077200" cy="22311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asks RCP for a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shows available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RCP searches for available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5. System updates bed list and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RCP assigns a bed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2.4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When receptionist assigns a bed or cabin if </a:t>
            </a:r>
            <a:r>
              <a:rPr lang="en-US" sz="11200" dirty="0" smtClean="0"/>
              <a:t>	the </a:t>
            </a:r>
            <a:r>
              <a:rPr lang="en-US" sz="11200" dirty="0"/>
              <a:t>patient is required to be admitted or </a:t>
            </a:r>
            <a:r>
              <a:rPr lang="en-US" sz="11200" dirty="0" smtClean="0"/>
              <a:t>	want </a:t>
            </a:r>
            <a:r>
              <a:rPr lang="en-US" sz="11200" dirty="0"/>
              <a:t>to be admitted.</a:t>
            </a:r>
          </a:p>
          <a:p>
            <a:endParaRPr lang="en-US" sz="11200" b="1" dirty="0" smtClean="0"/>
          </a:p>
          <a:p>
            <a:pPr marL="0" indent="0">
              <a:buNone/>
            </a:pPr>
            <a:r>
              <a:rPr lang="en-US" sz="8600" b="1" dirty="0"/>
              <a:t>	</a:t>
            </a:r>
            <a:endParaRPr lang="en-US" sz="86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Patients will be issued a bed or cabin (if </a:t>
            </a:r>
            <a:r>
              <a:rPr lang="en-US" sz="11200" dirty="0" smtClean="0"/>
              <a:t>	available</a:t>
            </a:r>
            <a:r>
              <a:rPr lang="en-US" sz="11200" dirty="0"/>
              <a:t>) and costs starts adding up.</a:t>
            </a:r>
          </a:p>
          <a:p>
            <a:pPr marL="0" indent="0">
              <a:buNone/>
            </a:pPr>
            <a:endParaRPr lang="en-US" sz="8600" dirty="0" smtClean="0"/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Bed or cabin no will be assigned to his/her </a:t>
            </a:r>
            <a:r>
              <a:rPr lang="en-US" sz="11200" dirty="0" smtClean="0"/>
              <a:t>	profile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2.5 Discharge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64937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2.5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DOC,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and CLK provides certificate that he is allowed to leave the hospital</a:t>
                      </a:r>
                      <a:br>
                        <a:rPr lang="en-US" sz="1800"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and PT is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968128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DOC approves discharge of a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3. System Discharges the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PT and updates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PT account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CLK checks for dues in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Sub-Systems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Registration System</a:t>
            </a:r>
          </a:p>
          <a:p>
            <a:pPr lvl="0"/>
            <a:r>
              <a:rPr lang="en-US" dirty="0"/>
              <a:t>Patient Management</a:t>
            </a:r>
          </a:p>
          <a:p>
            <a:pPr lvl="0"/>
            <a:r>
              <a:rPr lang="en-US" dirty="0"/>
              <a:t>Employee </a:t>
            </a:r>
            <a:r>
              <a:rPr lang="en-US" dirty="0" smtClean="0"/>
              <a:t>Management</a:t>
            </a:r>
            <a:endParaRPr lang="en-US" dirty="0"/>
          </a:p>
          <a:p>
            <a:pPr lvl="0"/>
            <a:r>
              <a:rPr lang="en-US" dirty="0"/>
              <a:t>Billing System</a:t>
            </a:r>
          </a:p>
          <a:p>
            <a:pPr lvl="0"/>
            <a:r>
              <a:rPr lang="en-US" dirty="0"/>
              <a:t>Scheduling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2.5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When patients profile is closed.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endParaRPr lang="en-US" sz="112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The system will preserve patient profile as past patient.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smtClean="0"/>
              <a:t>	</a:t>
            </a:r>
            <a:endParaRPr lang="en-US" sz="112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Administrator closes the patient profile and doesn’t update it until the patient </a:t>
            </a:r>
            <a:r>
              <a:rPr lang="en-US" sz="11200" dirty="0" smtClean="0"/>
              <a:t>re-contact </a:t>
            </a:r>
            <a:r>
              <a:rPr lang="en-US" sz="11200" dirty="0"/>
              <a:t>with hospital.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3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46542"/>
              </p:ext>
            </p:extLst>
          </p:nvPr>
        </p:nvGraphicFramePr>
        <p:xfrm>
          <a:off x="533400" y="1905000"/>
          <a:ext cx="7696200" cy="4801743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3.1&gt; Employee Profile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creates new employee profile for each employee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3.2&gt;Receive and Distribute 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HRO gets the duty schedule from   6.2 and gives it to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3.3&gt;View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view the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3.4&gt;Update Employee Profile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update employee profile, AD can also fire an employee, AD  changes the pay scale 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3.5&gt; Leave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EMP applies for leave , AD grants/denies the request and send it back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 Employee Management System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6324600" cy="5943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3.1: Employee Profile Creation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19118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registers an EMP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61614"/>
              </p:ext>
            </p:extLst>
          </p:nvPr>
        </p:nvGraphicFramePr>
        <p:xfrm>
          <a:off x="533400" y="2057400"/>
          <a:ext cx="807720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Employee Joins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System Creates EMP profile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Provides Information to 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AD insert information in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8000" b="1" dirty="0"/>
              <a:t>Course of the </a:t>
            </a:r>
            <a:r>
              <a:rPr lang="en-US" sz="80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8000" b="1" dirty="0"/>
              <a:t>Conclusion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8600" dirty="0"/>
              <a:t>Concludes when a employee is adopted </a:t>
            </a:r>
            <a:r>
              <a:rPr lang="en-US" sz="8600" dirty="0" smtClean="0"/>
              <a:t>	and </a:t>
            </a:r>
            <a:r>
              <a:rPr lang="en-US" sz="8600" dirty="0"/>
              <a:t>all the </a:t>
            </a:r>
            <a:r>
              <a:rPr lang="en-US" sz="8600" dirty="0" smtClean="0"/>
              <a:t>information  are </a:t>
            </a:r>
            <a:r>
              <a:rPr lang="en-US" sz="8600" dirty="0"/>
              <a:t>gathered in the </a:t>
            </a:r>
            <a:r>
              <a:rPr lang="en-US" sz="8600" dirty="0" smtClean="0"/>
              <a:t>	database</a:t>
            </a:r>
            <a:r>
              <a:rPr lang="en-US" sz="8600" dirty="0"/>
              <a:t>.</a:t>
            </a:r>
          </a:p>
          <a:p>
            <a:r>
              <a:rPr lang="en-US" sz="8000" b="1" dirty="0" smtClean="0"/>
              <a:t>Post-condition: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8600" dirty="0"/>
              <a:t>The employee profile is created and </a:t>
            </a:r>
            <a:r>
              <a:rPr lang="en-US" sz="8600" dirty="0" smtClean="0"/>
              <a:t>	prepared </a:t>
            </a:r>
            <a:r>
              <a:rPr lang="en-US" sz="8600" dirty="0"/>
              <a:t>for further use.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8000" b="1" dirty="0" smtClean="0"/>
              <a:t>Implementation </a:t>
            </a:r>
            <a:r>
              <a:rPr lang="en-US" sz="8000" b="1" dirty="0"/>
              <a:t>Issues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5900" dirty="0" smtClean="0"/>
              <a:t>	</a:t>
            </a:r>
            <a:r>
              <a:rPr lang="en-US" sz="7400" dirty="0" smtClean="0"/>
              <a:t>A </a:t>
            </a:r>
            <a:r>
              <a:rPr lang="en-US" sz="7400" dirty="0"/>
              <a:t>System GUI will be provided to entry a </a:t>
            </a:r>
            <a:r>
              <a:rPr lang="en-US" sz="7400" dirty="0" smtClean="0"/>
              <a:t>	employee information which </a:t>
            </a:r>
            <a:r>
              <a:rPr lang="en-US" sz="7400" dirty="0"/>
              <a:t>can be accessed </a:t>
            </a:r>
            <a:r>
              <a:rPr lang="en-US" sz="7400" dirty="0" smtClean="0"/>
              <a:t>	by </a:t>
            </a:r>
            <a:r>
              <a:rPr lang="en-US" sz="7400" dirty="0"/>
              <a:t>administrator.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3.2 Receive and Distribute Duty Schedule</a:t>
            </a: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9716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HRO receives the duty schedule from the scheduling subsystem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And distributes it among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74615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HRO receives duty schedule from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HRO distributes them among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8000" b="1" dirty="0"/>
              <a:t>Course of the </a:t>
            </a:r>
            <a:r>
              <a:rPr lang="en-US" sz="80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8000" b="1" dirty="0"/>
              <a:t>Conclusion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6000" dirty="0"/>
              <a:t>Concludes when schedules are distributed to the </a:t>
            </a:r>
            <a:r>
              <a:rPr lang="en-US" sz="6000" dirty="0" smtClean="0"/>
              <a:t>	employees</a:t>
            </a:r>
            <a:r>
              <a:rPr lang="en-US" sz="6000" dirty="0"/>
              <a:t>.</a:t>
            </a:r>
          </a:p>
          <a:p>
            <a:r>
              <a:rPr lang="en-US" sz="8000" b="1" dirty="0" smtClean="0"/>
              <a:t>Post-condition: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6000" dirty="0"/>
              <a:t>The employees are notified by some ways(</a:t>
            </a:r>
            <a:r>
              <a:rPr lang="en-US" sz="6000" dirty="0" err="1"/>
              <a:t>sms</a:t>
            </a:r>
            <a:r>
              <a:rPr lang="en-US" sz="6000" dirty="0"/>
              <a:t> or </a:t>
            </a:r>
            <a:r>
              <a:rPr lang="en-US" sz="6000" dirty="0" smtClean="0"/>
              <a:t>	electrical </a:t>
            </a:r>
            <a:r>
              <a:rPr lang="en-US" sz="6000" dirty="0"/>
              <a:t>screen).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8000" b="1" dirty="0" smtClean="0"/>
              <a:t>Implementation </a:t>
            </a:r>
            <a:r>
              <a:rPr lang="en-US" sz="8000" b="1" dirty="0"/>
              <a:t>Issues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5900" dirty="0" smtClean="0"/>
              <a:t>	</a:t>
            </a:r>
            <a:r>
              <a:rPr lang="en-US" sz="6000" dirty="0"/>
              <a:t>A routine type schedule will be created daily basis </a:t>
            </a:r>
            <a:r>
              <a:rPr lang="en-US" sz="6000" dirty="0" smtClean="0"/>
              <a:t>	for </a:t>
            </a:r>
            <a:r>
              <a:rPr lang="en-US" sz="6000" dirty="0"/>
              <a:t>doctors and employees by system and will be </a:t>
            </a:r>
            <a:r>
              <a:rPr lang="en-US" sz="6000" dirty="0" smtClean="0"/>
              <a:t>	displayed </a:t>
            </a:r>
            <a:r>
              <a:rPr lang="en-US" sz="6000" dirty="0"/>
              <a:t>on digital screen or notified by </a:t>
            </a:r>
            <a:r>
              <a:rPr lang="en-US" sz="6000" dirty="0" err="1"/>
              <a:t>sms</a:t>
            </a:r>
            <a:r>
              <a:rPr lang="en-US" sz="6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3.3 View Employee 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8311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can view the current EMP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Receptionist</a:t>
            </a:r>
            <a:endParaRPr lang="en-US" dirty="0"/>
          </a:p>
          <a:p>
            <a:r>
              <a:rPr lang="en-US" dirty="0" smtClean="0"/>
              <a:t>Doctor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atient</a:t>
            </a:r>
            <a:endParaRPr lang="en-US" dirty="0"/>
          </a:p>
          <a:p>
            <a:r>
              <a:rPr lang="en-US" dirty="0" smtClean="0"/>
              <a:t>Clerk</a:t>
            </a:r>
            <a:endParaRPr lang="en-US" dirty="0"/>
          </a:p>
          <a:p>
            <a:r>
              <a:rPr lang="en-US" dirty="0" smtClean="0"/>
              <a:t>Employee</a:t>
            </a:r>
          </a:p>
          <a:p>
            <a:r>
              <a:rPr lang="en-US" dirty="0" smtClean="0"/>
              <a:t>Data Entry Manager</a:t>
            </a:r>
          </a:p>
          <a:p>
            <a:r>
              <a:rPr lang="en-US" dirty="0" smtClean="0"/>
              <a:t>Human </a:t>
            </a:r>
            <a:r>
              <a:rPr lang="en-US" dirty="0"/>
              <a:t>Resource </a:t>
            </a:r>
            <a:r>
              <a:rPr lang="en-US" dirty="0" smtClean="0"/>
              <a:t>Officer</a:t>
            </a:r>
          </a:p>
          <a:p>
            <a:r>
              <a:rPr lang="en-US" dirty="0" smtClean="0"/>
              <a:t>Admin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625589"/>
              </p:ext>
            </p:extLst>
          </p:nvPr>
        </p:nvGraphicFramePr>
        <p:xfrm>
          <a:off x="533400" y="2057400"/>
          <a:ext cx="8077200" cy="1145794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AD wants to view the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current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EMP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 . System shows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6700" dirty="0" smtClean="0"/>
          </a:p>
          <a:p>
            <a:r>
              <a:rPr lang="en-US" sz="6700" b="1" dirty="0"/>
              <a:t>Conclusion</a:t>
            </a:r>
            <a:r>
              <a:rPr lang="en-US" sz="67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5100" dirty="0"/>
              <a:t>When employee lists is shown on software </a:t>
            </a:r>
            <a:r>
              <a:rPr lang="en-US" sz="5100" dirty="0" smtClean="0"/>
              <a:t>	GUI(with </a:t>
            </a:r>
            <a:r>
              <a:rPr lang="en-US" sz="5100" dirty="0"/>
              <a:t>filter searching).</a:t>
            </a:r>
          </a:p>
          <a:p>
            <a:r>
              <a:rPr lang="en-US" sz="5900" b="1" dirty="0" smtClean="0"/>
              <a:t>Post-condition:</a:t>
            </a:r>
            <a:r>
              <a:rPr lang="en-US" sz="5900" dirty="0"/>
              <a:t> </a:t>
            </a:r>
            <a:endParaRPr lang="en-US" sz="5900" dirty="0" smtClean="0"/>
          </a:p>
          <a:p>
            <a:pPr marL="0" indent="0">
              <a:buNone/>
            </a:pPr>
            <a:r>
              <a:rPr lang="en-US" sz="5900" dirty="0"/>
              <a:t>	Administrator can do permitted operations </a:t>
            </a:r>
            <a:r>
              <a:rPr lang="en-US" sz="5900" dirty="0" smtClean="0"/>
              <a:t>	on employee </a:t>
            </a:r>
            <a:r>
              <a:rPr lang="en-US" sz="5900" dirty="0"/>
              <a:t>(salary increment ,fire </a:t>
            </a:r>
            <a:r>
              <a:rPr lang="en-US" sz="5900" dirty="0" err="1"/>
              <a:t>etc</a:t>
            </a:r>
            <a:r>
              <a:rPr lang="en-US" sz="5900" dirty="0" smtClean="0"/>
              <a:t>).</a:t>
            </a:r>
            <a:br>
              <a:rPr lang="en-US" sz="5900" dirty="0" smtClean="0"/>
            </a:br>
            <a:endParaRPr lang="en-US" sz="5900" dirty="0"/>
          </a:p>
          <a:p>
            <a:r>
              <a:rPr lang="en-US" sz="6700" b="1" dirty="0" smtClean="0"/>
              <a:t>Implementation </a:t>
            </a:r>
            <a:r>
              <a:rPr lang="en-US" sz="6700" b="1" dirty="0"/>
              <a:t>Issues</a:t>
            </a:r>
            <a:r>
              <a:rPr lang="en-US" sz="67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5100" dirty="0"/>
              <a:t>All employee lists will be prepared and showed on </a:t>
            </a:r>
            <a:r>
              <a:rPr lang="en-US" sz="5100" dirty="0" smtClean="0"/>
              <a:t>	the </a:t>
            </a:r>
            <a:r>
              <a:rPr lang="en-US" sz="5100" dirty="0"/>
              <a:t>GUI based on(with or without filtering) </a:t>
            </a:r>
            <a:r>
              <a:rPr lang="en-US" sz="5100" dirty="0" smtClean="0"/>
              <a:t>	searching </a:t>
            </a:r>
            <a:r>
              <a:rPr lang="en-US" sz="5100" dirty="0"/>
              <a:t>and will be provided options for </a:t>
            </a:r>
            <a:r>
              <a:rPr lang="en-US" sz="5100" dirty="0" smtClean="0"/>
              <a:t>	permitted </a:t>
            </a:r>
            <a:r>
              <a:rPr lang="en-US" sz="5100" dirty="0"/>
              <a:t>changes</a:t>
            </a:r>
            <a:r>
              <a:rPr lang="en-US" sz="5100" dirty="0" smtClean="0"/>
              <a:t>.</a:t>
            </a:r>
            <a:endParaRPr lang="en-US" sz="5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3.4 Update </a:t>
            </a:r>
            <a:r>
              <a:rPr lang="en-US" dirty="0" err="1" smtClean="0"/>
              <a:t>Emp</a:t>
            </a:r>
            <a:r>
              <a:rPr lang="en-US" dirty="0" smtClean="0"/>
              <a:t> Profile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72848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can update information of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4884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AD inserts updated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Updates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3.4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sz="5100" b="1" dirty="0"/>
              <a:t>Conclusion</a:t>
            </a:r>
            <a:r>
              <a:rPr lang="en-US" sz="51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5100" dirty="0"/>
              <a:t>Concludes when changes made by </a:t>
            </a:r>
            <a:r>
              <a:rPr lang="en-US" sz="5100" dirty="0" smtClean="0"/>
              <a:t>	administrator </a:t>
            </a:r>
            <a:r>
              <a:rPr lang="en-US" sz="5100" dirty="0"/>
              <a:t>is updated.</a:t>
            </a:r>
          </a:p>
          <a:p>
            <a:r>
              <a:rPr lang="en-US" sz="5100" b="1" dirty="0" smtClean="0"/>
              <a:t>Post-condition:</a:t>
            </a:r>
            <a:r>
              <a:rPr lang="en-US" sz="5100" dirty="0"/>
              <a:t> 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/>
              <a:t>	The new information about the employees </a:t>
            </a:r>
            <a:r>
              <a:rPr lang="en-US" sz="5100" dirty="0" smtClean="0"/>
              <a:t>	will </a:t>
            </a:r>
            <a:r>
              <a:rPr lang="en-US" sz="5100" dirty="0"/>
              <a:t>now exist in the system and concerned </a:t>
            </a:r>
            <a:r>
              <a:rPr lang="en-US" sz="5100" dirty="0" smtClean="0"/>
              <a:t>	employee </a:t>
            </a:r>
            <a:r>
              <a:rPr lang="en-US" sz="5100" dirty="0"/>
              <a:t>will be notified</a:t>
            </a:r>
            <a:r>
              <a:rPr lang="en-US" sz="5100" dirty="0" smtClean="0"/>
              <a:t>.</a:t>
            </a:r>
            <a:br>
              <a:rPr lang="en-US" sz="5100" dirty="0" smtClean="0"/>
            </a:br>
            <a:endParaRPr lang="en-US" sz="5100" dirty="0"/>
          </a:p>
          <a:p>
            <a:r>
              <a:rPr lang="en-US" sz="4400" b="1" dirty="0" smtClean="0"/>
              <a:t>Implementation </a:t>
            </a:r>
            <a:r>
              <a:rPr lang="en-US" sz="4400" b="1" dirty="0"/>
              <a:t>Issues</a:t>
            </a:r>
            <a:r>
              <a:rPr lang="en-US" sz="4400" b="1" dirty="0" smtClean="0"/>
              <a:t>:</a:t>
            </a:r>
          </a:p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5100" dirty="0"/>
              <a:t>Administrator views and changes employee </a:t>
            </a:r>
            <a:r>
              <a:rPr lang="en-US" sz="5100" dirty="0" smtClean="0"/>
              <a:t>	information </a:t>
            </a:r>
            <a:r>
              <a:rPr lang="en-US" sz="5100" dirty="0"/>
              <a:t>and updates the employee </a:t>
            </a:r>
            <a:r>
              <a:rPr lang="en-US" sz="5100" dirty="0" smtClean="0"/>
              <a:t>	information </a:t>
            </a:r>
            <a:r>
              <a:rPr lang="en-US" sz="5100" dirty="0"/>
              <a:t>and employee will be notified </a:t>
            </a:r>
            <a:r>
              <a:rPr lang="en-US" sz="5100" dirty="0" smtClean="0"/>
              <a:t>	by </a:t>
            </a:r>
            <a:r>
              <a:rPr lang="en-US" sz="5100" dirty="0" err="1"/>
              <a:t>sms</a:t>
            </a:r>
            <a:r>
              <a:rPr lang="en-US" sz="5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3.5 Leave Management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2629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has to approve leave for an EMP and Updates DB as 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111899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EMP requests for Leave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If accepted then Profile is updated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AD chooses to accept or deny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4. Updated info is sent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3.5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sz="5100" b="1" dirty="0"/>
              <a:t>Conclusion</a:t>
            </a:r>
            <a:r>
              <a:rPr lang="en-US" sz="51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3600" dirty="0"/>
              <a:t>When employee absence is adapted in the system.</a:t>
            </a:r>
          </a:p>
          <a:p>
            <a:r>
              <a:rPr lang="en-US" sz="5100" b="1" dirty="0" smtClean="0"/>
              <a:t>Post-condition:</a:t>
            </a:r>
            <a:r>
              <a:rPr lang="en-US" sz="5100" dirty="0"/>
              <a:t> 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/>
              <a:t>	</a:t>
            </a:r>
            <a:r>
              <a:rPr lang="en-US" sz="3600" dirty="0"/>
              <a:t>System scheduling and other things will be </a:t>
            </a:r>
            <a:r>
              <a:rPr lang="en-US" sz="3600" dirty="0" smtClean="0"/>
              <a:t>	updated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400" b="1" dirty="0" smtClean="0"/>
              <a:t>Implementation </a:t>
            </a:r>
            <a:r>
              <a:rPr lang="en-US" sz="4400" b="1" dirty="0"/>
              <a:t>Issues</a:t>
            </a:r>
            <a:r>
              <a:rPr lang="en-US" sz="4400" b="1" dirty="0" smtClean="0"/>
              <a:t>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 smtClean="0"/>
              <a:t>If </a:t>
            </a:r>
            <a:r>
              <a:rPr lang="en-US" sz="4000" dirty="0"/>
              <a:t>administrator accepts the leave prayer </a:t>
            </a:r>
            <a:r>
              <a:rPr lang="en-US" sz="4000" dirty="0" smtClean="0"/>
              <a:t>	then </a:t>
            </a:r>
            <a:r>
              <a:rPr lang="en-US" sz="4000" dirty="0"/>
              <a:t>he/she will be notified by </a:t>
            </a:r>
            <a:r>
              <a:rPr lang="en-US" sz="4000" dirty="0" err="1"/>
              <a:t>sms</a:t>
            </a:r>
            <a:r>
              <a:rPr lang="en-US" sz="4000" dirty="0"/>
              <a:t> and </a:t>
            </a:r>
            <a:r>
              <a:rPr lang="en-US" sz="4000" dirty="0" smtClean="0"/>
              <a:t>	system scheduling </a:t>
            </a:r>
            <a:r>
              <a:rPr lang="en-US" sz="4000" dirty="0"/>
              <a:t>will be done adapted.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Billing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63259"/>
              </p:ext>
            </p:extLst>
          </p:nvPr>
        </p:nvGraphicFramePr>
        <p:xfrm>
          <a:off x="533400" y="2362200"/>
          <a:ext cx="7696200" cy="2361625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903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.1&gt;Collect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Bill Information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CLK collects all billing information from</a:t>
                      </a:r>
                      <a:r>
                        <a:rPr lang="en-US" sz="1800" baseline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PT account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.2&gt;Receive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bill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gives total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</a:t>
            </a:r>
            <a:r>
              <a:rPr lang="en-US" sz="1400" dirty="0" smtClean="0">
                <a:effectLst/>
              </a:rPr>
              <a:t> Billing System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599"/>
            <a:ext cx="7315200" cy="59038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Actors 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74934"/>
              </p:ext>
            </p:extLst>
          </p:nvPr>
        </p:nvGraphicFramePr>
        <p:xfrm>
          <a:off x="381000" y="1523998"/>
          <a:ext cx="8534400" cy="3545856"/>
        </p:xfrm>
        <a:graphic>
          <a:graphicData uri="http://schemas.openxmlformats.org/drawingml/2006/table">
            <a:tbl>
              <a:tblPr firstRow="1" firstCol="1" bandRow="1"/>
              <a:tblGrid>
                <a:gridCol w="1700464"/>
                <a:gridCol w="1542608"/>
                <a:gridCol w="5291328"/>
              </a:tblGrid>
              <a:tr h="445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Short-key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Activity 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Register in the system, making appointment , receive treatment, request for medical test, pay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Administrator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Maintains the system , has access to every part of the system and some jobs are done only by him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01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Data Entry 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Enter and update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Clerk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Collects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Registers a patient, schedule an appointment, assign bed or cabin, receive requests for tests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Treats the patient, refer medical test , discharge a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Hospital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4</a:t>
            </a:r>
            <a:r>
              <a:rPr lang="en-US" dirty="0" smtClean="0"/>
              <a:t>.1 Collect Bill information from other subsystems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4536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5.1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 collects all bills from Patient profile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52242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 CLK checks for all bills in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2.System shows the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collects all bills and prepare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when all costs and costs sent from other systems are summed up.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System will prepare full bill list.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All services </a:t>
            </a:r>
            <a:r>
              <a:rPr lang="en-US" dirty="0" err="1" smtClean="0"/>
              <a:t>charges,doctor</a:t>
            </a:r>
            <a:r>
              <a:rPr lang="en-US" dirty="0" smtClean="0"/>
              <a:t> </a:t>
            </a:r>
            <a:r>
              <a:rPr lang="en-US" dirty="0" err="1" smtClean="0"/>
              <a:t>fees,cabin</a:t>
            </a:r>
            <a:r>
              <a:rPr lang="en-US" dirty="0" smtClean="0"/>
              <a:t> or bed cost(depends on how long patients stayed),diagnostic costs are added.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4.2 Receive Bill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8320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 pays bill to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CLK , CLK receives bill and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produce receipt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32597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Step1. PT pay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Step 3. CLK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produce receipt.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When patient profile will be updated as all costs paid.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System will provide the patient discharge grant through administrator.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Costs paid by the patients will be sent to patient profile to be cleared up and remove dues status.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Scheduling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61210"/>
              </p:ext>
            </p:extLst>
          </p:nvPr>
        </p:nvGraphicFramePr>
        <p:xfrm>
          <a:off x="609600" y="2590800"/>
          <a:ext cx="7696200" cy="3415104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116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2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5.1&gt;Get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Active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Scheduling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Subsystem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gets the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9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5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.2&gt;Duty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Scheduling Subsystem prepares duty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schedules of all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0198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</a:t>
            </a:r>
            <a:r>
              <a:rPr lang="en-US" sz="1400" dirty="0" smtClean="0">
                <a:effectLst/>
              </a:rPr>
              <a:t> Billing System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74348"/>
            <a:ext cx="5488297" cy="56692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5</a:t>
            </a:r>
            <a:r>
              <a:rPr lang="en-US" dirty="0" smtClean="0"/>
              <a:t>.1 Receive Active Employee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5749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6.1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receive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73671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1.Receive the list of active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1</a:t>
            </a:r>
            <a:r>
              <a:rPr lang="en-US" dirty="0" smtClean="0">
                <a:effectLst/>
              </a:rPr>
              <a:t>. Registration </a:t>
            </a:r>
            <a:r>
              <a:rPr lang="en-US" dirty="0">
                <a:effectLst/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15765"/>
              </p:ext>
            </p:extLst>
          </p:nvPr>
        </p:nvGraphicFramePr>
        <p:xfrm>
          <a:off x="762000" y="2590800"/>
          <a:ext cx="7696200" cy="3049524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565400"/>
                <a:gridCol w="25654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1.1&gt;Register Patient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 completes the registration process by giving necessary information to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1.2&gt;Prepare and View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Current Patient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System </a:t>
                      </a: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will prepare the current patient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list and RCP and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 AD will view it.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AD,RCP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5.1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Concludes by preparing a list of employee who are currently active.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All active employees will be ready to be scheduled.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 list will be prepared by system depending on on-leave status of the employee and other </a:t>
            </a:r>
            <a:r>
              <a:rPr lang="en-US" dirty="0" smtClean="0"/>
              <a:t>criteria's.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5</a:t>
            </a:r>
            <a:r>
              <a:rPr lang="en-US" dirty="0" smtClean="0"/>
              <a:t>.2 Duty Schedule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86922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6.2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produces duty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600872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Produce a work schedule for all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Send it to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HRO and other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EMP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5.2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when all duty schedule are prepared checking employees information.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Concerned employee will be notified for their duties.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digital screen will show schedule list . Also employee will be notified by </a:t>
            </a:r>
            <a:r>
              <a:rPr lang="en-US" dirty="0" err="1" smtClean="0"/>
              <a:t>sms</a:t>
            </a:r>
            <a:r>
              <a:rPr lang="en-US" dirty="0" smtClean="0"/>
              <a:t> according to their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172200"/>
            <a:ext cx="8229600" cy="41105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Fig : USE CASE diagram of Registration System</a:t>
            </a:r>
            <a:endParaRPr lang="en-US" sz="16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85750"/>
            <a:ext cx="5838825" cy="5753100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</a:t>
            </a:fld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4191000" y="2133600"/>
            <a:ext cx="914400" cy="9144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1.1 Register </a:t>
            </a:r>
            <a:r>
              <a:rPr lang="en-US" dirty="0">
                <a:effectLst/>
              </a:rPr>
              <a:t>Patient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38398"/>
              </p:ext>
            </p:extLst>
          </p:nvPr>
        </p:nvGraphicFramePr>
        <p:xfrm>
          <a:off x="533400" y="2057400"/>
          <a:ext cx="80772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2438400"/>
                <a:gridCol w="56388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Patient (PT)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 (RCP)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 takes the information of the patient and registers  him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By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Typical Course Of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610405"/>
              </p:ext>
            </p:extLst>
          </p:nvPr>
        </p:nvGraphicFramePr>
        <p:xfrm>
          <a:off x="685800" y="2133600"/>
          <a:ext cx="723900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3619500"/>
                <a:gridCol w="3619500"/>
              </a:tblGrid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1. PT fill up the forms in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3. System creates an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2. RCP fills up the online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4. Sends user id and pw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331</TotalTime>
  <Words>1902</Words>
  <Application>Microsoft Office PowerPoint</Application>
  <PresentationFormat>On-screen Show (4:3)</PresentationFormat>
  <Paragraphs>720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Foundry</vt:lpstr>
      <vt:lpstr>Hospital Management System</vt:lpstr>
      <vt:lpstr>Outline of the presentation</vt:lpstr>
      <vt:lpstr>Sub-Systems</vt:lpstr>
      <vt:lpstr>Actors</vt:lpstr>
      <vt:lpstr>Actors Glossary</vt:lpstr>
      <vt:lpstr>1. Registration System</vt:lpstr>
      <vt:lpstr>Fig : USE CASE diagram of Registration System</vt:lpstr>
      <vt:lpstr>1.1 Register Patient  (Use-Case Narrative)</vt:lpstr>
      <vt:lpstr>Typical Course Of Events</vt:lpstr>
      <vt:lpstr>Documentation of the use-case 1.1 </vt:lpstr>
      <vt:lpstr>1.2 Prepare and View Patient list (Use-Case Narrative)</vt:lpstr>
      <vt:lpstr>Typical Course Of Events</vt:lpstr>
      <vt:lpstr>Documentation of the use-case 1.2 </vt:lpstr>
      <vt:lpstr>2.Patient Management</vt:lpstr>
      <vt:lpstr>Fig : USE CASE diagram of  Patient Management</vt:lpstr>
      <vt:lpstr>2.1 Appointment Assign (Use-Case Narrative)</vt:lpstr>
      <vt:lpstr>Typical Course Of Events</vt:lpstr>
      <vt:lpstr>Documentation of the use-case 2.1 </vt:lpstr>
      <vt:lpstr>2.2 Prepare Prescription (Use-Case Narrative)</vt:lpstr>
      <vt:lpstr>Typical Course Of Events</vt:lpstr>
      <vt:lpstr>Documentation of the use-case 2.2 </vt:lpstr>
      <vt:lpstr>2.3 Update Patient Database (Use-Case Narrative)</vt:lpstr>
      <vt:lpstr>Typical Course Of Events</vt:lpstr>
      <vt:lpstr>Documentation of the use-case 2.3 </vt:lpstr>
      <vt:lpstr>2.4 Cabin/ Bed Assign (Use-Case Narrative)</vt:lpstr>
      <vt:lpstr>Typical Course Of Events</vt:lpstr>
      <vt:lpstr>Documentation of the use-case 2.4 </vt:lpstr>
      <vt:lpstr>2.5 Discharge (Use-Case Narrative)</vt:lpstr>
      <vt:lpstr>Typical Course Of Events</vt:lpstr>
      <vt:lpstr>Documentation of the use-case 2.5 </vt:lpstr>
      <vt:lpstr>3. Employee Management</vt:lpstr>
      <vt:lpstr>Fig : USE CASE diagram of  Employee Management System</vt:lpstr>
      <vt:lpstr>3.1: Employee Profile Creation (Use-Case Narrative)</vt:lpstr>
      <vt:lpstr>Typical Course Of Events</vt:lpstr>
      <vt:lpstr>Documentation of the use-case 3.1 </vt:lpstr>
      <vt:lpstr>3.2 Receive and Distribute Duty Schedule(Use-Case Narrative)</vt:lpstr>
      <vt:lpstr>Typical Course Of Events</vt:lpstr>
      <vt:lpstr>Documentation of the use-case 3.2 </vt:lpstr>
      <vt:lpstr>3.3 View Employee List (Use-Case Narrative)</vt:lpstr>
      <vt:lpstr>Typical Course Of Events</vt:lpstr>
      <vt:lpstr>Documentation of the use-case 3.3 </vt:lpstr>
      <vt:lpstr>3.4 Update Emp Profile (Use-Case Narrative)</vt:lpstr>
      <vt:lpstr>Typical Course Of Events</vt:lpstr>
      <vt:lpstr>Documentation of the use-case 3.4 </vt:lpstr>
      <vt:lpstr>3.5 Leave Management (Use-Case Narrative)</vt:lpstr>
      <vt:lpstr>Typical Course Of Events</vt:lpstr>
      <vt:lpstr>Documentation of the use-case 3.5 </vt:lpstr>
      <vt:lpstr>4. Billing System</vt:lpstr>
      <vt:lpstr>Fig : USE CASE diagram of  Billing System</vt:lpstr>
      <vt:lpstr>4.1 Collect Bill information from other subsystems (Use-Case Narrative)</vt:lpstr>
      <vt:lpstr>Typical Course Of Events</vt:lpstr>
      <vt:lpstr>Documentation of the use-case 4.1 </vt:lpstr>
      <vt:lpstr>4.2 Receive Bill (Use-Case Narrative)</vt:lpstr>
      <vt:lpstr>Typical Course Of Events</vt:lpstr>
      <vt:lpstr>Documentation of the use-case 4.2 </vt:lpstr>
      <vt:lpstr>5. Scheduling System</vt:lpstr>
      <vt:lpstr>Fig : USE CASE diagram of  Billing System</vt:lpstr>
      <vt:lpstr>5.1 Receive Active Employee (Use-Case Narrative)</vt:lpstr>
      <vt:lpstr>Typical Course Of Events</vt:lpstr>
      <vt:lpstr>Documentation of the use-case 5.1 </vt:lpstr>
      <vt:lpstr>5.2 Duty Schedule (Use-Case Narrative)</vt:lpstr>
      <vt:lpstr>Typical Course Of Events</vt:lpstr>
      <vt:lpstr>Documentation of the use-case 5.2 </vt:lpstr>
      <vt:lpstr>QUESTIONS???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bimurto</cp:lastModifiedBy>
  <cp:revision>38</cp:revision>
  <dcterms:created xsi:type="dcterms:W3CDTF">2014-02-01T15:24:16Z</dcterms:created>
  <dcterms:modified xsi:type="dcterms:W3CDTF">2014-03-29T14:29:29Z</dcterms:modified>
</cp:coreProperties>
</file>