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7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81" r:id="rId18"/>
    <p:sldId id="271" r:id="rId19"/>
    <p:sldId id="273" r:id="rId20"/>
    <p:sldId id="272" r:id="rId21"/>
    <p:sldId id="274" r:id="rId22"/>
    <p:sldId id="275" r:id="rId23"/>
    <p:sldId id="276" r:id="rId24"/>
    <p:sldId id="283" r:id="rId25"/>
    <p:sldId id="277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8" autoAdjust="0"/>
    <p:restoredTop sz="94660"/>
  </p:normalViewPr>
  <p:slideViewPr>
    <p:cSldViewPr>
      <p:cViewPr>
        <p:scale>
          <a:sx n="66" d="100"/>
          <a:sy n="66" d="100"/>
        </p:scale>
        <p:origin x="-133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0A4E2-392F-43D8-9810-9E6F77DC0963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BF959-F3A1-4E8A-B27E-927120F6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6E155EE-8A72-4F81-ABA2-1413D9000742}" type="datetime1">
              <a:rPr lang="en-US" smtClean="0"/>
              <a:t>3/30/2014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D2198-2D2F-4298-A85E-861F08DE1F85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62DB1-A29E-4F64-9187-106A867313AC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486C6-5624-48A7-BC8B-D2C321F54B37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B53C38A-55CD-438F-948E-20DD21ABA72C}" type="datetime1">
              <a:rPr lang="en-US" smtClean="0"/>
              <a:t>3/30/2014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2CE92A-3D9A-4542-9056-3BAA9F359FFF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8062AF-BFA7-42D5-B86D-48420D8B8F1D}" type="datetime1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7A70B-5C6D-4CC1-9D8A-12735467D818}" type="datetime1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3578B6-C3C1-4D1E-AA39-6D639951771A}" type="datetime1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6E9824E-BEF3-44DD-B77D-865DCEF36A5C}" type="datetime1">
              <a:rPr lang="en-US" smtClean="0"/>
              <a:t>3/30/2014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27B20EA-01B2-4A34-BBE9-49C7687CBD98}" type="datetime1">
              <a:rPr lang="en-US" smtClean="0"/>
              <a:t>3/30/2014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5DE2A95-E534-45B9-A286-3A38A3B1452B}" type="datetime1">
              <a:rPr lang="en-US" smtClean="0"/>
              <a:t>3/30/2014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sz="4800" dirty="0" smtClean="0"/>
              <a:t>Requirement Analysis &amp; Feasibility Study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300" dirty="0"/>
              <a:t>  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	</a:t>
            </a:r>
            <a:r>
              <a:rPr lang="en-US" sz="2200" dirty="0"/>
              <a:t>Student </a:t>
            </a:r>
            <a:r>
              <a:rPr lang="en-US" sz="2200" dirty="0" smtClean="0"/>
              <a:t>ID:1005011</a:t>
            </a:r>
            <a:endParaRPr lang="en-US" sz="2200" dirty="0"/>
          </a:p>
          <a:p>
            <a:r>
              <a:rPr lang="en-US" sz="2200" dirty="0"/>
              <a:t>			1005016</a:t>
            </a:r>
          </a:p>
          <a:p>
            <a:r>
              <a:rPr lang="en-US" sz="2200" dirty="0"/>
              <a:t>			1005019</a:t>
            </a:r>
          </a:p>
          <a:p>
            <a:r>
              <a:rPr lang="en-US" sz="2200" dirty="0"/>
              <a:t>			1005021</a:t>
            </a:r>
          </a:p>
          <a:p>
            <a:r>
              <a:rPr lang="en-US" sz="2200" dirty="0"/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Fishbone Diagram of Patient Management System</a:t>
            </a:r>
            <a:endParaRPr lang="en-US" dirty="0"/>
          </a:p>
        </p:txBody>
      </p:sp>
      <p:pic>
        <p:nvPicPr>
          <p:cNvPr id="4" name="Content Placeholder 3" descr="PT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710" y="1676400"/>
            <a:ext cx="9155709" cy="392789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Fishbone Diagram of Employee Management Subsystem</a:t>
            </a:r>
            <a:endParaRPr lang="en-US" dirty="0"/>
          </a:p>
        </p:txBody>
      </p:sp>
      <p:pic>
        <p:nvPicPr>
          <p:cNvPr id="4" name="Content Placeholder 3" descr="Employe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340378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Fishbone Diagram of </a:t>
            </a:r>
            <a:br>
              <a:rPr lang="en-US" dirty="0" smtClean="0"/>
            </a:br>
            <a:r>
              <a:rPr lang="en-US" dirty="0" smtClean="0"/>
              <a:t>Billing Subsystem</a:t>
            </a:r>
            <a:endParaRPr lang="en-US" dirty="0"/>
          </a:p>
        </p:txBody>
      </p:sp>
      <p:pic>
        <p:nvPicPr>
          <p:cNvPr id="4" name="Content Placeholder 3" descr="Biiing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5473"/>
            <a:ext cx="9144000" cy="391453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Fishbone Diagram of</a:t>
            </a:r>
            <a:br>
              <a:rPr lang="en-US" dirty="0" smtClean="0"/>
            </a:br>
            <a:r>
              <a:rPr lang="en-US" dirty="0" smtClean="0"/>
              <a:t> Scheduling Subsystem</a:t>
            </a:r>
            <a:endParaRPr lang="en-US" dirty="0"/>
          </a:p>
        </p:txBody>
      </p:sp>
      <p:pic>
        <p:nvPicPr>
          <p:cNvPr id="4" name="Content Placeholder 3" descr="Scheduling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392056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Operational Feasibility: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What changes will be brought with the system?</a:t>
            </a:r>
          </a:p>
          <a:p>
            <a:pPr lvl="0"/>
            <a:r>
              <a:rPr lang="en-US" sz="2800" dirty="0" smtClean="0"/>
              <a:t>What new skills will be required?</a:t>
            </a:r>
          </a:p>
          <a:p>
            <a:pPr lvl="0"/>
            <a:r>
              <a:rPr lang="en-US" sz="2800" dirty="0" smtClean="0"/>
              <a:t>Do the existing staff members have these skills?</a:t>
            </a:r>
          </a:p>
          <a:p>
            <a:pPr lvl="0"/>
            <a:r>
              <a:rPr lang="en-US" sz="2800" dirty="0" smtClean="0"/>
              <a:t>If they don’t have, can they be trained in due time?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Operational Feasibility: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</a:t>
            </a:r>
            <a:r>
              <a:rPr lang="en-US" dirty="0"/>
              <a:t>basic information about Windows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 How </a:t>
            </a:r>
            <a:r>
              <a:rPr lang="en-US" dirty="0"/>
              <a:t>to use </a:t>
            </a:r>
            <a:r>
              <a:rPr lang="en-US" dirty="0" smtClean="0"/>
              <a:t>and manipulate files </a:t>
            </a:r>
            <a:r>
              <a:rPr lang="en-US" dirty="0"/>
              <a:t>on </a:t>
            </a:r>
            <a:r>
              <a:rPr lang="en-US" dirty="0" smtClean="0"/>
              <a:t>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Staffs will be </a:t>
            </a:r>
            <a:r>
              <a:rPr lang="en-US" dirty="0"/>
              <a:t>well trained within </a:t>
            </a:r>
            <a:r>
              <a:rPr lang="en-US" dirty="0" smtClean="0"/>
              <a:t>  </a:t>
            </a:r>
            <a:r>
              <a:rPr lang="en-US" dirty="0"/>
              <a:t>2-5 days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technical problems </a:t>
            </a:r>
            <a:r>
              <a:rPr lang="en-US" dirty="0" smtClean="0"/>
              <a:t>occurred will be notified to </a:t>
            </a:r>
            <a:r>
              <a:rPr lang="en-US" dirty="0"/>
              <a:t>technical person or software analysts.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Technical Feasibility: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Can project be implemented with the current existing software technology &amp; available?</a:t>
            </a:r>
          </a:p>
          <a:p>
            <a:pPr lvl="0"/>
            <a:r>
              <a:rPr lang="en-US" sz="2800" dirty="0" smtClean="0"/>
              <a:t>Can the system be upgraded if developed once?</a:t>
            </a:r>
          </a:p>
          <a:p>
            <a:pPr lvl="0"/>
            <a:r>
              <a:rPr lang="en-US" sz="2800" dirty="0" smtClean="0"/>
              <a:t>If new technology is needed then whether it can be developed?</a:t>
            </a:r>
          </a:p>
          <a:p>
            <a:pPr lvl="0"/>
            <a:r>
              <a:rPr lang="en-US" sz="2800" dirty="0" smtClean="0"/>
              <a:t>Will specified equipment and software satisfy user requirements?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PHP for server side scripting</a:t>
            </a:r>
          </a:p>
          <a:p>
            <a:r>
              <a:rPr lang="en-US" dirty="0" smtClean="0"/>
              <a:t>Oracle Database for database</a:t>
            </a:r>
          </a:p>
          <a:p>
            <a:r>
              <a:rPr lang="en-US" dirty="0" smtClean="0"/>
              <a:t>Java for software</a:t>
            </a:r>
          </a:p>
          <a:p>
            <a:r>
              <a:rPr lang="en-US" dirty="0" smtClean="0"/>
              <a:t>HTML and CSS for web design</a:t>
            </a:r>
          </a:p>
          <a:p>
            <a:r>
              <a:rPr lang="en-US" dirty="0" smtClean="0"/>
              <a:t>JavaScript for client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Economic Feasibility: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Is the project possible, given resource constraints? </a:t>
            </a:r>
          </a:p>
          <a:p>
            <a:pPr lvl="0"/>
            <a:r>
              <a:rPr lang="en-US" sz="2800" dirty="0" smtClean="0"/>
              <a:t>Are the benefits that will be acquired  from the new system worth the costs? </a:t>
            </a:r>
          </a:p>
          <a:p>
            <a:pPr lvl="0"/>
            <a:r>
              <a:rPr lang="en-US" sz="2800" dirty="0" smtClean="0"/>
              <a:t>What  are  the  savings  that  will  result  from  the  system including tangible and intangible ones? </a:t>
            </a:r>
          </a:p>
          <a:p>
            <a:pPr lvl="0"/>
            <a:r>
              <a:rPr lang="en-US" sz="2800" dirty="0" smtClean="0"/>
              <a:t>What are the development and operational costs?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Benefit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 Development Cost</a:t>
            </a:r>
          </a:p>
          <a:p>
            <a:r>
              <a:rPr lang="en-US" b="1" dirty="0" smtClean="0"/>
              <a:t>Expenses for training</a:t>
            </a:r>
          </a:p>
          <a:p>
            <a:r>
              <a:rPr lang="en-US" b="1" dirty="0" smtClean="0"/>
              <a:t>New Hardware and Software</a:t>
            </a:r>
          </a:p>
          <a:p>
            <a:r>
              <a:rPr lang="en-US" b="1" dirty="0" smtClean="0"/>
              <a:t>Annual Cost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Subsystems</a:t>
            </a:r>
          </a:p>
          <a:p>
            <a:r>
              <a:rPr lang="en-US" sz="5100" dirty="0" smtClean="0"/>
              <a:t>Data Flow Diagram</a:t>
            </a:r>
          </a:p>
          <a:p>
            <a:r>
              <a:rPr lang="en-US" sz="5100" dirty="0" smtClean="0"/>
              <a:t>Fishbone Diagram</a:t>
            </a:r>
          </a:p>
          <a:p>
            <a:r>
              <a:rPr lang="en-US" sz="5100" dirty="0" smtClean="0"/>
              <a:t>Feasibility Study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Operational Feasibility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Cultural Feasibility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Technical Feasibility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Economic Feasibility</a:t>
            </a:r>
          </a:p>
          <a:p>
            <a:pPr marL="1170940" lvl="3" indent="-457200">
              <a:buFont typeface="Wingdings" pitchFamily="2" charset="2"/>
              <a:buChar char="v"/>
            </a:pPr>
            <a:r>
              <a:rPr lang="en-US" sz="3300" dirty="0" smtClean="0"/>
              <a:t>Cost Benefit Analysis</a:t>
            </a:r>
          </a:p>
          <a:p>
            <a:pPr marL="1170940" lvl="3" indent="-457200">
              <a:buFont typeface="Wingdings" pitchFamily="2" charset="2"/>
              <a:buChar char="v"/>
            </a:pPr>
            <a:r>
              <a:rPr lang="en-US" sz="3300" dirty="0" smtClean="0"/>
              <a:t>Tangible and Intangible Benefits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Software Development Cost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7786"/>
              </p:ext>
            </p:extLst>
          </p:nvPr>
        </p:nvGraphicFramePr>
        <p:xfrm>
          <a:off x="457200" y="1676400"/>
          <a:ext cx="82296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8956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Type of Employee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Estimated work time &amp; pay rate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Cost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System Architect &amp; Analysts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50hours(400tk/hr)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40000tk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GUI Designer and Programmer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100hours(350tk/hr)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70000tk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Database Specialist &amp;System Librarian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50hours(300tk/hr)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15000tk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1,25,000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Expenses for training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704266"/>
              </p:ext>
            </p:extLst>
          </p:nvPr>
        </p:nvGraphicFramePr>
        <p:xfrm>
          <a:off x="457200" y="1828800"/>
          <a:ext cx="8229600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5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Type of Trainee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Duration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package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Cost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Doctor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3 hours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40000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Clerk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 hours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1500tk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15000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Receiptionist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 hours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30000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Data Entry Manager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8 hours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12000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48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97,000 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New Hardware and Software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597955"/>
              </p:ext>
            </p:extLst>
          </p:nvPr>
        </p:nvGraphicFramePr>
        <p:xfrm>
          <a:off x="457200" y="1524000"/>
          <a:ext cx="8229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819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Number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Type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Per unit cost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Cost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Development Server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Server Software &amp; hosting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10000tk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10000tk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DBMS server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4000tk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DBMS client hosting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6000tk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12000tk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Desktop Computer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25000tk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8,75,000tk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Printer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15000tk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45000tk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Wires and Other equipments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7000tk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7000tk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10,00,000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Annual Cost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21043"/>
              </p:ext>
            </p:extLst>
          </p:nvPr>
        </p:nvGraphicFramePr>
        <p:xfrm>
          <a:off x="533400" y="19050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581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Number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Designation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Cost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System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Administrator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2,40,000tk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Database programmer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1,80,000tk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IT specialist(part time)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1,00,000tk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Maintenance Agreement server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5000tk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Maintenance Agreement DBMS server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10000tk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5,35,000tk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Subscription Cost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cost will be 1,00,000tk per year.</a:t>
            </a:r>
          </a:p>
          <a:p>
            <a:r>
              <a:rPr lang="en-US" dirty="0" smtClean="0"/>
              <a:t>With this much money the hospital will be able to use this system and have after sales service and maintenance every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Tangible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1,50,000tk per year due to having less employee.</a:t>
            </a:r>
          </a:p>
          <a:p>
            <a:r>
              <a:rPr lang="en-US" dirty="0" smtClean="0"/>
              <a:t>Saves money due to purchase of less paper.</a:t>
            </a:r>
          </a:p>
          <a:p>
            <a:r>
              <a:rPr lang="en-US" dirty="0" smtClean="0"/>
              <a:t>Reduces patient hassle.</a:t>
            </a:r>
          </a:p>
          <a:p>
            <a:r>
              <a:rPr lang="en-US" dirty="0" smtClean="0"/>
              <a:t>Reduces 70% administrative work.</a:t>
            </a:r>
          </a:p>
          <a:p>
            <a:r>
              <a:rPr lang="en-US" dirty="0" smtClean="0"/>
              <a:t>Increases employee performance.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Intangible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patients time</a:t>
            </a:r>
          </a:p>
          <a:p>
            <a:r>
              <a:rPr lang="en-US" dirty="0" smtClean="0"/>
              <a:t>Work is made easier and accurate</a:t>
            </a:r>
          </a:p>
          <a:p>
            <a:r>
              <a:rPr lang="en-US" dirty="0" smtClean="0"/>
              <a:t>Better care from doctor.</a:t>
            </a:r>
          </a:p>
          <a:p>
            <a:r>
              <a:rPr lang="en-US" dirty="0" smtClean="0"/>
              <a:t>Good wishes of patients and their families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4666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QUESTIONS???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5891"/>
            <a:ext cx="5628250" cy="42539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Subsystem</a:t>
            </a:r>
          </a:p>
          <a:p>
            <a:r>
              <a:rPr lang="en-US" dirty="0" smtClean="0"/>
              <a:t>Patient Management Subsystem</a:t>
            </a:r>
          </a:p>
          <a:p>
            <a:r>
              <a:rPr lang="en-US" dirty="0" smtClean="0"/>
              <a:t>Employee Management Subsystem</a:t>
            </a:r>
          </a:p>
          <a:p>
            <a:r>
              <a:rPr lang="en-US" dirty="0" smtClean="0"/>
              <a:t>Billing Subsystem</a:t>
            </a:r>
          </a:p>
          <a:p>
            <a:r>
              <a:rPr lang="en-US" dirty="0" smtClean="0"/>
              <a:t>Scheduling Subsystem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08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  <p:pic>
        <p:nvPicPr>
          <p:cNvPr id="5" name="Content Placeholder 4" descr="Registr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 descr="Patient Manag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682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 descr="Employ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8"/>
            <a:ext cx="9144000" cy="6856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 descr="Bill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 descr="Schedu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" y="0"/>
            <a:ext cx="9124464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Fishbone Diagram of </a:t>
            </a:r>
            <a:br>
              <a:rPr lang="en-US" dirty="0" smtClean="0"/>
            </a:br>
            <a:r>
              <a:rPr lang="en-US" dirty="0" smtClean="0"/>
              <a:t>Registration Subsystem</a:t>
            </a:r>
            <a:endParaRPr lang="en-US" dirty="0"/>
          </a:p>
        </p:txBody>
      </p:sp>
      <p:pic>
        <p:nvPicPr>
          <p:cNvPr id="4" name="Content Placeholder 3" descr="Reg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4876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425</TotalTime>
  <Words>582</Words>
  <Application>Microsoft Office PowerPoint</Application>
  <PresentationFormat>On-screen Show (4:3)</PresentationFormat>
  <Paragraphs>209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Foundry</vt:lpstr>
      <vt:lpstr>Hospital Management System</vt:lpstr>
      <vt:lpstr>Outline of the presentation</vt:lpstr>
      <vt:lpstr>Subsystems</vt:lpstr>
      <vt:lpstr>Data Flow Diagrams</vt:lpstr>
      <vt:lpstr>PowerPoint Presentation</vt:lpstr>
      <vt:lpstr>PowerPoint Presentation</vt:lpstr>
      <vt:lpstr>PowerPoint Presentation</vt:lpstr>
      <vt:lpstr>PowerPoint Presentation</vt:lpstr>
      <vt:lpstr>Fishbone Diagram of  Registration Subsystem</vt:lpstr>
      <vt:lpstr>Fishbone Diagram of Patient Management System</vt:lpstr>
      <vt:lpstr>Fishbone Diagram of Employee Management Subsystem</vt:lpstr>
      <vt:lpstr>Fishbone Diagram of  Billing Subsystem</vt:lpstr>
      <vt:lpstr>Fishbone Diagram of  Scheduling Subsystem</vt:lpstr>
      <vt:lpstr>Operational Feasibility: </vt:lpstr>
      <vt:lpstr>Operational Feasibility: </vt:lpstr>
      <vt:lpstr>Technical Feasibility: </vt:lpstr>
      <vt:lpstr>Technical Feasibility</vt:lpstr>
      <vt:lpstr>Economic Feasibility:</vt:lpstr>
      <vt:lpstr>Cost Benefit Analysis</vt:lpstr>
      <vt:lpstr>Software Development Cost</vt:lpstr>
      <vt:lpstr>Expenses for training</vt:lpstr>
      <vt:lpstr>New Hardware and Software</vt:lpstr>
      <vt:lpstr>Annual Cost</vt:lpstr>
      <vt:lpstr>Subscription Cost</vt:lpstr>
      <vt:lpstr>Tangible Benefits</vt:lpstr>
      <vt:lpstr>Intangible Benefits</vt:lpstr>
      <vt:lpstr>QUESTIONS???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mahmud</dc:creator>
  <cp:lastModifiedBy>bimurto</cp:lastModifiedBy>
  <cp:revision>78</cp:revision>
  <dcterms:created xsi:type="dcterms:W3CDTF">2014-02-01T15:24:16Z</dcterms:created>
  <dcterms:modified xsi:type="dcterms:W3CDTF">2014-03-30T03:21:41Z</dcterms:modified>
</cp:coreProperties>
</file>