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56" r:id="rId2"/>
    <p:sldId id="407" r:id="rId3"/>
    <p:sldId id="364" r:id="rId4"/>
    <p:sldId id="366" r:id="rId5"/>
    <p:sldId id="367" r:id="rId6"/>
    <p:sldId id="408" r:id="rId7"/>
    <p:sldId id="368" r:id="rId8"/>
    <p:sldId id="391" r:id="rId9"/>
    <p:sldId id="409" r:id="rId10"/>
    <p:sldId id="370" r:id="rId11"/>
    <p:sldId id="371" r:id="rId12"/>
    <p:sldId id="392" r:id="rId13"/>
    <p:sldId id="373" r:id="rId14"/>
    <p:sldId id="393" r:id="rId15"/>
    <p:sldId id="374" r:id="rId16"/>
    <p:sldId id="394" r:id="rId17"/>
    <p:sldId id="375" r:id="rId18"/>
    <p:sldId id="395" r:id="rId19"/>
    <p:sldId id="376" r:id="rId20"/>
    <p:sldId id="396" r:id="rId21"/>
    <p:sldId id="413" r:id="rId22"/>
    <p:sldId id="414" r:id="rId23"/>
    <p:sldId id="378" r:id="rId24"/>
    <p:sldId id="379" r:id="rId25"/>
    <p:sldId id="397" r:id="rId26"/>
    <p:sldId id="380" r:id="rId27"/>
    <p:sldId id="398" r:id="rId28"/>
    <p:sldId id="381" r:id="rId29"/>
    <p:sldId id="399" r:id="rId30"/>
    <p:sldId id="382" r:id="rId31"/>
    <p:sldId id="400" r:id="rId32"/>
    <p:sldId id="383" r:id="rId33"/>
    <p:sldId id="401" r:id="rId34"/>
    <p:sldId id="411" r:id="rId35"/>
    <p:sldId id="412" r:id="rId36"/>
    <p:sldId id="387" r:id="rId37"/>
    <p:sldId id="388" r:id="rId38"/>
    <p:sldId id="404" r:id="rId39"/>
    <p:sldId id="389" r:id="rId40"/>
    <p:sldId id="405" r:id="rId41"/>
    <p:sldId id="410" r:id="rId42"/>
    <p:sldId id="384" r:id="rId43"/>
    <p:sldId id="385" r:id="rId44"/>
    <p:sldId id="402" r:id="rId45"/>
    <p:sldId id="386" r:id="rId46"/>
    <p:sldId id="403" r:id="rId47"/>
    <p:sldId id="360" r:id="rId48"/>
    <p:sldId id="361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39" autoAdjust="0"/>
    <p:restoredTop sz="98046" autoAdjust="0"/>
  </p:normalViewPr>
  <p:slideViewPr>
    <p:cSldViewPr>
      <p:cViewPr>
        <p:scale>
          <a:sx n="70" d="100"/>
          <a:sy n="70" d="100"/>
        </p:scale>
        <p:origin x="-1200" y="-2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AB3D58-05BB-4C09-92A0-616083F20AE5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BB720-F6D2-4F35-84FA-97B4CD9DE4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75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A85E569-D761-43EE-9C18-CBC3584DA866}" type="datetime1">
              <a:rPr lang="en-US" smtClean="0"/>
              <a:pPr/>
              <a:t>3/28/2014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396CFFB-088C-4159-8D69-48E3763E79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AFB173-C6D6-4FEF-9C5A-6FD3E2845317}" type="datetime1">
              <a:rPr lang="en-US" smtClean="0"/>
              <a:pPr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96CFFB-088C-4159-8D69-48E3763E79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7A1AA6-2E00-4089-A48D-A2E8A16DE06E}" type="datetime1">
              <a:rPr lang="en-US" smtClean="0"/>
              <a:pPr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96CFFB-088C-4159-8D69-48E3763E79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598470-8820-415C-B15D-EAA61EDF4EE1}" type="datetime1">
              <a:rPr lang="en-US" smtClean="0"/>
              <a:pPr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96CFFB-088C-4159-8D69-48E3763E79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FBA5283E-0B9D-47DD-82CF-D9BEA8393936}" type="datetime1">
              <a:rPr lang="en-US" smtClean="0"/>
              <a:pPr/>
              <a:t>3/28/2014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396CFFB-088C-4159-8D69-48E3763E79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2B3D97-B223-4A82-B8DF-75C7E6074B5E}" type="datetime1">
              <a:rPr lang="en-US" smtClean="0"/>
              <a:pPr/>
              <a:t>3/28/2014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E396CFFB-088C-4159-8D69-48E3763E79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45EE28-77B9-4CEE-975C-030549023573}" type="datetime1">
              <a:rPr lang="en-US" smtClean="0"/>
              <a:pPr/>
              <a:t>3/28/2014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E396CFFB-088C-4159-8D69-48E3763E79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123D91-CE27-4DCE-951C-B0199DBBD7E8}" type="datetime1">
              <a:rPr lang="en-US" smtClean="0"/>
              <a:pPr/>
              <a:t>3/28/2014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96CFFB-088C-4159-8D69-48E3763E79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D40B70-ED3B-49F5-A6BB-EDC381E3CD94}" type="datetime1">
              <a:rPr lang="en-US" smtClean="0"/>
              <a:pPr/>
              <a:t>3/28/2014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96CFFB-088C-4159-8D69-48E3763E79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9334DBA2-D180-42D5-AE82-24FAECA29427}" type="datetime1">
              <a:rPr lang="en-US" smtClean="0"/>
              <a:pPr/>
              <a:t>3/28/2014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396CFFB-088C-4159-8D69-48E3763E79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A640D992-C1CF-4444-A12A-4E16EF9E165A}" type="datetime1">
              <a:rPr lang="en-US" smtClean="0"/>
              <a:pPr/>
              <a:t>3/28/2014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396CFFB-088C-4159-8D69-48E3763E79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8DE51BCB-5EB7-4185-A387-AA2498EB1E41}" type="datetime1">
              <a:rPr lang="en-US" smtClean="0"/>
              <a:pPr/>
              <a:t>3/28/2014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E396CFFB-088C-4159-8D69-48E3763E79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229600" cy="1905000"/>
          </a:xfrm>
        </p:spPr>
        <p:txBody>
          <a:bodyPr/>
          <a:lstStyle/>
          <a:p>
            <a:pPr algn="ctr"/>
            <a:r>
              <a:rPr lang="en-US" dirty="0"/>
              <a:t>Hospital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743200"/>
            <a:ext cx="7855634" cy="3810000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5800" dirty="0" smtClean="0"/>
              <a:t>Sequence Diagram, Activity Diagram, </a:t>
            </a:r>
            <a:r>
              <a:rPr lang="en-US" sz="5800" dirty="0" err="1" smtClean="0"/>
              <a:t>StateChart</a:t>
            </a:r>
            <a:r>
              <a:rPr lang="en-US" sz="5800" dirty="0" smtClean="0"/>
              <a:t> Presentation</a:t>
            </a:r>
            <a:r>
              <a:rPr lang="en-US" dirty="0"/>
              <a:t/>
            </a:r>
            <a:br>
              <a:rPr lang="en-US" dirty="0"/>
            </a:br>
            <a:r>
              <a:rPr lang="en-US" sz="4300" dirty="0"/>
              <a:t>  </a:t>
            </a:r>
            <a:r>
              <a:rPr lang="en-US" sz="4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by : Group 5</a:t>
            </a:r>
            <a:br>
              <a:rPr lang="en-US" sz="4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4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/>
              <a:t>	</a:t>
            </a:r>
            <a:r>
              <a:rPr lang="en-US" sz="2200" dirty="0"/>
              <a:t>Student </a:t>
            </a:r>
            <a:r>
              <a:rPr lang="en-US" sz="2200" dirty="0" smtClean="0"/>
              <a:t>ID:1005011</a:t>
            </a:r>
            <a:endParaRPr lang="en-US" sz="2200" dirty="0"/>
          </a:p>
          <a:p>
            <a:r>
              <a:rPr lang="en-US" sz="2200" dirty="0"/>
              <a:t>			1005016</a:t>
            </a:r>
          </a:p>
          <a:p>
            <a:r>
              <a:rPr lang="en-US" sz="2200" dirty="0"/>
              <a:t>			1005019</a:t>
            </a:r>
          </a:p>
          <a:p>
            <a:r>
              <a:rPr lang="en-US" sz="2200" dirty="0"/>
              <a:t>			1005021</a:t>
            </a:r>
          </a:p>
          <a:p>
            <a:r>
              <a:rPr lang="en-US" sz="2200" dirty="0"/>
              <a:t>			1005024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0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2879"/>
            <a:ext cx="8229600" cy="851079"/>
          </a:xfrm>
        </p:spPr>
        <p:txBody>
          <a:bodyPr/>
          <a:lstStyle/>
          <a:p>
            <a:pPr algn="l"/>
            <a:r>
              <a:rPr lang="en-US" dirty="0">
                <a:effectLst/>
              </a:rPr>
              <a:t>2.Patient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86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Use-Case Glossary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999751"/>
              </p:ext>
            </p:extLst>
          </p:nvPr>
        </p:nvGraphicFramePr>
        <p:xfrm>
          <a:off x="304800" y="1302430"/>
          <a:ext cx="8686800" cy="4354527"/>
        </p:xfrm>
        <a:graphic>
          <a:graphicData uri="http://schemas.openxmlformats.org/drawingml/2006/table">
            <a:tbl>
              <a:tblPr firstRow="1" firstCol="1" bandRow="1"/>
              <a:tblGrid>
                <a:gridCol w="2895600"/>
                <a:gridCol w="2895600"/>
                <a:gridCol w="2895600"/>
              </a:tblGrid>
              <a:tr h="6971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Use-case ID&gt;Name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 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Participant Actors and roles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9759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2.1&gt;Appointment Assign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PT goes to RCP and requests for an appointment, RCP checks the duty schedule of the DOC and  makes an appointment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DOC,RCP,PT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4879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2.2&gt;Prepare Prescription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DOC will prepare electronic prescription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DOC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9544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2.3&gt;Update Patient Database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DEM will update the patient database by updating prescription and diagnostic information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DEM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7319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2.4&gt;Cabin/Bed Assign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PT requests for cabin/bed to RCP,RCP contacts with the AD and assigns a bed/cabin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PT,RCP,AD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4879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Vrinda"/>
                        </a:rPr>
                        <a:t>2.5&gt;Discharge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DOC, CLK permits the PT to be discharged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PT,DOC,CLK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9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-152400"/>
            <a:ext cx="8229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400" dirty="0" smtClean="0"/>
              <a:t>Sequence Diagram 2.1: Appointment Assign </a:t>
            </a:r>
            <a:endParaRPr lang="en-US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074" name="Picture 2" descr="C:\Users\Shamim\Downloads\Compressed\Sequence\Sequence\2.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533400"/>
            <a:ext cx="7534275" cy="64531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961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400" dirty="0" smtClean="0"/>
              <a:t>Activity Diagram 2.1: Appointment Assign </a:t>
            </a:r>
            <a:endParaRPr lang="en-US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2.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1376362"/>
            <a:ext cx="7348538" cy="479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6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400" dirty="0" smtClean="0"/>
              <a:t>  Sequence Diagram 2.2: Prepare Prescription</a:t>
            </a:r>
            <a:endParaRPr lang="en-US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Shamim\Downloads\Compressed\Sequence\Sequence\2.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970085"/>
            <a:ext cx="7810500" cy="58879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213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400" dirty="0" smtClean="0"/>
              <a:t>Activity Diagram 2.2: Prepare Prescription</a:t>
            </a:r>
            <a:endParaRPr lang="en-US" sz="3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0436" y="5840896"/>
            <a:ext cx="6560234" cy="1000539"/>
          </a:xfrm>
        </p:spPr>
        <p:txBody>
          <a:bodyPr/>
          <a:lstStyle/>
          <a:p>
            <a:pPr algn="ctr"/>
            <a:r>
              <a:rPr lang="en-US" dirty="0" smtClean="0"/>
              <a:t>Fig: Activity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1905000"/>
            <a:ext cx="7620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88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400" dirty="0" smtClean="0"/>
              <a:t>Sequence Diagram 2.3: Update Patient Database</a:t>
            </a:r>
            <a:endParaRPr lang="en-US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Shamim\Downloads\Compressed\Sequence\Sequence\2.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041638"/>
            <a:ext cx="7086600" cy="55115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213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85800"/>
            <a:ext cx="82296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400" dirty="0" smtClean="0"/>
              <a:t>Activity Diagram 2.3: Update Patient Database</a:t>
            </a:r>
            <a:endParaRPr lang="en-US" sz="3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0436" y="5840896"/>
            <a:ext cx="6560234" cy="1000539"/>
          </a:xfrm>
        </p:spPr>
        <p:txBody>
          <a:bodyPr/>
          <a:lstStyle/>
          <a:p>
            <a:pPr algn="ctr"/>
            <a:r>
              <a:rPr lang="en-US" dirty="0" smtClean="0"/>
              <a:t>Fig: Activity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438400"/>
            <a:ext cx="6705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31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0"/>
            <a:ext cx="8229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400" dirty="0" smtClean="0"/>
              <a:t>Sequence Diagram 2.4: Cabin/Bed Assign </a:t>
            </a:r>
            <a:endParaRPr lang="en-US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Shamim\Downloads\Compressed\Sequence\Sequence\2.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934278"/>
            <a:ext cx="7315200" cy="59237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213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400" dirty="0" err="1" smtClean="0"/>
              <a:t>Acitivity</a:t>
            </a:r>
            <a:r>
              <a:rPr lang="en-US" sz="3400" dirty="0" smtClean="0"/>
              <a:t> Diagram 2.4: Cabin/Bed Assign </a:t>
            </a:r>
            <a:endParaRPr lang="en-US" sz="3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0436" y="5840896"/>
            <a:ext cx="6560234" cy="1000539"/>
          </a:xfrm>
        </p:spPr>
        <p:txBody>
          <a:bodyPr/>
          <a:lstStyle/>
          <a:p>
            <a:pPr algn="ctr"/>
            <a:r>
              <a:rPr lang="en-US" dirty="0" smtClean="0"/>
              <a:t>Fig: Activity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27206"/>
            <a:ext cx="7162800" cy="375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07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Sequence Diagram 2.5:Discharge</a:t>
            </a:r>
            <a:endParaRPr lang="en-US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C:\Users\Shamim\Downloads\Compressed\Sequence\Sequence\2.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001778"/>
            <a:ext cx="7696200" cy="58562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213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Outline of the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Subsystems</a:t>
            </a:r>
          </a:p>
          <a:p>
            <a:r>
              <a:rPr lang="en-US" sz="4000" dirty="0" smtClean="0"/>
              <a:t>Sequence Diagram</a:t>
            </a:r>
          </a:p>
          <a:p>
            <a:r>
              <a:rPr lang="en-US" sz="4000" dirty="0" smtClean="0"/>
              <a:t>Activity Diagram</a:t>
            </a:r>
          </a:p>
          <a:p>
            <a:r>
              <a:rPr lang="en-US" sz="4000" dirty="0" err="1" smtClean="0"/>
              <a:t>Statechart</a:t>
            </a:r>
            <a:r>
              <a:rPr lang="en-US" sz="4000" dirty="0" smtClean="0"/>
              <a:t>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7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Activity Diagram</a:t>
            </a:r>
            <a:r>
              <a:rPr lang="en-US" sz="3400" dirty="0" smtClean="0"/>
              <a:t> 2.5:Discharge</a:t>
            </a:r>
            <a:endParaRPr lang="en-US" sz="3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0436" y="5840896"/>
            <a:ext cx="6560234" cy="1000539"/>
          </a:xfrm>
        </p:spPr>
        <p:txBody>
          <a:bodyPr/>
          <a:lstStyle/>
          <a:p>
            <a:pPr algn="ctr"/>
            <a:r>
              <a:rPr lang="en-US" dirty="0" smtClean="0"/>
              <a:t>Fig: Activity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9" y="914400"/>
            <a:ext cx="8088921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73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State Chart of Patient management Subsystem</a:t>
            </a:r>
            <a:endParaRPr lang="en-US" dirty="0"/>
          </a:p>
        </p:txBody>
      </p:sp>
      <p:pic>
        <p:nvPicPr>
          <p:cNvPr id="5" name="Content Placeholder 4" descr="2.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196" y="1646238"/>
            <a:ext cx="5857608" cy="452596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State chart of Patient management Subsystem</a:t>
            </a:r>
            <a:endParaRPr lang="en-US" dirty="0"/>
          </a:p>
        </p:txBody>
      </p:sp>
      <p:pic>
        <p:nvPicPr>
          <p:cNvPr id="5" name="Content Placeholder 4" descr="2.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1835" y="1646238"/>
            <a:ext cx="4080329" cy="452596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effectLst/>
              </a:rPr>
              <a:t>3</a:t>
            </a:r>
            <a:r>
              <a:rPr lang="en-US" dirty="0" smtClean="0">
                <a:effectLst/>
              </a:rPr>
              <a:t>. </a:t>
            </a:r>
            <a:r>
              <a:rPr lang="en-US" dirty="0">
                <a:effectLst/>
              </a:rPr>
              <a:t>Employee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5638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Use-Case Glossary: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796392"/>
              </p:ext>
            </p:extLst>
          </p:nvPr>
        </p:nvGraphicFramePr>
        <p:xfrm>
          <a:off x="533400" y="1752600"/>
          <a:ext cx="7696200" cy="4801743"/>
        </p:xfrm>
        <a:graphic>
          <a:graphicData uri="http://schemas.openxmlformats.org/drawingml/2006/table">
            <a:tbl>
              <a:tblPr firstRow="1" firstCol="1" bandRow="1"/>
              <a:tblGrid>
                <a:gridCol w="2565400"/>
                <a:gridCol w="2768600"/>
                <a:gridCol w="2362200"/>
              </a:tblGrid>
              <a:tr h="3905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Use-case ID&gt;Name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 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Participant Actors and roles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3905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3.1&gt; Employee Profile Creation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AD creates new employee profile for each employee in the hospital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AD,EMP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3905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3.2&gt;Receive and Distribute Duty Schedule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HRO gets the duty schedule from   6.2 and gives it to the EMP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HRO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1715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3.3&gt;View Employee List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AD can view the employee list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AD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7810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3.4&gt;Update Employee Profile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AD can update employee profile, AD can also fire an employee, AD  changes the pay scale salary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AD,EMP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7810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3.5&gt; Leave Management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EMP applies for leave , AD grants/denies the request and send it back to Scheduling Subsystem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AD,EMP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4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"/>
            <a:ext cx="8229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400" dirty="0" smtClean="0"/>
              <a:t>Sequence Diagram 3.1 : Employee Profile Creation</a:t>
            </a:r>
            <a:endParaRPr lang="en-US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C:\Users\Shamim\Downloads\Compressed\Sequence\Sequence\3.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790164"/>
            <a:ext cx="7286625" cy="60678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0104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33400"/>
            <a:ext cx="82296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/>
              <a:t>Activity Diagram</a:t>
            </a:r>
            <a:r>
              <a:rPr lang="en-US" sz="3400" dirty="0" smtClean="0"/>
              <a:t> 3.1 : Employee Profile Creation</a:t>
            </a:r>
            <a:endParaRPr lang="en-US" sz="3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0436" y="5840896"/>
            <a:ext cx="6560234" cy="1000539"/>
          </a:xfrm>
        </p:spPr>
        <p:txBody>
          <a:bodyPr/>
          <a:lstStyle/>
          <a:p>
            <a:pPr algn="ctr"/>
            <a:r>
              <a:rPr lang="en-US" dirty="0" smtClean="0"/>
              <a:t>Fig: Activity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86" y="2747299"/>
            <a:ext cx="7470914" cy="190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1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76200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400" dirty="0" smtClean="0"/>
              <a:t>Sequence Diagram 3.2: Receive and Distribute Duty Schedule</a:t>
            </a:r>
            <a:endParaRPr lang="en-US" sz="3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0436" y="5840896"/>
            <a:ext cx="6560234" cy="1000539"/>
          </a:xfrm>
        </p:spPr>
        <p:txBody>
          <a:bodyPr/>
          <a:lstStyle/>
          <a:p>
            <a:pPr algn="ctr"/>
            <a:r>
              <a:rPr lang="en-US" dirty="0" smtClean="0"/>
              <a:t>Fig: Collaboration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7" name="Picture 6" descr="3.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990600"/>
            <a:ext cx="8296275" cy="560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4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76200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400" dirty="0" smtClean="0"/>
              <a:t>Activity Diagram 3.2: Receive and Distribute Duty Schedule</a:t>
            </a:r>
            <a:endParaRPr lang="en-US" sz="3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0436" y="5840896"/>
            <a:ext cx="6560234" cy="1000539"/>
          </a:xfrm>
        </p:spPr>
        <p:txBody>
          <a:bodyPr/>
          <a:lstStyle/>
          <a:p>
            <a:pPr algn="ctr"/>
            <a:r>
              <a:rPr lang="en-US" dirty="0" smtClean="0"/>
              <a:t>Fig: Activity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591" y="1295400"/>
            <a:ext cx="291880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97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400" dirty="0" smtClean="0"/>
              <a:t>Sequence Diagram 3.3: View Employee List</a:t>
            </a:r>
            <a:endParaRPr lang="en-US" sz="3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0436" y="5840896"/>
            <a:ext cx="6560234" cy="1000539"/>
          </a:xfrm>
        </p:spPr>
        <p:txBody>
          <a:bodyPr/>
          <a:lstStyle/>
          <a:p>
            <a:pPr algn="ctr"/>
            <a:r>
              <a:rPr lang="en-US" dirty="0" smtClean="0"/>
              <a:t>Fig: Collaboration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1" y="990600"/>
            <a:ext cx="66294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4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400" dirty="0" smtClean="0"/>
              <a:t>Activity Diagram 3.3: View Employee List</a:t>
            </a:r>
            <a:endParaRPr lang="en-US" sz="3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0436" y="5840896"/>
            <a:ext cx="6560234" cy="1000539"/>
          </a:xfrm>
        </p:spPr>
        <p:txBody>
          <a:bodyPr/>
          <a:lstStyle/>
          <a:p>
            <a:pPr algn="ctr"/>
            <a:r>
              <a:rPr lang="en-US" dirty="0" smtClean="0"/>
              <a:t>Fig: Activity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5" name="Picture 4" descr="3.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638300"/>
            <a:ext cx="4872037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8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Subsystems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Registration</a:t>
            </a:r>
          </a:p>
          <a:p>
            <a:r>
              <a:rPr lang="en-US" dirty="0" smtClean="0"/>
              <a:t>Patient Management</a:t>
            </a:r>
          </a:p>
          <a:p>
            <a:r>
              <a:rPr lang="en-US" dirty="0" smtClean="0"/>
              <a:t>Employee Management</a:t>
            </a:r>
          </a:p>
          <a:p>
            <a:r>
              <a:rPr lang="en-US" dirty="0" smtClean="0"/>
              <a:t>Billing</a:t>
            </a:r>
          </a:p>
          <a:p>
            <a:r>
              <a:rPr lang="en-US" dirty="0"/>
              <a:t>Scheduling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3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400" dirty="0" smtClean="0"/>
              <a:t>Sequence Diagram 3.4: Update Employee Profile</a:t>
            </a:r>
            <a:endParaRPr lang="en-US" sz="3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0436" y="5840896"/>
            <a:ext cx="6560234" cy="1000539"/>
          </a:xfrm>
        </p:spPr>
        <p:txBody>
          <a:bodyPr/>
          <a:lstStyle/>
          <a:p>
            <a:pPr algn="ctr"/>
            <a:r>
              <a:rPr lang="en-US" dirty="0" smtClean="0"/>
              <a:t>Fig: Collaboration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7" name="Picture 6" descr="3.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43000"/>
            <a:ext cx="76962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4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400" dirty="0" smtClean="0"/>
              <a:t>Activity Diagram 3.4: Update Employee Profile</a:t>
            </a:r>
            <a:endParaRPr lang="en-US" sz="3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0436" y="5840896"/>
            <a:ext cx="6560234" cy="1000539"/>
          </a:xfrm>
        </p:spPr>
        <p:txBody>
          <a:bodyPr/>
          <a:lstStyle/>
          <a:p>
            <a:pPr algn="ctr"/>
            <a:r>
              <a:rPr lang="en-US" dirty="0" smtClean="0"/>
              <a:t>Fig: Activity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5" name="Picture 4" descr="3.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487" y="1152525"/>
            <a:ext cx="439102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8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400" dirty="0" smtClean="0"/>
              <a:t>Sequence Diagram 3.5: Leave Management</a:t>
            </a:r>
            <a:endParaRPr lang="en-US" sz="3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0436" y="5840896"/>
            <a:ext cx="6560234" cy="1000539"/>
          </a:xfrm>
        </p:spPr>
        <p:txBody>
          <a:bodyPr/>
          <a:lstStyle/>
          <a:p>
            <a:pPr algn="ctr"/>
            <a:r>
              <a:rPr lang="en-US" dirty="0" smtClean="0"/>
              <a:t>Fig: Collaboration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5400"/>
            <a:ext cx="7467600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4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/>
              <a:t>Activity Diagram</a:t>
            </a:r>
            <a:r>
              <a:rPr lang="en-US" sz="3400" dirty="0" smtClean="0"/>
              <a:t> 3.5: Leave Management</a:t>
            </a:r>
            <a:endParaRPr lang="en-US" sz="3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0436" y="5840896"/>
            <a:ext cx="6560234" cy="1000539"/>
          </a:xfrm>
        </p:spPr>
        <p:txBody>
          <a:bodyPr/>
          <a:lstStyle/>
          <a:p>
            <a:pPr algn="ctr"/>
            <a:r>
              <a:rPr lang="en-US" dirty="0" smtClean="0"/>
              <a:t>Fig: Activity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1" y="1219200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74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State Diagram of </a:t>
            </a:r>
            <a:r>
              <a:rPr lang="en-US" dirty="0" err="1" smtClean="0"/>
              <a:t>CreateEmployeeProfile</a:t>
            </a:r>
            <a:r>
              <a:rPr lang="en-US" dirty="0" smtClean="0"/>
              <a:t> Class</a:t>
            </a:r>
            <a:endParaRPr lang="en-US" dirty="0"/>
          </a:p>
        </p:txBody>
      </p:sp>
      <p:pic>
        <p:nvPicPr>
          <p:cNvPr id="5" name="Content Placeholder 4" descr="3.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4963" y="1646238"/>
            <a:ext cx="4154074" cy="452596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State Diagram of </a:t>
            </a:r>
            <a:r>
              <a:rPr lang="en-US" sz="2800" dirty="0" err="1" smtClean="0"/>
              <a:t>DistributeEmployeeSchedule</a:t>
            </a:r>
            <a:r>
              <a:rPr lang="en-US" sz="2800" dirty="0" smtClean="0"/>
              <a:t> Class</a:t>
            </a:r>
            <a:endParaRPr lang="en-US" sz="2800" dirty="0"/>
          </a:p>
        </p:txBody>
      </p:sp>
      <p:pic>
        <p:nvPicPr>
          <p:cNvPr id="5" name="Content Placeholder 4" descr="3.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8533" y="1646238"/>
            <a:ext cx="5106934" cy="452596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2879"/>
            <a:ext cx="8229600" cy="1143000"/>
          </a:xfrm>
        </p:spPr>
        <p:txBody>
          <a:bodyPr>
            <a:normAutofit/>
          </a:bodyPr>
          <a:lstStyle/>
          <a:p>
            <a:pPr lvl="0" algn="l"/>
            <a:r>
              <a:rPr lang="en-US" dirty="0">
                <a:effectLst/>
              </a:rPr>
              <a:t>4</a:t>
            </a:r>
            <a:r>
              <a:rPr lang="en-US" dirty="0" smtClean="0">
                <a:effectLst/>
              </a:rPr>
              <a:t>. </a:t>
            </a:r>
            <a:r>
              <a:rPr lang="en-US" dirty="0"/>
              <a:t>Billing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5638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Use-Case Glossary: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475467"/>
              </p:ext>
            </p:extLst>
          </p:nvPr>
        </p:nvGraphicFramePr>
        <p:xfrm>
          <a:off x="533400" y="2362200"/>
          <a:ext cx="7696200" cy="2361625"/>
        </p:xfrm>
        <a:graphic>
          <a:graphicData uri="http://schemas.openxmlformats.org/drawingml/2006/table">
            <a:tbl>
              <a:tblPr firstRow="1" firstCol="1" bandRow="1"/>
              <a:tblGrid>
                <a:gridCol w="2565400"/>
                <a:gridCol w="2768600"/>
                <a:gridCol w="2362200"/>
              </a:tblGrid>
              <a:tr h="9032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Use-case ID&gt;Name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 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Participant Actors and roles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0263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5.1&gt;Collect Bill Information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CLK collects all billing information </a:t>
                      </a: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Vrinda"/>
                        </a:rPr>
                        <a:t>from</a:t>
                      </a:r>
                      <a:r>
                        <a:rPr lang="en-US" sz="1800" baseline="0" dirty="0" smtClean="0">
                          <a:effectLst/>
                          <a:latin typeface="Calibri"/>
                          <a:ea typeface="Calibri"/>
                          <a:cs typeface="Vrinda"/>
                        </a:rPr>
                        <a:t> PT account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CLK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4319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5.2&gt;Receive bill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PT gives total bill to CLK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PT,CLK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4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400" dirty="0" smtClean="0"/>
              <a:t>Sequence Diagram 4.1:Collect Bill Information</a:t>
            </a:r>
            <a:endParaRPr lang="en-US" sz="3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0436" y="5840896"/>
            <a:ext cx="6560234" cy="1000539"/>
          </a:xfrm>
        </p:spPr>
        <p:txBody>
          <a:bodyPr/>
          <a:lstStyle/>
          <a:p>
            <a:pPr algn="ctr"/>
            <a:r>
              <a:rPr lang="en-US" dirty="0" smtClean="0"/>
              <a:t>Fig: Collaboration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95400"/>
            <a:ext cx="8000999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30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/>
              <a:t>Activity Diagram</a:t>
            </a:r>
            <a:r>
              <a:rPr lang="en-US" sz="3400" dirty="0" smtClean="0"/>
              <a:t> 4.1:Collect Bill Information</a:t>
            </a:r>
            <a:endParaRPr lang="en-US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35" y="1371600"/>
            <a:ext cx="6238930" cy="4343400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1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Sequence Diagram 4.2: Receive Bill</a:t>
            </a:r>
            <a:endParaRPr lang="en-US" sz="3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0436" y="5840896"/>
            <a:ext cx="6560234" cy="1000539"/>
          </a:xfrm>
        </p:spPr>
        <p:txBody>
          <a:bodyPr/>
          <a:lstStyle/>
          <a:p>
            <a:pPr algn="ctr"/>
            <a:r>
              <a:rPr lang="en-US" dirty="0" smtClean="0"/>
              <a:t>Fig: Collaboration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1" y="1371600"/>
            <a:ext cx="6858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30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effectLst/>
              </a:rPr>
              <a:t>1</a:t>
            </a:r>
            <a:r>
              <a:rPr lang="en-US" dirty="0" smtClean="0">
                <a:effectLst/>
              </a:rPr>
              <a:t>. Registration </a:t>
            </a:r>
            <a:r>
              <a:rPr lang="en-US" dirty="0">
                <a:effectLst/>
              </a:rPr>
              <a:t>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120"/>
            <a:ext cx="8229600" cy="45262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Use-Case Glossary: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272712"/>
              </p:ext>
            </p:extLst>
          </p:nvPr>
        </p:nvGraphicFramePr>
        <p:xfrm>
          <a:off x="762000" y="2590800"/>
          <a:ext cx="7696200" cy="2884170"/>
        </p:xfrm>
        <a:graphic>
          <a:graphicData uri="http://schemas.openxmlformats.org/drawingml/2006/table">
            <a:tbl>
              <a:tblPr firstRow="1" firstCol="1" bandRow="1"/>
              <a:tblGrid>
                <a:gridCol w="2565400"/>
                <a:gridCol w="2565400"/>
                <a:gridCol w="2565400"/>
              </a:tblGrid>
              <a:tr h="3905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Use-case ID&gt;Name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/>
                          <a:ea typeface="Calibri"/>
                          <a:cs typeface="Vrinda"/>
                        </a:rPr>
                        <a:t>Description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Participant Actors and roles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1715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1.1&gt;Register Patient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PT  completes the registration process by giving necessary information to RCP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PT,RCP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7810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Vrinda"/>
                        </a:rPr>
                        <a:t>1.2&gt;Prepare and</a:t>
                      </a:r>
                      <a:r>
                        <a:rPr lang="en-US" sz="1800" baseline="0" dirty="0" smtClean="0">
                          <a:effectLst/>
                          <a:latin typeface="Calibri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Vrinda"/>
                        </a:rPr>
                        <a:t>View 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Current Patient List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RCP,AD can see the current patient list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RCP,AD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3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Activity Diagram 4.2: Receive Bill</a:t>
            </a:r>
            <a:endParaRPr lang="en-US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447800"/>
            <a:ext cx="5410200" cy="4495800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0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State Diagram of </a:t>
            </a:r>
            <a:r>
              <a:rPr lang="en-US" dirty="0" err="1" smtClean="0"/>
              <a:t>PrepareBill</a:t>
            </a:r>
            <a:r>
              <a:rPr lang="en-US" dirty="0" smtClean="0"/>
              <a:t> Class</a:t>
            </a:r>
            <a:endParaRPr lang="en-US" dirty="0"/>
          </a:p>
        </p:txBody>
      </p:sp>
      <p:pic>
        <p:nvPicPr>
          <p:cNvPr id="5" name="Content Placeholder 4" descr="5.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1646238"/>
            <a:ext cx="4495799" cy="483076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2879"/>
            <a:ext cx="8229600" cy="1143000"/>
          </a:xfrm>
        </p:spPr>
        <p:txBody>
          <a:bodyPr>
            <a:normAutofit/>
          </a:bodyPr>
          <a:lstStyle/>
          <a:p>
            <a:pPr lvl="0" algn="l"/>
            <a:r>
              <a:rPr lang="en-US" dirty="0">
                <a:effectLst/>
              </a:rPr>
              <a:t>5</a:t>
            </a:r>
            <a:r>
              <a:rPr lang="en-US" dirty="0" smtClean="0">
                <a:effectLst/>
              </a:rPr>
              <a:t>. </a:t>
            </a:r>
            <a:r>
              <a:rPr lang="en-US" dirty="0"/>
              <a:t>Scheduling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5638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Use-Case Glossary: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916147"/>
              </p:ext>
            </p:extLst>
          </p:nvPr>
        </p:nvGraphicFramePr>
        <p:xfrm>
          <a:off x="609600" y="2590800"/>
          <a:ext cx="7696200" cy="3433646"/>
        </p:xfrm>
        <a:graphic>
          <a:graphicData uri="http://schemas.openxmlformats.org/drawingml/2006/table">
            <a:tbl>
              <a:tblPr firstRow="1" firstCol="1" bandRow="1"/>
              <a:tblGrid>
                <a:gridCol w="2565400"/>
                <a:gridCol w="2768600"/>
                <a:gridCol w="2362200"/>
              </a:tblGrid>
              <a:tr h="11642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Use-case ID&gt;Name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 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Participant Actors and roles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3229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Vrinda"/>
                        </a:rPr>
                        <a:t>5.1&gt;Get</a:t>
                      </a:r>
                      <a:r>
                        <a:rPr lang="en-US" sz="1800" baseline="0" dirty="0" smtClean="0">
                          <a:effectLst/>
                          <a:latin typeface="Calibri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Vrinda"/>
                        </a:rPr>
                        <a:t>Active 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Employee List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Vrinda"/>
                        </a:rPr>
                        <a:t>Scheduling</a:t>
                      </a:r>
                      <a:r>
                        <a:rPr lang="en-US" sz="1800" baseline="0" dirty="0" smtClean="0">
                          <a:effectLst/>
                          <a:latin typeface="Calibri"/>
                          <a:ea typeface="Calibri"/>
                          <a:cs typeface="Vrinda"/>
                        </a:rPr>
                        <a:t> Subsystem</a:t>
                      </a: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Vrinda"/>
                        </a:rPr>
                        <a:t> gets the active employee list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AD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7893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5</a:t>
                      </a: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Vrinda"/>
                        </a:rPr>
                        <a:t>.2&gt;Duty 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Schedule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Vrinda"/>
                        </a:rPr>
                        <a:t>Scheduling Subsystem prepares duty schedules of all employees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AD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9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400" dirty="0" smtClean="0"/>
              <a:t>Sequence Diagram 5.1: Active Employee List</a:t>
            </a:r>
            <a:endParaRPr lang="en-US" sz="3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0436" y="5840896"/>
            <a:ext cx="6560234" cy="1000539"/>
          </a:xfrm>
        </p:spPr>
        <p:txBody>
          <a:bodyPr/>
          <a:lstStyle/>
          <a:p>
            <a:pPr algn="ctr"/>
            <a:r>
              <a:rPr lang="en-US" dirty="0" smtClean="0"/>
              <a:t>Fig: Collaboration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95400"/>
            <a:ext cx="75438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48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/>
              <a:t>Activity Diagram</a:t>
            </a:r>
            <a:r>
              <a:rPr lang="en-US" sz="3400" dirty="0" smtClean="0"/>
              <a:t> 5.1: Active Employee List</a:t>
            </a:r>
            <a:endParaRPr lang="en-US" sz="3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0436" y="5840896"/>
            <a:ext cx="6560234" cy="1000539"/>
          </a:xfrm>
        </p:spPr>
        <p:txBody>
          <a:bodyPr/>
          <a:lstStyle/>
          <a:p>
            <a:pPr algn="ctr"/>
            <a:r>
              <a:rPr lang="en-US" dirty="0" smtClean="0"/>
              <a:t>Fig: Activity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260" y="1219200"/>
            <a:ext cx="644887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7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Sequence Diagram 5.2: Duty Schedule</a:t>
            </a:r>
            <a:endParaRPr lang="en-US" sz="3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0436" y="5840896"/>
            <a:ext cx="6560234" cy="1000539"/>
          </a:xfrm>
        </p:spPr>
        <p:txBody>
          <a:bodyPr/>
          <a:lstStyle/>
          <a:p>
            <a:pPr algn="ctr"/>
            <a:r>
              <a:rPr lang="en-US" dirty="0" smtClean="0"/>
              <a:t>Fig: Collaboration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71600"/>
            <a:ext cx="75438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48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Activity Diagram 5.2: Duty Schedule</a:t>
            </a:r>
            <a:endParaRPr lang="en-US" sz="3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0436" y="5840896"/>
            <a:ext cx="6560234" cy="1000539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7" name="Picture 6" descr="4.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24" y="1804987"/>
            <a:ext cx="5629275" cy="39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82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34666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QUESTIONS???</a:t>
            </a:r>
            <a:endParaRPr lang="en-US" sz="5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765891"/>
            <a:ext cx="5628250" cy="4253909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5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5613864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Thank You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6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8229600" cy="838200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Sequence Diagram 1.1: Register Patient </a:t>
            </a:r>
            <a:endParaRPr lang="en-US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 descr="1.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1" y="838200"/>
            <a:ext cx="70866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89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00" dirty="0" smtClean="0"/>
              <a:t>Activity Diagram 1.1:</a:t>
            </a:r>
            <a:r>
              <a:rPr lang="en-US" sz="4800" dirty="0" smtClean="0">
                <a:effectLst/>
              </a:rPr>
              <a:t>RegisterPatient</a:t>
            </a:r>
            <a:r>
              <a:rPr lang="en-US" sz="4800" dirty="0" smtClean="0"/>
              <a:t> </a:t>
            </a:r>
            <a:endParaRPr lang="en-US" dirty="0"/>
          </a:p>
        </p:txBody>
      </p:sp>
      <p:pic>
        <p:nvPicPr>
          <p:cNvPr id="5" name="Content Placeholder 4" descr="1.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1524000"/>
            <a:ext cx="4572000" cy="4876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8229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 smtClean="0"/>
              <a:t>Sequence Diagram 1.2: </a:t>
            </a:r>
            <a:r>
              <a:rPr lang="en-US" sz="2800" dirty="0" smtClean="0">
                <a:effectLst/>
                <a:latin typeface="Calibri"/>
                <a:ea typeface="Calibri"/>
                <a:cs typeface="Vrinda"/>
              </a:rPr>
              <a:t>Prepare and View Current Patient List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6357730"/>
            <a:ext cx="6560234" cy="1000539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050" name="Picture 2" descr="C:\Users\Shamim\Downloads\Compressed\Sequence\Sequence\1.2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90600" y="990600"/>
            <a:ext cx="7315200" cy="54102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1992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400" dirty="0" smtClean="0"/>
              <a:t>Activity Diagram 1.2: Prepare Current Patient List </a:t>
            </a:r>
            <a:endParaRPr lang="en-US" sz="3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0436" y="5840896"/>
            <a:ext cx="6560234" cy="1000539"/>
          </a:xfrm>
        </p:spPr>
        <p:txBody>
          <a:bodyPr/>
          <a:lstStyle/>
          <a:p>
            <a:pPr algn="ctr"/>
            <a:r>
              <a:rPr lang="en-US" dirty="0" smtClean="0"/>
              <a:t>Fig: Activity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990600"/>
            <a:ext cx="4190999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State Chart of Register Patient Class </a:t>
            </a:r>
            <a:endParaRPr lang="en-US" dirty="0"/>
          </a:p>
        </p:txBody>
      </p:sp>
      <p:pic>
        <p:nvPicPr>
          <p:cNvPr id="5" name="Content Placeholder 4" descr="1.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1646238"/>
            <a:ext cx="5943600" cy="452596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791</TotalTime>
  <Words>707</Words>
  <Application>Microsoft Office PowerPoint</Application>
  <PresentationFormat>On-screen Show (4:3)</PresentationFormat>
  <Paragraphs>209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Foundry</vt:lpstr>
      <vt:lpstr>Hospital Management System</vt:lpstr>
      <vt:lpstr>Outline of the presentation</vt:lpstr>
      <vt:lpstr>Subsystems</vt:lpstr>
      <vt:lpstr>1. Registration System</vt:lpstr>
      <vt:lpstr>Sequence Diagram 1.1: Register Patient </vt:lpstr>
      <vt:lpstr>Activity Diagram 1.1:RegisterPatient </vt:lpstr>
      <vt:lpstr>Sequence Diagram 1.2: Prepare and View Current Patient List</vt:lpstr>
      <vt:lpstr>Activity Diagram 1.2: Prepare Current Patient List </vt:lpstr>
      <vt:lpstr>State Chart of Register Patient Class </vt:lpstr>
      <vt:lpstr>2.Patient Management</vt:lpstr>
      <vt:lpstr>Sequence Diagram 2.1: Appointment Assign </vt:lpstr>
      <vt:lpstr>Activity Diagram 2.1: Appointment Assign </vt:lpstr>
      <vt:lpstr>  Sequence Diagram 2.2: Prepare Prescription</vt:lpstr>
      <vt:lpstr>Activity Diagram 2.2: Prepare Prescription</vt:lpstr>
      <vt:lpstr>Sequence Diagram 2.3: Update Patient Database</vt:lpstr>
      <vt:lpstr>Activity Diagram 2.3: Update Patient Database</vt:lpstr>
      <vt:lpstr>Sequence Diagram 2.4: Cabin/Bed Assign </vt:lpstr>
      <vt:lpstr>Acitivity Diagram 2.4: Cabin/Bed Assign </vt:lpstr>
      <vt:lpstr>Sequence Diagram 2.5:Discharge</vt:lpstr>
      <vt:lpstr>Activity Diagram 2.5:Discharge</vt:lpstr>
      <vt:lpstr>State Chart of Patient management Subsystem</vt:lpstr>
      <vt:lpstr>State chart of Patient management Subsystem</vt:lpstr>
      <vt:lpstr>3. Employee Management</vt:lpstr>
      <vt:lpstr>Sequence Diagram 3.1 : Employee Profile Creation</vt:lpstr>
      <vt:lpstr>Activity Diagram 3.1 : Employee Profile Creation</vt:lpstr>
      <vt:lpstr>Sequence Diagram 3.2: Receive and Distribute Duty Schedule</vt:lpstr>
      <vt:lpstr>Activity Diagram 3.2: Receive and Distribute Duty Schedule</vt:lpstr>
      <vt:lpstr>Sequence Diagram 3.3: View Employee List</vt:lpstr>
      <vt:lpstr>Activity Diagram 3.3: View Employee List</vt:lpstr>
      <vt:lpstr>Sequence Diagram 3.4: Update Employee Profile</vt:lpstr>
      <vt:lpstr>Activity Diagram 3.4: Update Employee Profile</vt:lpstr>
      <vt:lpstr>Sequence Diagram 3.5: Leave Management</vt:lpstr>
      <vt:lpstr>Activity Diagram 3.5: Leave Management</vt:lpstr>
      <vt:lpstr>State Diagram of CreateEmployeeProfile Class</vt:lpstr>
      <vt:lpstr>State Diagram of DistributeEmployeeSchedule Class</vt:lpstr>
      <vt:lpstr>4. Billing System</vt:lpstr>
      <vt:lpstr>Sequence Diagram 4.1:Collect Bill Information</vt:lpstr>
      <vt:lpstr>Activity Diagram 4.1:Collect Bill Information</vt:lpstr>
      <vt:lpstr>Sequence Diagram 4.2: Receive Bill</vt:lpstr>
      <vt:lpstr>Activity Diagram 4.2: Receive Bill</vt:lpstr>
      <vt:lpstr>State Diagram of PrepareBill Class</vt:lpstr>
      <vt:lpstr>5. Scheduling System</vt:lpstr>
      <vt:lpstr>Sequence Diagram 5.1: Active Employee List</vt:lpstr>
      <vt:lpstr>Activity Diagram 5.1: Active Employee List</vt:lpstr>
      <vt:lpstr>Sequence Diagram 5.2: Duty Schedule</vt:lpstr>
      <vt:lpstr>Activity Diagram 5.2: Duty Schedule</vt:lpstr>
      <vt:lpstr>QUESTIONS???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</dc:title>
  <dc:creator>mahmud</dc:creator>
  <cp:lastModifiedBy>bimurto</cp:lastModifiedBy>
  <cp:revision>128</cp:revision>
  <dcterms:created xsi:type="dcterms:W3CDTF">2014-02-01T15:24:16Z</dcterms:created>
  <dcterms:modified xsi:type="dcterms:W3CDTF">2014-03-28T17:53:17Z</dcterms:modified>
</cp:coreProperties>
</file>