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59" r:id="rId3"/>
    <p:sldId id="305" r:id="rId4"/>
    <p:sldId id="285" r:id="rId5"/>
    <p:sldId id="286" r:id="rId6"/>
    <p:sldId id="325" r:id="rId7"/>
    <p:sldId id="287" r:id="rId8"/>
    <p:sldId id="293" r:id="rId9"/>
    <p:sldId id="295" r:id="rId10"/>
    <p:sldId id="290" r:id="rId11"/>
    <p:sldId id="294" r:id="rId12"/>
    <p:sldId id="297" r:id="rId13"/>
    <p:sldId id="298" r:id="rId14"/>
    <p:sldId id="326" r:id="rId15"/>
    <p:sldId id="304" r:id="rId16"/>
    <p:sldId id="299" r:id="rId17"/>
    <p:sldId id="300" r:id="rId18"/>
    <p:sldId id="301" r:id="rId19"/>
    <p:sldId id="302" r:id="rId20"/>
    <p:sldId id="303" r:id="rId21"/>
    <p:sldId id="306" r:id="rId22"/>
    <p:sldId id="307" r:id="rId23"/>
    <p:sldId id="309" r:id="rId24"/>
    <p:sldId id="310" r:id="rId25"/>
    <p:sldId id="311" r:id="rId26"/>
    <p:sldId id="312" r:id="rId27"/>
    <p:sldId id="313" r:id="rId28"/>
    <p:sldId id="314" r:id="rId29"/>
    <p:sldId id="318" r:id="rId30"/>
    <p:sldId id="322" r:id="rId31"/>
    <p:sldId id="323" r:id="rId32"/>
    <p:sldId id="324" r:id="rId33"/>
    <p:sldId id="28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8" autoAdjust="0"/>
    <p:restoredTop sz="94660"/>
  </p:normalViewPr>
  <p:slideViewPr>
    <p:cSldViewPr>
      <p:cViewPr>
        <p:scale>
          <a:sx n="66" d="100"/>
          <a:sy n="66" d="100"/>
        </p:scale>
        <p:origin x="-1338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0A4E2-392F-43D8-9810-9E6F77DC0963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BF959-F3A1-4E8A-B27E-927120F68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3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81078-71CD-4333-8E7E-E684616F259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31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81078-71CD-4333-8E7E-E684616F259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0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55EE-8A72-4F81-ABA2-1413D9000742}" type="datetime1">
              <a:rPr lang="en-US" smtClean="0"/>
              <a:pPr/>
              <a:t>3/29/2014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2198-2D2F-4298-A85E-861F08DE1F85}" type="datetime1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2DB1-A29E-4F64-9187-106A867313AC}" type="datetime1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86C6-5624-48A7-BC8B-D2C321F54B37}" type="datetime1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C38A-55CD-438F-948E-20DD21ABA72C}" type="datetime1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E92A-3D9A-4542-9056-3BAA9F359FFF}" type="datetime1">
              <a:rPr lang="en-US" smtClean="0"/>
              <a:pPr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62AF-BFA7-42D5-B86D-48420D8B8F1D}" type="datetime1">
              <a:rPr lang="en-US" smtClean="0"/>
              <a:pPr/>
              <a:t>3/29/2014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A70B-5C6D-4CC1-9D8A-12735467D818}" type="datetime1">
              <a:rPr lang="en-US" smtClean="0"/>
              <a:pPr/>
              <a:t>3/29/2014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78B6-C3C1-4D1E-AA39-6D639951771A}" type="datetime1">
              <a:rPr lang="en-US" smtClean="0"/>
              <a:pPr/>
              <a:t>3/29/2014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824E-BEF3-44DD-B77D-865DCEF36A5C}" type="datetime1">
              <a:rPr lang="en-US" smtClean="0"/>
              <a:pPr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27B20EA-01B2-4A34-BBE9-49C7687CBD98}" type="datetime1">
              <a:rPr lang="en-US" smtClean="0"/>
              <a:pPr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5DE2A95-E534-45B9-A286-3A38A3B1452B}" type="datetime1">
              <a:rPr lang="en-US" smtClean="0"/>
              <a:pPr/>
              <a:t>3/29/2014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1905000"/>
          </a:xfrm>
        </p:spPr>
        <p:txBody>
          <a:bodyPr/>
          <a:lstStyle/>
          <a:p>
            <a:pPr algn="ctr"/>
            <a:r>
              <a:rPr lang="en-US" dirty="0"/>
              <a:t>Hospital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743200"/>
            <a:ext cx="7855634" cy="3810000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dirty="0"/>
          </a:p>
          <a:p>
            <a:pPr algn="ctr"/>
            <a:r>
              <a:rPr lang="en-US" sz="4800" dirty="0" smtClean="0"/>
              <a:t>Database Design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300" dirty="0"/>
              <a:t>  </a:t>
            </a:r>
            <a:r>
              <a:rPr lang="en-US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 : Group 5</a:t>
            </a:r>
            <a:br>
              <a:rPr lang="en-US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	</a:t>
            </a:r>
            <a:r>
              <a:rPr lang="en-US" sz="2200" dirty="0"/>
              <a:t>Student </a:t>
            </a:r>
            <a:r>
              <a:rPr lang="en-US" sz="2200" dirty="0" smtClean="0"/>
              <a:t>ID:1005011</a:t>
            </a:r>
            <a:endParaRPr lang="en-US" sz="2200" dirty="0"/>
          </a:p>
          <a:p>
            <a:r>
              <a:rPr lang="en-US" sz="2200" dirty="0"/>
              <a:t>			1005016</a:t>
            </a:r>
          </a:p>
          <a:p>
            <a:r>
              <a:rPr lang="en-US" sz="2200" dirty="0"/>
              <a:t>			1005019</a:t>
            </a:r>
          </a:p>
          <a:p>
            <a:r>
              <a:rPr lang="en-US" sz="2200" dirty="0"/>
              <a:t>			1005021</a:t>
            </a:r>
          </a:p>
          <a:p>
            <a:r>
              <a:rPr lang="en-US" sz="2200" dirty="0"/>
              <a:t>			1005024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0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343" y="1467374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604572" y="609600"/>
            <a:ext cx="208637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36287" y="1718591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2" name="Diamond 1"/>
          <p:cNvSpPr/>
          <p:nvPr/>
        </p:nvSpPr>
        <p:spPr>
          <a:xfrm>
            <a:off x="2902857" y="1524000"/>
            <a:ext cx="3352800" cy="130358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PatientDoctor</a:t>
            </a:r>
            <a:endParaRPr lang="en-US" dirty="0" smtClean="0"/>
          </a:p>
          <a:p>
            <a:pPr algn="ctr"/>
            <a:r>
              <a:rPr lang="en-US" dirty="0" smtClean="0"/>
              <a:t>History</a:t>
            </a:r>
            <a:endParaRPr lang="en-US" dirty="0"/>
          </a:p>
        </p:txBody>
      </p:sp>
      <p:cxnSp>
        <p:nvCxnSpPr>
          <p:cNvPr id="10" name="Straight Connector 9"/>
          <p:cNvCxnSpPr>
            <a:stCxn id="7" idx="3"/>
          </p:cNvCxnSpPr>
          <p:nvPr/>
        </p:nvCxnSpPr>
        <p:spPr>
          <a:xfrm rot="5400000">
            <a:off x="5326503" y="1168987"/>
            <a:ext cx="362511" cy="804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" idx="1"/>
            <a:endCxn id="4" idx="3"/>
          </p:cNvCxnSpPr>
          <p:nvPr/>
        </p:nvCxnSpPr>
        <p:spPr>
          <a:xfrm rot="10800000">
            <a:off x="1654143" y="1924574"/>
            <a:ext cx="1248714" cy="251218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3"/>
            <a:endCxn id="8" idx="1"/>
          </p:cNvCxnSpPr>
          <p:nvPr/>
        </p:nvCxnSpPr>
        <p:spPr>
          <a:xfrm flipV="1">
            <a:off x="6255657" y="2175791"/>
            <a:ext cx="1280630" cy="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88442" y="152400"/>
            <a:ext cx="17300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TimeDuration</a:t>
            </a:r>
            <a:endParaRPr lang="en-US" dirty="0"/>
          </a:p>
        </p:txBody>
      </p:sp>
      <p:cxnSp>
        <p:nvCxnSpPr>
          <p:cNvPr id="21" name="Straight Connector 20"/>
          <p:cNvCxnSpPr>
            <a:stCxn id="2" idx="0"/>
            <a:endCxn id="13" idx="2"/>
          </p:cNvCxnSpPr>
          <p:nvPr/>
        </p:nvCxnSpPr>
        <p:spPr>
          <a:xfrm flipH="1" flipV="1">
            <a:off x="4553474" y="1066800"/>
            <a:ext cx="25783" cy="457200"/>
          </a:xfrm>
          <a:prstGeom prst="line">
            <a:avLst/>
          </a:prstGeom>
          <a:ln w="3810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81000" y="5222179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536287" y="4972573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40" name="Diamond 39"/>
          <p:cNvSpPr/>
          <p:nvPr/>
        </p:nvSpPr>
        <p:spPr>
          <a:xfrm>
            <a:off x="3367824" y="4478883"/>
            <a:ext cx="2439473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Appoint</a:t>
            </a:r>
          </a:p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rot="10800000" flipV="1">
            <a:off x="1752601" y="4953000"/>
            <a:ext cx="1676400" cy="7620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3"/>
            <a:endCxn id="39" idx="1"/>
          </p:cNvCxnSpPr>
          <p:nvPr/>
        </p:nvCxnSpPr>
        <p:spPr>
          <a:xfrm>
            <a:off x="5807297" y="4936083"/>
            <a:ext cx="1728990" cy="4936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59299" y="3048000"/>
            <a:ext cx="243840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EstimatedTime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0" idx="0"/>
            <a:endCxn id="43" idx="4"/>
          </p:cNvCxnSpPr>
          <p:nvPr/>
        </p:nvCxnSpPr>
        <p:spPr>
          <a:xfrm flipH="1" flipV="1">
            <a:off x="2278500" y="3962400"/>
            <a:ext cx="2309061" cy="516483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0"/>
            <a:endCxn id="46" idx="3"/>
          </p:cNvCxnSpPr>
          <p:nvPr/>
        </p:nvCxnSpPr>
        <p:spPr>
          <a:xfrm flipV="1">
            <a:off x="4587561" y="4080904"/>
            <a:ext cx="1881094" cy="397979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111559" y="3300415"/>
            <a:ext cx="243840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RoomNo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459583" y="5734574"/>
            <a:ext cx="243840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0" idx="2"/>
            <a:endCxn id="47" idx="0"/>
          </p:cNvCxnSpPr>
          <p:nvPr/>
        </p:nvCxnSpPr>
        <p:spPr>
          <a:xfrm>
            <a:off x="4587561" y="5393283"/>
            <a:ext cx="91223" cy="341291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5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214" y="217281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91058" y="2286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Bed</a:t>
            </a:r>
            <a:endParaRPr lang="en-US" dirty="0"/>
          </a:p>
        </p:txBody>
      </p:sp>
      <p:sp>
        <p:nvSpPr>
          <p:cNvPr id="2" name="Diamond 1"/>
          <p:cNvSpPr/>
          <p:nvPr/>
        </p:nvSpPr>
        <p:spPr>
          <a:xfrm>
            <a:off x="2944331" y="228600"/>
            <a:ext cx="2819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PatientBed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" idx="1"/>
            <a:endCxn id="4" idx="3"/>
          </p:cNvCxnSpPr>
          <p:nvPr/>
        </p:nvCxnSpPr>
        <p:spPr>
          <a:xfrm flipH="1" flipV="1">
            <a:off x="1632014" y="674481"/>
            <a:ext cx="1312317" cy="11319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3"/>
            <a:endCxn id="8" idx="1"/>
          </p:cNvCxnSpPr>
          <p:nvPr/>
        </p:nvCxnSpPr>
        <p:spPr>
          <a:xfrm>
            <a:off x="5763731" y="685800"/>
            <a:ext cx="1727327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0842" y="5389808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491058" y="5447917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Ward</a:t>
            </a:r>
            <a:endParaRPr lang="en-US" dirty="0"/>
          </a:p>
        </p:txBody>
      </p:sp>
      <p:sp>
        <p:nvSpPr>
          <p:cNvPr id="20" name="Diamond 19"/>
          <p:cNvSpPr/>
          <p:nvPr/>
        </p:nvSpPr>
        <p:spPr>
          <a:xfrm>
            <a:off x="3324258" y="5447917"/>
            <a:ext cx="2439473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</a:p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1"/>
            <a:endCxn id="17" idx="3"/>
          </p:cNvCxnSpPr>
          <p:nvPr/>
        </p:nvCxnSpPr>
        <p:spPr>
          <a:xfrm flipH="1" flipV="1">
            <a:off x="1538642" y="5847008"/>
            <a:ext cx="1785616" cy="58109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3"/>
            <a:endCxn id="18" idx="1"/>
          </p:cNvCxnSpPr>
          <p:nvPr/>
        </p:nvCxnSpPr>
        <p:spPr>
          <a:xfrm>
            <a:off x="5763731" y="5905117"/>
            <a:ext cx="1727327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678962" y="2971800"/>
            <a:ext cx="17300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TimeDuration</a:t>
            </a:r>
            <a:endParaRPr lang="en-US" dirty="0"/>
          </a:p>
        </p:txBody>
      </p:sp>
      <p:cxnSp>
        <p:nvCxnSpPr>
          <p:cNvPr id="25" name="Straight Connector 24"/>
          <p:cNvCxnSpPr>
            <a:stCxn id="20" idx="0"/>
            <a:endCxn id="24" idx="2"/>
          </p:cNvCxnSpPr>
          <p:nvPr/>
        </p:nvCxnSpPr>
        <p:spPr>
          <a:xfrm flipH="1" flipV="1">
            <a:off x="4543994" y="3886200"/>
            <a:ext cx="1" cy="1561717"/>
          </a:xfrm>
          <a:prstGeom prst="line">
            <a:avLst/>
          </a:prstGeom>
          <a:ln w="3810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" idx="2"/>
          </p:cNvCxnSpPr>
          <p:nvPr/>
        </p:nvCxnSpPr>
        <p:spPr>
          <a:xfrm flipH="1" flipV="1">
            <a:off x="4354031" y="1143000"/>
            <a:ext cx="189963" cy="1828800"/>
          </a:xfrm>
          <a:prstGeom prst="line">
            <a:avLst/>
          </a:prstGeom>
          <a:ln w="3810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491058" y="16002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Nurse</a:t>
            </a:r>
            <a:endParaRPr lang="en-US" dirty="0"/>
          </a:p>
        </p:txBody>
      </p:sp>
      <p:sp>
        <p:nvSpPr>
          <p:cNvPr id="37" name="Diamond 36"/>
          <p:cNvSpPr/>
          <p:nvPr/>
        </p:nvSpPr>
        <p:spPr>
          <a:xfrm>
            <a:off x="6858000" y="2975429"/>
            <a:ext cx="2439473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Nurse</a:t>
            </a:r>
          </a:p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24" idx="3"/>
            <a:endCxn id="37" idx="1"/>
          </p:cNvCxnSpPr>
          <p:nvPr/>
        </p:nvCxnSpPr>
        <p:spPr>
          <a:xfrm>
            <a:off x="5409025" y="3429000"/>
            <a:ext cx="1448975" cy="362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5" idx="2"/>
            <a:endCxn id="37" idx="0"/>
          </p:cNvCxnSpPr>
          <p:nvPr/>
        </p:nvCxnSpPr>
        <p:spPr>
          <a:xfrm flipH="1">
            <a:off x="8077737" y="2514600"/>
            <a:ext cx="137221" cy="46082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8" idx="0"/>
            <a:endCxn id="37" idx="2"/>
          </p:cNvCxnSpPr>
          <p:nvPr/>
        </p:nvCxnSpPr>
        <p:spPr>
          <a:xfrm flipH="1" flipV="1">
            <a:off x="8077737" y="3889829"/>
            <a:ext cx="137221" cy="1558088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iamond 51"/>
          <p:cNvSpPr/>
          <p:nvPr/>
        </p:nvSpPr>
        <p:spPr>
          <a:xfrm>
            <a:off x="184214" y="2971800"/>
            <a:ext cx="2558986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OfficeStaff</a:t>
            </a:r>
            <a:endParaRPr lang="en-US" dirty="0" smtClean="0"/>
          </a:p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57200" y="16002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OfficeStaff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62228" y="4211673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Workplace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2" idx="3"/>
            <a:endCxn id="24" idx="1"/>
          </p:cNvCxnSpPr>
          <p:nvPr/>
        </p:nvCxnSpPr>
        <p:spPr>
          <a:xfrm>
            <a:off x="2743200" y="3429000"/>
            <a:ext cx="935762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2"/>
            <a:endCxn id="54" idx="0"/>
          </p:cNvCxnSpPr>
          <p:nvPr/>
        </p:nvCxnSpPr>
        <p:spPr>
          <a:xfrm flipH="1">
            <a:off x="986128" y="3886200"/>
            <a:ext cx="477579" cy="325473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2" idx="0"/>
            <a:endCxn id="53" idx="2"/>
          </p:cNvCxnSpPr>
          <p:nvPr/>
        </p:nvCxnSpPr>
        <p:spPr>
          <a:xfrm flipH="1" flipV="1">
            <a:off x="1181100" y="2514600"/>
            <a:ext cx="282607" cy="45720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0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686" y="1826142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90643" y="1800385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2" name="Diamond 1"/>
          <p:cNvSpPr/>
          <p:nvPr/>
        </p:nvSpPr>
        <p:spPr>
          <a:xfrm>
            <a:off x="2260600" y="1843314"/>
            <a:ext cx="26670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</a:p>
          <a:p>
            <a:pPr algn="ctr"/>
            <a:r>
              <a:rPr lang="en-US" dirty="0" smtClean="0"/>
              <a:t>Prescribes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" idx="1"/>
            <a:endCxn id="4" idx="3"/>
          </p:cNvCxnSpPr>
          <p:nvPr/>
        </p:nvCxnSpPr>
        <p:spPr>
          <a:xfrm flipH="1" flipV="1">
            <a:off x="1621486" y="2283342"/>
            <a:ext cx="639114" cy="17172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3"/>
            <a:endCxn id="8" idx="1"/>
          </p:cNvCxnSpPr>
          <p:nvPr/>
        </p:nvCxnSpPr>
        <p:spPr>
          <a:xfrm flipV="1">
            <a:off x="4927600" y="2257585"/>
            <a:ext cx="1063043" cy="4292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7" idx="2"/>
            <a:endCxn id="2" idx="0"/>
          </p:cNvCxnSpPr>
          <p:nvPr/>
        </p:nvCxnSpPr>
        <p:spPr>
          <a:xfrm>
            <a:off x="3530600" y="1113511"/>
            <a:ext cx="63500" cy="72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590800" y="199111"/>
            <a:ext cx="18795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PrescriptionforSingleMedicine</a:t>
            </a:r>
            <a:endParaRPr lang="en-US" dirty="0"/>
          </a:p>
        </p:txBody>
      </p:sp>
      <p:sp>
        <p:nvSpPr>
          <p:cNvPr id="33" name="Diamond 32"/>
          <p:cNvSpPr/>
          <p:nvPr/>
        </p:nvSpPr>
        <p:spPr>
          <a:xfrm>
            <a:off x="4927600" y="199111"/>
            <a:ext cx="2126086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7" idx="3"/>
            <a:endCxn id="33" idx="1"/>
          </p:cNvCxnSpPr>
          <p:nvPr/>
        </p:nvCxnSpPr>
        <p:spPr>
          <a:xfrm>
            <a:off x="4470399" y="656311"/>
            <a:ext cx="457201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890554" y="656311"/>
            <a:ext cx="620333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510887" y="199112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Medicine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600" y="36576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81800" y="35814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Ward</a:t>
            </a:r>
            <a:endParaRPr lang="en-US" dirty="0"/>
          </a:p>
        </p:txBody>
      </p:sp>
      <p:sp>
        <p:nvSpPr>
          <p:cNvPr id="16" name="Diamond 15"/>
          <p:cNvSpPr/>
          <p:nvPr/>
        </p:nvSpPr>
        <p:spPr>
          <a:xfrm>
            <a:off x="2743200" y="3429000"/>
            <a:ext cx="2439473" cy="1275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Contains</a:t>
            </a:r>
          </a:p>
          <a:p>
            <a:pPr algn="ctr"/>
            <a:r>
              <a:rPr lang="en-US" dirty="0" smtClean="0"/>
              <a:t>Ward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rot="10800000" flipV="1">
            <a:off x="1676400" y="4066504"/>
            <a:ext cx="1066800" cy="4829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 flipV="1">
            <a:off x="5182673" y="4038600"/>
            <a:ext cx="1599127" cy="27904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2"/>
          </p:cNvCxnSpPr>
          <p:nvPr/>
        </p:nvCxnSpPr>
        <p:spPr>
          <a:xfrm flipV="1">
            <a:off x="7505700" y="4495800"/>
            <a:ext cx="0" cy="96913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6248400" y="5410200"/>
            <a:ext cx="2439473" cy="1275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Contains</a:t>
            </a:r>
          </a:p>
          <a:p>
            <a:pPr algn="ctr"/>
            <a:r>
              <a:rPr lang="en-US" dirty="0" smtClean="0"/>
              <a:t>Bed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191000" y="56388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Bed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1"/>
            <a:endCxn id="23" idx="3"/>
          </p:cNvCxnSpPr>
          <p:nvPr/>
        </p:nvCxnSpPr>
        <p:spPr>
          <a:xfrm rot="10800000" flipV="1">
            <a:off x="5638800" y="6047704"/>
            <a:ext cx="609600" cy="4829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5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5207" y="4402428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22164" y="4376671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TimeDuration</a:t>
            </a:r>
            <a:endParaRPr lang="en-US" dirty="0"/>
          </a:p>
        </p:txBody>
      </p:sp>
      <p:sp>
        <p:nvSpPr>
          <p:cNvPr id="2" name="Diamond 1"/>
          <p:cNvSpPr/>
          <p:nvPr/>
        </p:nvSpPr>
        <p:spPr>
          <a:xfrm>
            <a:off x="2971800" y="4376671"/>
            <a:ext cx="26670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onLeave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" idx="1"/>
            <a:endCxn id="4" idx="3"/>
          </p:cNvCxnSpPr>
          <p:nvPr/>
        </p:nvCxnSpPr>
        <p:spPr>
          <a:xfrm flipH="1">
            <a:off x="2153007" y="4833871"/>
            <a:ext cx="818793" cy="25757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3"/>
            <a:endCxn id="8" idx="1"/>
          </p:cNvCxnSpPr>
          <p:nvPr/>
        </p:nvCxnSpPr>
        <p:spPr>
          <a:xfrm>
            <a:off x="5638800" y="4833871"/>
            <a:ext cx="883364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2804" y="1676400"/>
            <a:ext cx="18795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33" name="Diamond 32"/>
          <p:cNvSpPr/>
          <p:nvPr/>
        </p:nvSpPr>
        <p:spPr>
          <a:xfrm>
            <a:off x="3109443" y="1680030"/>
            <a:ext cx="2126086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PTBIll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41" idx="1"/>
            <a:endCxn id="33" idx="3"/>
          </p:cNvCxnSpPr>
          <p:nvPr/>
        </p:nvCxnSpPr>
        <p:spPr>
          <a:xfrm flipH="1">
            <a:off x="5235529" y="2133601"/>
            <a:ext cx="367362" cy="362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1"/>
            <a:endCxn id="27" idx="3"/>
          </p:cNvCxnSpPr>
          <p:nvPr/>
        </p:nvCxnSpPr>
        <p:spPr>
          <a:xfrm flipH="1" flipV="1">
            <a:off x="2562403" y="2133600"/>
            <a:ext cx="547040" cy="36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602891" y="1676401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476" y="3415776"/>
            <a:ext cx="775991" cy="354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Patient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3293340" y="3400022"/>
            <a:ext cx="623864" cy="354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Doctor</a:t>
            </a:r>
            <a:endParaRPr lang="en-US" sz="1050" dirty="0"/>
          </a:p>
        </p:txBody>
      </p:sp>
      <p:sp>
        <p:nvSpPr>
          <p:cNvPr id="2" name="Diamond 1"/>
          <p:cNvSpPr/>
          <p:nvPr/>
        </p:nvSpPr>
        <p:spPr>
          <a:xfrm>
            <a:off x="1295400" y="3292734"/>
            <a:ext cx="1804708" cy="6807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Patient</a:t>
            </a:r>
          </a:p>
          <a:p>
            <a:pPr algn="ctr"/>
            <a:r>
              <a:rPr lang="en-US" sz="1050" dirty="0" smtClean="0"/>
              <a:t>Doctor</a:t>
            </a:r>
          </a:p>
          <a:p>
            <a:pPr algn="ctr"/>
            <a:r>
              <a:rPr lang="en-US" sz="1050" dirty="0" smtClean="0"/>
              <a:t>History</a:t>
            </a:r>
            <a:endParaRPr lang="en-US" sz="1050" dirty="0"/>
          </a:p>
        </p:txBody>
      </p:sp>
      <p:cxnSp>
        <p:nvCxnSpPr>
          <p:cNvPr id="19" name="Straight Arrow Connector 18"/>
          <p:cNvCxnSpPr>
            <a:stCxn id="2" idx="1"/>
            <a:endCxn id="4" idx="3"/>
          </p:cNvCxnSpPr>
          <p:nvPr/>
        </p:nvCxnSpPr>
        <p:spPr>
          <a:xfrm flipH="1" flipV="1">
            <a:off x="983467" y="3592861"/>
            <a:ext cx="311933" cy="40233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3"/>
            <a:endCxn id="8" idx="1"/>
          </p:cNvCxnSpPr>
          <p:nvPr/>
        </p:nvCxnSpPr>
        <p:spPr>
          <a:xfrm flipV="1">
            <a:off x="3100108" y="3577107"/>
            <a:ext cx="193232" cy="5598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" idx="0"/>
            <a:endCxn id="49" idx="1"/>
          </p:cNvCxnSpPr>
          <p:nvPr/>
        </p:nvCxnSpPr>
        <p:spPr>
          <a:xfrm flipV="1">
            <a:off x="2197754" y="2512637"/>
            <a:ext cx="1407518" cy="780097"/>
          </a:xfrm>
          <a:prstGeom prst="line">
            <a:avLst/>
          </a:prstGeom>
          <a:ln w="3810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1371600" y="4191000"/>
            <a:ext cx="1532807" cy="4046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Appoint</a:t>
            </a:r>
          </a:p>
          <a:p>
            <a:pPr algn="ctr"/>
            <a:r>
              <a:rPr lang="en-US" sz="1050" dirty="0" smtClean="0"/>
              <a:t>Schedule</a:t>
            </a:r>
            <a:endParaRPr lang="en-US" sz="1050" dirty="0"/>
          </a:p>
        </p:txBody>
      </p:sp>
      <p:cxnSp>
        <p:nvCxnSpPr>
          <p:cNvPr id="18" name="Straight Arrow Connector 17"/>
          <p:cNvCxnSpPr>
            <a:stCxn id="16" idx="3"/>
            <a:endCxn id="8" idx="1"/>
          </p:cNvCxnSpPr>
          <p:nvPr/>
        </p:nvCxnSpPr>
        <p:spPr>
          <a:xfrm flipV="1">
            <a:off x="2904407" y="3577107"/>
            <a:ext cx="388933" cy="81620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2"/>
            <a:endCxn id="16" idx="1"/>
          </p:cNvCxnSpPr>
          <p:nvPr/>
        </p:nvCxnSpPr>
        <p:spPr>
          <a:xfrm rot="16200000" flipH="1">
            <a:off x="671855" y="3693562"/>
            <a:ext cx="623362" cy="776128"/>
          </a:xfrm>
          <a:prstGeom prst="line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018049" y="3388336"/>
            <a:ext cx="70414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Ward</a:t>
            </a:r>
            <a:endParaRPr lang="en-US" sz="1050" dirty="0"/>
          </a:p>
        </p:txBody>
      </p:sp>
      <p:sp>
        <p:nvSpPr>
          <p:cNvPr id="35" name="Diamond 34"/>
          <p:cNvSpPr/>
          <p:nvPr/>
        </p:nvSpPr>
        <p:spPr>
          <a:xfrm>
            <a:off x="4126737" y="3386607"/>
            <a:ext cx="1559354" cy="381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Doc</a:t>
            </a:r>
          </a:p>
          <a:p>
            <a:pPr algn="ctr"/>
            <a:r>
              <a:rPr lang="en-US" sz="1050" dirty="0" smtClean="0"/>
              <a:t>Schedule</a:t>
            </a:r>
            <a:endParaRPr lang="en-US" sz="1050" dirty="0"/>
          </a:p>
        </p:txBody>
      </p:sp>
      <p:cxnSp>
        <p:nvCxnSpPr>
          <p:cNvPr id="36" name="Straight Arrow Connector 35"/>
          <p:cNvCxnSpPr>
            <a:stCxn id="35" idx="3"/>
            <a:endCxn id="34" idx="1"/>
          </p:cNvCxnSpPr>
          <p:nvPr/>
        </p:nvCxnSpPr>
        <p:spPr>
          <a:xfrm>
            <a:off x="5686091" y="3577107"/>
            <a:ext cx="331958" cy="172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5" idx="0"/>
            <a:endCxn id="49" idx="2"/>
          </p:cNvCxnSpPr>
          <p:nvPr/>
        </p:nvCxnSpPr>
        <p:spPr>
          <a:xfrm flipH="1" flipV="1">
            <a:off x="4126736" y="2769484"/>
            <a:ext cx="779678" cy="617123"/>
          </a:xfrm>
          <a:prstGeom prst="line">
            <a:avLst/>
          </a:prstGeom>
          <a:ln w="3810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3"/>
            <a:endCxn id="35" idx="1"/>
          </p:cNvCxnSpPr>
          <p:nvPr/>
        </p:nvCxnSpPr>
        <p:spPr>
          <a:xfrm>
            <a:off x="3917204" y="3577107"/>
            <a:ext cx="209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56429" y="962205"/>
            <a:ext cx="627378" cy="492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Nurse</a:t>
            </a:r>
            <a:endParaRPr lang="en-US" sz="1050" dirty="0"/>
          </a:p>
        </p:txBody>
      </p:sp>
      <p:sp>
        <p:nvSpPr>
          <p:cNvPr id="46" name="Diamond 45"/>
          <p:cNvSpPr/>
          <p:nvPr/>
        </p:nvSpPr>
        <p:spPr>
          <a:xfrm>
            <a:off x="5562600" y="2209800"/>
            <a:ext cx="1564172" cy="5136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Nurse</a:t>
            </a:r>
          </a:p>
          <a:p>
            <a:pPr algn="ctr"/>
            <a:r>
              <a:rPr lang="en-US" sz="1050" dirty="0" smtClean="0"/>
              <a:t>Schedule</a:t>
            </a:r>
            <a:endParaRPr lang="en-US" sz="1050" dirty="0"/>
          </a:p>
        </p:txBody>
      </p:sp>
      <p:cxnSp>
        <p:nvCxnSpPr>
          <p:cNvPr id="47" name="Straight Arrow Connector 46"/>
          <p:cNvCxnSpPr>
            <a:stCxn id="46" idx="0"/>
            <a:endCxn id="44" idx="2"/>
          </p:cNvCxnSpPr>
          <p:nvPr/>
        </p:nvCxnSpPr>
        <p:spPr>
          <a:xfrm rot="5400000" flipH="1" flipV="1">
            <a:off x="5980013" y="1819695"/>
            <a:ext cx="754779" cy="25432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6" idx="2"/>
            <a:endCxn id="34" idx="0"/>
          </p:cNvCxnSpPr>
          <p:nvPr/>
        </p:nvCxnSpPr>
        <p:spPr>
          <a:xfrm rot="16200000" flipH="1">
            <a:off x="6024983" y="3043198"/>
            <a:ext cx="664841" cy="25434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605272" y="2255789"/>
            <a:ext cx="1042928" cy="5136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TimeDuration</a:t>
            </a:r>
            <a:endParaRPr lang="en-US" sz="1050" dirty="0"/>
          </a:p>
        </p:txBody>
      </p:sp>
      <p:cxnSp>
        <p:nvCxnSpPr>
          <p:cNvPr id="50" name="Straight Connector 49"/>
          <p:cNvCxnSpPr>
            <a:stCxn id="46" idx="1"/>
            <a:endCxn id="49" idx="3"/>
          </p:cNvCxnSpPr>
          <p:nvPr/>
        </p:nvCxnSpPr>
        <p:spPr>
          <a:xfrm rot="10800000" flipV="1">
            <a:off x="4648200" y="2466647"/>
            <a:ext cx="914400" cy="45989"/>
          </a:xfrm>
          <a:prstGeom prst="line">
            <a:avLst/>
          </a:prstGeom>
          <a:ln w="3810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3" idx="3"/>
            <a:endCxn id="49" idx="1"/>
          </p:cNvCxnSpPr>
          <p:nvPr/>
        </p:nvCxnSpPr>
        <p:spPr>
          <a:xfrm>
            <a:off x="1453975" y="2480343"/>
            <a:ext cx="2151297" cy="32294"/>
          </a:xfrm>
          <a:prstGeom prst="line">
            <a:avLst/>
          </a:prstGeom>
          <a:ln w="38100"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88033" y="1029498"/>
            <a:ext cx="449687" cy="490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Bed</a:t>
            </a:r>
            <a:endParaRPr lang="en-US" sz="1050" dirty="0"/>
          </a:p>
        </p:txBody>
      </p:sp>
      <p:sp>
        <p:nvSpPr>
          <p:cNvPr id="83" name="Diamond 82"/>
          <p:cNvSpPr/>
          <p:nvPr/>
        </p:nvSpPr>
        <p:spPr>
          <a:xfrm rot="21584909">
            <a:off x="207353" y="2238037"/>
            <a:ext cx="1246628" cy="4900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PatientBed</a:t>
            </a:r>
            <a:endParaRPr lang="en-US" sz="1050" dirty="0"/>
          </a:p>
        </p:txBody>
      </p:sp>
      <p:cxnSp>
        <p:nvCxnSpPr>
          <p:cNvPr id="84" name="Straight Arrow Connector 83"/>
          <p:cNvCxnSpPr>
            <a:stCxn id="83" idx="0"/>
            <a:endCxn id="82" idx="2"/>
          </p:cNvCxnSpPr>
          <p:nvPr/>
        </p:nvCxnSpPr>
        <p:spPr>
          <a:xfrm flipH="1" flipV="1">
            <a:off x="812877" y="1519582"/>
            <a:ext cx="16714" cy="71845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" idx="0"/>
            <a:endCxn id="83" idx="2"/>
          </p:cNvCxnSpPr>
          <p:nvPr/>
        </p:nvCxnSpPr>
        <p:spPr>
          <a:xfrm flipV="1">
            <a:off x="595472" y="2728119"/>
            <a:ext cx="236271" cy="6876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Diamond 123"/>
          <p:cNvSpPr/>
          <p:nvPr/>
        </p:nvSpPr>
        <p:spPr>
          <a:xfrm>
            <a:off x="1447800" y="4876800"/>
            <a:ext cx="1656340" cy="4262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Doc</a:t>
            </a:r>
          </a:p>
          <a:p>
            <a:pPr algn="ctr"/>
            <a:r>
              <a:rPr lang="en-US" sz="1050" dirty="0" smtClean="0"/>
              <a:t>Prescribes</a:t>
            </a:r>
            <a:endParaRPr lang="en-US" sz="1050" dirty="0"/>
          </a:p>
        </p:txBody>
      </p:sp>
      <p:cxnSp>
        <p:nvCxnSpPr>
          <p:cNvPr id="125" name="Straight Connector 124"/>
          <p:cNvCxnSpPr>
            <a:stCxn id="126" idx="2"/>
            <a:endCxn id="124" idx="2"/>
          </p:cNvCxnSpPr>
          <p:nvPr/>
        </p:nvCxnSpPr>
        <p:spPr>
          <a:xfrm rot="5400000" flipH="1">
            <a:off x="2369307" y="5209681"/>
            <a:ext cx="545729" cy="7324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2511548" y="5571960"/>
            <a:ext cx="993651" cy="276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Prescription</a:t>
            </a:r>
            <a:endParaRPr lang="en-US" sz="1050" dirty="0"/>
          </a:p>
        </p:txBody>
      </p:sp>
      <p:sp>
        <p:nvSpPr>
          <p:cNvPr id="127" name="Diamond 126"/>
          <p:cNvSpPr/>
          <p:nvPr/>
        </p:nvSpPr>
        <p:spPr>
          <a:xfrm>
            <a:off x="4056734" y="5586180"/>
            <a:ext cx="1505866" cy="3527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contains</a:t>
            </a:r>
            <a:endParaRPr lang="en-US" sz="1050" dirty="0"/>
          </a:p>
        </p:txBody>
      </p:sp>
      <p:cxnSp>
        <p:nvCxnSpPr>
          <p:cNvPr id="128" name="Straight Arrow Connector 127"/>
          <p:cNvCxnSpPr>
            <a:stCxn id="126" idx="3"/>
            <a:endCxn id="127" idx="1"/>
          </p:cNvCxnSpPr>
          <p:nvPr/>
        </p:nvCxnSpPr>
        <p:spPr>
          <a:xfrm>
            <a:off x="3505199" y="5710354"/>
            <a:ext cx="551535" cy="52213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7" idx="0"/>
            <a:endCxn id="130" idx="2"/>
          </p:cNvCxnSpPr>
          <p:nvPr/>
        </p:nvCxnSpPr>
        <p:spPr>
          <a:xfrm flipV="1">
            <a:off x="4809667" y="5027451"/>
            <a:ext cx="0" cy="5587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4437405" y="4679109"/>
            <a:ext cx="744523" cy="348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Medicine</a:t>
            </a:r>
            <a:endParaRPr lang="en-US" sz="1050" dirty="0"/>
          </a:p>
        </p:txBody>
      </p:sp>
      <p:cxnSp>
        <p:nvCxnSpPr>
          <p:cNvPr id="133" name="Straight Connector 132"/>
          <p:cNvCxnSpPr>
            <a:stCxn id="4" idx="2"/>
            <a:endCxn id="124" idx="1"/>
          </p:cNvCxnSpPr>
          <p:nvPr/>
        </p:nvCxnSpPr>
        <p:spPr>
          <a:xfrm rot="16200000" flipH="1">
            <a:off x="361654" y="4003763"/>
            <a:ext cx="1319964" cy="8523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24" idx="3"/>
            <a:endCxn id="8" idx="2"/>
          </p:cNvCxnSpPr>
          <p:nvPr/>
        </p:nvCxnSpPr>
        <p:spPr>
          <a:xfrm flipV="1">
            <a:off x="3104140" y="3754191"/>
            <a:ext cx="501132" cy="13357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1651971" y="1106651"/>
            <a:ext cx="558076" cy="436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EMP</a:t>
            </a:r>
            <a:endParaRPr lang="en-US" sz="1050" dirty="0"/>
          </a:p>
        </p:txBody>
      </p:sp>
      <p:sp>
        <p:nvSpPr>
          <p:cNvPr id="143" name="Rectangle 142"/>
          <p:cNvSpPr/>
          <p:nvPr/>
        </p:nvSpPr>
        <p:spPr>
          <a:xfrm>
            <a:off x="4659260" y="1101306"/>
            <a:ext cx="871765" cy="436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WorkPlace</a:t>
            </a:r>
            <a:endParaRPr lang="en-US" sz="1050" dirty="0"/>
          </a:p>
        </p:txBody>
      </p:sp>
      <p:sp>
        <p:nvSpPr>
          <p:cNvPr id="144" name="Diamond 143"/>
          <p:cNvSpPr/>
          <p:nvPr/>
        </p:nvSpPr>
        <p:spPr>
          <a:xfrm>
            <a:off x="2675807" y="1101306"/>
            <a:ext cx="1537666" cy="4368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OS</a:t>
            </a:r>
          </a:p>
          <a:p>
            <a:pPr algn="ctr"/>
            <a:r>
              <a:rPr lang="en-US" sz="1050" dirty="0" smtClean="0"/>
              <a:t>Schedule</a:t>
            </a:r>
            <a:endParaRPr lang="en-US" sz="1050" dirty="0"/>
          </a:p>
        </p:txBody>
      </p:sp>
      <p:cxnSp>
        <p:nvCxnSpPr>
          <p:cNvPr id="145" name="Straight Arrow Connector 144"/>
          <p:cNvCxnSpPr>
            <a:stCxn id="144" idx="1"/>
            <a:endCxn id="142" idx="3"/>
          </p:cNvCxnSpPr>
          <p:nvPr/>
        </p:nvCxnSpPr>
        <p:spPr>
          <a:xfrm flipH="1">
            <a:off x="2210047" y="1319710"/>
            <a:ext cx="465760" cy="5345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4" idx="3"/>
            <a:endCxn id="143" idx="1"/>
          </p:cNvCxnSpPr>
          <p:nvPr/>
        </p:nvCxnSpPr>
        <p:spPr>
          <a:xfrm>
            <a:off x="4213473" y="1319710"/>
            <a:ext cx="445787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4" idx="2"/>
            <a:endCxn id="49" idx="0"/>
          </p:cNvCxnSpPr>
          <p:nvPr/>
        </p:nvCxnSpPr>
        <p:spPr>
          <a:xfrm>
            <a:off x="3444640" y="1538114"/>
            <a:ext cx="682096" cy="717675"/>
          </a:xfrm>
          <a:prstGeom prst="line">
            <a:avLst/>
          </a:prstGeom>
          <a:ln w="3810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7246414" y="4450612"/>
            <a:ext cx="559978" cy="290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Block</a:t>
            </a:r>
            <a:endParaRPr lang="en-US" sz="1050" dirty="0"/>
          </a:p>
        </p:txBody>
      </p:sp>
      <p:sp>
        <p:nvSpPr>
          <p:cNvPr id="158" name="Diamond 157"/>
          <p:cNvSpPr/>
          <p:nvPr/>
        </p:nvSpPr>
        <p:spPr>
          <a:xfrm>
            <a:off x="6915422" y="3200400"/>
            <a:ext cx="1466578" cy="6039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Contains</a:t>
            </a:r>
          </a:p>
          <a:p>
            <a:pPr algn="ctr"/>
            <a:r>
              <a:rPr lang="en-US" sz="1050" dirty="0" smtClean="0"/>
              <a:t>Ward</a:t>
            </a:r>
            <a:endParaRPr lang="en-US" sz="1050" dirty="0"/>
          </a:p>
        </p:txBody>
      </p:sp>
      <p:cxnSp>
        <p:nvCxnSpPr>
          <p:cNvPr id="160" name="Straight Arrow Connector 159"/>
          <p:cNvCxnSpPr>
            <a:stCxn id="158" idx="2"/>
            <a:endCxn id="155" idx="0"/>
          </p:cNvCxnSpPr>
          <p:nvPr/>
        </p:nvCxnSpPr>
        <p:spPr>
          <a:xfrm rot="5400000">
            <a:off x="7264433" y="4066333"/>
            <a:ext cx="646249" cy="1223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58" idx="1"/>
            <a:endCxn id="34" idx="3"/>
          </p:cNvCxnSpPr>
          <p:nvPr/>
        </p:nvCxnSpPr>
        <p:spPr>
          <a:xfrm rot="10800000" flipV="1">
            <a:off x="6722190" y="3502382"/>
            <a:ext cx="193232" cy="764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Diamond 162"/>
          <p:cNvSpPr/>
          <p:nvPr/>
        </p:nvSpPr>
        <p:spPr>
          <a:xfrm>
            <a:off x="6915423" y="1644719"/>
            <a:ext cx="1487274" cy="4160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Contains</a:t>
            </a:r>
          </a:p>
          <a:p>
            <a:pPr algn="ctr"/>
            <a:r>
              <a:rPr lang="en-US" sz="1050" dirty="0" smtClean="0"/>
              <a:t>Bed</a:t>
            </a:r>
            <a:endParaRPr lang="en-US" sz="1050" dirty="0"/>
          </a:p>
        </p:txBody>
      </p:sp>
      <p:cxnSp>
        <p:nvCxnSpPr>
          <p:cNvPr id="165" name="Straight Arrow Connector 164"/>
          <p:cNvCxnSpPr>
            <a:stCxn id="163" idx="2"/>
            <a:endCxn id="34" idx="0"/>
          </p:cNvCxnSpPr>
          <p:nvPr/>
        </p:nvCxnSpPr>
        <p:spPr>
          <a:xfrm flipH="1">
            <a:off x="6370120" y="2060747"/>
            <a:ext cx="1288940" cy="1327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82" idx="0"/>
            <a:endCxn id="163" idx="0"/>
          </p:cNvCxnSpPr>
          <p:nvPr/>
        </p:nvCxnSpPr>
        <p:spPr>
          <a:xfrm rot="16200000" flipH="1">
            <a:off x="3928357" y="-2085983"/>
            <a:ext cx="615221" cy="6846183"/>
          </a:xfrm>
          <a:prstGeom prst="bentConnector3">
            <a:avLst>
              <a:gd name="adj1" fmla="val -3715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019194" y="6096000"/>
            <a:ext cx="781406" cy="51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Staff</a:t>
            </a:r>
            <a:endParaRPr lang="en-US" sz="1050" dirty="0"/>
          </a:p>
        </p:txBody>
      </p:sp>
      <p:sp>
        <p:nvSpPr>
          <p:cNvPr id="53" name="Rectangle 52"/>
          <p:cNvSpPr/>
          <p:nvPr/>
        </p:nvSpPr>
        <p:spPr>
          <a:xfrm>
            <a:off x="7600594" y="6096000"/>
            <a:ext cx="781406" cy="51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TimeDuration</a:t>
            </a:r>
            <a:endParaRPr lang="en-US" sz="1050" dirty="0"/>
          </a:p>
        </p:txBody>
      </p:sp>
      <p:sp>
        <p:nvSpPr>
          <p:cNvPr id="54" name="Diamond 53"/>
          <p:cNvSpPr/>
          <p:nvPr/>
        </p:nvSpPr>
        <p:spPr>
          <a:xfrm>
            <a:off x="5543194" y="6096000"/>
            <a:ext cx="1439432" cy="5162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onLeave</a:t>
            </a:r>
            <a:endParaRPr lang="en-US" sz="1050" dirty="0"/>
          </a:p>
        </p:txBody>
      </p:sp>
      <p:cxnSp>
        <p:nvCxnSpPr>
          <p:cNvPr id="55" name="Straight Arrow Connector 54"/>
          <p:cNvCxnSpPr>
            <a:stCxn id="54" idx="1"/>
            <a:endCxn id="52" idx="3"/>
          </p:cNvCxnSpPr>
          <p:nvPr/>
        </p:nvCxnSpPr>
        <p:spPr>
          <a:xfrm rot="10800000">
            <a:off x="4800600" y="6354114"/>
            <a:ext cx="742594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3"/>
            <a:endCxn id="53" idx="1"/>
          </p:cNvCxnSpPr>
          <p:nvPr/>
        </p:nvCxnSpPr>
        <p:spPr>
          <a:xfrm>
            <a:off x="6982626" y="6354114"/>
            <a:ext cx="617968" cy="1588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mond 57"/>
          <p:cNvSpPr/>
          <p:nvPr/>
        </p:nvSpPr>
        <p:spPr>
          <a:xfrm>
            <a:off x="0" y="4800600"/>
            <a:ext cx="1147490" cy="5162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PTBIll</a:t>
            </a:r>
            <a:endParaRPr lang="en-US" sz="1050" dirty="0"/>
          </a:p>
        </p:txBody>
      </p:sp>
      <p:cxnSp>
        <p:nvCxnSpPr>
          <p:cNvPr id="60" name="Straight Arrow Connector 59"/>
          <p:cNvCxnSpPr>
            <a:stCxn id="58" idx="2"/>
            <a:endCxn id="61" idx="0"/>
          </p:cNvCxnSpPr>
          <p:nvPr/>
        </p:nvCxnSpPr>
        <p:spPr>
          <a:xfrm rot="5400000">
            <a:off x="321238" y="5538693"/>
            <a:ext cx="474372" cy="30642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52400" y="5791200"/>
            <a:ext cx="781406" cy="51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Bill</a:t>
            </a:r>
            <a:endParaRPr lang="en-US" sz="1050" dirty="0"/>
          </a:p>
        </p:txBody>
      </p:sp>
      <p:cxnSp>
        <p:nvCxnSpPr>
          <p:cNvPr id="78" name="Straight Connector 77"/>
          <p:cNvCxnSpPr>
            <a:stCxn id="4" idx="2"/>
            <a:endCxn id="58" idx="0"/>
          </p:cNvCxnSpPr>
          <p:nvPr/>
        </p:nvCxnSpPr>
        <p:spPr>
          <a:xfrm rot="5400000">
            <a:off x="69282" y="4274409"/>
            <a:ext cx="1030655" cy="21727"/>
          </a:xfrm>
          <a:prstGeom prst="line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59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0" y="2590800"/>
            <a:ext cx="4065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Relational Schema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0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18044"/>
              </p:ext>
            </p:extLst>
          </p:nvPr>
        </p:nvGraphicFramePr>
        <p:xfrm>
          <a:off x="228600" y="304801"/>
          <a:ext cx="3581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/>
                <a:gridCol w="1790700"/>
              </a:tblGrid>
              <a:tr h="346364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r>
                        <a:rPr lang="en-US" dirty="0" smtClean="0"/>
                        <a:t>PW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r>
                        <a:rPr lang="en-US" dirty="0" smtClean="0"/>
                        <a:t>Mobile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BloodGroup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0"/>
            <a:ext cx="91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584647"/>
              </p:ext>
            </p:extLst>
          </p:nvPr>
        </p:nvGraphicFramePr>
        <p:xfrm>
          <a:off x="5334000" y="457200"/>
          <a:ext cx="3657600" cy="2635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7443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Type</a:t>
                      </a:r>
                    </a:p>
                  </a:txBody>
                  <a:tcPr/>
                </a:tc>
              </a:tr>
              <a:tr h="30744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07443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07443">
                <a:tc>
                  <a:txBody>
                    <a:bodyPr/>
                    <a:lstStyle/>
                    <a:p>
                      <a:r>
                        <a:rPr lang="en-US" dirty="0" smtClean="0"/>
                        <a:t>Due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07443"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</a:p>
                  </a:txBody>
                  <a:tcPr/>
                </a:tc>
              </a:tr>
              <a:tr h="4413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DocPermission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0744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curDOC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172200" y="0"/>
            <a:ext cx="90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910179"/>
              </p:ext>
            </p:extLst>
          </p:nvPr>
        </p:nvGraphicFramePr>
        <p:xfrm>
          <a:off x="5334000" y="3200400"/>
          <a:ext cx="3810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332653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32653"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32653"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</a:tr>
              <a:tr h="332653"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32653">
                <a:tc>
                  <a:txBody>
                    <a:bodyPr/>
                    <a:lstStyle/>
                    <a:p>
                      <a:r>
                        <a:rPr lang="en-US" dirty="0" smtClean="0"/>
                        <a:t>Qualification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28096">
                <a:tc>
                  <a:txBody>
                    <a:bodyPr/>
                    <a:lstStyle/>
                    <a:p>
                      <a:r>
                        <a:rPr lang="en-US" dirty="0" smtClean="0"/>
                        <a:t>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99567"/>
              </p:ext>
            </p:extLst>
          </p:nvPr>
        </p:nvGraphicFramePr>
        <p:xfrm>
          <a:off x="304800" y="5105400"/>
          <a:ext cx="309261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307"/>
                <a:gridCol w="1546307"/>
              </a:tblGrid>
              <a:tr h="315637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Type</a:t>
                      </a:r>
                    </a:p>
                  </a:txBody>
                  <a:tcPr/>
                </a:tc>
              </a:tr>
              <a:tr h="315637"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552365">
                <a:tc>
                  <a:txBody>
                    <a:bodyPr/>
                    <a:lstStyle/>
                    <a:p>
                      <a:r>
                        <a:rPr lang="en-US" dirty="0" smtClean="0"/>
                        <a:t>Specialization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1638"/>
              </p:ext>
            </p:extLst>
          </p:nvPr>
        </p:nvGraphicFramePr>
        <p:xfrm>
          <a:off x="5486400" y="5760720"/>
          <a:ext cx="3429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Type</a:t>
                      </a:r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Specialization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295400" y="449580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95800" y="61722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Nurse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572000" y="43434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006787"/>
              </p:ext>
            </p:extLst>
          </p:nvPr>
        </p:nvGraphicFramePr>
        <p:xfrm>
          <a:off x="304800" y="685800"/>
          <a:ext cx="358959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795"/>
                <a:gridCol w="1794795"/>
              </a:tblGrid>
              <a:tr h="21336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Type</a:t>
                      </a: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040420"/>
              </p:ext>
            </p:extLst>
          </p:nvPr>
        </p:nvGraphicFramePr>
        <p:xfrm>
          <a:off x="304800" y="2438400"/>
          <a:ext cx="3505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6764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Type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NumOfWards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BlockId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243455"/>
              </p:ext>
            </p:extLst>
          </p:nvPr>
        </p:nvGraphicFramePr>
        <p:xfrm>
          <a:off x="304800" y="4800600"/>
          <a:ext cx="3581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/>
                <a:gridCol w="1790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Type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WardID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483874"/>
              </p:ext>
            </p:extLst>
          </p:nvPr>
        </p:nvGraphicFramePr>
        <p:xfrm>
          <a:off x="4800600" y="685800"/>
          <a:ext cx="36576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Type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NumOfBeds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WardId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BlockID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00200" y="189468"/>
            <a:ext cx="163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TimeDuration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00" y="228600"/>
            <a:ext cx="747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Ward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434340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19812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876800" y="4267200"/>
          <a:ext cx="3200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791200" y="3505200"/>
            <a:ext cx="124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OtherStaff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62002"/>
              </p:ext>
            </p:extLst>
          </p:nvPr>
        </p:nvGraphicFramePr>
        <p:xfrm>
          <a:off x="304800" y="914400"/>
          <a:ext cx="3810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Type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BeginDate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NumberTaken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Nubmer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413725"/>
              </p:ext>
            </p:extLst>
          </p:nvPr>
        </p:nvGraphicFramePr>
        <p:xfrm>
          <a:off x="4953000" y="838200"/>
          <a:ext cx="3505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Type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PharName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Manufac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6855"/>
              </p:ext>
            </p:extLst>
          </p:nvPr>
        </p:nvGraphicFramePr>
        <p:xfrm>
          <a:off x="4953000" y="4038600"/>
          <a:ext cx="381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Type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BillID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BedBill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DocBill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0200" y="189468"/>
            <a:ext cx="130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SinglePres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19025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Medicine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35814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Bill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8449"/>
              </p:ext>
            </p:extLst>
          </p:nvPr>
        </p:nvGraphicFramePr>
        <p:xfrm>
          <a:off x="457200" y="4404360"/>
          <a:ext cx="37737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57"/>
                <a:gridCol w="1886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Type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PlaceID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BlockID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RoomNo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4000" y="3962400"/>
            <a:ext cx="1327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WorkPlace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5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594956"/>
              </p:ext>
            </p:extLst>
          </p:nvPr>
        </p:nvGraphicFramePr>
        <p:xfrm>
          <a:off x="228600" y="838200"/>
          <a:ext cx="3200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408293"/>
              </p:ext>
            </p:extLst>
          </p:nvPr>
        </p:nvGraphicFramePr>
        <p:xfrm>
          <a:off x="4572000" y="838200"/>
          <a:ext cx="4038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</a:t>
                      </a:r>
                      <a:r>
                        <a:rPr lang="en-US" dirty="0" err="1" smtClean="0"/>
                        <a:t>Typ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RoomNo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EstimatedTime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BlockID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175165"/>
              </p:ext>
            </p:extLst>
          </p:nvPr>
        </p:nvGraphicFramePr>
        <p:xfrm>
          <a:off x="304800" y="3886200"/>
          <a:ext cx="304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Type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777024"/>
              </p:ext>
            </p:extLst>
          </p:nvPr>
        </p:nvGraphicFramePr>
        <p:xfrm>
          <a:off x="4724400" y="3886200"/>
          <a:ext cx="304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Type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WardID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73930" y="251436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AppoiontSchedule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35357"/>
            <a:ext cx="17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PTDOCHistory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73930" y="335280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NurseSchedule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5557" y="332053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3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Outline of the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 smtClean="0"/>
              <a:t>ER Diagram</a:t>
            </a:r>
          </a:p>
          <a:p>
            <a:r>
              <a:rPr lang="en-US" sz="3300" dirty="0" smtClean="0"/>
              <a:t>ERD Details</a:t>
            </a:r>
          </a:p>
          <a:p>
            <a:r>
              <a:rPr lang="en-US" sz="3300" dirty="0" smtClean="0"/>
              <a:t>Relational Schema Tables</a:t>
            </a:r>
          </a:p>
          <a:p>
            <a:r>
              <a:rPr lang="en-US" sz="3300" dirty="0" smtClean="0"/>
              <a:t>Triggers</a:t>
            </a:r>
          </a:p>
          <a:p>
            <a:r>
              <a:rPr lang="en-US" sz="3300" dirty="0" smtClean="0"/>
              <a:t>Procedures</a:t>
            </a:r>
            <a:endParaRPr lang="en-US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79381"/>
              </p:ext>
            </p:extLst>
          </p:nvPr>
        </p:nvGraphicFramePr>
        <p:xfrm>
          <a:off x="381000" y="762000"/>
          <a:ext cx="304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WardID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499"/>
              </p:ext>
            </p:extLst>
          </p:nvPr>
        </p:nvGraphicFramePr>
        <p:xfrm>
          <a:off x="5029200" y="762000"/>
          <a:ext cx="304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PlaceID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592700"/>
              </p:ext>
            </p:extLst>
          </p:nvPr>
        </p:nvGraphicFramePr>
        <p:xfrm>
          <a:off x="381000" y="3810000"/>
          <a:ext cx="304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620655"/>
              </p:ext>
            </p:extLst>
          </p:nvPr>
        </p:nvGraphicFramePr>
        <p:xfrm>
          <a:off x="4876800" y="3810000"/>
          <a:ext cx="35814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6764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73930" y="3352800"/>
            <a:ext cx="179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LeaveSchedule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228600"/>
            <a:ext cx="223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OtherStaffSchedule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DocSchedule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3168134"/>
            <a:ext cx="143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PTDOCPres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9000" y="2819400"/>
            <a:ext cx="2667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Triggers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514808"/>
              </p:ext>
            </p:extLst>
          </p:nvPr>
        </p:nvGraphicFramePr>
        <p:xfrm>
          <a:off x="381000" y="1524000"/>
          <a:ext cx="8610600" cy="4251380"/>
        </p:xfrm>
        <a:graphic>
          <a:graphicData uri="http://schemas.openxmlformats.org/drawingml/2006/table">
            <a:tbl>
              <a:tblPr/>
              <a:tblGrid>
                <a:gridCol w="1896578"/>
                <a:gridCol w="75623"/>
                <a:gridCol w="1151999"/>
                <a:gridCol w="1117455"/>
                <a:gridCol w="4368945"/>
              </a:tblGrid>
              <a:tr h="25703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Trigger Name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Times New Roman"/>
                          <a:cs typeface="Vrinda"/>
                        </a:rPr>
                        <a:t>Trigger_Appoint_schedule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3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Times New Roman"/>
                          <a:cs typeface="Vrinda"/>
                        </a:rPr>
                        <a:t>AFTER INSERT on AppointSchedule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38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8111">
                <a:tc gridSpan="4"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Commands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Attributes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Tables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04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Times New Roman"/>
                          <a:cs typeface="Vrinda"/>
                        </a:rPr>
                        <a:t>UPDATE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Times New Roman"/>
                          <a:cs typeface="Vrinda"/>
                        </a:rPr>
                        <a:t>curDOC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Times New Roman"/>
                          <a:cs typeface="Vrinda"/>
                        </a:rPr>
                        <a:t>Patient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Assign requested doctor as </a:t>
                      </a:r>
                      <a:r>
                        <a:rPr lang="en-US" sz="1800" dirty="0" err="1">
                          <a:effectLst/>
                          <a:latin typeface="Arial"/>
                          <a:ea typeface="Times New Roman"/>
                          <a:cs typeface="Vrinda"/>
                        </a:rPr>
                        <a:t>curDOC</a:t>
                      </a: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 for the Patient.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1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500497"/>
              </p:ext>
            </p:extLst>
          </p:nvPr>
        </p:nvGraphicFramePr>
        <p:xfrm>
          <a:off x="381000" y="1524000"/>
          <a:ext cx="8610600" cy="4707056"/>
        </p:xfrm>
        <a:graphic>
          <a:graphicData uri="http://schemas.openxmlformats.org/drawingml/2006/table">
            <a:tbl>
              <a:tblPr/>
              <a:tblGrid>
                <a:gridCol w="1896578"/>
                <a:gridCol w="75623"/>
                <a:gridCol w="1151999"/>
                <a:gridCol w="1117455"/>
                <a:gridCol w="4368945"/>
              </a:tblGrid>
              <a:tr h="25703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Trigger Name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  <a:ea typeface="Times New Roman"/>
                          <a:cs typeface="Vrinda"/>
                        </a:rPr>
                        <a:t>Trigger_Bed_Assign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3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  <a:ea typeface="Times New Roman"/>
                          <a:cs typeface="Vrinda"/>
                        </a:rPr>
                        <a:t>AFTER INSERT on PatientBed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38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>
                        <a:effectLst/>
                        <a:latin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8111">
                <a:tc gridSpan="4"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Commands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Attributes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Tables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04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  <a:ea typeface="Times New Roman"/>
                          <a:cs typeface="Vrinda"/>
                        </a:rPr>
                        <a:t>UPDATE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  <a:ea typeface="Times New Roman"/>
                          <a:cs typeface="Vrinda"/>
                        </a:rPr>
                        <a:t>bed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  <a:ea typeface="Times New Roman"/>
                          <a:cs typeface="Vrinda"/>
                        </a:rPr>
                        <a:t>Patient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Assign bed to the requested patient attribute.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6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543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622296"/>
              </p:ext>
            </p:extLst>
          </p:nvPr>
        </p:nvGraphicFramePr>
        <p:xfrm>
          <a:off x="152400" y="838201"/>
          <a:ext cx="8915400" cy="5943601"/>
        </p:xfrm>
        <a:graphic>
          <a:graphicData uri="http://schemas.openxmlformats.org/drawingml/2006/table">
            <a:tbl>
              <a:tblPr/>
              <a:tblGrid>
                <a:gridCol w="2158315"/>
                <a:gridCol w="86060"/>
                <a:gridCol w="1129019"/>
                <a:gridCol w="1427206"/>
                <a:gridCol w="4114800"/>
              </a:tblGrid>
              <a:tr h="39314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Trigger Name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/>
                          <a:ea typeface="Times New Roman"/>
                          <a:cs typeface="Vrinda"/>
                        </a:rPr>
                        <a:t>Trigger_onLeave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106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AFTER INSERT in </a:t>
                      </a:r>
                      <a:r>
                        <a:rPr lang="en-US" sz="2000" dirty="0" err="1">
                          <a:effectLst/>
                          <a:latin typeface="Arial"/>
                          <a:ea typeface="Times New Roman"/>
                          <a:cs typeface="Vrinda"/>
                        </a:rPr>
                        <a:t>onLeave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5062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>
                        <a:effectLst/>
                        <a:latin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7716">
                <a:tc gridSpan="4"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5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Commands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Attributes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Tables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70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  <a:ea typeface="Times New Roman"/>
                          <a:cs typeface="Vrinda"/>
                        </a:rPr>
                        <a:t>UPDATE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  <a:ea typeface="Times New Roman"/>
                          <a:cs typeface="Vrinda"/>
                        </a:rPr>
                        <a:t>Doctor,</a:t>
                      </a: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Vrinda"/>
                        </a:rPr>
                        <a:t> </a:t>
                      </a:r>
                      <a:r>
                        <a:rPr lang="en-US" sz="2000">
                          <a:effectLst/>
                          <a:latin typeface="Arial"/>
                          <a:ea typeface="Times New Roman"/>
                          <a:cs typeface="Vrinda"/>
                        </a:rPr>
                        <a:t>EstimatedTime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/>
                          <a:ea typeface="Times New Roman"/>
                          <a:cs typeface="Vrinda"/>
                        </a:rPr>
                        <a:t>AppointSchedule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Update Doctor, </a:t>
                      </a:r>
                      <a:r>
                        <a:rPr lang="en-US" sz="2000" dirty="0" err="1">
                          <a:effectLst/>
                          <a:latin typeface="Arial"/>
                          <a:ea typeface="Times New Roman"/>
                          <a:cs typeface="Vrinda"/>
                        </a:rPr>
                        <a:t>EstimatedTime</a:t>
                      </a:r>
                      <a:r>
                        <a:rPr lang="en-US" sz="20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 when a doctor is on leave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9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UPDATE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  <a:ea typeface="Times New Roman"/>
                          <a:cs typeface="Vrinda"/>
                        </a:rPr>
                        <a:t>Status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  <a:latin typeface="Arial"/>
                          <a:ea typeface="Times New Roman"/>
                          <a:cs typeface="Vrinda"/>
                        </a:rPr>
                        <a:t>EMP</a:t>
                      </a:r>
                      <a:endParaRPr lang="en-US" sz="2000" dirty="0" smtClean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  <a:latin typeface="Arial"/>
                          <a:ea typeface="Times New Roman"/>
                          <a:cs typeface="Vrinda"/>
                        </a:rPr>
                        <a:t>Update Employee status to inactive.</a:t>
                      </a:r>
                      <a:endParaRPr lang="en-US" sz="2000" dirty="0" smtClean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0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543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490038"/>
              </p:ext>
            </p:extLst>
          </p:nvPr>
        </p:nvGraphicFramePr>
        <p:xfrm>
          <a:off x="381000" y="1524000"/>
          <a:ext cx="8610600" cy="4822626"/>
        </p:xfrm>
        <a:graphic>
          <a:graphicData uri="http://schemas.openxmlformats.org/drawingml/2006/table">
            <a:tbl>
              <a:tblPr/>
              <a:tblGrid>
                <a:gridCol w="1896578"/>
                <a:gridCol w="75623"/>
                <a:gridCol w="1151999"/>
                <a:gridCol w="1117455"/>
                <a:gridCol w="4368945"/>
              </a:tblGrid>
              <a:tr h="25703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Trigger Name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Arial"/>
                          <a:ea typeface="Times New Roman"/>
                          <a:cs typeface="Vrinda"/>
                        </a:rPr>
                        <a:t>Trigger_discharge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3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Arial"/>
                          <a:ea typeface="Times New Roman"/>
                          <a:cs typeface="Vrinda"/>
                        </a:rPr>
                        <a:t>After Patient </a:t>
                      </a:r>
                      <a:r>
                        <a:rPr lang="en-US" sz="20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is discharged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040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>
                        <a:effectLst/>
                        <a:latin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0195">
                <a:tc gridSpan="4"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Commands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Attributes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Tables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04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Arial"/>
                          <a:ea typeface="Times New Roman"/>
                          <a:cs typeface="Vrinda"/>
                        </a:rPr>
                        <a:t>UPDATE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Arial"/>
                          <a:ea typeface="Calibri"/>
                          <a:cs typeface="Vrinda"/>
                        </a:rPr>
                        <a:t>status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Arial"/>
                          <a:ea typeface="Times New Roman"/>
                          <a:cs typeface="Vrinda"/>
                        </a:rPr>
                        <a:t>Bed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Bed</a:t>
                      </a:r>
                      <a:r>
                        <a:rPr lang="en-US" sz="2000" baseline="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 status becomes available after discharge.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6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543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695729"/>
              </p:ext>
            </p:extLst>
          </p:nvPr>
        </p:nvGraphicFramePr>
        <p:xfrm>
          <a:off x="381000" y="1524000"/>
          <a:ext cx="8610600" cy="4822626"/>
        </p:xfrm>
        <a:graphic>
          <a:graphicData uri="http://schemas.openxmlformats.org/drawingml/2006/table">
            <a:tbl>
              <a:tblPr/>
              <a:tblGrid>
                <a:gridCol w="1896578"/>
                <a:gridCol w="75623"/>
                <a:gridCol w="1151999"/>
                <a:gridCol w="1117455"/>
                <a:gridCol w="4368945"/>
              </a:tblGrid>
              <a:tr h="25703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Trigger Name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  <a:ea typeface="Times New Roman"/>
                          <a:cs typeface="Vrinda"/>
                        </a:rPr>
                        <a:t>Trigger_receiveBill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3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  <a:ea typeface="Times New Roman"/>
                          <a:cs typeface="Vrinda"/>
                        </a:rPr>
                        <a:t>AFTER INSERT in PTBill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040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>
                        <a:effectLst/>
                        <a:latin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0195">
                <a:tc gridSpan="4"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Commands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Attributes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Tables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04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  <a:ea typeface="Times New Roman"/>
                          <a:cs typeface="Vrinda"/>
                        </a:rPr>
                        <a:t>UPDATE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  <a:ea typeface="Times New Roman"/>
                          <a:cs typeface="Vrinda"/>
                        </a:rPr>
                        <a:t>Due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  <a:ea typeface="Times New Roman"/>
                          <a:cs typeface="Vrinda"/>
                        </a:rPr>
                        <a:t>Patient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Assign due to zero after receiving bill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19400" y="2057400"/>
            <a:ext cx="3581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Procedures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0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562319"/>
              </p:ext>
            </p:extLst>
          </p:nvPr>
        </p:nvGraphicFramePr>
        <p:xfrm>
          <a:off x="304800" y="1371600"/>
          <a:ext cx="8610600" cy="4087535"/>
        </p:xfrm>
        <a:graphic>
          <a:graphicData uri="http://schemas.openxmlformats.org/drawingml/2006/table">
            <a:tbl>
              <a:tblPr/>
              <a:tblGrid>
                <a:gridCol w="3048000"/>
                <a:gridCol w="1981200"/>
                <a:gridCol w="3581400"/>
              </a:tblGrid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Procedure Name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latin typeface="Times New Roman"/>
                          <a:ea typeface="Calibri"/>
                          <a:cs typeface="Vrinda"/>
                        </a:rPr>
                        <a:t>Procedure_createPatientProfile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When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RCP creates a new patient entry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Input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Patient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informations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from user interface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Output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New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added rows in database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Apply on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Vrinda"/>
                        </a:rPr>
                        <a:t>The</a:t>
                      </a:r>
                      <a:r>
                        <a:rPr lang="en-US" sz="1600" baseline="0" dirty="0" smtClean="0">
                          <a:latin typeface="Calibri"/>
                          <a:ea typeface="Calibri"/>
                          <a:cs typeface="Vrinda"/>
                        </a:rPr>
                        <a:t> patient who is not a old patient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467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INSERT </a:t>
                      </a: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PatientID,name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and other </a:t>
                      </a:r>
                      <a:r>
                        <a:rPr lang="en-US" sz="18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informations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into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Patient Table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UPDATE status of  Bed Tables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Vrinda"/>
                        </a:rPr>
                        <a:t>If</a:t>
                      </a:r>
                      <a:r>
                        <a:rPr lang="en-US" sz="1600" baseline="0" dirty="0" smtClean="0">
                          <a:latin typeface="Calibri"/>
                          <a:ea typeface="Calibri"/>
                          <a:cs typeface="Vrinda"/>
                        </a:rPr>
                        <a:t> a ward bed or cabin is assigned to a patient then the status of bed or cabin is updated as occupied.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Procedures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38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430499"/>
              </p:ext>
            </p:extLst>
          </p:nvPr>
        </p:nvGraphicFramePr>
        <p:xfrm>
          <a:off x="304800" y="762000"/>
          <a:ext cx="8534399" cy="5330775"/>
        </p:xfrm>
        <a:graphic>
          <a:graphicData uri="http://schemas.openxmlformats.org/drawingml/2006/table">
            <a:tbl>
              <a:tblPr/>
              <a:tblGrid>
                <a:gridCol w="2590800"/>
                <a:gridCol w="3048000"/>
                <a:gridCol w="2895599"/>
              </a:tblGrid>
              <a:tr h="3533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Procedure Name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latin typeface="Times New Roman"/>
                          <a:ea typeface="Calibri"/>
                          <a:cs typeface="Vrinda"/>
                        </a:rPr>
                        <a:t>Procedure_schedule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16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Vrinda"/>
                        </a:rPr>
                        <a:t>Circularly</a:t>
                      </a:r>
                      <a:r>
                        <a:rPr lang="en-US" sz="1600" baseline="0" dirty="0" smtClean="0">
                          <a:latin typeface="Calibri"/>
                          <a:ea typeface="Calibri"/>
                          <a:cs typeface="Vrinda"/>
                        </a:rPr>
                        <a:t> executes depends on hospital defined working day time.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33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Vrinda"/>
                        </a:rPr>
                        <a:t>Input</a:t>
                      </a:r>
                      <a:endParaRPr lang="en-US" sz="16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Employee(status),Doctor(available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time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),Patient(word/bed),Ward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00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Output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Calibri"/>
                          <a:ea typeface="Calibri"/>
                          <a:cs typeface="Vrinda"/>
                        </a:rPr>
                        <a:t>Employee,Schedule</a:t>
                      </a:r>
                      <a:r>
                        <a:rPr lang="en-US" sz="1600" baseline="0" dirty="0" smtClean="0">
                          <a:latin typeface="Calibri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/>
                          <a:ea typeface="Calibri"/>
                          <a:cs typeface="Vrinda"/>
                        </a:rPr>
                        <a:t>Ward,Schedules</a:t>
                      </a:r>
                      <a:r>
                        <a:rPr lang="en-US" sz="1600" baseline="0" dirty="0" smtClean="0">
                          <a:latin typeface="Calibri"/>
                          <a:ea typeface="Calibri"/>
                          <a:cs typeface="Vrinda"/>
                        </a:rPr>
                        <a:t> patients </a:t>
                      </a:r>
                      <a:r>
                        <a:rPr lang="en-US" sz="1600" baseline="0" dirty="0" err="1" smtClean="0">
                          <a:latin typeface="Calibri"/>
                          <a:ea typeface="Calibri"/>
                          <a:cs typeface="Vrinda"/>
                        </a:rPr>
                        <a:t>List,Doctors</a:t>
                      </a:r>
                      <a:r>
                        <a:rPr lang="en-US" sz="1600" baseline="0" dirty="0" smtClean="0">
                          <a:latin typeface="Calibri"/>
                          <a:ea typeface="Calibri"/>
                          <a:cs typeface="Vrinda"/>
                        </a:rPr>
                        <a:t>’ schedule </a:t>
                      </a:r>
                      <a:r>
                        <a:rPr lang="en-US" sz="1600" baseline="0" dirty="0" err="1" smtClean="0">
                          <a:latin typeface="Calibri"/>
                          <a:ea typeface="Calibri"/>
                          <a:cs typeface="Vrinda"/>
                        </a:rPr>
                        <a:t>hour,Doctors</a:t>
                      </a:r>
                      <a:r>
                        <a:rPr lang="en-US" sz="1600" baseline="0" dirty="0" smtClean="0">
                          <a:latin typeface="Calibri"/>
                          <a:ea typeface="Calibri"/>
                          <a:cs typeface="Vrinda"/>
                        </a:rPr>
                        <a:t> Patient List.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Apply on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Vrinda"/>
                        </a:rPr>
                        <a:t>Apply</a:t>
                      </a:r>
                      <a:r>
                        <a:rPr lang="en-US" sz="1600" baseline="0" dirty="0" smtClean="0">
                          <a:latin typeface="Calibri"/>
                          <a:ea typeface="Calibri"/>
                          <a:cs typeface="Vrinda"/>
                        </a:rPr>
                        <a:t> on every </a:t>
                      </a:r>
                      <a:r>
                        <a:rPr lang="en-US" sz="1600" baseline="0" dirty="0" err="1" smtClean="0">
                          <a:latin typeface="Calibri"/>
                          <a:ea typeface="Calibri"/>
                          <a:cs typeface="Vrinda"/>
                        </a:rPr>
                        <a:t>Employee,Ward,Patient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696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69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57618" marR="576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034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SELECT </a:t>
                      </a: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status</a:t>
                      </a:r>
                      <a:r>
                        <a:rPr lang="en-US" sz="18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,name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and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other 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information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from 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Employee.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SELECT 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patient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bed and status related info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 of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Patient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.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SELECT 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bed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from Ward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SELECT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status from Doctor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CALCULATE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 </a:t>
                      </a:r>
                      <a:r>
                        <a:rPr lang="en-US" sz="18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AppointScedule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, </a:t>
                      </a:r>
                      <a:r>
                        <a:rPr lang="en-US" sz="18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DOCSchedule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, </a:t>
                      </a:r>
                      <a:r>
                        <a:rPr lang="en-US" sz="18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NUrseSchedule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and </a:t>
                      </a:r>
                      <a:r>
                        <a:rPr lang="en-US" sz="18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StaffSchedule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using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Hospital rules.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57618" marR="576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57618" marR="576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Procedures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72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9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022397"/>
              </p:ext>
            </p:extLst>
          </p:nvPr>
        </p:nvGraphicFramePr>
        <p:xfrm>
          <a:off x="381000" y="1143000"/>
          <a:ext cx="8458200" cy="4727584"/>
        </p:xfrm>
        <a:graphic>
          <a:graphicData uri="http://schemas.openxmlformats.org/drawingml/2006/table">
            <a:tbl>
              <a:tblPr/>
              <a:tblGrid>
                <a:gridCol w="2971800"/>
                <a:gridCol w="2819400"/>
                <a:gridCol w="2667000"/>
              </a:tblGrid>
              <a:tr h="4049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Procedure Name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latin typeface="Times New Roman"/>
                          <a:ea typeface="Calibri"/>
                          <a:cs typeface="Vrinda"/>
                        </a:rPr>
                        <a:t>Procedure_calculateSalary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49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16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After 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months/weeks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depending on employee type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49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Vrinda"/>
                        </a:rPr>
                        <a:t>Input</a:t>
                      </a:r>
                      <a:endParaRPr lang="en-US" sz="16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Employee(</a:t>
                      </a: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employeeID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)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49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Output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Salary/</a:t>
                      </a: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Timeperiod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49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Apply on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Every </a:t>
                      </a:r>
                      <a:r>
                        <a:rPr lang="en-US" sz="1800" dirty="0" err="1">
                          <a:latin typeface="Times New Roman"/>
                          <a:ea typeface="Calibri"/>
                          <a:cs typeface="Vrinda"/>
                        </a:rPr>
                        <a:t>EmployeeID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4968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496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87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SELECT an </a:t>
                      </a: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employeeID,name,baseSalary,incrementRate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 and other salaries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from Employee.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CALCULATE </a:t>
                      </a: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total</a:t>
                      </a:r>
                      <a:r>
                        <a:rPr lang="en-US" sz="18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Salary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using business rules.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Update salary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on EMP table.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A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Docter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is also an employee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. </a:t>
                      </a: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Noraml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employee salary can be calculated every month but Doctor salary can be after week.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Procedures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266045"/>
              </p:ext>
            </p:extLst>
          </p:nvPr>
        </p:nvGraphicFramePr>
        <p:xfrm>
          <a:off x="304800" y="1066800"/>
          <a:ext cx="8534400" cy="4907280"/>
        </p:xfrm>
        <a:graphic>
          <a:graphicData uri="http://schemas.openxmlformats.org/drawingml/2006/table">
            <a:tbl>
              <a:tblPr/>
              <a:tblGrid>
                <a:gridCol w="3811003"/>
                <a:gridCol w="1294397"/>
                <a:gridCol w="34290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Procedure Name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Calibri"/>
                          <a:cs typeface="Vrinda"/>
                        </a:rPr>
                        <a:t>Procedure_preparePatientBill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When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doctor release is permitted or patient wants to discharge</a:t>
                      </a: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.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Input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Patient(</a:t>
                      </a:r>
                      <a:r>
                        <a:rPr lang="en-US" sz="2000" dirty="0" err="1" smtClean="0">
                          <a:latin typeface="Times New Roman"/>
                          <a:ea typeface="Calibri"/>
                          <a:cs typeface="Vrinda"/>
                        </a:rPr>
                        <a:t>PatientID</a:t>
                      </a: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)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Output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Times New Roman"/>
                          <a:ea typeface="Calibri"/>
                          <a:cs typeface="Vrinda"/>
                        </a:rPr>
                        <a:t>TotalBill,Dues,PaidAmount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Apply to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Vrinda"/>
                        </a:rPr>
                        <a:t>Every </a:t>
                      </a: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dischargeable </a:t>
                      </a:r>
                      <a:r>
                        <a:rPr lang="en-US" sz="2000" dirty="0" err="1" smtClean="0">
                          <a:latin typeface="Times New Roman"/>
                          <a:ea typeface="Calibri"/>
                          <a:cs typeface="Vrinda"/>
                        </a:rPr>
                        <a:t>patientID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Vrinda"/>
                        </a:rPr>
                        <a:t>SELECT </a:t>
                      </a:r>
                      <a:r>
                        <a:rPr lang="en-US" sz="2000" dirty="0" err="1" smtClean="0">
                          <a:latin typeface="Times New Roman"/>
                          <a:ea typeface="Calibri"/>
                          <a:cs typeface="Vrinda"/>
                        </a:rPr>
                        <a:t>patientID</a:t>
                      </a:r>
                      <a:r>
                        <a:rPr lang="en-US" sz="20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,name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all other </a:t>
                      </a: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information </a:t>
                      </a:r>
                      <a:r>
                        <a:rPr lang="en-US" sz="2000" dirty="0">
                          <a:latin typeface="Times New Roman"/>
                          <a:ea typeface="Calibri"/>
                          <a:cs typeface="Vrinda"/>
                        </a:rPr>
                        <a:t>from </a:t>
                      </a: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Patient table.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Calculate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TotalBill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, Dues, </a:t>
                      </a:r>
                      <a:r>
                        <a:rPr lang="en-US" sz="20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PaidAmount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from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Bed/</a:t>
                      </a:r>
                      <a:r>
                        <a:rPr lang="en-US" sz="20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CabinRent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* </a:t>
                      </a:r>
                      <a:r>
                        <a:rPr lang="en-US" sz="20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daysStayed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DoctorFees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and other calculations.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Procedures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79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36380"/>
              </p:ext>
            </p:extLst>
          </p:nvPr>
        </p:nvGraphicFramePr>
        <p:xfrm>
          <a:off x="304800" y="1066800"/>
          <a:ext cx="8534400" cy="4171188"/>
        </p:xfrm>
        <a:graphic>
          <a:graphicData uri="http://schemas.openxmlformats.org/drawingml/2006/table">
            <a:tbl>
              <a:tblPr/>
              <a:tblGrid>
                <a:gridCol w="3811003"/>
                <a:gridCol w="1294397"/>
                <a:gridCol w="34290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Procedure Name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Calibri"/>
                          <a:cs typeface="Vrinda"/>
                        </a:rPr>
                        <a:t>Procedure_doctorPatientList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When doctor logins and wants to see his patient List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Input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Times New Roman"/>
                          <a:ea typeface="Calibri"/>
                          <a:cs typeface="Vrinda"/>
                        </a:rPr>
                        <a:t>Patient,Doctor</a:t>
                      </a: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(</a:t>
                      </a:r>
                      <a:r>
                        <a:rPr lang="en-US" sz="2000" dirty="0" err="1" smtClean="0">
                          <a:latin typeface="Times New Roman"/>
                          <a:ea typeface="Calibri"/>
                          <a:cs typeface="Vrinda"/>
                        </a:rPr>
                        <a:t>employeeID</a:t>
                      </a: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)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Output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Vrinda"/>
                        </a:rPr>
                        <a:t>Subset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Vrinda"/>
                        </a:rPr>
                        <a:t> of current patient List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Apply to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Vrinda"/>
                        </a:rPr>
                        <a:t>Every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800" baseline="0" dirty="0" err="1" smtClean="0">
                          <a:latin typeface="Calibri"/>
                          <a:ea typeface="Calibri"/>
                          <a:cs typeface="Vrinda"/>
                        </a:rPr>
                        <a:t>PatientID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Vrinda"/>
                        </a:rPr>
                        <a:t>SELECT </a:t>
                      </a:r>
                      <a:r>
                        <a:rPr lang="en-US" sz="2000" dirty="0" err="1" smtClean="0">
                          <a:latin typeface="Times New Roman"/>
                          <a:ea typeface="Calibri"/>
                          <a:cs typeface="Vrinda"/>
                        </a:rPr>
                        <a:t>patientID</a:t>
                      </a:r>
                      <a:r>
                        <a:rPr lang="en-US" sz="20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,name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all other </a:t>
                      </a: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information </a:t>
                      </a:r>
                      <a:r>
                        <a:rPr lang="en-US" sz="2000" dirty="0">
                          <a:latin typeface="Times New Roman"/>
                          <a:ea typeface="Calibri"/>
                          <a:cs typeface="Vrinda"/>
                        </a:rPr>
                        <a:t>from </a:t>
                      </a: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Patient Table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where </a:t>
                      </a:r>
                      <a:r>
                        <a:rPr lang="en-US" sz="20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assignedDoctorID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matches the </a:t>
                      </a:r>
                      <a:r>
                        <a:rPr lang="en-US" sz="20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employeeID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of logged in doctor</a:t>
                      </a: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Every patient has an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attribute </a:t>
                      </a:r>
                      <a:r>
                        <a:rPr lang="en-US" sz="20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assignedDoctorID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.</a:t>
                      </a:r>
                      <a:endParaRPr lang="en-US" sz="2000" dirty="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Procedures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6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14" y="-61686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QUESTIONS???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52600"/>
            <a:ext cx="5628250" cy="425390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757714" y="381000"/>
            <a:ext cx="3352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Thank You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6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0" y="29718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90800" y="12192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1240665"/>
            <a:ext cx="1447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457424" y="2155065"/>
            <a:ext cx="134369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ID</a:t>
            </a:r>
            <a:endParaRPr lang="en-US" u="sng" dirty="0"/>
          </a:p>
        </p:txBody>
      </p:sp>
      <p:sp>
        <p:nvSpPr>
          <p:cNvPr id="9" name="Oval 8"/>
          <p:cNvSpPr/>
          <p:nvPr/>
        </p:nvSpPr>
        <p:spPr>
          <a:xfrm>
            <a:off x="5457422" y="4617076"/>
            <a:ext cx="134369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05200" y="5074276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38200" y="3527738"/>
            <a:ext cx="1447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828800" y="4876800"/>
            <a:ext cx="146819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  <p:cxnSp>
        <p:nvCxnSpPr>
          <p:cNvPr id="16" name="Straight Connector 15"/>
          <p:cNvCxnSpPr>
            <a:stCxn id="4" idx="0"/>
            <a:endCxn id="5" idx="4"/>
          </p:cNvCxnSpPr>
          <p:nvPr/>
        </p:nvCxnSpPr>
        <p:spPr>
          <a:xfrm flipH="1" flipV="1">
            <a:off x="3276600" y="2133600"/>
            <a:ext cx="6477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419600" y="2057400"/>
            <a:ext cx="457200" cy="101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</p:cNvCxnSpPr>
          <p:nvPr/>
        </p:nvCxnSpPr>
        <p:spPr>
          <a:xfrm flipV="1">
            <a:off x="4648200" y="2743200"/>
            <a:ext cx="1066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19600" y="3771900"/>
            <a:ext cx="1447800" cy="118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2"/>
            <a:endCxn id="10" idx="0"/>
          </p:cNvCxnSpPr>
          <p:nvPr/>
        </p:nvCxnSpPr>
        <p:spPr>
          <a:xfrm>
            <a:off x="3924300" y="3886200"/>
            <a:ext cx="266700" cy="1188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13" idx="0"/>
          </p:cNvCxnSpPr>
          <p:nvPr/>
        </p:nvCxnSpPr>
        <p:spPr>
          <a:xfrm flipH="1">
            <a:off x="2562896" y="3886200"/>
            <a:ext cx="1361404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1"/>
          </p:cNvCxnSpPr>
          <p:nvPr/>
        </p:nvCxnSpPr>
        <p:spPr>
          <a:xfrm flipH="1">
            <a:off x="1828800" y="3429000"/>
            <a:ext cx="1371600" cy="555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47386" y="3347434"/>
            <a:ext cx="189641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4648200" y="3657600"/>
            <a:ext cx="1057141" cy="296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143000" y="1582157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4" idx="1"/>
            <a:endCxn id="21" idx="5"/>
          </p:cNvCxnSpPr>
          <p:nvPr/>
        </p:nvCxnSpPr>
        <p:spPr>
          <a:xfrm flipH="1" flipV="1">
            <a:off x="2313734" y="2362646"/>
            <a:ext cx="886666" cy="1066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35819" y="2433034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Blood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group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4" idx="1"/>
            <a:endCxn id="31" idx="6"/>
          </p:cNvCxnSpPr>
          <p:nvPr/>
        </p:nvCxnSpPr>
        <p:spPr>
          <a:xfrm flipH="1" flipV="1">
            <a:off x="1607419" y="2890234"/>
            <a:ext cx="1592981" cy="538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0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0179" y="5505718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cxnSp>
        <p:nvCxnSpPr>
          <p:cNvPr id="16" name="Straight Connector 15"/>
          <p:cNvCxnSpPr>
            <a:stCxn id="2" idx="0"/>
            <a:endCxn id="38" idx="2"/>
          </p:cNvCxnSpPr>
          <p:nvPr/>
        </p:nvCxnSpPr>
        <p:spPr>
          <a:xfrm flipV="1">
            <a:off x="2133600" y="1364343"/>
            <a:ext cx="1356194" cy="113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26" idx="0"/>
          </p:cNvCxnSpPr>
          <p:nvPr/>
        </p:nvCxnSpPr>
        <p:spPr>
          <a:xfrm flipH="1">
            <a:off x="3489794" y="3463546"/>
            <a:ext cx="980388" cy="689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0"/>
            <a:endCxn id="26" idx="3"/>
          </p:cNvCxnSpPr>
          <p:nvPr/>
        </p:nvCxnSpPr>
        <p:spPr>
          <a:xfrm flipV="1">
            <a:off x="3289315" y="5091446"/>
            <a:ext cx="200479" cy="419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959600" y="5481596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OfficeStaff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65415" y="5510522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55058" y="5505718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Nurse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70182" y="3006346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</a:t>
            </a:r>
            <a:endParaRPr lang="en-US" dirty="0"/>
          </a:p>
        </p:txBody>
      </p:sp>
      <p:sp>
        <p:nvSpPr>
          <p:cNvPr id="2" name="Isosceles Triangle 1"/>
          <p:cNvSpPr/>
          <p:nvPr/>
        </p:nvSpPr>
        <p:spPr>
          <a:xfrm>
            <a:off x="1603248" y="2496355"/>
            <a:ext cx="1060704" cy="9380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isa</a:t>
            </a:r>
            <a:endParaRPr lang="en-US" dirty="0"/>
          </a:p>
        </p:txBody>
      </p:sp>
      <p:cxnSp>
        <p:nvCxnSpPr>
          <p:cNvPr id="21" name="Straight Connector 20"/>
          <p:cNvCxnSpPr>
            <a:stCxn id="13" idx="2"/>
            <a:endCxn id="24" idx="0"/>
          </p:cNvCxnSpPr>
          <p:nvPr/>
        </p:nvCxnSpPr>
        <p:spPr>
          <a:xfrm>
            <a:off x="5194082" y="3920746"/>
            <a:ext cx="184876" cy="196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3"/>
            <a:endCxn id="22" idx="0"/>
          </p:cNvCxnSpPr>
          <p:nvPr/>
        </p:nvCxnSpPr>
        <p:spPr>
          <a:xfrm>
            <a:off x="5917982" y="3463546"/>
            <a:ext cx="1214592" cy="689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3"/>
            <a:endCxn id="4" idx="0"/>
          </p:cNvCxnSpPr>
          <p:nvPr/>
        </p:nvCxnSpPr>
        <p:spPr>
          <a:xfrm flipH="1">
            <a:off x="1064079" y="3434366"/>
            <a:ext cx="1069521" cy="2071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4" idx="3"/>
            <a:endCxn id="12" idx="0"/>
          </p:cNvCxnSpPr>
          <p:nvPr/>
        </p:nvCxnSpPr>
        <p:spPr>
          <a:xfrm>
            <a:off x="5378958" y="5054956"/>
            <a:ext cx="0" cy="450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3"/>
            <a:endCxn id="9" idx="0"/>
          </p:cNvCxnSpPr>
          <p:nvPr/>
        </p:nvCxnSpPr>
        <p:spPr>
          <a:xfrm>
            <a:off x="7132574" y="5091446"/>
            <a:ext cx="550926" cy="390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6602222" y="4153435"/>
            <a:ext cx="1060704" cy="9380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isa</a:t>
            </a:r>
            <a:endParaRPr lang="en-US" dirty="0"/>
          </a:p>
        </p:txBody>
      </p:sp>
      <p:sp>
        <p:nvSpPr>
          <p:cNvPr id="24" name="Isosceles Triangle 23"/>
          <p:cNvSpPr/>
          <p:nvPr/>
        </p:nvSpPr>
        <p:spPr>
          <a:xfrm>
            <a:off x="4848606" y="4116945"/>
            <a:ext cx="1060704" cy="9380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isa</a:t>
            </a:r>
            <a:endParaRPr lang="en-US" dirty="0"/>
          </a:p>
        </p:txBody>
      </p:sp>
      <p:sp>
        <p:nvSpPr>
          <p:cNvPr id="26" name="Isosceles Triangle 25"/>
          <p:cNvSpPr/>
          <p:nvPr/>
        </p:nvSpPr>
        <p:spPr>
          <a:xfrm>
            <a:off x="2959442" y="4153435"/>
            <a:ext cx="1060704" cy="9380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isa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765894" y="449943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cxnSp>
        <p:nvCxnSpPr>
          <p:cNvPr id="58" name="Straight Connector 57"/>
          <p:cNvCxnSpPr>
            <a:stCxn id="13" idx="0"/>
            <a:endCxn id="62" idx="3"/>
          </p:cNvCxnSpPr>
          <p:nvPr/>
        </p:nvCxnSpPr>
        <p:spPr>
          <a:xfrm flipH="1" flipV="1">
            <a:off x="4528161" y="2399354"/>
            <a:ext cx="665921" cy="606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Isosceles Triangle 61"/>
          <p:cNvSpPr/>
          <p:nvPr/>
        </p:nvSpPr>
        <p:spPr>
          <a:xfrm>
            <a:off x="3997809" y="1461343"/>
            <a:ext cx="1060704" cy="9380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isa</a:t>
            </a:r>
            <a:endParaRPr lang="en-US" dirty="0"/>
          </a:p>
        </p:txBody>
      </p:sp>
      <p:cxnSp>
        <p:nvCxnSpPr>
          <p:cNvPr id="64" name="Straight Connector 63"/>
          <p:cNvCxnSpPr>
            <a:stCxn id="62" idx="1"/>
            <a:endCxn id="38" idx="2"/>
          </p:cNvCxnSpPr>
          <p:nvPr/>
        </p:nvCxnSpPr>
        <p:spPr>
          <a:xfrm flipH="1" flipV="1">
            <a:off x="3489794" y="1364343"/>
            <a:ext cx="773191" cy="566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6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23601" y="3029857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95400" y="16002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3" idx="0"/>
            <a:endCxn id="4" idx="4"/>
          </p:cNvCxnSpPr>
          <p:nvPr/>
        </p:nvCxnSpPr>
        <p:spPr>
          <a:xfrm rot="16200000" flipV="1">
            <a:off x="2756723" y="1739078"/>
            <a:ext cx="515257" cy="2066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352800" y="6858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867400" y="38100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due</a:t>
            </a:r>
            <a:endParaRPr lang="en-US" dirty="0"/>
          </a:p>
        </p:txBody>
      </p:sp>
      <p:cxnSp>
        <p:nvCxnSpPr>
          <p:cNvPr id="8" name="Straight Connector 7"/>
          <p:cNvCxnSpPr>
            <a:stCxn id="6" idx="4"/>
            <a:endCxn id="3" idx="0"/>
          </p:cNvCxnSpPr>
          <p:nvPr/>
        </p:nvCxnSpPr>
        <p:spPr>
          <a:xfrm rot="16200000" flipH="1">
            <a:off x="3328222" y="2310577"/>
            <a:ext cx="1429657" cy="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1"/>
            <a:endCxn id="3" idx="3"/>
          </p:cNvCxnSpPr>
          <p:nvPr/>
        </p:nvCxnSpPr>
        <p:spPr>
          <a:xfrm rot="16200000" flipV="1">
            <a:off x="5191407" y="3067051"/>
            <a:ext cx="456854" cy="129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410200" y="1524000"/>
            <a:ext cx="1904098" cy="1085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 Permission</a:t>
            </a:r>
          </a:p>
          <a:p>
            <a:pPr algn="ctr"/>
            <a:endParaRPr lang="en-US" dirty="0"/>
          </a:p>
        </p:txBody>
      </p:sp>
      <p:cxnSp>
        <p:nvCxnSpPr>
          <p:cNvPr id="11" name="Straight Connector 10"/>
          <p:cNvCxnSpPr>
            <a:stCxn id="10" idx="3"/>
            <a:endCxn id="3" idx="0"/>
          </p:cNvCxnSpPr>
          <p:nvPr/>
        </p:nvCxnSpPr>
        <p:spPr>
          <a:xfrm rot="5400000">
            <a:off x="4578746" y="1919554"/>
            <a:ext cx="579058" cy="1641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2000" y="3962400"/>
            <a:ext cx="1676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CurDOC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3" idx="1"/>
            <a:endCxn id="12" idx="5"/>
          </p:cNvCxnSpPr>
          <p:nvPr/>
        </p:nvCxnSpPr>
        <p:spPr>
          <a:xfrm rot="10800000" flipV="1">
            <a:off x="2192897" y="3487057"/>
            <a:ext cx="1130704" cy="1255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04800" y="4555671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85800" y="2743200"/>
            <a:ext cx="2148088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  <a:r>
              <a:rPr lang="en-US" dirty="0" smtClean="0">
                <a:solidFill>
                  <a:schemeClr val="tx1"/>
                </a:solidFill>
              </a:rPr>
              <a:t>ualification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296214" y="4539343"/>
            <a:ext cx="231497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pecialization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09600" y="0"/>
            <a:ext cx="140057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salary</a:t>
            </a:r>
            <a:endParaRPr lang="en-US" dirty="0"/>
          </a:p>
        </p:txBody>
      </p:sp>
      <p:cxnSp>
        <p:nvCxnSpPr>
          <p:cNvPr id="28" name="Straight Connector 27"/>
          <p:cNvCxnSpPr>
            <a:stCxn id="37" idx="2"/>
            <a:endCxn id="24" idx="0"/>
          </p:cNvCxnSpPr>
          <p:nvPr/>
        </p:nvCxnSpPr>
        <p:spPr>
          <a:xfrm rot="5400000">
            <a:off x="2689672" y="1127572"/>
            <a:ext cx="685800" cy="2545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2"/>
            <a:endCxn id="23" idx="3"/>
          </p:cNvCxnSpPr>
          <p:nvPr/>
        </p:nvCxnSpPr>
        <p:spPr>
          <a:xfrm flipH="1">
            <a:off x="1752600" y="4996543"/>
            <a:ext cx="543614" cy="16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7" idx="0"/>
            <a:endCxn id="27" idx="6"/>
          </p:cNvCxnSpPr>
          <p:nvPr/>
        </p:nvCxnSpPr>
        <p:spPr>
          <a:xfrm rot="16200000" flipV="1">
            <a:off x="2814838" y="-347462"/>
            <a:ext cx="685800" cy="2295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581400" y="11430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705600" y="1676400"/>
            <a:ext cx="1143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46" name="Straight Connector 45"/>
          <p:cNvCxnSpPr>
            <a:stCxn id="41" idx="2"/>
            <a:endCxn id="37" idx="3"/>
          </p:cNvCxnSpPr>
          <p:nvPr/>
        </p:nvCxnSpPr>
        <p:spPr>
          <a:xfrm rot="10800000">
            <a:off x="5029200" y="1600200"/>
            <a:ext cx="1676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841564" y="5622471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Nurse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190500" y="5622471"/>
            <a:ext cx="231497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pecialization</a:t>
            </a:r>
            <a:endParaRPr lang="en-US" dirty="0"/>
          </a:p>
        </p:txBody>
      </p:sp>
      <p:cxnSp>
        <p:nvCxnSpPr>
          <p:cNvPr id="61" name="Straight Connector 60"/>
          <p:cNvCxnSpPr>
            <a:stCxn id="59" idx="1"/>
            <a:endCxn id="60" idx="6"/>
          </p:cNvCxnSpPr>
          <p:nvPr/>
        </p:nvCxnSpPr>
        <p:spPr>
          <a:xfrm flipH="1">
            <a:off x="2505476" y="6079671"/>
            <a:ext cx="336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048000" y="32766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OfficeStaff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6019800" y="3276600"/>
            <a:ext cx="231497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cxnSp>
        <p:nvCxnSpPr>
          <p:cNvPr id="66" name="Straight Connector 65"/>
          <p:cNvCxnSpPr>
            <a:stCxn id="65" idx="2"/>
            <a:endCxn id="64" idx="3"/>
          </p:cNvCxnSpPr>
          <p:nvPr/>
        </p:nvCxnSpPr>
        <p:spPr>
          <a:xfrm rot="10800000">
            <a:off x="4495800" y="37338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974668" y="4539343"/>
            <a:ext cx="17413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TimeDuration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800600" y="5562600"/>
            <a:ext cx="1752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startdate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888318" y="5791200"/>
            <a:ext cx="172228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enddate</a:t>
            </a:r>
            <a:endParaRPr lang="en-US" dirty="0"/>
          </a:p>
        </p:txBody>
      </p:sp>
      <p:cxnSp>
        <p:nvCxnSpPr>
          <p:cNvPr id="76" name="Straight Connector 75"/>
          <p:cNvCxnSpPr>
            <a:stCxn id="73" idx="1"/>
          </p:cNvCxnSpPr>
          <p:nvPr/>
        </p:nvCxnSpPr>
        <p:spPr>
          <a:xfrm rot="10800000" flipV="1">
            <a:off x="6096000" y="4996542"/>
            <a:ext cx="878668" cy="642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3" idx="2"/>
            <a:endCxn id="75" idx="0"/>
          </p:cNvCxnSpPr>
          <p:nvPr/>
        </p:nvCxnSpPr>
        <p:spPr>
          <a:xfrm rot="5400000">
            <a:off x="7628669" y="5574534"/>
            <a:ext cx="337457" cy="9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934200" y="228600"/>
            <a:ext cx="1400576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</a:t>
            </a:r>
            <a:endParaRPr lang="en-US" dirty="0"/>
          </a:p>
        </p:txBody>
      </p:sp>
      <p:cxnSp>
        <p:nvCxnSpPr>
          <p:cNvPr id="50" name="Straight Connector 49"/>
          <p:cNvCxnSpPr>
            <a:endCxn id="49" idx="3"/>
          </p:cNvCxnSpPr>
          <p:nvPr/>
        </p:nvCxnSpPr>
        <p:spPr>
          <a:xfrm flipV="1">
            <a:off x="5029200" y="944049"/>
            <a:ext cx="2110110" cy="427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562600" y="2209800"/>
            <a:ext cx="1143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</a:t>
            </a:r>
            <a:endParaRPr lang="en-US" dirty="0"/>
          </a:p>
        </p:txBody>
      </p:sp>
      <p:cxnSp>
        <p:nvCxnSpPr>
          <p:cNvPr id="77" name="Straight Connector 76"/>
          <p:cNvCxnSpPr>
            <a:stCxn id="71" idx="1"/>
          </p:cNvCxnSpPr>
          <p:nvPr/>
        </p:nvCxnSpPr>
        <p:spPr>
          <a:xfrm rot="16200000" flipV="1">
            <a:off x="5171399" y="1762801"/>
            <a:ext cx="416392" cy="700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4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200" y="17526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129272" y="71882"/>
            <a:ext cx="1447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bedID</a:t>
            </a:r>
            <a:endParaRPr lang="en-US" u="sng" dirty="0"/>
          </a:p>
        </p:txBody>
      </p:sp>
      <p:sp>
        <p:nvSpPr>
          <p:cNvPr id="7" name="Oval 6"/>
          <p:cNvSpPr/>
          <p:nvPr/>
        </p:nvSpPr>
        <p:spPr>
          <a:xfrm>
            <a:off x="7167096" y="986282"/>
            <a:ext cx="134369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rent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rot="5400000" flipH="1" flipV="1">
            <a:off x="5871145" y="1037273"/>
            <a:ext cx="863982" cy="566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</p:cNvCxnSpPr>
          <p:nvPr/>
        </p:nvCxnSpPr>
        <p:spPr>
          <a:xfrm flipV="1">
            <a:off x="6477000" y="1524000"/>
            <a:ext cx="1066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357058" y="2178651"/>
            <a:ext cx="159161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rot="10800000">
            <a:off x="6400800" y="2514601"/>
            <a:ext cx="1014214" cy="27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9200" y="14478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28600" y="2286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NumberofWards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286000" y="257016"/>
            <a:ext cx="1447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blockID</a:t>
            </a:r>
            <a:endParaRPr lang="en-US" u="sng" dirty="0"/>
          </a:p>
        </p:txBody>
      </p:sp>
      <p:cxnSp>
        <p:nvCxnSpPr>
          <p:cNvPr id="13" name="Straight Connector 12"/>
          <p:cNvCxnSpPr>
            <a:stCxn id="10" idx="0"/>
            <a:endCxn id="11" idx="4"/>
          </p:cNvCxnSpPr>
          <p:nvPr/>
        </p:nvCxnSpPr>
        <p:spPr>
          <a:xfrm rot="16200000" flipV="1">
            <a:off x="1390650" y="895350"/>
            <a:ext cx="30480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0"/>
          </p:cNvCxnSpPr>
          <p:nvPr/>
        </p:nvCxnSpPr>
        <p:spPr>
          <a:xfrm flipV="1">
            <a:off x="1943100" y="1089337"/>
            <a:ext cx="876300" cy="358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657600" y="838200"/>
            <a:ext cx="159161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2"/>
            <a:endCxn id="10" idx="3"/>
          </p:cNvCxnSpPr>
          <p:nvPr/>
        </p:nvCxnSpPr>
        <p:spPr>
          <a:xfrm rot="10800000" flipV="1">
            <a:off x="2667000" y="1295400"/>
            <a:ext cx="990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64635" y="2178651"/>
            <a:ext cx="159161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19" name="Straight Connector 18"/>
          <p:cNvCxnSpPr>
            <a:stCxn id="17" idx="1"/>
          </p:cNvCxnSpPr>
          <p:nvPr/>
        </p:nvCxnSpPr>
        <p:spPr>
          <a:xfrm rot="16200000" flipV="1">
            <a:off x="2892881" y="1907721"/>
            <a:ext cx="178960" cy="630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28600" y="37338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Ward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28600" y="24384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NumberofBeds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917700" y="3145588"/>
            <a:ext cx="1447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wardID</a:t>
            </a:r>
            <a:endParaRPr lang="en-US" u="sng" dirty="0"/>
          </a:p>
        </p:txBody>
      </p:sp>
      <p:cxnSp>
        <p:nvCxnSpPr>
          <p:cNvPr id="24" name="Straight Connector 23"/>
          <p:cNvCxnSpPr>
            <a:stCxn id="21" idx="0"/>
            <a:endCxn id="22" idx="4"/>
          </p:cNvCxnSpPr>
          <p:nvPr/>
        </p:nvCxnSpPr>
        <p:spPr>
          <a:xfrm rot="5400000" flipH="1" flipV="1">
            <a:off x="857250" y="3448050"/>
            <a:ext cx="3810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3"/>
            <a:endCxn id="23" idx="3"/>
          </p:cNvCxnSpPr>
          <p:nvPr/>
        </p:nvCxnSpPr>
        <p:spPr>
          <a:xfrm flipV="1">
            <a:off x="1676400" y="3926077"/>
            <a:ext cx="453326" cy="264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133600" y="4343400"/>
            <a:ext cx="159161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cxnSp>
        <p:nvCxnSpPr>
          <p:cNvPr id="27" name="Straight Connector 26"/>
          <p:cNvCxnSpPr>
            <a:stCxn id="26" idx="2"/>
            <a:endCxn id="21" idx="3"/>
          </p:cNvCxnSpPr>
          <p:nvPr/>
        </p:nvCxnSpPr>
        <p:spPr>
          <a:xfrm rot="10800000">
            <a:off x="1676400" y="4191000"/>
            <a:ext cx="457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53064" y="5094514"/>
            <a:ext cx="159161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29" name="Straight Connector 28"/>
          <p:cNvCxnSpPr>
            <a:stCxn id="28" idx="0"/>
            <a:endCxn id="21" idx="2"/>
          </p:cNvCxnSpPr>
          <p:nvPr/>
        </p:nvCxnSpPr>
        <p:spPr>
          <a:xfrm rot="5400000" flipH="1" flipV="1">
            <a:off x="727528" y="4869543"/>
            <a:ext cx="446314" cy="3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452418" y="4681368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WorkPlace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656248" y="3408008"/>
            <a:ext cx="1676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PlaceID</a:t>
            </a:r>
            <a:endParaRPr lang="en-US" u="sng" dirty="0"/>
          </a:p>
        </p:txBody>
      </p:sp>
      <p:sp>
        <p:nvSpPr>
          <p:cNvPr id="32" name="Oval 31"/>
          <p:cNvSpPr/>
          <p:nvPr/>
        </p:nvSpPr>
        <p:spPr>
          <a:xfrm>
            <a:off x="6586472" y="3581400"/>
            <a:ext cx="21336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334000" y="5943600"/>
            <a:ext cx="231497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Floor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514600" y="5943600"/>
            <a:ext cx="16383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RoomNo</a:t>
            </a:r>
            <a:endParaRPr lang="en-US" dirty="0"/>
          </a:p>
        </p:txBody>
      </p:sp>
      <p:cxnSp>
        <p:nvCxnSpPr>
          <p:cNvPr id="37" name="Straight Connector 36"/>
          <p:cNvCxnSpPr>
            <a:endCxn id="31" idx="4"/>
          </p:cNvCxnSpPr>
          <p:nvPr/>
        </p:nvCxnSpPr>
        <p:spPr>
          <a:xfrm rot="5400000" flipH="1" flipV="1">
            <a:off x="5327528" y="4481280"/>
            <a:ext cx="325792" cy="8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2" idx="4"/>
          </p:cNvCxnSpPr>
          <p:nvPr/>
        </p:nvCxnSpPr>
        <p:spPr>
          <a:xfrm flipV="1">
            <a:off x="6019800" y="4381500"/>
            <a:ext cx="1633472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5676900" y="5676900"/>
            <a:ext cx="457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1"/>
            <a:endCxn id="36" idx="0"/>
          </p:cNvCxnSpPr>
          <p:nvPr/>
        </p:nvCxnSpPr>
        <p:spPr>
          <a:xfrm rot="10800000" flipV="1">
            <a:off x="3333750" y="5138568"/>
            <a:ext cx="1118668" cy="805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586472" y="4866528"/>
            <a:ext cx="235361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42" name="Straight Connector 41"/>
          <p:cNvCxnSpPr>
            <a:stCxn id="41" idx="2"/>
            <a:endCxn id="30" idx="3"/>
          </p:cNvCxnSpPr>
          <p:nvPr/>
        </p:nvCxnSpPr>
        <p:spPr>
          <a:xfrm flipH="1" flipV="1">
            <a:off x="6052618" y="5138568"/>
            <a:ext cx="533854" cy="185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69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4154" y="1752600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Prescriptionfor</a:t>
            </a:r>
            <a:endParaRPr lang="en-US" dirty="0" smtClean="0"/>
          </a:p>
          <a:p>
            <a:pPr algn="ctr"/>
            <a:r>
              <a:rPr lang="en-US" dirty="0" err="1" smtClean="0"/>
              <a:t>SingleMedicine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41753" y="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begin 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70553" y="21465"/>
            <a:ext cx="1447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Dosage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62200" y="533400"/>
            <a:ext cx="134369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ID</a:t>
            </a:r>
            <a:endParaRPr lang="en-US" u="sng" dirty="0"/>
          </a:p>
        </p:txBody>
      </p:sp>
      <p:sp>
        <p:nvSpPr>
          <p:cNvPr id="9" name="Oval 8"/>
          <p:cNvSpPr/>
          <p:nvPr/>
        </p:nvSpPr>
        <p:spPr>
          <a:xfrm>
            <a:off x="6858000" y="2286000"/>
            <a:ext cx="192927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105400" y="2895600"/>
            <a:ext cx="16383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Duration</a:t>
            </a:r>
            <a:endParaRPr lang="en-US" dirty="0"/>
          </a:p>
        </p:txBody>
      </p:sp>
      <p:cxnSp>
        <p:nvCxnSpPr>
          <p:cNvPr id="16" name="Straight Connector 15"/>
          <p:cNvCxnSpPr>
            <a:endCxn id="5" idx="4"/>
          </p:cNvCxnSpPr>
          <p:nvPr/>
        </p:nvCxnSpPr>
        <p:spPr>
          <a:xfrm flipH="1" flipV="1">
            <a:off x="4627553" y="914400"/>
            <a:ext cx="228600" cy="935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770553" y="838200"/>
            <a:ext cx="457200" cy="101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1"/>
            <a:endCxn id="7" idx="5"/>
          </p:cNvCxnSpPr>
          <p:nvPr/>
        </p:nvCxnSpPr>
        <p:spPr>
          <a:xfrm rot="10800000">
            <a:off x="3509116" y="1313890"/>
            <a:ext cx="585038" cy="89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  <a:endCxn id="9" idx="2"/>
          </p:cNvCxnSpPr>
          <p:nvPr/>
        </p:nvCxnSpPr>
        <p:spPr>
          <a:xfrm>
            <a:off x="5999154" y="2209800"/>
            <a:ext cx="858846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0" idx="0"/>
          </p:cNvCxnSpPr>
          <p:nvPr/>
        </p:nvCxnSpPr>
        <p:spPr>
          <a:xfrm>
            <a:off x="5486400" y="2667000"/>
            <a:ext cx="43815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477000" y="914400"/>
            <a:ext cx="2667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NumberTaken</a:t>
            </a:r>
            <a:endParaRPr lang="en-US" dirty="0"/>
          </a:p>
        </p:txBody>
      </p:sp>
      <p:cxnSp>
        <p:nvCxnSpPr>
          <p:cNvPr id="34" name="Straight Connector 33"/>
          <p:cNvCxnSpPr>
            <a:stCxn id="33" idx="2"/>
            <a:endCxn id="4" idx="3"/>
          </p:cNvCxnSpPr>
          <p:nvPr/>
        </p:nvCxnSpPr>
        <p:spPr>
          <a:xfrm rot="10800000" flipV="1">
            <a:off x="5999154" y="1371600"/>
            <a:ext cx="477846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49849" y="4585251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Medicine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810000" y="34290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606939" y="4362048"/>
            <a:ext cx="2590800" cy="1164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pharmaceuticalName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484232" y="5638800"/>
            <a:ext cx="2278768" cy="898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manufacturer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495800" y="5956665"/>
            <a:ext cx="179887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cxnSp>
        <p:nvCxnSpPr>
          <p:cNvPr id="31" name="Straight Connector 30"/>
          <p:cNvCxnSpPr>
            <a:stCxn id="25" idx="0"/>
          </p:cNvCxnSpPr>
          <p:nvPr/>
        </p:nvCxnSpPr>
        <p:spPr>
          <a:xfrm rot="16200000" flipV="1">
            <a:off x="4866250" y="4201551"/>
            <a:ext cx="318051" cy="44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5" idx="2"/>
            <a:endCxn id="37" idx="4"/>
          </p:cNvCxnSpPr>
          <p:nvPr/>
        </p:nvCxnSpPr>
        <p:spPr>
          <a:xfrm rot="5400000">
            <a:off x="3600277" y="4937051"/>
            <a:ext cx="1087072" cy="221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2"/>
            <a:endCxn id="29" idx="2"/>
          </p:cNvCxnSpPr>
          <p:nvPr/>
        </p:nvCxnSpPr>
        <p:spPr>
          <a:xfrm rot="16200000" flipH="1">
            <a:off x="5572806" y="5176793"/>
            <a:ext cx="588568" cy="123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2"/>
            <a:endCxn id="30" idx="0"/>
          </p:cNvCxnSpPr>
          <p:nvPr/>
        </p:nvCxnSpPr>
        <p:spPr>
          <a:xfrm rot="16200000" flipH="1">
            <a:off x="5094087" y="5655513"/>
            <a:ext cx="457014" cy="145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133599" y="5638800"/>
            <a:ext cx="1808153" cy="947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amount</a:t>
            </a:r>
            <a:endParaRPr lang="en-US" dirty="0"/>
          </a:p>
        </p:txBody>
      </p:sp>
      <p:cxnSp>
        <p:nvCxnSpPr>
          <p:cNvPr id="38" name="Straight Connector 37"/>
          <p:cNvCxnSpPr>
            <a:stCxn id="28" idx="2"/>
            <a:endCxn id="25" idx="3"/>
          </p:cNvCxnSpPr>
          <p:nvPr/>
        </p:nvCxnSpPr>
        <p:spPr>
          <a:xfrm flipH="1">
            <a:off x="6050049" y="4944281"/>
            <a:ext cx="556890" cy="9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819400" y="44958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medid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stCxn id="25" idx="1"/>
            <a:endCxn id="39" idx="6"/>
          </p:cNvCxnSpPr>
          <p:nvPr/>
        </p:nvCxnSpPr>
        <p:spPr>
          <a:xfrm rot="10800000">
            <a:off x="4191001" y="4953001"/>
            <a:ext cx="258849" cy="89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28600" y="28194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0" y="13716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BillID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2286000" y="19812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BedBill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362200" y="32004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DocBill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0" y="41910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Connector 82"/>
          <p:cNvCxnSpPr>
            <a:stCxn id="78" idx="2"/>
            <a:endCxn id="82" idx="0"/>
          </p:cNvCxnSpPr>
          <p:nvPr/>
        </p:nvCxnSpPr>
        <p:spPr>
          <a:xfrm rot="5400000">
            <a:off x="628650" y="3790950"/>
            <a:ext cx="4572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8" idx="3"/>
            <a:endCxn id="81" idx="2"/>
          </p:cNvCxnSpPr>
          <p:nvPr/>
        </p:nvCxnSpPr>
        <p:spPr>
          <a:xfrm>
            <a:off x="1828800" y="3276600"/>
            <a:ext cx="533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8" idx="3"/>
            <a:endCxn id="80" idx="2"/>
          </p:cNvCxnSpPr>
          <p:nvPr/>
        </p:nvCxnSpPr>
        <p:spPr>
          <a:xfrm flipV="1">
            <a:off x="1828800" y="2438400"/>
            <a:ext cx="457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8" idx="0"/>
            <a:endCxn id="79" idx="4"/>
          </p:cNvCxnSpPr>
          <p:nvPr/>
        </p:nvCxnSpPr>
        <p:spPr>
          <a:xfrm rot="16200000" flipV="1">
            <a:off x="590550" y="2381250"/>
            <a:ext cx="5334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7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702</TotalTime>
  <Words>985</Words>
  <Application>Microsoft Office PowerPoint</Application>
  <PresentationFormat>On-screen Show (4:3)</PresentationFormat>
  <Paragraphs>632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Technic</vt:lpstr>
      <vt:lpstr>Hospital Management System</vt:lpstr>
      <vt:lpstr>Outline of the presentation</vt:lpstr>
      <vt:lpstr>ER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Triggers</vt:lpstr>
      <vt:lpstr>Triggers</vt:lpstr>
      <vt:lpstr>Triggers</vt:lpstr>
      <vt:lpstr>Triggers</vt:lpstr>
      <vt:lpstr>Triggers</vt:lpstr>
      <vt:lpstr>Triggers</vt:lpstr>
      <vt:lpstr>Procedures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mahmud</dc:creator>
  <cp:lastModifiedBy>bimurto</cp:lastModifiedBy>
  <cp:revision>176</cp:revision>
  <dcterms:created xsi:type="dcterms:W3CDTF">2014-02-01T15:24:16Z</dcterms:created>
  <dcterms:modified xsi:type="dcterms:W3CDTF">2014-03-29T16:40:34Z</dcterms:modified>
</cp:coreProperties>
</file>