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9" r:id="rId3"/>
    <p:sldId id="261" r:id="rId5"/>
    <p:sldId id="324" r:id="rId6"/>
    <p:sldId id="316" r:id="rId7"/>
    <p:sldId id="289" r:id="rId8"/>
    <p:sldId id="333" r:id="rId9"/>
    <p:sldId id="334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292929"/>
    <a:srgbClr val="A0C101"/>
    <a:srgbClr val="7F4F21"/>
    <a:srgbClr val="898989"/>
    <a:srgbClr val="CC0000"/>
    <a:srgbClr val="21212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317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800"/>
        <p:guide pos="29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8A16BE2-C0E5-4128-A8E1-4BA2B988AFCF}" type="datetimeFigureOut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CF5569-D16D-47B4-8384-D0C63D1C4B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开场白、课程适合人群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即：课程面向的对象，此处的描述一定要清晰、具体，有针对性，要包括：学前有怎样的知识准备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	课程中重点传授给学生的知识，较难理解或掌握的知识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20" y="2859088"/>
            <a:ext cx="24050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685800" y="839380"/>
            <a:ext cx="7772400" cy="13369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4600" b="1" kern="1200">
                <a:solidFill>
                  <a:srgbClr val="212121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371600" y="2351485"/>
            <a:ext cx="6400800" cy="478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000" b="1" kern="1200">
                <a:solidFill>
                  <a:srgbClr val="212121"/>
                </a:solidFill>
              </a:defRPr>
            </a:lvl1pPr>
            <a:lvl2pPr marL="0" lvl="1" indent="457200" algn="l">
              <a:buNone/>
              <a:defRPr sz="2400" kern="1200">
                <a:solidFill>
                  <a:schemeClr val="tx1"/>
                </a:solidFill>
              </a:defRPr>
            </a:lvl2pPr>
            <a:lvl3pPr marL="0" lvl="2" indent="457200" algn="l">
              <a:buNone/>
              <a:defRPr sz="2400" kern="1200">
                <a:solidFill>
                  <a:schemeClr val="tx1"/>
                </a:solidFill>
              </a:defRPr>
            </a:lvl3pPr>
            <a:lvl4pPr marL="0" lvl="3" indent="457200" algn="l">
              <a:buNone/>
              <a:defRPr sz="2400" kern="1200">
                <a:solidFill>
                  <a:schemeClr val="tx1"/>
                </a:solidFill>
              </a:defRPr>
            </a:lvl4pPr>
            <a:lvl5pPr marL="0" lvl="4" indent="457200" algn="l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 smtClean="0"/>
          </a:p>
          <a:p>
            <a:pPr lvl="0"/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010"/>
            <a:ext cx="7139010" cy="70675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Clr>
                <a:srgbClr val="A0C101"/>
              </a:buClr>
              <a:buFont typeface="Wingdings" panose="05000000000000000000" pitchFamily="2" charset="2"/>
              <a:buChar char="n"/>
              <a:defRPr sz="2400" b="1"/>
            </a:lvl1pPr>
            <a:lvl2pPr marL="800100" indent="-342900">
              <a:lnSpc>
                <a:spcPct val="150000"/>
              </a:lnSpc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/>
            </a:lvl2pPr>
            <a:lvl3pPr marL="1200150" indent="-285750">
              <a:lnSpc>
                <a:spcPct val="150000"/>
              </a:lnSpc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/>
            </a:lvl3pPr>
            <a:lvl4pPr marL="1657350" indent="-285750">
              <a:defRPr/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A548-4D7C-450A-9CAA-344BE7EFB38D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AE54-8200-4F01-8A71-B84D1BEC4F65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2484438" y="842963"/>
            <a:ext cx="4389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32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3825"/>
            <a:ext cx="120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34F0-697F-4EBE-B796-57170A7EFE88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strike="noStrike" noProof="1">
              <a:sym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</a:fld>
            <a:endParaRPr lang="zh-CN" altLang="en-US" strike="noStrike" noProof="1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3714750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rot="5400000">
            <a:off x="2928144" y="1999456"/>
            <a:ext cx="3287713" cy="3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25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03575" y="3841750"/>
            <a:ext cx="4392613" cy="110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文本占位符 33"/>
          <p:cNvSpPr>
            <a:spLocks noGrp="1"/>
          </p:cNvSpPr>
          <p:nvPr>
            <p:ph type="body" sz="quarter" idx="11"/>
          </p:nvPr>
        </p:nvSpPr>
        <p:spPr>
          <a:xfrm>
            <a:off x="142844" y="4643452"/>
            <a:ext cx="2857520" cy="428610"/>
          </a:xfrm>
        </p:spPr>
        <p:txBody>
          <a:bodyPr lIns="91434" tIns="45717" rIns="91434" bIns="45717" rtlCol="0" anchor="ctr">
            <a:normAutofit/>
          </a:bodyPr>
          <a:lstStyle>
            <a:lvl1pPr algn="ctr">
              <a:buNone/>
              <a:def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142844" y="3714758"/>
            <a:ext cx="2857520" cy="928694"/>
          </a:xfrm>
        </p:spPr>
        <p:txBody>
          <a:bodyPr lIns="91434" tIns="45717" rIns="91434" bIns="45717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1800" b="1" kern="1200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9810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5F682761-25A1-4092-947E-2E89841FB5F5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34131" y="340519"/>
            <a:ext cx="496887" cy="428625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01613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857250" lvl="1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371600" lvl="2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1657350" lvl="3" indent="-28575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anchor="ctr"/>
          <a:p>
            <a:pPr defTabSz="914400">
              <a:buNone/>
            </a:pPr>
            <a:r>
              <a:rPr lang="zh-CN" altLang="en-US" kern="120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本课素材</a:t>
            </a:r>
            <a:endParaRPr lang="zh-CN" altLang="en-US" kern="1200"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314" name="内容占位符 1"/>
          <p:cNvSpPr/>
          <p:nvPr/>
        </p:nvSpPr>
        <p:spPr>
          <a:xfrm>
            <a:off x="457200" y="981075"/>
            <a:ext cx="8229600" cy="3613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Clr>
                <a:srgbClr val="009E64"/>
              </a:buClr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	</a:t>
            </a:r>
            <a:endParaRPr lang="en-US" altLang="zh-CN" sz="2400" b="1">
              <a:latin typeface="微软雅黑" panose="020B0503020204020204" pitchFamily="2" charset="-122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148715"/>
            <a:ext cx="405892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lang="en-US" sz="2400" b="1">
                <a:ln>
                  <a:noFill/>
                </a:ln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QQ</a:t>
            </a:r>
            <a:r>
              <a:rPr lang="zh-CN" sz="2400" b="1">
                <a:ln>
                  <a:noFill/>
                </a:ln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群</a:t>
            </a:r>
            <a:endParaRPr lang="en-US" altLang="zh-CN" sz="2400" b="1" smtClean="0">
              <a:ln>
                <a:noFill/>
              </a:ln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 descr="qianduan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0" y="1323975"/>
            <a:ext cx="2434590" cy="3270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41115" y="4150360"/>
            <a:ext cx="1318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848484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119069658</a:t>
            </a:r>
            <a:endParaRPr lang="zh-CN" altLang="en-US" b="1">
              <a:solidFill>
                <a:srgbClr val="848484"/>
              </a:solidFill>
              <a:effectLst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3125" y="3732530"/>
            <a:ext cx="176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FB918"/>
                </a:solidFill>
                <a:latin typeface="幼圆" panose="02010509060101010101" charset="-122"/>
                <a:ea typeface="幼圆" panose="02010509060101010101" charset="-122"/>
              </a:rPr>
              <a:t>8</a:t>
            </a:r>
            <a:endParaRPr lang="en-US" altLang="zh-CN" b="1">
              <a:solidFill>
                <a:srgbClr val="9FB918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 noChangeArrowheads="1"/>
          </p:cNvSpPr>
          <p:nvPr>
            <p:ph type="ctrTitle"/>
          </p:nvPr>
        </p:nvSpPr>
        <p:spPr>
          <a:xfrm>
            <a:off x="1386255" y="781050"/>
            <a:ext cx="6858000" cy="1574800"/>
          </a:xfrm>
        </p:spPr>
        <p:txBody>
          <a:bodyPr/>
          <a:lstStyle/>
          <a:p>
            <a:pPr eaLnBrk="1" hangingPunct="1"/>
            <a:r>
              <a:rPr lang="zh-CN" altLang="en-US" kern="1600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幸运抽奖</a:t>
            </a:r>
            <a:endParaRPr lang="zh-CN" altLang="en-US" kern="1600" dirty="0" smtClean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3" name="副标题 5122"/>
          <p:cNvSpPr>
            <a:spLocks noGrp="1" noChangeArrowheads="1"/>
          </p:cNvSpPr>
          <p:nvPr>
            <p:ph type="subTitle" idx="1"/>
          </p:nvPr>
        </p:nvSpPr>
        <p:spPr>
          <a:xfrm>
            <a:off x="1214438" y="2250170"/>
            <a:ext cx="6858000" cy="609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讲师：陈璇</a:t>
            </a:r>
            <a:endParaRPr lang="zh-CN" altLang="en-US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kern="1200" dirty="0">
                <a:latin typeface="Arial" panose="020B0604020202020204" pitchFamily="34" charset="0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主要内容</a:t>
            </a:r>
            <a:endParaRPr lang="zh-CN" altLang="en-US" kern="1200" dirty="0">
              <a:latin typeface="Arial" panose="020B0604020202020204" pitchFamily="34" charset="0"/>
              <a:ea typeface="微软雅黑" panose="020B0503020204020204" pitchFamily="2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页面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布局及</a:t>
            </a:r>
            <a:r>
              <a:rPr kumimoji="0" lang="en-US" altLang="zh-CN" sz="2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CSS</a:t>
            </a:r>
            <a:r>
              <a:rPr kumimoji="0" lang="zh-CN" altLang="en-US" sz="2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美化</a:t>
            </a:r>
            <a:endParaRPr kumimoji="0" lang="zh-CN" altLang="en-US" sz="2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幸运抽奖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altLang="zh-CN" sz="183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JavaScript</a:t>
            </a:r>
            <a:endParaRPr kumimoji="0" lang="en-US" altLang="zh-CN" sz="183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dirty="0"/>
              <a:t>幸运抽奖</a:t>
            </a:r>
            <a:endParaRPr lang="zh-CN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710" y="1196975"/>
            <a:ext cx="426720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913765"/>
            <a:ext cx="4780915" cy="412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90" y="1651635"/>
            <a:ext cx="426656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00685" y="195580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我们的课程</a:t>
            </a: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00685" y="903605"/>
          <a:ext cx="84124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3944620"/>
                <a:gridCol w="19500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主要内容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预备学习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网站、域名等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网页制作基础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HTML5+CSS3</a:t>
                      </a:r>
                      <a:r>
                        <a:rPr lang="zh-CN" altLang="en-US" sz="1600"/>
                        <a:t>基础、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盒子模型、浮动定位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号店</a:t>
                      </a:r>
                      <a:endParaRPr lang="zh-CN" altLang="en-US" sz="1600"/>
                    </a:p>
                  </a:txBody>
                  <a:tcPr/>
                </a:tc>
              </a:tr>
              <a:tr h="286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JavaScript</a:t>
                      </a: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网页特效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语法、函数与逻辑控制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课工场导航页</a:t>
                      </a:r>
                      <a:endParaRPr lang="zh-CN" altLang="en-US" sz="1600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jQuery</a:t>
                      </a: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网页特效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基本操作、事件与特效、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en-US" altLang="zh-CN" sz="1600"/>
                        <a:t>Ajax</a:t>
                      </a:r>
                      <a:r>
                        <a:rPr lang="zh-CN" altLang="en-US" sz="1600"/>
                        <a:t>、定制化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2048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HTML5</a:t>
                      </a: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前端开发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HTML5+CSS3</a:t>
                      </a:r>
                      <a:r>
                        <a:rPr lang="zh-CN" altLang="en-US" sz="1600"/>
                        <a:t>、动画、多媒体、</a:t>
                      </a:r>
                      <a:r>
                        <a:rPr lang="en-US" altLang="zh-CN" sz="1600"/>
                        <a:t>Canvas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见缝插针</a:t>
                      </a:r>
                      <a:endParaRPr lang="zh-CN" altLang="en-US" sz="1600"/>
                    </a:p>
                  </a:txBody>
                  <a:tcPr/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Bootstrap</a:t>
                      </a: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框架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布局、组件、插件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新浪云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移动端开发</a:t>
                      </a: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&amp;</a:t>
                      </a: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前端工程化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响应式和自适应布局、</a:t>
                      </a:r>
                      <a:r>
                        <a:rPr lang="en-US" altLang="zh-CN" sz="1600"/>
                        <a:t>Zepto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node.js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webpack</a:t>
                      </a:r>
                      <a:r>
                        <a:rPr lang="zh-CN" altLang="zh-CN" sz="1600"/>
                        <a:t>、</a:t>
                      </a:r>
                      <a:r>
                        <a:rPr lang="en-US" altLang="zh-CN" sz="1600"/>
                        <a:t>react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阶段项目</a:t>
                      </a:r>
                      <a:r>
                        <a:rPr lang="en-US" altLang="zh-CN" sz="1600"/>
                        <a:t>-</a:t>
                      </a:r>
                      <a:r>
                        <a:rPr lang="zh-CN" altLang="en-US" sz="1600"/>
                        <a:t>当代商城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加油站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AngularJS</a:t>
                      </a:r>
                      <a:r>
                        <a:rPr lang="zh-CN" altLang="en-US" sz="1600"/>
                        <a:t>、V</a:t>
                      </a:r>
                      <a:r>
                        <a:rPr lang="en-US" altLang="zh-CN" sz="1600"/>
                        <a:t>ue.js</a:t>
                      </a:r>
                      <a:r>
                        <a:rPr lang="zh-CN" altLang="en-US" sz="1600"/>
                        <a:t>等前沿技术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kern="1200" dirty="0">
                <a:latin typeface="Arial" panose="020B0604020202020204" pitchFamily="34" charset="0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欢迎加入</a:t>
            </a:r>
            <a:endParaRPr lang="zh-CN" altLang="en-US" kern="1200" dirty="0">
              <a:latin typeface="Arial" panose="020B0604020202020204" pitchFamily="34" charset="0"/>
              <a:ea typeface="微软雅黑" panose="020B0503020204020204" pitchFamily="2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https://ke.qq.com/course/165959#tuin=55bf6be6</a:t>
            </a:r>
            <a:endParaRPr kumimoji="0" 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endParaRPr kumimoji="0" lang="zh-CN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endParaRPr kumimoji="0" lang="en-US" sz="2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QQ</a:t>
            </a: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群</a:t>
            </a:r>
            <a:r>
              <a:rPr kumimoji="0" lang="zh-CN" sz="24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： </a:t>
            </a:r>
            <a:r>
              <a:rPr lang="en-US" altLang="zh-CN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458872693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19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5" y="123825"/>
            <a:ext cx="1206500" cy="520700"/>
          </a:xfrm>
        </p:spPr>
      </p:pic>
      <p:pic>
        <p:nvPicPr>
          <p:cNvPr id="9220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25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87600" y="484188"/>
            <a:ext cx="441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292929"/>
                </a:solidFill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海量学习资源等你来拿！</a:t>
            </a:r>
            <a:endParaRPr lang="zh-CN" altLang="en-US" sz="3000" b="1" dirty="0">
              <a:solidFill>
                <a:srgbClr val="292929"/>
              </a:solidFill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微信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10" y="1183005"/>
            <a:ext cx="2266950" cy="333311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5072063" y="3642043"/>
            <a:ext cx="2246312" cy="5734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68580" tIns="34290" rIns="68580" bIns="34290">
            <a:spAutoFit/>
          </a:bodyPr>
          <a:p>
            <a:pPr lvl="0" algn="ctr" eaLnBrk="1" hangingPunct="1"/>
            <a:r>
              <a:rPr lang="zh-CN" altLang="en-US" sz="1600" b="1" dirty="0">
                <a:solidFill>
                  <a:srgbClr val="A0C10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课工场前端群</a:t>
            </a:r>
            <a:r>
              <a:rPr lang="en-US" altLang="zh-CN" sz="1600" b="1" dirty="0">
                <a:solidFill>
                  <a:srgbClr val="A0C10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600" b="1" dirty="0">
                <a:solidFill>
                  <a:srgbClr val="A0C10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458872693</a:t>
            </a:r>
            <a:endParaRPr lang="zh-CN" altLang="en-US" sz="1600" b="1" dirty="0">
              <a:solidFill>
                <a:srgbClr val="A0C10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380" y="1374775"/>
            <a:ext cx="2111375" cy="211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全屏显示(16:9)</PresentationFormat>
  <Paragraphs>88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幼圆</vt:lpstr>
      <vt:lpstr>Office 主题_2</vt:lpstr>
      <vt:lpstr>本课素材</vt:lpstr>
      <vt:lpstr>幸运抽奖</vt:lpstr>
      <vt:lpstr>主要内容</vt:lpstr>
      <vt:lpstr>幸运抽奖</vt:lpstr>
      <vt:lpstr>我们的课程</vt:lpstr>
      <vt:lpstr>欢迎加入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xuan.chen</cp:lastModifiedBy>
  <cp:revision>206</cp:revision>
  <dcterms:created xsi:type="dcterms:W3CDTF">2014-08-11T02:57:00Z</dcterms:created>
  <dcterms:modified xsi:type="dcterms:W3CDTF">2017-05-22T01:31:26Z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