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7" r:id="rId4"/>
    <p:sldId id="298" r:id="rId5"/>
    <p:sldId id="455" r:id="rId6"/>
    <p:sldId id="451" r:id="rId7"/>
    <p:sldId id="456" r:id="rId8"/>
    <p:sldId id="443" r:id="rId9"/>
    <p:sldId id="448" r:id="rId10"/>
    <p:sldId id="465" r:id="rId11"/>
    <p:sldId id="460" r:id="rId12"/>
    <p:sldId id="461" r:id="rId13"/>
    <p:sldId id="464" r:id="rId14"/>
    <p:sldId id="444" r:id="rId15"/>
    <p:sldId id="449" r:id="rId16"/>
    <p:sldId id="452" r:id="rId17"/>
    <p:sldId id="467" r:id="rId18"/>
    <p:sldId id="453" r:id="rId19"/>
    <p:sldId id="468" r:id="rId20"/>
    <p:sldId id="469" r:id="rId21"/>
    <p:sldId id="457" r:id="rId22"/>
    <p:sldId id="446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9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9" d="100"/>
          <a:sy n="119" d="100"/>
        </p:scale>
        <p:origin x="557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E8D2F-BFBB-485D-8C06-B635EE701934}" type="datetimeFigureOut">
              <a:rPr lang="zh-CN" altLang="en-US" smtClean="0"/>
              <a:t>2024-11-26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ADDB2-2A2D-4A98-9DB0-1581E98957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3D54C3A-B7B6-4BDC-A25E-8D4D981673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DAAD1-362E-3B8A-32D0-CEDF420C6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9E88E4C-1456-F2B9-9249-AA28FE5C27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8CA82F-A617-1204-7D72-9F5B27B3F1C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612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3CB00-1928-33B7-D5ED-4B8CCB2DC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D68D868-FB08-2A7E-92B1-8B0B4B15A7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24B70C-F466-FAD3-2734-EC1341678427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563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1C4B3-5905-B933-5660-CEFAA36C7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50E3AB8-B4D3-094C-3A18-2624082F3C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43E805-938C-749A-8C3B-DDAA87E01DF3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08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27167-AAEA-D217-F376-C52E860D8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8BD38C0-4BD8-36C7-7301-74DD683F5F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DB493-1D41-6B71-75C9-649613418120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552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2C154-85C1-3E41-B9C3-349837758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F77B80D-1372-310E-2C8E-11E8286A22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DE8D82-95CD-C03B-34D7-0B8F9ACB6ED8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186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680D9-F388-1805-9B57-7750D9EB4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13E66A3-BCCB-27C3-E5EA-199EBD63E6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07D564-8903-95DC-C010-61287009863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61E1F-5CE8-4E55-C7BA-6F478B35E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DDC906D-0766-07C4-5C74-C428D88D52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E85C2C-B5AB-C3E0-88A0-1147A3D1877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310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E1D8A-812C-7D4C-7342-0D4F76728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5F8A347-D080-51E9-6BDA-020A8282E2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F99EE8-2504-7EFE-6D06-2EDE2160C514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76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61C00-49F1-E04D-EADB-5E0F1B29E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14F8C71-F20E-93D7-3B7A-26A9238DEA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4F1796-BB8A-28EB-4F83-4BA2A058045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84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49F9F-DA99-8071-363E-016B55F8D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3875FD8-7D08-A7DC-6EF0-85A99CD5CD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3B383A-7CED-2A4C-7D4A-60A5B621E2B4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903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6323A-5D64-7F01-235E-AC305F30F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0941ACC-77E8-F994-2860-93FD685E5B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B93D70-0311-5461-73CE-D34DD3E6F3E8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053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ADC5D-352F-2381-752B-0E8885B84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BF91CD3-AC0D-75CD-5E5B-8E95053063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DD8925-D62D-7B40-DBE4-7A108655B0A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091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EE4FC-6824-4EB7-5C8F-F96D1D67E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2F1D9EB-8AB2-C18E-516E-62CAEB99F4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A6D6EF-2A87-0534-1BFC-C5BFDBA6F658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834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BFA74-C721-93AF-ED52-FE25991EF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0C5E79D-E953-956C-0D37-64D2E163C5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4BAD7B-B354-6A5F-8471-6A1FE563CFC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16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059" name="Group 35"/>
          <p:cNvGrpSpPr/>
          <p:nvPr/>
        </p:nvGrpSpPr>
        <p:grpSpPr bwMode="auto">
          <a:xfrm>
            <a:off x="0" y="1"/>
            <a:ext cx="12192000" cy="1185863"/>
            <a:chOff x="0" y="0"/>
            <a:chExt cx="5760" cy="747"/>
          </a:xfrm>
        </p:grpSpPr>
        <p:pic>
          <p:nvPicPr>
            <p:cNvPr id="257057" name="Picture 33" descr="snap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5760" cy="747"/>
            </a:xfrm>
            <a:prstGeom prst="rect">
              <a:avLst/>
            </a:prstGeom>
            <a:noFill/>
          </p:spPr>
        </p:pic>
        <p:sp>
          <p:nvSpPr>
            <p:cNvPr id="257058" name="Rectangle 3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61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pic>
        <p:nvPicPr>
          <p:cNvPr id="257026" name="Picture 2" descr="low-li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48438"/>
            <a:ext cx="12192000" cy="336550"/>
          </a:xfrm>
          <a:prstGeom prst="rect">
            <a:avLst/>
          </a:prstGeom>
          <a:noFill/>
        </p:spPr>
      </p:pic>
      <p:sp>
        <p:nvSpPr>
          <p:cNvPr id="2570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84467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57029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143933" y="6616700"/>
            <a:ext cx="2844800" cy="268288"/>
          </a:xfrm>
        </p:spPr>
        <p:txBody>
          <a:bodyPr/>
          <a:lstStyle>
            <a:lvl1pPr>
              <a:defRPr sz="14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pPr>
              <a:defRPr/>
            </a:pPr>
            <a:fld id="{866B9336-F3DE-43F4-BC39-C018B62CB89A}" type="datetime1">
              <a:rPr lang="zh-CN" altLang="en-US" smtClean="0"/>
              <a:t>2024-11-26</a:t>
            </a:fld>
            <a:endParaRPr lang="zh-CN" altLang="en-US"/>
          </a:p>
        </p:txBody>
      </p:sp>
      <p:sp>
        <p:nvSpPr>
          <p:cNvPr id="257030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96167" y="6597650"/>
            <a:ext cx="6739467" cy="287338"/>
          </a:xfrm>
        </p:spPr>
        <p:txBody>
          <a:bodyPr/>
          <a:lstStyle>
            <a:lvl1pPr algn="l">
              <a:defRPr sz="1400"/>
            </a:lvl1pPr>
          </a:lstStyle>
          <a:p>
            <a:endParaRPr lang="zh-CN" altLang="en-US"/>
          </a:p>
        </p:txBody>
      </p:sp>
      <p:sp>
        <p:nvSpPr>
          <p:cNvPr id="25703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0033001" y="6616700"/>
            <a:ext cx="1919817" cy="2413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B2672953-2330-4768-B891-F2DADD759B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7035" name="Rectangle 11"/>
          <p:cNvSpPr>
            <a:spLocks noChangeArrowheads="1"/>
          </p:cNvSpPr>
          <p:nvPr/>
        </p:nvSpPr>
        <p:spPr bwMode="auto">
          <a:xfrm>
            <a:off x="2063751" y="4221164"/>
            <a:ext cx="8015816" cy="719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zh-CN" altLang="zh-CN" sz="200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57040" name="Picture 16" descr="buaa_1"/>
          <p:cNvPicPr>
            <a:picLocks noChangeAspect="1" noChangeArrowheads="1"/>
          </p:cNvPicPr>
          <p:nvPr/>
        </p:nvPicPr>
        <p:blipFill>
          <a:blip r:embed="rId4"/>
          <a:srcRect b="1189"/>
          <a:stretch>
            <a:fillRect/>
          </a:stretch>
        </p:blipFill>
        <p:spPr bwMode="auto">
          <a:xfrm>
            <a:off x="3599392" y="94456"/>
            <a:ext cx="4944533" cy="792162"/>
          </a:xfrm>
          <a:prstGeom prst="rect">
            <a:avLst/>
          </a:prstGeom>
          <a:noFill/>
        </p:spPr>
      </p:pic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solidFill>
                  <a:srgbClr val="0000CC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B73CF-952B-4D6D-824E-E7260870F162}" type="datetime1">
              <a:rPr lang="zh-CN" altLang="en-US" smtClean="0"/>
              <a:t>2024-11-26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AB51F-3508-4E2D-AE96-14B9ECB761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56A87-039B-436F-B9FA-4D1499EBFCC3}" type="datetime1">
              <a:rPr lang="zh-CN" altLang="en-US" smtClean="0"/>
              <a:t>2024-11-26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3A904-41DD-4BE7-A8FE-D996253C97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852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852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5C81F-A6B6-4274-A0EF-9EF3D9BCC914}" type="datetime1">
              <a:rPr lang="zh-CN" altLang="en-US" smtClean="0"/>
              <a:t>2024-11-26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A20D5-E0F0-4C59-B311-8F47FCCF8B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8E9DB-C56A-42EE-91E3-33BA403E79AE}" type="datetime1">
              <a:rPr lang="zh-CN" altLang="en-US" smtClean="0"/>
              <a:t>2024-11-26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853CE-2F35-4257-9739-6A28AA2F020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524625"/>
            <a:ext cx="12240684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A8B59-B2E7-4ABE-8080-0C0DD520824E}" type="datetime1">
              <a:rPr lang="zh-CN" altLang="en-US" smtClean="0"/>
              <a:t>2024-11-26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5941F-C0A0-4248-9157-73A864AEF1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CBE03-D3F9-41D1-BE6A-DEEF81707E1A}" type="datetime1">
              <a:rPr lang="zh-CN" altLang="en-US" smtClean="0"/>
              <a:t>2024-11-26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6E1D2-6E80-48F3-82EB-8D2484442A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4A866-4696-4BB3-9D71-DFAB399384C3}" type="datetime1">
              <a:rPr lang="zh-CN" altLang="en-US" smtClean="0"/>
              <a:t>2024-11-26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56FE9-3144-440A-A699-5808D1B7AC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4E63B-5622-404B-B718-4B8114E6FF92}" type="datetime1">
              <a:rPr lang="zh-CN" altLang="en-US" smtClean="0"/>
              <a:t>2024-11-26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5A589-3925-43CB-97C6-D34A8E0062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FD40E-FB66-4503-BD17-A1BB0BADB61D}" type="datetime1">
              <a:rPr lang="zh-CN" altLang="en-US" smtClean="0"/>
              <a:t>2024-11-26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1B00D-9ECD-4FEB-8DA6-58EE8B6A76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92150"/>
            <a:ext cx="2743200" cy="57610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92150"/>
            <a:ext cx="8026400" cy="57610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8B517-E999-43E9-8195-052BA0D72F04}" type="datetime1">
              <a:rPr lang="zh-CN" altLang="en-US" smtClean="0"/>
              <a:t>2024-11-26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01E9A-8B7F-4325-9F9F-D8F997EC21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92150"/>
            <a:ext cx="10972800" cy="725488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8529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349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02100"/>
            <a:ext cx="5384800" cy="23510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39184" y="6616700"/>
            <a:ext cx="2844800" cy="2682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B9336-F3DE-43F4-BC39-C018B62CB89A}" type="datetime1">
              <a:rPr lang="zh-CN" altLang="en-US" smtClean="0"/>
              <a:t>2024-11-26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215218" y="6624638"/>
            <a:ext cx="7200900" cy="2603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513485" y="6642100"/>
            <a:ext cx="1534583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72953-2330-4768-B891-F2DADD759B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6B9336-F3DE-43F4-BC39-C018B62CB89A}" type="datetime1">
              <a:rPr lang="zh-CN" altLang="en-US" smtClean="0"/>
              <a:t>2024-11-26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72953-2330-4768-B891-F2DADD759B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zh-CN" altLang="en-US" sz="4000" b="0" dirty="0">
                <a:effectLst/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B73CF-952B-4D6D-824E-E7260870F162}" type="datetime1">
              <a:rPr lang="zh-CN" altLang="en-US"/>
              <a:t>2024-11-26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AB51F-3508-4E2D-AE96-14B9ECB7616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23" Type="http://schemas.openxmlformats.org/officeDocument/2006/relationships/image" Target="../media/image8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3" name="Picture 3" descr="low-line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6548438"/>
            <a:ext cx="12192000" cy="336550"/>
          </a:xfrm>
          <a:prstGeom prst="rect">
            <a:avLst/>
          </a:prstGeom>
          <a:noFill/>
        </p:spPr>
      </p:pic>
      <p:sp>
        <p:nvSpPr>
          <p:cNvPr id="25600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92150"/>
            <a:ext cx="10972800" cy="7254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852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第四级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5600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9184" y="6616700"/>
            <a:ext cx="2844800" cy="268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66B9336-F3DE-43F4-BC39-C018B62CB89A}" type="datetime1">
              <a:rPr lang="zh-CN" altLang="en-US" smtClean="0"/>
              <a:t>2024-11-26</a:t>
            </a:fld>
            <a:endParaRPr lang="zh-CN" altLang="en-US"/>
          </a:p>
        </p:txBody>
      </p:sp>
      <p:sp>
        <p:nvSpPr>
          <p:cNvPr id="25600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218" y="6624638"/>
            <a:ext cx="720090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560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513485" y="6642100"/>
            <a:ext cx="1534583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2672953-2330-4768-B891-F2DADD759B1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56049" name="Picture 49" descr="low-line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549276"/>
            <a:ext cx="12192000" cy="73025"/>
          </a:xfrm>
          <a:prstGeom prst="rect">
            <a:avLst/>
          </a:prstGeom>
          <a:noFill/>
        </p:spPr>
      </p:pic>
      <p:pic>
        <p:nvPicPr>
          <p:cNvPr id="256039" name="Picture 39" descr="Snap1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76322" y="22225"/>
            <a:ext cx="768351" cy="527050"/>
          </a:xfrm>
          <a:prstGeom prst="rect">
            <a:avLst/>
          </a:prstGeom>
          <a:noFill/>
        </p:spPr>
      </p:pic>
      <p:pic>
        <p:nvPicPr>
          <p:cNvPr id="12" name="Picture 16" descr="buaa_1"/>
          <p:cNvPicPr>
            <a:picLocks noChangeAspect="1" noChangeArrowheads="1"/>
          </p:cNvPicPr>
          <p:nvPr/>
        </p:nvPicPr>
        <p:blipFill>
          <a:blip r:embed="rId18"/>
          <a:srcRect b="1189"/>
          <a:stretch>
            <a:fillRect/>
          </a:stretch>
        </p:blipFill>
        <p:spPr bwMode="auto">
          <a:xfrm>
            <a:off x="11227" y="10384"/>
            <a:ext cx="3300464" cy="52876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19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600" b="1">
          <a:solidFill>
            <a:schemeClr val="tx1"/>
          </a:solidFill>
          <a:latin typeface="+mn-lt"/>
          <a:ea typeface="楷体_GB2312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12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2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38125" y="2211705"/>
            <a:ext cx="11673840" cy="1390650"/>
          </a:xfrm>
        </p:spPr>
        <p:txBody>
          <a:bodyPr/>
          <a:lstStyle/>
          <a:p>
            <a:r>
              <a:rPr lang="zh-CN" altLang="en-US" sz="4500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面向视觉语言模型的对抗图像生成方法研究</a:t>
            </a:r>
            <a:endParaRPr lang="en-US" altLang="zh-CN" sz="4500" kern="12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2899953" y="3951514"/>
            <a:ext cx="6740435" cy="1752600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答辩人：邓彬                      指导老师：郭园方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学院：计算机学院               日期：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2024/11/27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6DD5B-5605-CFDB-068F-DB4B750C5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8737F-9AE7-283F-4A07-A0BB362E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国内外研究现状</a:t>
            </a:r>
            <a:r>
              <a:rPr lang="en-US" altLang="zh-CN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跨模型迁移性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E98592-532E-5C54-7340-CA8934327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FCAB51F-3508-4E2D-AE96-14B9ECB76167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10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5980D5-49BD-C090-4056-03621B6D950D}"/>
              </a:ext>
            </a:extLst>
          </p:cNvPr>
          <p:cNvSpPr/>
          <p:nvPr/>
        </p:nvSpPr>
        <p:spPr>
          <a:xfrm>
            <a:off x="963818" y="3454111"/>
            <a:ext cx="1835882" cy="770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跨模型迁移性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2694F9-28DB-9E90-05FD-12119E9A2277}"/>
              </a:ext>
            </a:extLst>
          </p:cNvPr>
          <p:cNvSpPr/>
          <p:nvPr/>
        </p:nvSpPr>
        <p:spPr>
          <a:xfrm>
            <a:off x="3783953" y="1830273"/>
            <a:ext cx="1488578" cy="620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集成模型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4B9121-996B-0AC8-685A-1AC9B17FD4F1}"/>
              </a:ext>
            </a:extLst>
          </p:cNvPr>
          <p:cNvSpPr/>
          <p:nvPr/>
        </p:nvSpPr>
        <p:spPr>
          <a:xfrm>
            <a:off x="3783951" y="4053523"/>
            <a:ext cx="1488579" cy="676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模型对齐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8B9B3F62-F5A3-5D82-B69C-DC3CB910492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2799700" y="2140469"/>
            <a:ext cx="984253" cy="169893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401E46DA-02D6-35F4-6FFA-4A098237501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799700" y="3839399"/>
            <a:ext cx="984251" cy="55245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27F95BE7-C66E-3A2A-E28A-BE2A692FD5F8}"/>
              </a:ext>
            </a:extLst>
          </p:cNvPr>
          <p:cNvSpPr/>
          <p:nvPr/>
        </p:nvSpPr>
        <p:spPr>
          <a:xfrm>
            <a:off x="3783952" y="2927832"/>
            <a:ext cx="1488579" cy="676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伪梯度估计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FB4214A-3296-C5A1-3EBB-0C758876F64A}"/>
              </a:ext>
            </a:extLst>
          </p:cNvPr>
          <p:cNvSpPr/>
          <p:nvPr/>
        </p:nvSpPr>
        <p:spPr>
          <a:xfrm>
            <a:off x="3783950" y="5200000"/>
            <a:ext cx="1488579" cy="676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梯度更新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E45C80E1-1244-E783-8053-652B4C447137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2799700" y="3839399"/>
            <a:ext cx="984250" cy="169893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E491560-233F-125B-753D-2CC62CEF9570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2799700" y="3266161"/>
            <a:ext cx="984252" cy="57323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箭头: 下 26">
            <a:extLst>
              <a:ext uri="{FF2B5EF4-FFF2-40B4-BE49-F238E27FC236}">
                <a16:creationId xmlns:a16="http://schemas.microsoft.com/office/drawing/2014/main" id="{235E7788-30E3-34F3-6C24-464BBC8E7B31}"/>
              </a:ext>
            </a:extLst>
          </p:cNvPr>
          <p:cNvSpPr/>
          <p:nvPr/>
        </p:nvSpPr>
        <p:spPr>
          <a:xfrm rot="16200000">
            <a:off x="5762758" y="3299838"/>
            <a:ext cx="403828" cy="778765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 Box 8">
            <a:extLst>
              <a:ext uri="{FF2B5EF4-FFF2-40B4-BE49-F238E27FC236}">
                <a16:creationId xmlns:a16="http://schemas.microsoft.com/office/drawing/2014/main" id="{6F3E5A96-FD50-B494-6BA8-6E21FB05F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672" y="4927303"/>
            <a:ext cx="12031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问题：</a:t>
            </a:r>
          </a:p>
        </p:txBody>
      </p:sp>
      <p:sp>
        <p:nvSpPr>
          <p:cNvPr id="29" name="Text Box 8">
            <a:extLst>
              <a:ext uri="{FF2B5EF4-FFF2-40B4-BE49-F238E27FC236}">
                <a16:creationId xmlns:a16="http://schemas.microsoft.com/office/drawing/2014/main" id="{0B204F79-C981-3DF5-58F6-12880B07B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010" y="4601812"/>
            <a:ext cx="479320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缺乏对文本提示引导能力的利用</a:t>
            </a:r>
            <a:r>
              <a:rPr kumimoji="1"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，</a:t>
            </a:r>
          </a:p>
          <a:p>
            <a:pPr algn="ctr" eaLnBrk="1" hangingPunct="1"/>
            <a:r>
              <a:rPr kumimoji="1"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导致对抗图像的扰动主要依赖于图像信息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6AABEC9-E18F-317A-BB11-5BC9EC8F75A0}"/>
              </a:ext>
            </a:extLst>
          </p:cNvPr>
          <p:cNvSpPr/>
          <p:nvPr/>
        </p:nvSpPr>
        <p:spPr>
          <a:xfrm>
            <a:off x="8267009" y="1836569"/>
            <a:ext cx="1567519" cy="442451"/>
          </a:xfrm>
          <a:prstGeom prst="rect">
            <a:avLst/>
          </a:prstGeom>
          <a:solidFill>
            <a:srgbClr val="E6963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视觉语言模型</a:t>
            </a:r>
            <a:endParaRPr lang="en-US" altLang="zh-CN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B271A60-5495-7E9E-B9F1-824A629F197B}"/>
              </a:ext>
            </a:extLst>
          </p:cNvPr>
          <p:cNvSpPr/>
          <p:nvPr/>
        </p:nvSpPr>
        <p:spPr>
          <a:xfrm>
            <a:off x="7282755" y="2823417"/>
            <a:ext cx="1119759" cy="418932"/>
          </a:xfrm>
          <a:prstGeom prst="rect">
            <a:avLst/>
          </a:prstGeom>
          <a:solidFill>
            <a:srgbClr val="E6963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图像</a:t>
            </a:r>
            <a:endParaRPr lang="en-US" altLang="zh-CN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75DDFF-71DD-3DE2-42E3-156A1FBF43F4}"/>
              </a:ext>
            </a:extLst>
          </p:cNvPr>
          <p:cNvSpPr/>
          <p:nvPr/>
        </p:nvSpPr>
        <p:spPr>
          <a:xfrm>
            <a:off x="9929241" y="2826099"/>
            <a:ext cx="1119759" cy="440062"/>
          </a:xfrm>
          <a:prstGeom prst="rect">
            <a:avLst/>
          </a:prstGeom>
          <a:solidFill>
            <a:srgbClr val="E6963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文本提示</a:t>
            </a:r>
            <a:endParaRPr lang="en-US" altLang="zh-CN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1DAF37DA-6A03-8EE2-FB3E-1B767ABA7065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rot="5400000">
            <a:off x="8174504" y="1947151"/>
            <a:ext cx="544397" cy="120813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53C4CEDB-8A21-5F7F-6977-32D607B52841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rot="16200000" flipH="1">
            <a:off x="9496406" y="1833383"/>
            <a:ext cx="547079" cy="143835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97235DD4-1235-0F13-EEAC-09D04FD72AD5}"/>
              </a:ext>
            </a:extLst>
          </p:cNvPr>
          <p:cNvSpPr/>
          <p:nvPr/>
        </p:nvSpPr>
        <p:spPr>
          <a:xfrm>
            <a:off x="8502074" y="3782236"/>
            <a:ext cx="1208135" cy="442451"/>
          </a:xfrm>
          <a:prstGeom prst="rect">
            <a:avLst/>
          </a:prstGeom>
          <a:solidFill>
            <a:srgbClr val="E6963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对抗图像</a:t>
            </a:r>
            <a:endParaRPr lang="en-US" altLang="zh-CN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F442EA51-8A02-D098-3B18-215401DD4FA4}"/>
              </a:ext>
            </a:extLst>
          </p:cNvPr>
          <p:cNvCxnSpPr>
            <a:cxnSpLocks/>
            <a:stCxn id="31" idx="2"/>
            <a:endCxn id="58" idx="1"/>
          </p:cNvCxnSpPr>
          <p:nvPr/>
        </p:nvCxnSpPr>
        <p:spPr>
          <a:xfrm rot="16200000" flipH="1">
            <a:off x="7791798" y="3293185"/>
            <a:ext cx="761113" cy="6594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F56D0B4A-E927-8BAD-CE2C-4C51EF90A93D}"/>
              </a:ext>
            </a:extLst>
          </p:cNvPr>
          <p:cNvCxnSpPr>
            <a:cxnSpLocks/>
            <a:stCxn id="32" idx="2"/>
            <a:endCxn id="58" idx="3"/>
          </p:cNvCxnSpPr>
          <p:nvPr/>
        </p:nvCxnSpPr>
        <p:spPr>
          <a:xfrm rot="5400000">
            <a:off x="9731015" y="3245355"/>
            <a:ext cx="737301" cy="778912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49D98D80-0CE4-C6CD-81F5-78F7D4046857}"/>
              </a:ext>
            </a:extLst>
          </p:cNvPr>
          <p:cNvSpPr txBox="1"/>
          <p:nvPr/>
        </p:nvSpPr>
        <p:spPr>
          <a:xfrm>
            <a:off x="9929241" y="3521649"/>
            <a:ext cx="4292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微软雅黑" panose="020B0503020204020204" pitchFamily="34" charset="-122"/>
              </a:rPr>
              <a:t>？</a:t>
            </a:r>
            <a:endParaRPr lang="zh-CN" altLang="en-US" sz="300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FEBB3A-70AE-8015-D6A1-2AF40870F11F}"/>
              </a:ext>
            </a:extLst>
          </p:cNvPr>
          <p:cNvSpPr txBox="1"/>
          <p:nvPr/>
        </p:nvSpPr>
        <p:spPr>
          <a:xfrm>
            <a:off x="554407" y="4327248"/>
            <a:ext cx="26437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在某一个模型上生成的对抗图像能够成功误导其他模型</a:t>
            </a:r>
          </a:p>
        </p:txBody>
      </p:sp>
      <p:sp>
        <p:nvSpPr>
          <p:cNvPr id="5" name="箭头: 右 42">
            <a:extLst>
              <a:ext uri="{FF2B5EF4-FFF2-40B4-BE49-F238E27FC236}">
                <a16:creationId xmlns:a16="http://schemas.microsoft.com/office/drawing/2014/main" id="{9B2401D3-ABEB-55BC-FC39-1D6049BB0B9E}"/>
              </a:ext>
            </a:extLst>
          </p:cNvPr>
          <p:cNvSpPr/>
          <p:nvPr/>
        </p:nvSpPr>
        <p:spPr>
          <a:xfrm rot="5400000">
            <a:off x="8952272" y="5289123"/>
            <a:ext cx="279799" cy="240882"/>
          </a:xfrm>
          <a:prstGeom prst="rightArrow">
            <a:avLst/>
          </a:prstGeom>
          <a:solidFill>
            <a:schemeClr val="tx2">
              <a:alpha val="3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33B15216-E58F-3E36-DFAD-370798BF4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5875" y="5690248"/>
            <a:ext cx="4793206" cy="41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使得对抗图像更多地专注于模型视觉处理分支的弱点，从而限制了迁移能力</a:t>
            </a:r>
          </a:p>
        </p:txBody>
      </p:sp>
    </p:spTree>
    <p:extLst>
      <p:ext uri="{BB962C8B-B14F-4D97-AF65-F5344CB8AC3E}">
        <p14:creationId xmlns:p14="http://schemas.microsoft.com/office/powerpoint/2010/main" val="303043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5992B-ECBD-F063-A0D0-CC9F3D8EF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E50BE1C6-2040-2FC3-7306-563412EF30CF}"/>
              </a:ext>
            </a:extLst>
          </p:cNvPr>
          <p:cNvSpPr/>
          <p:nvPr/>
        </p:nvSpPr>
        <p:spPr>
          <a:xfrm flipV="1">
            <a:off x="5482936" y="1531620"/>
            <a:ext cx="6565132" cy="49372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0702F97-B21C-2CE3-8F47-BC163F70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国内外研究现状</a:t>
            </a:r>
            <a:r>
              <a:rPr lang="en-US" altLang="zh-CN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跨提示迁移性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1C3943-C837-38BF-78B6-2110F243F5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FCAB51F-3508-4E2D-AE96-14B9ECB76167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11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52E6E2E4-EA11-316A-734B-1494F8A3307B}"/>
              </a:ext>
            </a:extLst>
          </p:cNvPr>
          <p:cNvSpPr/>
          <p:nvPr/>
        </p:nvSpPr>
        <p:spPr>
          <a:xfrm rot="16200000">
            <a:off x="4983881" y="2286291"/>
            <a:ext cx="403828" cy="529854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CB5D7C-4A85-F6E7-EB08-B7470D6DFC70}"/>
              </a:ext>
            </a:extLst>
          </p:cNvPr>
          <p:cNvSpPr/>
          <p:nvPr/>
        </p:nvSpPr>
        <p:spPr>
          <a:xfrm>
            <a:off x="188805" y="3430723"/>
            <a:ext cx="1609515" cy="770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跨提示迁移性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90222E-D707-BB01-73A9-7B7E5B92297E}"/>
              </a:ext>
            </a:extLst>
          </p:cNvPr>
          <p:cNvSpPr/>
          <p:nvPr/>
        </p:nvSpPr>
        <p:spPr>
          <a:xfrm>
            <a:off x="2404417" y="2188474"/>
            <a:ext cx="2396183" cy="7254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文本描述攻击</a:t>
            </a:r>
            <a:endParaRPr lang="en-US" altLang="zh-CN" sz="15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500" dirty="0">
                <a:latin typeface="黑体" panose="02010609060101010101" pitchFamily="49" charset="-122"/>
                <a:ea typeface="黑体" panose="02010609060101010101" pitchFamily="49" charset="-122"/>
              </a:rPr>
              <a:t>Text Description Attack</a:t>
            </a: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B18CAE84-A466-7B55-8237-2B3DD350F6E1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1798320" y="2551218"/>
            <a:ext cx="606097" cy="126479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8223FE6-AD5D-CC75-2547-5DF5F05ADF20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1798320" y="3816011"/>
            <a:ext cx="606099" cy="126227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EC51631-1024-944D-A1C1-973449F66F89}"/>
              </a:ext>
            </a:extLst>
          </p:cNvPr>
          <p:cNvSpPr/>
          <p:nvPr/>
        </p:nvSpPr>
        <p:spPr>
          <a:xfrm>
            <a:off x="2404419" y="4715537"/>
            <a:ext cx="2396182" cy="7254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图像嵌入攻击</a:t>
            </a:r>
            <a:endParaRPr lang="en-US" altLang="zh-CN" sz="15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500" dirty="0">
                <a:latin typeface="黑体" panose="02010609060101010101" pitchFamily="49" charset="-122"/>
                <a:ea typeface="黑体" panose="02010609060101010101" pitchFamily="49" charset="-122"/>
              </a:rPr>
              <a:t>Image Embedding Attack</a:t>
            </a: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FDA63453-16DB-14C5-A747-21EEDE19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2936" y="1561227"/>
            <a:ext cx="6785303" cy="4878070"/>
          </a:xfrm>
          <a:ln w="12700"/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文本描述攻击（</a:t>
            </a:r>
            <a:r>
              <a:rPr lang="en-US" altLang="zh-CN" sz="2000" dirty="0">
                <a:latin typeface="Times New Roman" panose="02020603050405020304" pitchFamily="18" charset="0"/>
              </a:rPr>
              <a:t>Text Description Attack</a:t>
            </a:r>
            <a:r>
              <a:rPr lang="zh-CN" altLang="en-US" sz="2000" dirty="0">
                <a:latin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sz="1600" dirty="0">
                <a:latin typeface="Times New Roman" panose="02020603050405020304" pitchFamily="18" charset="0"/>
              </a:rPr>
              <a:t>目标：诱导</a:t>
            </a:r>
            <a:r>
              <a:rPr lang="zh-CN" altLang="en-US" sz="1600" dirty="0"/>
              <a:t>模型输出攻击者预先指定的文本</a:t>
            </a:r>
            <a:endParaRPr lang="en-US" altLang="zh-CN" sz="1600" dirty="0"/>
          </a:p>
          <a:p>
            <a:pPr lvl="1">
              <a:lnSpc>
                <a:spcPct val="125000"/>
              </a:lnSpc>
            </a:pPr>
            <a:r>
              <a:rPr lang="zh-CN" altLang="en-US" sz="1600" dirty="0">
                <a:latin typeface="Times New Roman" panose="02020603050405020304" pitchFamily="18" charset="0"/>
              </a:rPr>
              <a:t>实现：最大化目标文本的预测概率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37301B35-3B1E-B3F9-46E9-88FB3483C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123" y="5683785"/>
            <a:ext cx="12031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问题：</a:t>
            </a: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E14F8BBF-23FE-54F9-B3B5-9E7BC9730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874" y="5589095"/>
            <a:ext cx="5148247" cy="64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①所需的问题数据量大导致对抗图像的</a:t>
            </a:r>
            <a:r>
              <a:rPr kumimoji="1"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训练时间长</a:t>
            </a:r>
            <a:endParaRPr kumimoji="1"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②目标文本</a:t>
            </a:r>
            <a:r>
              <a:rPr kumimoji="1"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设计单一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B8712A-F9B8-DE57-74FD-0748294F84C6}"/>
              </a:ext>
            </a:extLst>
          </p:cNvPr>
          <p:cNvSpPr txBox="1"/>
          <p:nvPr/>
        </p:nvSpPr>
        <p:spPr>
          <a:xfrm>
            <a:off x="53158" y="4357562"/>
            <a:ext cx="18808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在不同的问题下依然有效地误导模型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F500021-3B0E-0671-42B8-37847A176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473" y="2759516"/>
            <a:ext cx="4935895" cy="278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6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B0561-55F3-BE88-54C1-23DE2221E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18231658-D716-B691-FCCF-9B0F114A78EB}"/>
              </a:ext>
            </a:extLst>
          </p:cNvPr>
          <p:cNvSpPr/>
          <p:nvPr/>
        </p:nvSpPr>
        <p:spPr>
          <a:xfrm flipV="1">
            <a:off x="5482936" y="1531620"/>
            <a:ext cx="6565132" cy="49372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B948D35-4289-C12E-0958-EA9D8F5E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国内外研究现状</a:t>
            </a:r>
            <a:r>
              <a:rPr lang="en-US" altLang="zh-CN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跨提示迁移性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B00D02-D540-36E0-AC4F-36E0891C6E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FCAB51F-3508-4E2D-AE96-14B9ECB76167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12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8EE5F075-009E-E61E-992F-1F8A480A8327}"/>
              </a:ext>
            </a:extLst>
          </p:cNvPr>
          <p:cNvSpPr/>
          <p:nvPr/>
        </p:nvSpPr>
        <p:spPr>
          <a:xfrm rot="16200000">
            <a:off x="4939856" y="4859539"/>
            <a:ext cx="403828" cy="529854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1E8096-A052-619B-C4C5-911D47088F33}"/>
              </a:ext>
            </a:extLst>
          </p:cNvPr>
          <p:cNvSpPr/>
          <p:nvPr/>
        </p:nvSpPr>
        <p:spPr>
          <a:xfrm>
            <a:off x="188805" y="3430723"/>
            <a:ext cx="1609515" cy="770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跨提示迁移性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1434CB-8D48-3FFD-60D7-F9C25D1B5E14}"/>
              </a:ext>
            </a:extLst>
          </p:cNvPr>
          <p:cNvSpPr/>
          <p:nvPr/>
        </p:nvSpPr>
        <p:spPr>
          <a:xfrm>
            <a:off x="2404417" y="2188474"/>
            <a:ext cx="2396183" cy="7254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文本描述攻击</a:t>
            </a:r>
            <a:endParaRPr lang="en-US" altLang="zh-CN" sz="15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500" dirty="0">
                <a:latin typeface="黑体" panose="02010609060101010101" pitchFamily="49" charset="-122"/>
                <a:ea typeface="黑体" panose="02010609060101010101" pitchFamily="49" charset="-122"/>
              </a:rPr>
              <a:t>Text Description Attack</a:t>
            </a: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5E433974-8860-B5AB-6071-C1D9F6F75F97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1798320" y="2551218"/>
            <a:ext cx="606097" cy="126479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E1197E58-6CF3-15CA-CD8A-A0965C46AF30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1798320" y="3816011"/>
            <a:ext cx="606099" cy="126227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48135EB-26FD-724F-FB03-A6F41EDA2F64}"/>
              </a:ext>
            </a:extLst>
          </p:cNvPr>
          <p:cNvSpPr/>
          <p:nvPr/>
        </p:nvSpPr>
        <p:spPr>
          <a:xfrm>
            <a:off x="2404419" y="4715537"/>
            <a:ext cx="2396182" cy="7254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图像嵌入攻击</a:t>
            </a:r>
            <a:endParaRPr lang="en-US" altLang="zh-CN" sz="15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500" dirty="0">
                <a:latin typeface="黑体" panose="02010609060101010101" pitchFamily="49" charset="-122"/>
                <a:ea typeface="黑体" panose="02010609060101010101" pitchFamily="49" charset="-122"/>
              </a:rPr>
              <a:t>Image Embedding Attack</a:t>
            </a: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5F7A39B6-6995-711D-15C2-59F03875C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2936" y="1590834"/>
            <a:ext cx="6785303" cy="487807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图像嵌入攻击（</a:t>
            </a:r>
            <a:r>
              <a:rPr lang="en-US" altLang="zh-CN" sz="2000" dirty="0">
                <a:latin typeface="Times New Roman" panose="02020603050405020304" pitchFamily="18" charset="0"/>
              </a:rPr>
              <a:t>Image Embedding Attack</a:t>
            </a:r>
            <a:r>
              <a:rPr lang="zh-CN" altLang="en-US" sz="2000" dirty="0">
                <a:latin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sz="1600" dirty="0">
                <a:latin typeface="Times New Roman" panose="02020603050405020304" pitchFamily="18" charset="0"/>
              </a:rPr>
              <a:t>目标：</a:t>
            </a:r>
            <a:r>
              <a:rPr lang="zh-CN" altLang="en-US" sz="1600" dirty="0"/>
              <a:t>干扰图像嵌入表示，间接导致生成的文本描述出现错误。</a:t>
            </a:r>
            <a:endParaRPr lang="en-US" altLang="zh-CN" sz="1600" dirty="0"/>
          </a:p>
          <a:p>
            <a:pPr lvl="1">
              <a:lnSpc>
                <a:spcPct val="125000"/>
              </a:lnSpc>
            </a:pPr>
            <a:r>
              <a:rPr lang="zh-CN" altLang="en-US" sz="1600" dirty="0">
                <a:latin typeface="Times New Roman" panose="02020603050405020304" pitchFamily="18" charset="0"/>
              </a:rPr>
              <a:t>实现：最大化对抗图像与原始图像嵌入的相似度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45DB5AEB-644C-98A9-A0BD-CFD6CD293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536" y="5631180"/>
            <a:ext cx="12031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问题：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E1D22B9B-16EA-6E37-27D5-12BC9BBDA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289516"/>
            <a:ext cx="5542321" cy="991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嵌入的偏离难以</a:t>
            </a:r>
            <a:r>
              <a:rPr kumimoji="1"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全面覆盖所有关键要素</a:t>
            </a:r>
            <a:r>
              <a:rPr kumimoji="1"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，</a:t>
            </a: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这导致针对未覆盖要素的提问</a:t>
            </a:r>
            <a:r>
              <a:rPr kumimoji="1"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仍然能够获得正确答案</a:t>
            </a:r>
            <a:r>
              <a:rPr kumimoji="1"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，</a:t>
            </a: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影响跨提示的迁移效果。</a:t>
            </a:r>
            <a:endParaRPr kumimoji="1" lang="zh-CN" altLang="en-US" sz="1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685CF42-152B-633E-D488-12C4D6E59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196" y="2831912"/>
            <a:ext cx="4168611" cy="239591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2395B7E-0BB6-45CA-6234-D396B4C18553}"/>
              </a:ext>
            </a:extLst>
          </p:cNvPr>
          <p:cNvSpPr txBox="1"/>
          <p:nvPr/>
        </p:nvSpPr>
        <p:spPr>
          <a:xfrm>
            <a:off x="53158" y="4347402"/>
            <a:ext cx="18808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在不同的问题下依然有效地误导模型</a:t>
            </a:r>
          </a:p>
        </p:txBody>
      </p:sp>
    </p:spTree>
    <p:extLst>
      <p:ext uri="{BB962C8B-B14F-4D97-AF65-F5344CB8AC3E}">
        <p14:creationId xmlns:p14="http://schemas.microsoft.com/office/powerpoint/2010/main" val="1506659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0622B-8D9D-EB83-9789-CEE2CC5E6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E108D6D6-D30A-0616-EB92-9CB7A6B3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54" y="2775927"/>
            <a:ext cx="10972800" cy="725488"/>
          </a:xfrm>
        </p:spPr>
        <p:txBody>
          <a:bodyPr>
            <a:noAutofit/>
          </a:bodyPr>
          <a:lstStyle/>
          <a:p>
            <a:r>
              <a:rPr lang="zh-CN" altLang="en-US" sz="60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研究内容与技术路线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63D68-636C-3832-EB51-ACD70BC14B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2672953-2330-4768-B891-F2DADD759B1F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13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88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835DD-6635-629D-26F7-06D602418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79544-190E-AC5C-030B-84AA5927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研究内容与技术路线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1020CB-C1B9-79CA-EB39-695994A434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FCAB51F-3508-4E2D-AE96-14B9ECB76167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14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205BBA8-6D21-575D-DB17-347CACEE682F}"/>
              </a:ext>
            </a:extLst>
          </p:cNvPr>
          <p:cNvSpPr/>
          <p:nvPr/>
        </p:nvSpPr>
        <p:spPr>
          <a:xfrm>
            <a:off x="6737470" y="1863193"/>
            <a:ext cx="4844930" cy="806227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基于增强文本提示的对抗图像生成方法</a:t>
            </a:r>
            <a:endParaRPr lang="en-US" altLang="zh-CN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42A9D5-4465-053A-A4D8-E70CDFB2AFCD}"/>
              </a:ext>
            </a:extLst>
          </p:cNvPr>
          <p:cNvSpPr/>
          <p:nvPr/>
        </p:nvSpPr>
        <p:spPr>
          <a:xfrm>
            <a:off x="6737470" y="4201705"/>
            <a:ext cx="4844930" cy="806227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基于文本描述和图像嵌入的对抗图像生成方法</a:t>
            </a:r>
            <a:endParaRPr lang="en-US" altLang="zh-CN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E1532FA2-4CDF-2793-9B0A-ED535972A558}"/>
              </a:ext>
            </a:extLst>
          </p:cNvPr>
          <p:cNvSpPr/>
          <p:nvPr/>
        </p:nvSpPr>
        <p:spPr>
          <a:xfrm rot="16200000">
            <a:off x="5946271" y="1970989"/>
            <a:ext cx="483046" cy="669852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902CFBF3-B2B2-4264-EDB1-0501A46DAEE1}"/>
              </a:ext>
            </a:extLst>
          </p:cNvPr>
          <p:cNvSpPr/>
          <p:nvPr/>
        </p:nvSpPr>
        <p:spPr>
          <a:xfrm rot="14939680">
            <a:off x="5946270" y="4955200"/>
            <a:ext cx="483046" cy="669852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0AE2070-2A8C-A8E3-B3E3-D885265FB116}"/>
              </a:ext>
            </a:extLst>
          </p:cNvPr>
          <p:cNvSpPr/>
          <p:nvPr/>
        </p:nvSpPr>
        <p:spPr>
          <a:xfrm>
            <a:off x="817456" y="1882275"/>
            <a:ext cx="4637074" cy="665163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i="0" dirty="0">
                <a:solidFill>
                  <a:srgbClr val="323232"/>
                </a:solidFill>
                <a:effectLst/>
                <a:latin typeface="阿里巴巴普惠"/>
              </a:rPr>
              <a:t>缺乏对文本提示引导能力的利用</a:t>
            </a:r>
            <a:endParaRPr lang="en-US" altLang="zh-CN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9AB94E-F96E-7CCB-C893-CE8503D9C839}"/>
              </a:ext>
            </a:extLst>
          </p:cNvPr>
          <p:cNvSpPr/>
          <p:nvPr/>
        </p:nvSpPr>
        <p:spPr>
          <a:xfrm>
            <a:off x="817456" y="3460672"/>
            <a:ext cx="4637075" cy="966319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</a:rPr>
              <a:t>文本描述攻击（</a:t>
            </a:r>
            <a:r>
              <a:rPr lang="en-US" altLang="zh-CN" b="1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</a:rPr>
              <a:t>Text Description Attack</a:t>
            </a:r>
            <a:r>
              <a:rPr lang="zh-CN" altLang="en-US" b="1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</a:rPr>
              <a:t>）</a:t>
            </a:r>
          </a:p>
          <a:p>
            <a:r>
              <a:rPr lang="zh-CN" altLang="en-US" b="1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</a:rPr>
              <a:t>①目标文本设计单一</a:t>
            </a:r>
          </a:p>
          <a:p>
            <a:r>
              <a:rPr lang="zh-CN" altLang="en-US" b="1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</a:rPr>
              <a:t>②对抗扰动的训练时间长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389BEB4-217F-9DBA-9434-9E48527B5AAA}"/>
              </a:ext>
            </a:extLst>
          </p:cNvPr>
          <p:cNvSpPr/>
          <p:nvPr/>
        </p:nvSpPr>
        <p:spPr>
          <a:xfrm>
            <a:off x="817456" y="5022794"/>
            <a:ext cx="4637074" cy="966319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</a:rPr>
              <a:t>图像嵌入攻击（</a:t>
            </a:r>
            <a:r>
              <a:rPr lang="en-US" altLang="zh-CN" b="1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</a:rPr>
              <a:t>Image Embedding Attack</a:t>
            </a:r>
            <a:r>
              <a:rPr lang="zh-CN" altLang="en-US" b="1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</a:rPr>
              <a:t>）</a:t>
            </a:r>
          </a:p>
          <a:p>
            <a:r>
              <a:rPr lang="zh-CN" altLang="en-US" b="1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</a:rPr>
              <a:t>嵌入的偏离难以全面覆盖所有关键要素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D392CB11-E208-6850-E3CD-3E693BBA40FC}"/>
              </a:ext>
            </a:extLst>
          </p:cNvPr>
          <p:cNvSpPr/>
          <p:nvPr/>
        </p:nvSpPr>
        <p:spPr>
          <a:xfrm rot="17496883">
            <a:off x="5929015" y="3744151"/>
            <a:ext cx="483046" cy="669852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4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F486E-F8CD-2328-0F5A-F54AB0FE2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D70B9-C37E-2892-CB70-6A26E413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5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基于增强文本提示的对抗图像生成方法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DCBD74-17F1-CCA9-9C90-46B8FBFA2B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FCAB51F-3508-4E2D-AE96-14B9ECB76167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15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36AF768E-F118-9F94-443E-A2E454532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356" y="5057587"/>
            <a:ext cx="10591964" cy="36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在引导输出正确描述的文本提示上训练对抗图像，提高诱导模型输出错误描述的能力</a:t>
            </a:r>
            <a:endParaRPr kumimoji="1"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816A34-8AE4-DB0C-9C29-69B324375649}"/>
              </a:ext>
            </a:extLst>
          </p:cNvPr>
          <p:cNvSpPr txBox="1"/>
          <p:nvPr/>
        </p:nvSpPr>
        <p:spPr>
          <a:xfrm>
            <a:off x="451908" y="5570696"/>
            <a:ext cx="117400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提示设计与构造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上，我们通过构造场景前缀，利用图像的背景元素引导模型输出正确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描述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文本嵌入的更新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上，我们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反向传播梯度更新文本嵌入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文本嵌入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逐步接近能够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模型输出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正确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描述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的状态。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F30532-4FA8-14DD-B302-57FA59F22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17638"/>
            <a:ext cx="11234057" cy="357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7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22173-6C1A-B801-F902-3F350F09F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5A42E-9D48-4FD4-1DC6-DAF36F5E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5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基于增强文本提示的对抗图像生成方法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24CFE5-50EF-07F9-3818-D07C9B222C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FCAB51F-3508-4E2D-AE96-14B9ECB76167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16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A1353B96-6DEB-1B85-0F14-FB584C16C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383" y="5116264"/>
            <a:ext cx="10794274" cy="1211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①在视觉问答等其他任务中，场景前缀是否能够依然有效地引导模型输出正确答案？ </a:t>
            </a:r>
            <a:endParaRPr kumimoji="1"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②文本嵌入更新的范围→引导后缀部分</a:t>
            </a:r>
            <a:r>
              <a:rPr kumimoji="1" lang="en-US" altLang="zh-CN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or</a:t>
            </a:r>
            <a:r>
              <a:rPr kumimoji="1"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整个文本</a:t>
            </a:r>
            <a:endParaRPr kumimoji="1"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③文本嵌入更新的频率和幅度→每次反向传播梯度都更新？</a:t>
            </a:r>
            <a:endParaRPr kumimoji="1"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D3088B-F429-D0DB-6AD4-F3AAF9CB4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17638"/>
            <a:ext cx="11234057" cy="357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96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08353-F75A-6BA8-179C-4A30FC52E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22680AE-9206-DD2F-FE49-B1B527973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478" y="1279931"/>
            <a:ext cx="8206241" cy="42016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DB3FD53-D6C0-5A2E-3815-B1C2A522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1190"/>
            <a:ext cx="10972800" cy="725488"/>
          </a:xfrm>
        </p:spPr>
        <p:txBody>
          <a:bodyPr>
            <a:normAutofit/>
          </a:bodyPr>
          <a:lstStyle/>
          <a:p>
            <a:r>
              <a:rPr lang="zh-CN" altLang="en-US" sz="35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基于文本描述与图像嵌入的对抗图像生成方法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8A9947-E214-846A-8F7D-FDE9B5ED1F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FCAB51F-3508-4E2D-AE96-14B9ECB76167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17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07F3C898-6D57-472E-C16E-719AF562E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1" y="5426967"/>
            <a:ext cx="11582400" cy="331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结合文本描述攻击和图像嵌入攻击，通过协同利用两种攻击方式的优势，提升对抗图像的跨提示迁移性</a:t>
            </a:r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416F98-1DF8-B793-F85D-ECA9FA79782A}"/>
              </a:ext>
            </a:extLst>
          </p:cNvPr>
          <p:cNvSpPr txBox="1"/>
          <p:nvPr/>
        </p:nvSpPr>
        <p:spPr>
          <a:xfrm>
            <a:off x="722205" y="5803371"/>
            <a:ext cx="10442788" cy="749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文本描述攻击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围绕实体、背景、氛围等构造问答对→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减少文本提示数据量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目标文本更加多样化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图像嵌入攻击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中，最大化对抗图像与原始图像之间的相似度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跨提示迁移性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860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8501C-C714-055E-1F59-B557FCC6A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B774C-B5A8-5E36-AC59-C3167A66D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1190"/>
            <a:ext cx="10972800" cy="725488"/>
          </a:xfrm>
        </p:spPr>
        <p:txBody>
          <a:bodyPr>
            <a:normAutofit/>
          </a:bodyPr>
          <a:lstStyle/>
          <a:p>
            <a:r>
              <a:rPr lang="zh-CN" altLang="en-US" sz="35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基于文本描述与图像嵌入的对抗图像生成方法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874F0B-98C8-0A3D-1B22-9588568567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FCAB51F-3508-4E2D-AE96-14B9ECB76167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18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52CEE9-7417-AB72-9D41-027E4B07D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680" y="1444816"/>
            <a:ext cx="7750639" cy="3968367"/>
          </a:xfrm>
          <a:prstGeom prst="rect">
            <a:avLst/>
          </a:prstGeom>
        </p:spPr>
      </p:pic>
      <p:sp>
        <p:nvSpPr>
          <p:cNvPr id="5" name="Text Box 8">
            <a:extLst>
              <a:ext uri="{FF2B5EF4-FFF2-40B4-BE49-F238E27FC236}">
                <a16:creationId xmlns:a16="http://schemas.microsoft.com/office/drawing/2014/main" id="{F9480969-2307-8500-15ED-28261AB14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29" y="5250831"/>
            <a:ext cx="9739248" cy="1211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①围绕实体、背景、氛围等元素构造问答对是否能够产生足够的跨提示迁移性？ </a:t>
            </a: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②如何设计关键元素的映射方式？</a:t>
            </a:r>
            <a:endParaRPr kumimoji="1"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③图像嵌入损失的权重</a:t>
            </a:r>
            <a:endParaRPr kumimoji="1"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313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A1ACE-C97B-7DF7-DE6D-3F8517D96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A75306-7A3B-3E4B-A06C-6B7C02EF6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FCAB51F-3508-4E2D-AE96-14B9ECB76167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19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1C83F6-C89F-DB68-1BAD-69C967E5A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5" y="2104921"/>
            <a:ext cx="11808823" cy="36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9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09600" y="829310"/>
            <a:ext cx="10972800" cy="725488"/>
          </a:xfrm>
        </p:spPr>
        <p:txBody>
          <a:bodyPr>
            <a:noAutofit/>
          </a:bodyPr>
          <a:lstStyle/>
          <a:p>
            <a:r>
              <a:rPr lang="zh-CN" altLang="en-US" sz="54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  录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09600" y="1973580"/>
            <a:ext cx="10972800" cy="3195320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/>
              <a:t>研究背景与意义</a:t>
            </a:r>
            <a:endParaRPr lang="en-US" altLang="zh-CN" sz="3200" dirty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/>
              <a:t>国内外研究现状</a:t>
            </a:r>
            <a:endParaRPr lang="en-US" altLang="zh-CN" sz="3200" dirty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/>
              <a:t>研究内容与技术路线</a:t>
            </a:r>
            <a:endParaRPr lang="en-US" altLang="zh-CN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2672953-2330-4768-B891-F2DADD759B1F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8945-C179-CAFB-1D3C-04D4DE5E8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A379A-AD3C-A8AF-1BE4-3B66E9B3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1190"/>
            <a:ext cx="10972800" cy="725488"/>
          </a:xfrm>
        </p:spPr>
        <p:txBody>
          <a:bodyPr>
            <a:normAutofit/>
          </a:bodyPr>
          <a:lstStyle/>
          <a:p>
            <a:r>
              <a:rPr lang="zh-CN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论文工作安排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06DB2-0E7B-386D-B623-C08E0380F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83" y="1385707"/>
            <a:ext cx="11779885" cy="525639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本毕业论文拟定的研究计划如下：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2024</a:t>
            </a:r>
            <a:r>
              <a:rPr lang="zh-CN" altLang="en-US" sz="2200" dirty="0">
                <a:latin typeface="Times New Roman" panose="02020603050405020304" pitchFamily="18" charset="0"/>
              </a:rPr>
              <a:t>年</a:t>
            </a:r>
            <a:r>
              <a:rPr lang="en-US" altLang="zh-CN" sz="2200" dirty="0">
                <a:latin typeface="Times New Roman" panose="02020603050405020304" pitchFamily="18" charset="0"/>
              </a:rPr>
              <a:t>11</a:t>
            </a:r>
            <a:r>
              <a:rPr lang="zh-CN" altLang="en-US" sz="2200" dirty="0">
                <a:latin typeface="Times New Roman" panose="02020603050405020304" pitchFamily="18" charset="0"/>
              </a:rPr>
              <a:t>月至</a:t>
            </a:r>
            <a:r>
              <a:rPr lang="en-US" altLang="zh-CN" sz="2200" dirty="0">
                <a:latin typeface="Times New Roman" panose="02020603050405020304" pitchFamily="18" charset="0"/>
              </a:rPr>
              <a:t>2024</a:t>
            </a:r>
            <a:r>
              <a:rPr lang="zh-CN" altLang="en-US" sz="2200" dirty="0">
                <a:latin typeface="Times New Roman" panose="02020603050405020304" pitchFamily="18" charset="0"/>
              </a:rPr>
              <a:t>年</a:t>
            </a:r>
            <a:r>
              <a:rPr lang="en-US" altLang="zh-CN" sz="2200" dirty="0">
                <a:latin typeface="Times New Roman" panose="02020603050405020304" pitchFamily="18" charset="0"/>
              </a:rPr>
              <a:t>12</a:t>
            </a:r>
            <a:r>
              <a:rPr lang="zh-CN" altLang="en-US" sz="2200" dirty="0">
                <a:latin typeface="Times New Roman" panose="02020603050405020304" pitchFamily="18" charset="0"/>
              </a:rPr>
              <a:t>月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查阅相关文献，确定研究问题，完成开题报告，确立研究目标和方案。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2024</a:t>
            </a:r>
            <a:r>
              <a:rPr lang="zh-CN" altLang="en-US" sz="2200" dirty="0">
                <a:latin typeface="Times New Roman" panose="02020603050405020304" pitchFamily="18" charset="0"/>
              </a:rPr>
              <a:t>年</a:t>
            </a:r>
            <a:r>
              <a:rPr lang="en-US" altLang="zh-CN" sz="2200" dirty="0">
                <a:latin typeface="Times New Roman" panose="02020603050405020304" pitchFamily="18" charset="0"/>
              </a:rPr>
              <a:t>12</a:t>
            </a:r>
            <a:r>
              <a:rPr lang="zh-CN" altLang="en-US" sz="2200" dirty="0">
                <a:latin typeface="Times New Roman" panose="02020603050405020304" pitchFamily="18" charset="0"/>
              </a:rPr>
              <a:t>月至</a:t>
            </a:r>
            <a:r>
              <a:rPr lang="en-US" altLang="zh-CN" sz="2200" dirty="0">
                <a:latin typeface="Times New Roman" panose="02020603050405020304" pitchFamily="18" charset="0"/>
              </a:rPr>
              <a:t>2025</a:t>
            </a:r>
            <a:r>
              <a:rPr lang="zh-CN" altLang="en-US" sz="2200" dirty="0">
                <a:latin typeface="Times New Roman" panose="02020603050405020304" pitchFamily="18" charset="0"/>
              </a:rPr>
              <a:t>年</a:t>
            </a:r>
            <a:r>
              <a:rPr lang="en-US" altLang="zh-CN" sz="2200" dirty="0">
                <a:latin typeface="Times New Roman" panose="02020603050405020304" pitchFamily="18" charset="0"/>
              </a:rPr>
              <a:t>03</a:t>
            </a:r>
            <a:r>
              <a:rPr lang="zh-CN" altLang="en-US" sz="2200" dirty="0">
                <a:latin typeface="Times New Roman" panose="02020603050405020304" pitchFamily="18" charset="0"/>
              </a:rPr>
              <a:t>月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调查收集数据集；研究增强文本提示的有效手段；开发基于增强文本提示的对抗图像生成方法。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2025</a:t>
            </a:r>
            <a:r>
              <a:rPr lang="zh-CN" altLang="en-US" sz="2200" dirty="0">
                <a:latin typeface="Times New Roman" panose="02020603050405020304" pitchFamily="18" charset="0"/>
              </a:rPr>
              <a:t>年</a:t>
            </a:r>
            <a:r>
              <a:rPr lang="en-US" altLang="zh-CN" sz="2200" dirty="0">
                <a:latin typeface="Times New Roman" panose="02020603050405020304" pitchFamily="18" charset="0"/>
              </a:rPr>
              <a:t>03</a:t>
            </a:r>
            <a:r>
              <a:rPr lang="zh-CN" altLang="en-US" sz="2200" dirty="0">
                <a:latin typeface="Times New Roman" panose="02020603050405020304" pitchFamily="18" charset="0"/>
              </a:rPr>
              <a:t>月至</a:t>
            </a:r>
            <a:r>
              <a:rPr lang="en-US" altLang="zh-CN" sz="2200" dirty="0">
                <a:latin typeface="Times New Roman" panose="02020603050405020304" pitchFamily="18" charset="0"/>
              </a:rPr>
              <a:t>2025</a:t>
            </a:r>
            <a:r>
              <a:rPr lang="zh-CN" altLang="en-US" sz="2200" dirty="0">
                <a:latin typeface="Times New Roman" panose="02020603050405020304" pitchFamily="18" charset="0"/>
              </a:rPr>
              <a:t>年</a:t>
            </a:r>
            <a:r>
              <a:rPr lang="en-US" altLang="zh-CN" sz="2200" dirty="0">
                <a:latin typeface="Times New Roman" panose="02020603050405020304" pitchFamily="18" charset="0"/>
              </a:rPr>
              <a:t>06</a:t>
            </a:r>
            <a:r>
              <a:rPr lang="zh-CN" altLang="en-US" sz="2200" dirty="0">
                <a:latin typeface="Times New Roman" panose="02020603050405020304" pitchFamily="18" charset="0"/>
              </a:rPr>
              <a:t>月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探索评估图像关键要素提取和映射的方法；开发基于文本描述和图像嵌入的对抗图像生成方法。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2025</a:t>
            </a:r>
            <a:r>
              <a:rPr lang="zh-CN" altLang="en-US" sz="2200" dirty="0">
                <a:latin typeface="Times New Roman" panose="02020603050405020304" pitchFamily="18" charset="0"/>
              </a:rPr>
              <a:t>年</a:t>
            </a:r>
            <a:r>
              <a:rPr lang="en-US" altLang="zh-CN" sz="2200" dirty="0">
                <a:latin typeface="Times New Roman" panose="02020603050405020304" pitchFamily="18" charset="0"/>
              </a:rPr>
              <a:t>06</a:t>
            </a:r>
            <a:r>
              <a:rPr lang="zh-CN" altLang="en-US" sz="2200" dirty="0">
                <a:latin typeface="Times New Roman" panose="02020603050405020304" pitchFamily="18" charset="0"/>
              </a:rPr>
              <a:t>月至</a:t>
            </a:r>
            <a:r>
              <a:rPr lang="en-US" altLang="zh-CN" sz="2200" dirty="0">
                <a:latin typeface="Times New Roman" panose="02020603050405020304" pitchFamily="18" charset="0"/>
              </a:rPr>
              <a:t>2025</a:t>
            </a:r>
            <a:r>
              <a:rPr lang="zh-CN" altLang="en-US" sz="2200" dirty="0">
                <a:latin typeface="Times New Roman" panose="02020603050405020304" pitchFamily="18" charset="0"/>
              </a:rPr>
              <a:t>年</a:t>
            </a:r>
            <a:r>
              <a:rPr lang="en-US" altLang="zh-CN" sz="2200" dirty="0">
                <a:latin typeface="Times New Roman" panose="02020603050405020304" pitchFamily="18" charset="0"/>
              </a:rPr>
              <a:t>09</a:t>
            </a:r>
            <a:r>
              <a:rPr lang="zh-CN" altLang="en-US" sz="2200" dirty="0">
                <a:latin typeface="Times New Roman" panose="02020603050405020304" pitchFamily="18" charset="0"/>
              </a:rPr>
              <a:t>月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综合以上研究成果，构建一个面向视觉语言模型的跨模态跨提示的对抗图像生成系统。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2025</a:t>
            </a:r>
            <a:r>
              <a:rPr lang="zh-CN" altLang="en-US" sz="2200" dirty="0">
                <a:latin typeface="Times New Roman" panose="02020603050405020304" pitchFamily="18" charset="0"/>
              </a:rPr>
              <a:t>年</a:t>
            </a:r>
            <a:r>
              <a:rPr lang="en-US" altLang="zh-CN" sz="2200" dirty="0">
                <a:latin typeface="Times New Roman" panose="02020603050405020304" pitchFamily="18" charset="0"/>
              </a:rPr>
              <a:t>09</a:t>
            </a:r>
            <a:r>
              <a:rPr lang="zh-CN" altLang="en-US" sz="2200" dirty="0">
                <a:latin typeface="Times New Roman" panose="02020603050405020304" pitchFamily="18" charset="0"/>
              </a:rPr>
              <a:t>月至</a:t>
            </a:r>
            <a:r>
              <a:rPr lang="en-US" altLang="zh-CN" sz="2200" dirty="0">
                <a:latin typeface="Times New Roman" panose="02020603050405020304" pitchFamily="18" charset="0"/>
              </a:rPr>
              <a:t>2025</a:t>
            </a:r>
            <a:r>
              <a:rPr lang="zh-CN" altLang="en-US" sz="2200" dirty="0">
                <a:latin typeface="Times New Roman" panose="02020603050405020304" pitchFamily="18" charset="0"/>
              </a:rPr>
              <a:t>年</a:t>
            </a:r>
            <a:r>
              <a:rPr lang="en-US" altLang="zh-CN" sz="2200" dirty="0">
                <a:latin typeface="Times New Roman" panose="02020603050405020304" pitchFamily="18" charset="0"/>
              </a:rPr>
              <a:t>11</a:t>
            </a:r>
            <a:r>
              <a:rPr lang="zh-CN" altLang="en-US" sz="2200" dirty="0">
                <a:latin typeface="Times New Roman" panose="02020603050405020304" pitchFamily="18" charset="0"/>
              </a:rPr>
              <a:t>月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验证和完善实验；撰写毕业论文；准备毕业答辩材料。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D0515C-70AB-2D70-D261-D9C1C941CC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FCAB51F-3508-4E2D-AE96-14B9ECB76167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20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6887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3A7F0-1C2A-B4A3-8F77-0BA8865E3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292D2C2-4041-0F7C-2CD4-3EA6B9B04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576" y="2564905"/>
            <a:ext cx="7772400" cy="1470025"/>
          </a:xfrm>
        </p:spPr>
        <p:txBody>
          <a:bodyPr/>
          <a:lstStyle/>
          <a:p>
            <a:pPr algn="ctr"/>
            <a:r>
              <a:rPr lang="en-US" altLang="zh-CN" sz="5000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THANKS</a:t>
            </a:r>
            <a:endParaRPr lang="zh-CN" altLang="en-US" sz="5000" kern="12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FCC3BA-49BD-9CE4-5428-9FC8C4B52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FCAB51F-3508-4E2D-AE96-14B9ECB76167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21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73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548054" y="2775927"/>
            <a:ext cx="10972800" cy="725488"/>
          </a:xfrm>
        </p:spPr>
        <p:txBody>
          <a:bodyPr>
            <a:noAutofit/>
          </a:bodyPr>
          <a:lstStyle/>
          <a:p>
            <a:r>
              <a:rPr lang="zh-CN" altLang="en-US" sz="60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研究背景与意义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2672953-2330-4768-B891-F2DADD759B1F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77480-417E-2D18-9D68-040FB4973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79795-3167-0CB7-273E-926E1698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1190"/>
            <a:ext cx="10972800" cy="725488"/>
          </a:xfrm>
        </p:spPr>
        <p:txBody>
          <a:bodyPr>
            <a:normAutofit/>
          </a:bodyPr>
          <a:lstStyle/>
          <a:p>
            <a:r>
              <a:rPr lang="zh-CN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研究背景与意义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297ED-7618-5545-A79C-258928AC1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83" y="1288098"/>
            <a:ext cx="11779885" cy="487807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Transformer</a:t>
            </a:r>
            <a:r>
              <a:rPr lang="zh-CN" altLang="en-US" sz="2800" dirty="0">
                <a:latin typeface="Times New Roman" panose="02020603050405020304" pitchFamily="18" charset="0"/>
              </a:rPr>
              <a:t>架构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Times New Roman" panose="02020603050405020304" pitchFamily="18" charset="0"/>
              </a:rPr>
              <a:t>在</a:t>
            </a:r>
            <a:r>
              <a:rPr lang="en-US" altLang="zh-CN" sz="2200" dirty="0">
                <a:latin typeface="Times New Roman" panose="02020603050405020304" pitchFamily="18" charset="0"/>
              </a:rPr>
              <a:t>NLP</a:t>
            </a:r>
            <a:r>
              <a:rPr lang="zh-CN" altLang="en-US" sz="2200" dirty="0">
                <a:latin typeface="Times New Roman" panose="02020603050405020304" pitchFamily="18" charset="0"/>
              </a:rPr>
              <a:t>和</a:t>
            </a:r>
            <a:r>
              <a:rPr lang="en-US" altLang="zh-CN" sz="2200" dirty="0">
                <a:latin typeface="Times New Roman" panose="02020603050405020304" pitchFamily="18" charset="0"/>
              </a:rPr>
              <a:t>CV</a:t>
            </a:r>
            <a:r>
              <a:rPr lang="zh-CN" altLang="en-US" sz="2200" dirty="0">
                <a:latin typeface="Times New Roman" panose="02020603050405020304" pitchFamily="18" charset="0"/>
              </a:rPr>
              <a:t>领域得到了广泛的应用，为视觉语言模型的发展奠定了坚实的基础。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视觉语言模型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Times New Roman" panose="02020603050405020304" pitchFamily="18" charset="0"/>
              </a:rPr>
              <a:t>优势：借助自注意力机制，实现多模态信息的处理和理解。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1530" dirty="0">
              <a:latin typeface="Times New Roman" panose="02020603050405020304" pitchFamily="18" charset="0"/>
            </a:endParaRPr>
          </a:p>
          <a:p>
            <a:pPr lvl="2" algn="l">
              <a:buClrTx/>
              <a:buSzTx/>
              <a:buFontTx/>
              <a:buBlip>
                <a:blip r:embed="rId3"/>
              </a:buBlip>
            </a:pPr>
            <a:endParaRPr lang="zh-CN" altLang="en-US" sz="2600" b="0" dirty="0"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F9B40F-2116-8891-C9BC-3A852E8FEB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FCAB51F-3508-4E2D-AE96-14B9ECB76167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4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E9D2F6F-F3BF-F0C0-BC26-49F077FF1AFC}"/>
              </a:ext>
            </a:extLst>
          </p:cNvPr>
          <p:cNvGrpSpPr/>
          <p:nvPr/>
        </p:nvGrpSpPr>
        <p:grpSpPr>
          <a:xfrm>
            <a:off x="4603203" y="4387905"/>
            <a:ext cx="783335" cy="816432"/>
            <a:chOff x="3942283" y="4590142"/>
            <a:chExt cx="783335" cy="816432"/>
          </a:xfrm>
        </p:grpSpPr>
        <p:pic>
          <p:nvPicPr>
            <p:cNvPr id="2052" name="Picture 4" descr="500,100+ 項火插圖檔、免版稅向量圖形及美工圖案- iStock">
              <a:extLst>
                <a:ext uri="{FF2B5EF4-FFF2-40B4-BE49-F238E27FC236}">
                  <a16:creationId xmlns:a16="http://schemas.microsoft.com/office/drawing/2014/main" id="{45767C09-DC35-ABE3-FD67-00A4401E5A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572" y="4590142"/>
              <a:ext cx="585591" cy="585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箭头: 右 42">
              <a:extLst>
                <a:ext uri="{FF2B5EF4-FFF2-40B4-BE49-F238E27FC236}">
                  <a16:creationId xmlns:a16="http://schemas.microsoft.com/office/drawing/2014/main" id="{B08FCAD7-C729-1BA3-D30D-0D30C0113943}"/>
                </a:ext>
              </a:extLst>
            </p:cNvPr>
            <p:cNvSpPr/>
            <p:nvPr/>
          </p:nvSpPr>
          <p:spPr>
            <a:xfrm>
              <a:off x="3942283" y="5085960"/>
              <a:ext cx="783335" cy="320614"/>
            </a:xfrm>
            <a:prstGeom prst="rightArrow">
              <a:avLst/>
            </a:prstGeom>
            <a:solidFill>
              <a:schemeClr val="tx2">
                <a:alpha val="30000"/>
              </a:schemeClr>
            </a:solidFill>
            <a:ln w="60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F7120B2-E6C3-CA9C-23EE-7CA4026E0570}"/>
              </a:ext>
            </a:extLst>
          </p:cNvPr>
          <p:cNvGrpSpPr/>
          <p:nvPr/>
        </p:nvGrpSpPr>
        <p:grpSpPr>
          <a:xfrm>
            <a:off x="5691282" y="3447029"/>
            <a:ext cx="4746369" cy="3287405"/>
            <a:chOff x="5113318" y="3493403"/>
            <a:chExt cx="4746369" cy="328740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D683903-F509-0A9A-9CB8-8AADC185E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13318" y="3493403"/>
              <a:ext cx="4746369" cy="2760703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95FC603-0887-69EC-6D0C-87146F487A87}"/>
                </a:ext>
              </a:extLst>
            </p:cNvPr>
            <p:cNvSpPr txBox="1"/>
            <p:nvPr/>
          </p:nvSpPr>
          <p:spPr>
            <a:xfrm>
              <a:off x="5310793" y="6226810"/>
              <a:ext cx="4351418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视觉语言模型在多模态任务展现出卓越的性能</a:t>
              </a:r>
              <a:endParaRPr lang="en-US" altLang="zh-CN" sz="15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endParaRPr lang="zh-CN" altLang="en-US" sz="1500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7476572-0FE9-9D50-67A2-8E0BE650327A}"/>
              </a:ext>
            </a:extLst>
          </p:cNvPr>
          <p:cNvGrpSpPr/>
          <p:nvPr/>
        </p:nvGrpSpPr>
        <p:grpSpPr>
          <a:xfrm>
            <a:off x="2239257" y="3455059"/>
            <a:ext cx="1936127" cy="3030962"/>
            <a:chOff x="1463928" y="3429000"/>
            <a:chExt cx="1936127" cy="303096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88530B-2806-ED85-30CC-4EFCF5519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3928" y="3429000"/>
              <a:ext cx="1936127" cy="268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F4CAAE2-B86F-D9CD-7A85-87BA7C64A21F}"/>
                </a:ext>
              </a:extLst>
            </p:cNvPr>
            <p:cNvSpPr txBox="1"/>
            <p:nvPr/>
          </p:nvSpPr>
          <p:spPr>
            <a:xfrm>
              <a:off x="1638722" y="6136797"/>
              <a:ext cx="158653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5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Transformer</a:t>
              </a:r>
              <a:r>
                <a:rPr lang="zh-CN" altLang="en-US" sz="15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架构</a:t>
              </a:r>
              <a:endParaRPr lang="zh-CN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920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98C12-A911-B78B-C2AB-A769C129A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96099-5850-AEDE-4356-9305F8D9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1190"/>
            <a:ext cx="10972800" cy="725488"/>
          </a:xfrm>
        </p:spPr>
        <p:txBody>
          <a:bodyPr>
            <a:normAutofit/>
          </a:bodyPr>
          <a:lstStyle/>
          <a:p>
            <a:r>
              <a:rPr lang="zh-CN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研究背景与意义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40A28C-0EF1-EDB5-8A6C-EA504BE04F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FCAB51F-3508-4E2D-AE96-14B9ECB76167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5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18432EA-FEBA-4530-8B40-74DF6EB7F4B1}"/>
              </a:ext>
            </a:extLst>
          </p:cNvPr>
          <p:cNvGrpSpPr/>
          <p:nvPr/>
        </p:nvGrpSpPr>
        <p:grpSpPr>
          <a:xfrm>
            <a:off x="6274719" y="1356678"/>
            <a:ext cx="5531799" cy="5164468"/>
            <a:chOff x="6508198" y="1490275"/>
            <a:chExt cx="5225731" cy="483747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D496DC1-3C8A-2744-6108-603AF80C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8198" y="1490275"/>
              <a:ext cx="5225731" cy="4542295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EA9C14B-2451-3A5F-E7A4-B192F39C91BD}"/>
                </a:ext>
              </a:extLst>
            </p:cNvPr>
            <p:cNvSpPr txBox="1"/>
            <p:nvPr/>
          </p:nvSpPr>
          <p:spPr>
            <a:xfrm>
              <a:off x="6818996" y="6004584"/>
              <a:ext cx="479473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面向视觉语言模型的对抗图像具有多样化的攻击效果</a:t>
              </a:r>
              <a:endParaRPr lang="zh-CN" altLang="en-US" sz="1500" dirty="0"/>
            </a:p>
          </p:txBody>
        </p:sp>
      </p:grp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F11EA8C-2A95-F97C-6439-68DB51897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8" y="1448898"/>
            <a:ext cx="11779885" cy="487807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800" dirty="0"/>
              <a:t>视觉语言模型的安全性挑战</a:t>
            </a:r>
            <a:endParaRPr lang="en-US" altLang="zh-CN" sz="2800" dirty="0"/>
          </a:p>
          <a:p>
            <a:pPr lvl="1">
              <a:lnSpc>
                <a:spcPct val="125000"/>
              </a:lnSpc>
            </a:pPr>
            <a:r>
              <a:rPr lang="zh-CN" altLang="en-US" sz="2200" dirty="0"/>
              <a:t>对抗攻击的拓展</a:t>
            </a:r>
            <a:endParaRPr lang="en-US" altLang="zh-CN" sz="2200" dirty="0"/>
          </a:p>
          <a:p>
            <a:pPr lvl="2">
              <a:lnSpc>
                <a:spcPct val="125000"/>
              </a:lnSpc>
            </a:pPr>
            <a:r>
              <a:rPr lang="zh-CN" altLang="en-US" sz="1800" dirty="0"/>
              <a:t>早期：单一模态的视觉模型</a:t>
            </a:r>
            <a:endParaRPr lang="en-US" altLang="zh-CN" sz="1800" dirty="0"/>
          </a:p>
          <a:p>
            <a:pPr lvl="2">
              <a:lnSpc>
                <a:spcPct val="125000"/>
              </a:lnSpc>
            </a:pPr>
            <a:r>
              <a:rPr lang="zh-CN" altLang="en-US" sz="1800" dirty="0"/>
              <a:t>如今：视觉语言模型</a:t>
            </a:r>
          </a:p>
          <a:p>
            <a:pPr lvl="1">
              <a:lnSpc>
                <a:spcPct val="125000"/>
              </a:lnSpc>
            </a:pPr>
            <a:r>
              <a:rPr lang="zh-CN" altLang="en-US" sz="2200" dirty="0"/>
              <a:t>关键场景中的安全风险：</a:t>
            </a:r>
            <a:endParaRPr lang="en-US" altLang="zh-CN" sz="2200" dirty="0"/>
          </a:p>
          <a:p>
            <a:pPr lvl="2">
              <a:lnSpc>
                <a:spcPct val="125000"/>
              </a:lnSpc>
            </a:pPr>
            <a:r>
              <a:rPr lang="zh-CN" altLang="en-US" sz="1800" dirty="0"/>
              <a:t>医疗诊断：辅助诊断中的误诊或者漏诊</a:t>
            </a:r>
            <a:endParaRPr lang="en-US" altLang="zh-CN"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0FE2FA-00E1-F6EE-8731-9658050ED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25" y="4321936"/>
            <a:ext cx="4756326" cy="1854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38B04A8-5B5C-372A-4897-F7D0102EEEFC}"/>
              </a:ext>
            </a:extLst>
          </p:cNvPr>
          <p:cNvSpPr txBox="1"/>
          <p:nvPr/>
        </p:nvSpPr>
        <p:spPr>
          <a:xfrm>
            <a:off x="1546322" y="6176136"/>
            <a:ext cx="311113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面向传统视觉模型的对抗图像实例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8943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66D3D-C0A8-5E91-85ED-ED09A1D6D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E0782AC-D70F-D865-93D1-06FB31501D89}"/>
              </a:ext>
            </a:extLst>
          </p:cNvPr>
          <p:cNvGrpSpPr/>
          <p:nvPr/>
        </p:nvGrpSpPr>
        <p:grpSpPr>
          <a:xfrm>
            <a:off x="7321897" y="1250827"/>
            <a:ext cx="3925510" cy="2985311"/>
            <a:chOff x="7474011" y="1356678"/>
            <a:chExt cx="3642480" cy="278081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81F2E65-14A6-A86F-5A2E-30337073D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4011" y="1356678"/>
              <a:ext cx="3642480" cy="2545820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1015F57-BB19-0786-3AEB-9BD494D41DF3}"/>
                </a:ext>
              </a:extLst>
            </p:cNvPr>
            <p:cNvSpPr txBox="1"/>
            <p:nvPr/>
          </p:nvSpPr>
          <p:spPr>
            <a:xfrm>
              <a:off x="8794518" y="3822127"/>
              <a:ext cx="1389664" cy="3153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跨模型迁移性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E632358-465D-FB2D-5D82-D907C20E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1190"/>
            <a:ext cx="10972800" cy="725488"/>
          </a:xfrm>
        </p:spPr>
        <p:txBody>
          <a:bodyPr>
            <a:normAutofit/>
          </a:bodyPr>
          <a:lstStyle/>
          <a:p>
            <a:r>
              <a:rPr lang="zh-CN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研究背景与意义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F7234-04A3-C62D-8876-B34385CDD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83" y="1526551"/>
            <a:ext cx="11779885" cy="487807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对抗样本的迁移性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sz="2200" dirty="0">
                <a:latin typeface="Times New Roman" panose="02020603050405020304" pitchFamily="18" charset="0"/>
              </a:rPr>
              <a:t>现象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lvl="2">
              <a:lnSpc>
                <a:spcPct val="125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在一个模型上生成的对抗样本可以成功地攻击其他模型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lvl="2">
              <a:lnSpc>
                <a:spcPct val="125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在面对不同问题时依然维持其误导效果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sz="2200" dirty="0">
                <a:latin typeface="Times New Roman" panose="02020603050405020304" pitchFamily="18" charset="0"/>
              </a:rPr>
              <a:t>影响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lvl="2">
              <a:lnSpc>
                <a:spcPct val="125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进一步凸显了视觉语言模型在安全性方面的缺陷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研究对抗样本及其迁移性的重要性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sz="2200" dirty="0">
                <a:latin typeface="Times New Roman" panose="02020603050405020304" pitchFamily="18" charset="0"/>
              </a:rPr>
              <a:t>揭示模型在应用中面临的威胁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sz="2200" dirty="0">
                <a:latin typeface="Times New Roman" panose="02020603050405020304" pitchFamily="18" charset="0"/>
              </a:rPr>
              <a:t>为开发更鲁棒的防御策略奠定基础</a:t>
            </a:r>
            <a:endParaRPr lang="en-US" altLang="zh-CN" sz="22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B072F7-61F6-099F-9286-C5FB996148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FCAB51F-3508-4E2D-AE96-14B9ECB76167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6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12A4B42-3762-42D0-43F8-294B9DF96B8F}"/>
              </a:ext>
            </a:extLst>
          </p:cNvPr>
          <p:cNvGrpSpPr/>
          <p:nvPr/>
        </p:nvGrpSpPr>
        <p:grpSpPr>
          <a:xfrm>
            <a:off x="6986905" y="4221345"/>
            <a:ext cx="4595495" cy="2168483"/>
            <a:chOff x="6907877" y="4375659"/>
            <a:chExt cx="4595495" cy="2168483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780C968-5F0C-9315-0403-7BE6FC76F30A}"/>
                </a:ext>
              </a:extLst>
            </p:cNvPr>
            <p:cNvSpPr txBox="1"/>
            <p:nvPr/>
          </p:nvSpPr>
          <p:spPr>
            <a:xfrm>
              <a:off x="8591312" y="6208861"/>
              <a:ext cx="1445316" cy="3352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跨提示迁移性</a:t>
              </a:r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EBA35F55-98F7-20FB-AF3A-D26F8EB28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7877" y="4375659"/>
              <a:ext cx="4595495" cy="18661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740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509-A549-5B62-DDEE-F84059582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810D12BD-42A8-FD1B-C396-A4E7A481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54" y="2775927"/>
            <a:ext cx="10972800" cy="725488"/>
          </a:xfrm>
        </p:spPr>
        <p:txBody>
          <a:bodyPr>
            <a:noAutofit/>
          </a:bodyPr>
          <a:lstStyle/>
          <a:p>
            <a:r>
              <a:rPr lang="zh-CN" altLang="en-US" sz="60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国内外研究现状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D40338-8E91-E8DE-644D-9125F6B793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2672953-2330-4768-B891-F2DADD759B1F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7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69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550F5-B94A-C23F-F217-1232E519D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86A56-FEC2-C7D5-13E8-43591B41B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国内外研究现状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13C0B5-F316-FFE9-66CC-0CE8B49F78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FCAB51F-3508-4E2D-AE96-14B9ECB76167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8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8D28C0-543B-1D72-68A7-70893AE13EC5}"/>
              </a:ext>
            </a:extLst>
          </p:cNvPr>
          <p:cNvSpPr/>
          <p:nvPr/>
        </p:nvSpPr>
        <p:spPr>
          <a:xfrm>
            <a:off x="207264" y="3362671"/>
            <a:ext cx="2592436" cy="770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面向视觉语言模型的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对抗图像生成方法研究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E6F971-A8ED-AE24-A177-B3AB994E3CBB}"/>
              </a:ext>
            </a:extLst>
          </p:cNvPr>
          <p:cNvSpPr/>
          <p:nvPr/>
        </p:nvSpPr>
        <p:spPr>
          <a:xfrm>
            <a:off x="3316592" y="1943933"/>
            <a:ext cx="1676031" cy="7254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跨模型迁移性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C9FC5D-42BF-A159-E58E-A03B8D6CC442}"/>
              </a:ext>
            </a:extLst>
          </p:cNvPr>
          <p:cNvSpPr/>
          <p:nvPr/>
        </p:nvSpPr>
        <p:spPr>
          <a:xfrm>
            <a:off x="3383673" y="4894436"/>
            <a:ext cx="1608950" cy="7870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跨提示迁移性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2BF05268-7A31-17B4-6A62-1C2A9985BA5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799700" y="2306677"/>
            <a:ext cx="516892" cy="144128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287B9C8C-F428-F7A4-CBCB-C4AC2AA5B1E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799700" y="3747959"/>
            <a:ext cx="583973" cy="1539995"/>
          </a:xfrm>
          <a:prstGeom prst="bentConnector3">
            <a:avLst>
              <a:gd name="adj1" fmla="val 4478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箭头: 左右 15">
            <a:extLst>
              <a:ext uri="{FF2B5EF4-FFF2-40B4-BE49-F238E27FC236}">
                <a16:creationId xmlns:a16="http://schemas.microsoft.com/office/drawing/2014/main" id="{FBFC00C0-B70F-E8DF-099C-0A13DF571C27}"/>
              </a:ext>
            </a:extLst>
          </p:cNvPr>
          <p:cNvSpPr/>
          <p:nvPr/>
        </p:nvSpPr>
        <p:spPr>
          <a:xfrm>
            <a:off x="5152475" y="2204302"/>
            <a:ext cx="731469" cy="371704"/>
          </a:xfrm>
          <a:prstGeom prst="left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左右 17">
            <a:extLst>
              <a:ext uri="{FF2B5EF4-FFF2-40B4-BE49-F238E27FC236}">
                <a16:creationId xmlns:a16="http://schemas.microsoft.com/office/drawing/2014/main" id="{9DA43537-5231-F1C3-3B26-63CD3870DA6E}"/>
              </a:ext>
            </a:extLst>
          </p:cNvPr>
          <p:cNvSpPr/>
          <p:nvPr/>
        </p:nvSpPr>
        <p:spPr>
          <a:xfrm>
            <a:off x="5187941" y="5046913"/>
            <a:ext cx="731469" cy="371704"/>
          </a:xfrm>
          <a:prstGeom prst="left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ECDE59D-D794-7BA2-8BF2-6E5DE2E649BA}"/>
              </a:ext>
            </a:extLst>
          </p:cNvPr>
          <p:cNvGrpSpPr/>
          <p:nvPr/>
        </p:nvGrpSpPr>
        <p:grpSpPr>
          <a:xfrm>
            <a:off x="6181370" y="1471243"/>
            <a:ext cx="6021769" cy="2409571"/>
            <a:chOff x="6181370" y="1471243"/>
            <a:chExt cx="6021769" cy="2409571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7D88686-E478-8E0A-BF40-4AAA0E9C0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1248" y="1471243"/>
              <a:ext cx="2961007" cy="2061528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9FA8DE-7F8A-A073-EEA4-4E69A90691FB}"/>
                </a:ext>
              </a:extLst>
            </p:cNvPr>
            <p:cNvSpPr txBox="1"/>
            <p:nvPr/>
          </p:nvSpPr>
          <p:spPr>
            <a:xfrm>
              <a:off x="6181370" y="3542260"/>
              <a:ext cx="602176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在一个模型上生成的对抗图像能够成功误导其他结构不同的模型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A08473E-B65C-2C80-2ACF-D15AF517AE35}"/>
              </a:ext>
            </a:extLst>
          </p:cNvPr>
          <p:cNvGrpSpPr/>
          <p:nvPr/>
        </p:nvGrpSpPr>
        <p:grpSpPr>
          <a:xfrm>
            <a:off x="6181370" y="4299680"/>
            <a:ext cx="6021769" cy="2207057"/>
            <a:chOff x="6181370" y="4299680"/>
            <a:chExt cx="6021769" cy="2207057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415FF88E-82F7-D43F-B97A-CA79D1E68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1248" y="4299680"/>
              <a:ext cx="4595495" cy="1866170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C838CE2-6493-4683-AA73-BFF5A8D51167}"/>
                </a:ext>
              </a:extLst>
            </p:cNvPr>
            <p:cNvSpPr txBox="1"/>
            <p:nvPr/>
          </p:nvSpPr>
          <p:spPr>
            <a:xfrm>
              <a:off x="6181370" y="6168183"/>
              <a:ext cx="602176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能在不同文本提示下有效干扰模型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56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5903E-AE13-4746-B31E-2824236B7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B076B-92E0-761F-2F44-109DA542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国内外研究现状</a:t>
            </a:r>
            <a:r>
              <a:rPr lang="en-US" altLang="zh-CN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跨模型迁移性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2D85DD-B83E-D5FE-9247-F7BCF1864F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BFCAB51F-3508-4E2D-AE96-14B9ECB76167}" type="slidenum">
              <a:rPr kumimoji="1" lang="zh-CN" altLang="en-US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9</a:t>
            </a:fld>
            <a:endParaRPr kumimoji="1" lang="zh-CN" altLang="en-US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E6D56E-7CEA-BD7B-8116-62C6D36526B0}"/>
              </a:ext>
            </a:extLst>
          </p:cNvPr>
          <p:cNvSpPr/>
          <p:nvPr/>
        </p:nvSpPr>
        <p:spPr>
          <a:xfrm>
            <a:off x="438038" y="3454111"/>
            <a:ext cx="1835882" cy="770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跨模型迁移性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C61030-0E80-66D4-641D-F19091607362}"/>
              </a:ext>
            </a:extLst>
          </p:cNvPr>
          <p:cNvSpPr/>
          <p:nvPr/>
        </p:nvSpPr>
        <p:spPr>
          <a:xfrm>
            <a:off x="3082910" y="1822653"/>
            <a:ext cx="1488578" cy="620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集成模型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A86FE2-6B6F-0F21-8E49-7148B15E12C4}"/>
              </a:ext>
            </a:extLst>
          </p:cNvPr>
          <p:cNvSpPr/>
          <p:nvPr/>
        </p:nvSpPr>
        <p:spPr>
          <a:xfrm>
            <a:off x="3082911" y="4053523"/>
            <a:ext cx="1488579" cy="676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模型对齐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F44E60D0-970C-ED2A-ABFB-C33181373ED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2273920" y="2132849"/>
            <a:ext cx="808990" cy="170655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EC4FB90-EA45-F434-7977-BDEBC0E7221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273920" y="3839399"/>
            <a:ext cx="808991" cy="55245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00E228A-C681-037F-A1F5-62E0818352B4}"/>
              </a:ext>
            </a:extLst>
          </p:cNvPr>
          <p:cNvSpPr/>
          <p:nvPr/>
        </p:nvSpPr>
        <p:spPr>
          <a:xfrm>
            <a:off x="3082912" y="2927832"/>
            <a:ext cx="1488579" cy="676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伪梯度估计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2770D76-B4C1-FB16-E25F-CBB8C228071B}"/>
              </a:ext>
            </a:extLst>
          </p:cNvPr>
          <p:cNvSpPr/>
          <p:nvPr/>
        </p:nvSpPr>
        <p:spPr>
          <a:xfrm>
            <a:off x="3082910" y="5200000"/>
            <a:ext cx="1488579" cy="676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梯度更新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F3CB40A3-F0BB-E899-9C20-FDEB9F2AB836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2273920" y="3839399"/>
            <a:ext cx="808990" cy="169893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62D5D95D-E635-A8E1-90D1-683C8E87CD10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2273920" y="3266161"/>
            <a:ext cx="808992" cy="57323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E49ADBC8-228E-D2C2-CEA7-15DB68F5A82D}"/>
              </a:ext>
            </a:extLst>
          </p:cNvPr>
          <p:cNvSpPr/>
          <p:nvPr/>
        </p:nvSpPr>
        <p:spPr>
          <a:xfrm>
            <a:off x="5048868" y="2956102"/>
            <a:ext cx="5184791" cy="620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</a:rPr>
              <a:t>Query-based Attack(Random Gradient Free Method)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7C3C5A-EA88-6FE7-C79B-CEA5413C9CA4}"/>
              </a:ext>
            </a:extLst>
          </p:cNvPr>
          <p:cNvSpPr/>
          <p:nvPr/>
        </p:nvSpPr>
        <p:spPr>
          <a:xfrm>
            <a:off x="5048867" y="4084603"/>
            <a:ext cx="5184791" cy="620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</a:rPr>
              <a:t>通过微调代理模型对齐目标模型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621918-548A-B241-4C8C-35131C94B7C6}"/>
              </a:ext>
            </a:extLst>
          </p:cNvPr>
          <p:cNvSpPr/>
          <p:nvPr/>
        </p:nvSpPr>
        <p:spPr>
          <a:xfrm>
            <a:off x="5048868" y="5230865"/>
            <a:ext cx="5184790" cy="620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</a:rPr>
              <a:t>PGD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</a:rPr>
              <a:t>MI-FGSM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08940B-60D2-D5F0-2C93-6E48E04F39AC}"/>
              </a:ext>
            </a:extLst>
          </p:cNvPr>
          <p:cNvSpPr/>
          <p:nvPr/>
        </p:nvSpPr>
        <p:spPr>
          <a:xfrm>
            <a:off x="5048869" y="1821578"/>
            <a:ext cx="5184791" cy="620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Times New Roman" panose="02020603050405020304" pitchFamily="18" charset="0"/>
              </a:rPr>
              <a:t>AdvDIffVLM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</a:rPr>
              <a:t>SSA-CWA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</a:rPr>
              <a:t>imgJP</a:t>
            </a:r>
            <a:r>
              <a:rPr lang="en-US" altLang="zh-CN" sz="1600" dirty="0">
                <a:latin typeface="Times New Roman" panose="02020603050405020304" pitchFamily="18" charset="0"/>
              </a:rPr>
              <a:t>-based Jailbreak</a:t>
            </a: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E58DB6A3-C378-94BB-AE86-737ACDC8FC16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4571488" y="2131774"/>
            <a:ext cx="477381" cy="107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B26E1B57-0D58-21F5-E92B-639D0C7C13D6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4571491" y="3266161"/>
            <a:ext cx="477377" cy="13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E1D0A4F5-5EB8-9F80-3B33-5B9308838733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4571490" y="4391852"/>
            <a:ext cx="477377" cy="294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060AA243-0695-AAE3-9175-0975D736398A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>
            <a:off x="4571489" y="5538329"/>
            <a:ext cx="477379" cy="273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15D8EA9-7A04-BA3E-8244-AED876A30FB8}"/>
              </a:ext>
            </a:extLst>
          </p:cNvPr>
          <p:cNvSpPr txBox="1"/>
          <p:nvPr/>
        </p:nvSpPr>
        <p:spPr>
          <a:xfrm>
            <a:off x="0" y="4336373"/>
            <a:ext cx="26495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在某一个模型上生成的对抗</a:t>
            </a:r>
            <a:endParaRPr lang="en-US" altLang="zh-CN" sz="16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图像能够成功误导其他模型</a:t>
            </a:r>
          </a:p>
        </p:txBody>
      </p:sp>
    </p:spTree>
    <p:extLst>
      <p:ext uri="{BB962C8B-B14F-4D97-AF65-F5344CB8AC3E}">
        <p14:creationId xmlns:p14="http://schemas.microsoft.com/office/powerpoint/2010/main" val="41723559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f454786-94ac-432b-9eaf-d53fa465d3d8"/>
  <p:tag name="COMMONDATA" val="eyJoZGlkIjoiOWYwZmEyMWViY2NiODBmZDE5ZGM4YzI4NjJlYzIwZT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博士学位论文答辩（李建欣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博士学位论文答辩（李建欣）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博士学位论文答辩（李建欣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3061</TotalTime>
  <Words>1128</Words>
  <Application>Microsoft Office PowerPoint</Application>
  <PresentationFormat>宽屏</PresentationFormat>
  <Paragraphs>160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 Unicode MS</vt:lpstr>
      <vt:lpstr>阿里巴巴普惠</vt:lpstr>
      <vt:lpstr>等线</vt:lpstr>
      <vt:lpstr>黑体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博士学位论文答辩（李建欣）</vt:lpstr>
      <vt:lpstr>面向视觉语言模型的对抗图像生成方法研究</vt:lpstr>
      <vt:lpstr>目  录</vt:lpstr>
      <vt:lpstr>研究背景与意义</vt:lpstr>
      <vt:lpstr>研究背景与意义</vt:lpstr>
      <vt:lpstr>研究背景与意义</vt:lpstr>
      <vt:lpstr>研究背景与意义</vt:lpstr>
      <vt:lpstr>国内外研究现状</vt:lpstr>
      <vt:lpstr>国内外研究现状</vt:lpstr>
      <vt:lpstr>国内外研究现状——跨模型迁移性</vt:lpstr>
      <vt:lpstr>国内外研究现状——跨模型迁移性</vt:lpstr>
      <vt:lpstr>国内外研究现状——跨提示迁移性</vt:lpstr>
      <vt:lpstr>国内外研究现状——跨提示迁移性</vt:lpstr>
      <vt:lpstr>研究内容与技术路线</vt:lpstr>
      <vt:lpstr>研究内容与技术路线</vt:lpstr>
      <vt:lpstr>基于增强文本提示的对抗图像生成方法</vt:lpstr>
      <vt:lpstr>基于增强文本提示的对抗图像生成方法</vt:lpstr>
      <vt:lpstr>基于文本描述与图像嵌入的对抗图像生成方法</vt:lpstr>
      <vt:lpstr>基于文本描述与图像嵌入的对抗图像生成方法</vt:lpstr>
      <vt:lpstr>PowerPoint 演示文稿</vt:lpstr>
      <vt:lpstr>论文工作安排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基于时空依赖的时间序列数据预测</dc:title>
  <dc:creator>彭杰奇</dc:creator>
  <cp:lastModifiedBy>彬 邓</cp:lastModifiedBy>
  <cp:revision>1803</cp:revision>
  <dcterms:created xsi:type="dcterms:W3CDTF">2015-05-05T08:02:00Z</dcterms:created>
  <dcterms:modified xsi:type="dcterms:W3CDTF">2024-11-26T13:39:50Z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39F9E2CEC78243D18838264CCCE79228</vt:lpwstr>
  </property>
</Properties>
</file>