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73" r:id="rId2"/>
    <p:sldId id="298" r:id="rId3"/>
    <p:sldId id="333" r:id="rId4"/>
    <p:sldId id="476" r:id="rId5"/>
    <p:sldId id="398" r:id="rId6"/>
    <p:sldId id="405" r:id="rId7"/>
    <p:sldId id="464" r:id="rId8"/>
    <p:sldId id="470" r:id="rId9"/>
    <p:sldId id="465" r:id="rId10"/>
    <p:sldId id="466" r:id="rId11"/>
    <p:sldId id="467" r:id="rId12"/>
    <p:sldId id="478" r:id="rId13"/>
    <p:sldId id="468" r:id="rId14"/>
    <p:sldId id="469" r:id="rId15"/>
    <p:sldId id="471" r:id="rId16"/>
    <p:sldId id="474" r:id="rId17"/>
    <p:sldId id="475" r:id="rId18"/>
    <p:sldId id="484" r:id="rId19"/>
    <p:sldId id="479" r:id="rId20"/>
    <p:sldId id="480" r:id="rId21"/>
    <p:sldId id="481" r:id="rId22"/>
    <p:sldId id="482" r:id="rId23"/>
    <p:sldId id="483" r:id="rId24"/>
    <p:sldId id="365" r:id="rId25"/>
    <p:sldId id="48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10" autoAdjust="0"/>
    <p:restoredTop sz="96716" autoAdjust="0"/>
  </p:normalViewPr>
  <p:slideViewPr>
    <p:cSldViewPr snapToGrid="0">
      <p:cViewPr varScale="1">
        <p:scale>
          <a:sx n="86" d="100"/>
          <a:sy n="86" d="100"/>
        </p:scale>
        <p:origin x="62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2BE15-79A1-4B78-A48D-1C2C6C86C6A5}" type="datetimeFigureOut">
              <a:rPr lang="zh-CN" altLang="en-US" smtClean="0"/>
              <a:t>2024-11-22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15CBC-5C1D-42F0-9C64-C7D64C1DCEA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1" i="0" dirty="0">
              <a:solidFill>
                <a:srgbClr val="191B1F"/>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fld id="{ECF0F251-8F9A-4AC9-8ABA-C0A026E7C07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ECF0F251-8F9A-4AC9-8ABA-C0A026E7C073}" type="slidenum">
              <a:rPr lang="zh-CN" altLang="en-US" smtClean="0"/>
              <a:t>10</a:t>
            </a:fld>
            <a:endParaRPr lang="zh-CN" altLang="en-US"/>
          </a:p>
        </p:txBody>
      </p:sp>
    </p:spTree>
    <p:extLst>
      <p:ext uri="{BB962C8B-B14F-4D97-AF65-F5344CB8AC3E}">
        <p14:creationId xmlns:p14="http://schemas.microsoft.com/office/powerpoint/2010/main" val="1982782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ECF0F251-8F9A-4AC9-8ABA-C0A026E7C073}" type="slidenum">
              <a:rPr lang="zh-CN" altLang="en-US" smtClean="0"/>
              <a:t>11</a:t>
            </a:fld>
            <a:endParaRPr lang="zh-CN" altLang="en-US"/>
          </a:p>
        </p:txBody>
      </p:sp>
    </p:spTree>
    <p:extLst>
      <p:ext uri="{BB962C8B-B14F-4D97-AF65-F5344CB8AC3E}">
        <p14:creationId xmlns:p14="http://schemas.microsoft.com/office/powerpoint/2010/main" val="4091215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ECF0F251-8F9A-4AC9-8ABA-C0A026E7C073}" type="slidenum">
              <a:rPr lang="zh-CN" altLang="en-US" smtClean="0"/>
              <a:t>12</a:t>
            </a:fld>
            <a:endParaRPr lang="zh-CN" altLang="en-US"/>
          </a:p>
        </p:txBody>
      </p:sp>
    </p:spTree>
    <p:extLst>
      <p:ext uri="{BB962C8B-B14F-4D97-AF65-F5344CB8AC3E}">
        <p14:creationId xmlns:p14="http://schemas.microsoft.com/office/powerpoint/2010/main" val="1454564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ECF0F251-8F9A-4AC9-8ABA-C0A026E7C073}" type="slidenum">
              <a:rPr lang="zh-CN" altLang="en-US" smtClean="0"/>
              <a:t>13</a:t>
            </a:fld>
            <a:endParaRPr lang="zh-CN" altLang="en-US"/>
          </a:p>
        </p:txBody>
      </p:sp>
    </p:spTree>
    <p:extLst>
      <p:ext uri="{BB962C8B-B14F-4D97-AF65-F5344CB8AC3E}">
        <p14:creationId xmlns:p14="http://schemas.microsoft.com/office/powerpoint/2010/main" val="270357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ECF0F251-8F9A-4AC9-8ABA-C0A026E7C073}" type="slidenum">
              <a:rPr lang="zh-CN" altLang="en-US" smtClean="0"/>
              <a:t>14</a:t>
            </a:fld>
            <a:endParaRPr lang="zh-CN" altLang="en-US"/>
          </a:p>
        </p:txBody>
      </p:sp>
    </p:spTree>
    <p:extLst>
      <p:ext uri="{BB962C8B-B14F-4D97-AF65-F5344CB8AC3E}">
        <p14:creationId xmlns:p14="http://schemas.microsoft.com/office/powerpoint/2010/main" val="3934062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ECF0F251-8F9A-4AC9-8ABA-C0A026E7C073}" type="slidenum">
              <a:rPr lang="zh-CN" altLang="en-US" smtClean="0"/>
              <a:t>15</a:t>
            </a:fld>
            <a:endParaRPr lang="zh-CN" altLang="en-US"/>
          </a:p>
        </p:txBody>
      </p:sp>
    </p:spTree>
    <p:extLst>
      <p:ext uri="{BB962C8B-B14F-4D97-AF65-F5344CB8AC3E}">
        <p14:creationId xmlns:p14="http://schemas.microsoft.com/office/powerpoint/2010/main" val="2329824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ECF0F251-8F9A-4AC9-8ABA-C0A026E7C073}" type="slidenum">
              <a:rPr lang="zh-CN" altLang="en-US" smtClean="0"/>
              <a:t>16</a:t>
            </a:fld>
            <a:endParaRPr lang="zh-CN" altLang="en-US"/>
          </a:p>
        </p:txBody>
      </p:sp>
    </p:spTree>
    <p:extLst>
      <p:ext uri="{BB962C8B-B14F-4D97-AF65-F5344CB8AC3E}">
        <p14:creationId xmlns:p14="http://schemas.microsoft.com/office/powerpoint/2010/main" val="1535720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ECF0F251-8F9A-4AC9-8ABA-C0A026E7C073}" type="slidenum">
              <a:rPr lang="zh-CN" altLang="en-US" smtClean="0"/>
              <a:t>17</a:t>
            </a:fld>
            <a:endParaRPr lang="zh-CN" altLang="en-US"/>
          </a:p>
        </p:txBody>
      </p:sp>
    </p:spTree>
    <p:extLst>
      <p:ext uri="{BB962C8B-B14F-4D97-AF65-F5344CB8AC3E}">
        <p14:creationId xmlns:p14="http://schemas.microsoft.com/office/powerpoint/2010/main" val="3360087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ECF0F251-8F9A-4AC9-8ABA-C0A026E7C073}" type="slidenum">
              <a:rPr lang="zh-CN" altLang="en-US" smtClean="0"/>
              <a:t>18</a:t>
            </a:fld>
            <a:endParaRPr lang="zh-CN" altLang="en-US"/>
          </a:p>
        </p:txBody>
      </p:sp>
    </p:spTree>
    <p:extLst>
      <p:ext uri="{BB962C8B-B14F-4D97-AF65-F5344CB8AC3E}">
        <p14:creationId xmlns:p14="http://schemas.microsoft.com/office/powerpoint/2010/main" val="2743515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ECF0F251-8F9A-4AC9-8ABA-C0A026E7C073}" type="slidenum">
              <a:rPr lang="zh-CN" altLang="en-US" smtClean="0"/>
              <a:t>19</a:t>
            </a:fld>
            <a:endParaRPr lang="zh-CN" altLang="en-US"/>
          </a:p>
        </p:txBody>
      </p:sp>
    </p:spTree>
    <p:extLst>
      <p:ext uri="{BB962C8B-B14F-4D97-AF65-F5344CB8AC3E}">
        <p14:creationId xmlns:p14="http://schemas.microsoft.com/office/powerpoint/2010/main" val="336146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333333"/>
              </a:solidFill>
              <a:effectLst/>
              <a:latin typeface="Arial" panose="020B0704020202020204" pitchFamily="34" charset="0"/>
            </a:endParaRPr>
          </a:p>
        </p:txBody>
      </p:sp>
      <p:sp>
        <p:nvSpPr>
          <p:cNvPr id="4" name="灯片编号占位符 3"/>
          <p:cNvSpPr>
            <a:spLocks noGrp="1"/>
          </p:cNvSpPr>
          <p:nvPr>
            <p:ph type="sldNum" sz="quarter" idx="5"/>
          </p:nvPr>
        </p:nvSpPr>
        <p:spPr/>
        <p:txBody>
          <a:bodyPr/>
          <a:lstStyle/>
          <a:p>
            <a:fld id="{ECF0F251-8F9A-4AC9-8ABA-C0A026E7C07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ECF0F251-8F9A-4AC9-8ABA-C0A026E7C073}" type="slidenum">
              <a:rPr lang="zh-CN" altLang="en-US" smtClean="0"/>
              <a:t>20</a:t>
            </a:fld>
            <a:endParaRPr lang="zh-CN" altLang="en-US"/>
          </a:p>
        </p:txBody>
      </p:sp>
    </p:spTree>
    <p:extLst>
      <p:ext uri="{BB962C8B-B14F-4D97-AF65-F5344CB8AC3E}">
        <p14:creationId xmlns:p14="http://schemas.microsoft.com/office/powerpoint/2010/main" val="2503193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ECF0F251-8F9A-4AC9-8ABA-C0A026E7C073}" type="slidenum">
              <a:rPr lang="zh-CN" altLang="en-US" smtClean="0"/>
              <a:t>21</a:t>
            </a:fld>
            <a:endParaRPr lang="zh-CN" altLang="en-US"/>
          </a:p>
        </p:txBody>
      </p:sp>
    </p:spTree>
    <p:extLst>
      <p:ext uri="{BB962C8B-B14F-4D97-AF65-F5344CB8AC3E}">
        <p14:creationId xmlns:p14="http://schemas.microsoft.com/office/powerpoint/2010/main" val="37020231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CF0F251-8F9A-4AC9-8ABA-C0A026E7C073}" type="slidenum">
              <a:rPr lang="zh-CN" altLang="en-US" smtClean="0"/>
              <a:t>22</a:t>
            </a:fld>
            <a:endParaRPr lang="zh-CN" altLang="en-US"/>
          </a:p>
        </p:txBody>
      </p:sp>
    </p:spTree>
    <p:extLst>
      <p:ext uri="{BB962C8B-B14F-4D97-AF65-F5344CB8AC3E}">
        <p14:creationId xmlns:p14="http://schemas.microsoft.com/office/powerpoint/2010/main" val="2289504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CF0F251-8F9A-4AC9-8ABA-C0A026E7C073}" type="slidenum">
              <a:rPr lang="zh-CN" altLang="en-US" smtClean="0"/>
              <a:t>23</a:t>
            </a:fld>
            <a:endParaRPr lang="zh-CN" altLang="en-US"/>
          </a:p>
        </p:txBody>
      </p:sp>
    </p:spTree>
    <p:extLst>
      <p:ext uri="{BB962C8B-B14F-4D97-AF65-F5344CB8AC3E}">
        <p14:creationId xmlns:p14="http://schemas.microsoft.com/office/powerpoint/2010/main" val="1286021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CF0F251-8F9A-4AC9-8ABA-C0A026E7C07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CF0F251-8F9A-4AC9-8ABA-C0A026E7C073}" type="slidenum">
              <a:rPr lang="zh-CN" altLang="en-US" smtClean="0"/>
              <a:t>25</a:t>
            </a:fld>
            <a:endParaRPr lang="zh-CN" altLang="en-US"/>
          </a:p>
        </p:txBody>
      </p:sp>
    </p:spTree>
    <p:extLst>
      <p:ext uri="{BB962C8B-B14F-4D97-AF65-F5344CB8AC3E}">
        <p14:creationId xmlns:p14="http://schemas.microsoft.com/office/powerpoint/2010/main" val="1753028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CF0F251-8F9A-4AC9-8ABA-C0A026E7C07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CF0F251-8F9A-4AC9-8ABA-C0A026E7C073}" type="slidenum">
              <a:rPr lang="zh-CN" altLang="en-US" smtClean="0"/>
              <a:t>4</a:t>
            </a:fld>
            <a:endParaRPr lang="zh-CN" altLang="en-US"/>
          </a:p>
        </p:txBody>
      </p:sp>
    </p:spTree>
    <p:extLst>
      <p:ext uri="{BB962C8B-B14F-4D97-AF65-F5344CB8AC3E}">
        <p14:creationId xmlns:p14="http://schemas.microsoft.com/office/powerpoint/2010/main" val="3062225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CF0F251-8F9A-4AC9-8ABA-C0A026E7C07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ECF0F251-8F9A-4AC9-8ABA-C0A026E7C07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ECF0F251-8F9A-4AC9-8ABA-C0A026E7C073}" type="slidenum">
              <a:rPr lang="zh-CN" altLang="en-US" smtClean="0"/>
              <a:t>7</a:t>
            </a:fld>
            <a:endParaRPr lang="zh-CN" altLang="en-US"/>
          </a:p>
        </p:txBody>
      </p:sp>
    </p:spTree>
    <p:extLst>
      <p:ext uri="{BB962C8B-B14F-4D97-AF65-F5344CB8AC3E}">
        <p14:creationId xmlns:p14="http://schemas.microsoft.com/office/powerpoint/2010/main" val="1261187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ECF0F251-8F9A-4AC9-8ABA-C0A026E7C073}" type="slidenum">
              <a:rPr lang="zh-CN" altLang="en-US" smtClean="0"/>
              <a:t>8</a:t>
            </a:fld>
            <a:endParaRPr lang="zh-CN" altLang="en-US"/>
          </a:p>
        </p:txBody>
      </p:sp>
    </p:spTree>
    <p:extLst>
      <p:ext uri="{BB962C8B-B14F-4D97-AF65-F5344CB8AC3E}">
        <p14:creationId xmlns:p14="http://schemas.microsoft.com/office/powerpoint/2010/main" val="4027826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ECF0F251-8F9A-4AC9-8ABA-C0A026E7C073}" type="slidenum">
              <a:rPr lang="zh-CN" altLang="en-US" smtClean="0"/>
              <a:t>9</a:t>
            </a:fld>
            <a:endParaRPr lang="zh-CN" altLang="en-US"/>
          </a:p>
        </p:txBody>
      </p:sp>
    </p:spTree>
    <p:extLst>
      <p:ext uri="{BB962C8B-B14F-4D97-AF65-F5344CB8AC3E}">
        <p14:creationId xmlns:p14="http://schemas.microsoft.com/office/powerpoint/2010/main" val="546183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B36BACA-93B0-46CB-B49D-F3A3F26132E2}" type="datetimeFigureOut">
              <a:rPr lang="zh-CN" altLang="en-US" smtClean="0"/>
              <a:t>2024-11-22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966AF0-A5E9-43EA-9FCD-E4F4FEF9E19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B36BACA-93B0-46CB-B49D-F3A3F26132E2}" type="datetimeFigureOut">
              <a:rPr lang="zh-CN" altLang="en-US" smtClean="0"/>
              <a:t>2024-11-22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966AF0-A5E9-43EA-9FCD-E4F4FEF9E19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B36BACA-93B0-46CB-B49D-F3A3F26132E2}" type="datetimeFigureOut">
              <a:rPr lang="zh-CN" altLang="en-US" smtClean="0"/>
              <a:t>2024-11-22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966AF0-A5E9-43EA-9FCD-E4F4FEF9E19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B36BACA-93B0-46CB-B49D-F3A3F26132E2}" type="datetimeFigureOut">
              <a:rPr lang="zh-CN" altLang="en-US" smtClean="0"/>
              <a:t>2024-11-22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966AF0-A5E9-43EA-9FCD-E4F4FEF9E19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B36BACA-93B0-46CB-B49D-F3A3F26132E2}" type="datetimeFigureOut">
              <a:rPr lang="zh-CN" altLang="en-US" smtClean="0"/>
              <a:t>2024-11-22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966AF0-A5E9-43EA-9FCD-E4F4FEF9E19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FB36BACA-93B0-46CB-B49D-F3A3F26132E2}" type="datetimeFigureOut">
              <a:rPr lang="zh-CN" altLang="en-US" smtClean="0"/>
              <a:t>2024-11-22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966AF0-A5E9-43EA-9FCD-E4F4FEF9E19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B36BACA-93B0-46CB-B49D-F3A3F26132E2}" type="datetimeFigureOut">
              <a:rPr lang="zh-CN" altLang="en-US" smtClean="0"/>
              <a:t>2024-11-22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1966AF0-A5E9-43EA-9FCD-E4F4FEF9E19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B36BACA-93B0-46CB-B49D-F3A3F26132E2}" type="datetimeFigureOut">
              <a:rPr lang="zh-CN" altLang="en-US" smtClean="0"/>
              <a:t>2024-11-22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1966AF0-A5E9-43EA-9FCD-E4F4FEF9E19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36BACA-93B0-46CB-B49D-F3A3F26132E2}" type="datetimeFigureOut">
              <a:rPr lang="zh-CN" altLang="en-US" smtClean="0"/>
              <a:t>2024-11-22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1966AF0-A5E9-43EA-9FCD-E4F4FEF9E19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B36BACA-93B0-46CB-B49D-F3A3F26132E2}" type="datetimeFigureOut">
              <a:rPr lang="zh-CN" altLang="en-US" smtClean="0"/>
              <a:t>2024-11-22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966AF0-A5E9-43EA-9FCD-E4F4FEF9E19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B36BACA-93B0-46CB-B49D-F3A3F26132E2}" type="datetimeFigureOut">
              <a:rPr lang="zh-CN" altLang="en-US" smtClean="0"/>
              <a:t>2024-11-22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966AF0-A5E9-43EA-9FCD-E4F4FEF9E19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6BACA-93B0-46CB-B49D-F3A3F26132E2}" type="datetimeFigureOut">
              <a:rPr lang="zh-CN" altLang="en-US" smtClean="0"/>
              <a:t>2024-11-22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966AF0-A5E9-43EA-9FCD-E4F4FEF9E19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2.png"/><Relationship Id="rId3" Type="http://schemas.openxmlformats.org/officeDocument/2006/relationships/image" Target="../media/image1.png"/><Relationship Id="rId7" Type="http://schemas.openxmlformats.org/officeDocument/2006/relationships/image" Target="../media/image300.png"/><Relationship Id="rId12"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0.png"/><Relationship Id="rId11" Type="http://schemas.openxmlformats.org/officeDocument/2006/relationships/image" Target="../media/image35.png"/><Relationship Id="rId5" Type="http://schemas.openxmlformats.org/officeDocument/2006/relationships/image" Target="../media/image301.png"/><Relationship Id="rId10" Type="http://schemas.openxmlformats.org/officeDocument/2006/relationships/image" Target="../media/image340.png"/><Relationship Id="rId4" Type="http://schemas.openxmlformats.org/officeDocument/2006/relationships/image" Target="../media/image2.png"/><Relationship Id="rId9" Type="http://schemas.openxmlformats.org/officeDocument/2006/relationships/image" Target="../media/image34.png"/><Relationship Id="rId14" Type="http://schemas.openxmlformats.org/officeDocument/2006/relationships/image" Target="../media/image38.png"/></Relationships>
</file>

<file path=ppt/slides/_rels/slide11.xml.rels><?xml version="1.0" encoding="UTF-8" standalone="yes"?>
<Relationships xmlns="http://schemas.openxmlformats.org/package/2006/relationships"><Relationship Id="rId8" Type="http://schemas.openxmlformats.org/officeDocument/2006/relationships/image" Target="../media/image380.png"/><Relationship Id="rId13" Type="http://schemas.openxmlformats.org/officeDocument/2006/relationships/image" Target="../media/image43.png"/><Relationship Id="rId3" Type="http://schemas.openxmlformats.org/officeDocument/2006/relationships/image" Target="../media/image1.png"/><Relationship Id="rId7" Type="http://schemas.openxmlformats.org/officeDocument/2006/relationships/image" Target="../media/image370.png"/><Relationship Id="rId12"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60.png"/><Relationship Id="rId11" Type="http://schemas.openxmlformats.org/officeDocument/2006/relationships/image" Target="../media/image41.png"/><Relationship Id="rId5" Type="http://schemas.openxmlformats.org/officeDocument/2006/relationships/image" Target="../media/image14.png"/><Relationship Id="rId10" Type="http://schemas.openxmlformats.org/officeDocument/2006/relationships/image" Target="../media/image40.png"/><Relationship Id="rId4" Type="http://schemas.openxmlformats.org/officeDocument/2006/relationships/image" Target="../media/image2.png"/><Relationship Id="rId9" Type="http://schemas.openxmlformats.org/officeDocument/2006/relationships/image" Target="../media/image39.png"/><Relationship Id="rId14" Type="http://schemas.openxmlformats.org/officeDocument/2006/relationships/image" Target="../media/image44.png"/></Relationships>
</file>

<file path=ppt/slides/_rels/slide12.xml.rels><?xml version="1.0" encoding="UTF-8" standalone="yes"?>
<Relationships xmlns="http://schemas.openxmlformats.org/package/2006/relationships"><Relationship Id="rId8" Type="http://schemas.openxmlformats.org/officeDocument/2006/relationships/image" Target="../media/image380.png"/><Relationship Id="rId13" Type="http://schemas.openxmlformats.org/officeDocument/2006/relationships/image" Target="../media/image46.png"/><Relationship Id="rId18" Type="http://schemas.openxmlformats.org/officeDocument/2006/relationships/image" Target="../media/image481.png"/><Relationship Id="rId3" Type="http://schemas.openxmlformats.org/officeDocument/2006/relationships/image" Target="../media/image1.png"/><Relationship Id="rId7" Type="http://schemas.openxmlformats.org/officeDocument/2006/relationships/image" Target="../media/image370.png"/><Relationship Id="rId12" Type="http://schemas.openxmlformats.org/officeDocument/2006/relationships/image" Target="../media/image420.png"/><Relationship Id="rId17" Type="http://schemas.openxmlformats.org/officeDocument/2006/relationships/image" Target="../media/image42.png"/><Relationship Id="rId2" Type="http://schemas.openxmlformats.org/officeDocument/2006/relationships/notesSlide" Target="../notesSlides/notesSlide12.xml"/><Relationship Id="rId16" Type="http://schemas.openxmlformats.org/officeDocument/2006/relationships/image" Target="../media/image460.png"/><Relationship Id="rId1" Type="http://schemas.openxmlformats.org/officeDocument/2006/relationships/slideLayout" Target="../slideLayouts/slideLayout2.xml"/><Relationship Id="rId6" Type="http://schemas.openxmlformats.org/officeDocument/2006/relationships/image" Target="../media/image360.png"/><Relationship Id="rId11" Type="http://schemas.openxmlformats.org/officeDocument/2006/relationships/image" Target="../media/image45.png"/><Relationship Id="rId5" Type="http://schemas.openxmlformats.org/officeDocument/2006/relationships/image" Target="../media/image14.png"/><Relationship Id="rId15" Type="http://schemas.openxmlformats.org/officeDocument/2006/relationships/image" Target="../media/image48.png"/><Relationship Id="rId10" Type="http://schemas.openxmlformats.org/officeDocument/2006/relationships/image" Target="../media/image40.png"/><Relationship Id="rId19" Type="http://schemas.openxmlformats.org/officeDocument/2006/relationships/image" Target="../media/image50.png"/><Relationship Id="rId4" Type="http://schemas.openxmlformats.org/officeDocument/2006/relationships/image" Target="../media/image2.png"/><Relationship Id="rId9" Type="http://schemas.openxmlformats.org/officeDocument/2006/relationships/image" Target="../media/image390.png"/><Relationship Id="rId14" Type="http://schemas.openxmlformats.org/officeDocument/2006/relationships/image" Target="../media/image47.png"/></Relationships>
</file>

<file path=ppt/slides/_rels/slide13.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2.png"/><Relationship Id="rId3" Type="http://schemas.openxmlformats.org/officeDocument/2006/relationships/image" Target="../media/image1.png"/><Relationship Id="rId7" Type="http://schemas.openxmlformats.org/officeDocument/2006/relationships/image" Target="../media/image500.png"/><Relationship Id="rId12"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90.png"/><Relationship Id="rId5" Type="http://schemas.openxmlformats.org/officeDocument/2006/relationships/image" Target="../media/image480.png"/><Relationship Id="rId15" Type="http://schemas.openxmlformats.org/officeDocument/2006/relationships/image" Target="../media/image56.png"/><Relationship Id="rId10" Type="http://schemas.openxmlformats.org/officeDocument/2006/relationships/image" Target="../media/image53.png"/><Relationship Id="rId4" Type="http://schemas.openxmlformats.org/officeDocument/2006/relationships/image" Target="../media/image2.png"/><Relationship Id="rId14" Type="http://schemas.openxmlformats.org/officeDocument/2006/relationships/image" Target="../media/image54.png"/></Relationships>
</file>

<file path=ppt/slides/_rels/slide1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1.png"/><Relationship Id="rId7" Type="http://schemas.openxmlformats.org/officeDocument/2006/relationships/image" Target="../media/image5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0.png"/><Relationship Id="rId10" Type="http://schemas.openxmlformats.org/officeDocument/2006/relationships/image" Target="../media/image62.png"/><Relationship Id="rId4" Type="http://schemas.openxmlformats.org/officeDocument/2006/relationships/image" Target="../media/image2.png"/><Relationship Id="rId9" Type="http://schemas.openxmlformats.org/officeDocument/2006/relationships/image" Target="../media/image61.png"/></Relationships>
</file>

<file path=ppt/slides/_rels/slide15.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1.png"/><Relationship Id="rId7" Type="http://schemas.openxmlformats.org/officeDocument/2006/relationships/image" Target="../media/image6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49.png"/><Relationship Id="rId4" Type="http://schemas.openxmlformats.org/officeDocument/2006/relationships/image" Target="../media/image2.png"/><Relationship Id="rId9" Type="http://schemas.openxmlformats.org/officeDocument/2006/relationships/image" Target="../media/image66.png"/></Relationships>
</file>

<file path=ppt/slides/_rels/slide16.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1.png"/><Relationship Id="rId7" Type="http://schemas.openxmlformats.org/officeDocument/2006/relationships/image" Target="../media/image6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50.png"/><Relationship Id="rId4" Type="http://schemas.openxmlformats.org/officeDocument/2006/relationships/image" Target="../media/image2.png"/><Relationship Id="rId9" Type="http://schemas.openxmlformats.org/officeDocument/2006/relationships/image" Target="../media/image70.png"/></Relationships>
</file>

<file path=ppt/slides/_rels/slide17.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1.png"/><Relationship Id="rId7" Type="http://schemas.openxmlformats.org/officeDocument/2006/relationships/image" Target="../media/image7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60.png"/><Relationship Id="rId5" Type="http://schemas.openxmlformats.org/officeDocument/2006/relationships/image" Target="../media/image7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0.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youtube.com/watch?v=WCKzxoSduJQ"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nn.labml.ai/diffusion/stable_diffusion/sampler/ddim.html" TargetMode="External"/><Relationship Id="rId5" Type="http://schemas.openxmlformats.org/officeDocument/2006/relationships/hyperlink" Target="https://nn.labml.ai/diffusion/ddpm/index.html" TargetMode="Externa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1.png"/><Relationship Id="rId7" Type="http://schemas.openxmlformats.org/officeDocument/2006/relationships/image" Target="../media/image8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2.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7.xml"/><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image" Target="../media/image12.pn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8.png"/><Relationship Id="rId10"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image" Target="../media/image30.png"/><Relationship Id="rId3" Type="http://schemas.openxmlformats.org/officeDocument/2006/relationships/image" Target="../media/image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notesSlide" Target="../notesSlides/notesSlide9.xml"/><Relationship Id="rId16" Type="http://schemas.openxmlformats.org/officeDocument/2006/relationships/image" Target="../media/image25.png"/><Relationship Id="rId1" Type="http://schemas.openxmlformats.org/officeDocument/2006/relationships/slideLayout" Target="../slideLayouts/slideLayout2.xml"/><Relationship Id="rId11" Type="http://schemas.openxmlformats.org/officeDocument/2006/relationships/image" Target="../media/image24.png"/><Relationship Id="rId5" Type="http://schemas.openxmlformats.org/officeDocument/2006/relationships/image" Target="../media/image23.png"/><Relationship Id="rId15" Type="http://schemas.openxmlformats.org/officeDocument/2006/relationships/image" Target="../media/image29.png"/><Relationship Id="rId10" Type="http://schemas.openxmlformats.org/officeDocument/2006/relationships/image" Target="../media/image230.png"/><Relationship Id="rId19" Type="http://schemas.openxmlformats.org/officeDocument/2006/relationships/image" Target="../media/image33.png"/><Relationship Id="rId4" Type="http://schemas.openxmlformats.org/officeDocument/2006/relationships/image" Target="../media/image2.png"/><Relationship Id="rId1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7"/>
          <p:cNvSpPr txBox="1"/>
          <p:nvPr/>
        </p:nvSpPr>
        <p:spPr>
          <a:xfrm>
            <a:off x="422988" y="2258679"/>
            <a:ext cx="11346024" cy="830997"/>
          </a:xfrm>
          <a:prstGeom prst="rect">
            <a:avLst/>
          </a:prstGeom>
          <a:noFill/>
        </p:spPr>
        <p:txBody>
          <a:bodyPr wrap="square" rtlCol="0" anchor="ctr" anchorCtr="0">
            <a:spAutoFit/>
          </a:bodyPr>
          <a:lstStyle/>
          <a:p>
            <a:pPr algn="ctr"/>
            <a:r>
              <a:rPr lang="zh-CN" altLang="en-US" sz="48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面向视觉语言模型的对抗攻击方法研究</a:t>
            </a:r>
            <a:endParaRPr lang="en-US" sz="48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endParaRPr>
          </a:p>
        </p:txBody>
      </p:sp>
      <p:cxnSp>
        <p:nvCxnSpPr>
          <p:cNvPr id="14" name="直接连接符 13"/>
          <p:cNvCxnSpPr/>
          <p:nvPr/>
        </p:nvCxnSpPr>
        <p:spPr>
          <a:xfrm>
            <a:off x="2113280" y="525569"/>
            <a:ext cx="9720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85960" y="154411"/>
            <a:ext cx="1639963" cy="852252"/>
            <a:chOff x="589" y="516"/>
            <a:chExt cx="2132" cy="1168"/>
          </a:xfrm>
        </p:grpSpPr>
        <p:pic>
          <p:nvPicPr>
            <p:cNvPr id="16" name="图片 15" descr="ppt模板-11"/>
            <p:cNvPicPr>
              <a:picLocks noChangeAspect="1"/>
            </p:cNvPicPr>
            <p:nvPr/>
          </p:nvPicPr>
          <p:blipFill>
            <a:blip r:embed="rId3"/>
            <a:srcRect r="39688"/>
            <a:stretch>
              <a:fillRect/>
            </a:stretch>
          </p:blipFill>
          <p:spPr>
            <a:xfrm>
              <a:off x="589" y="580"/>
              <a:ext cx="1191" cy="841"/>
            </a:xfrm>
            <a:prstGeom prst="rect">
              <a:avLst/>
            </a:prstGeom>
          </p:spPr>
        </p:pic>
        <p:pic>
          <p:nvPicPr>
            <p:cNvPr id="17" name="图片 16" descr="IRIP Lab -16"/>
            <p:cNvPicPr>
              <a:picLocks noChangeAspect="1"/>
            </p:cNvPicPr>
            <p:nvPr/>
          </p:nvPicPr>
          <p:blipFill>
            <a:blip r:embed="rId4"/>
            <a:srcRect l="39515" r="20669"/>
            <a:stretch>
              <a:fillRect/>
            </a:stretch>
          </p:blipFill>
          <p:spPr>
            <a:xfrm>
              <a:off x="1701" y="516"/>
              <a:ext cx="1020" cy="1168"/>
            </a:xfrm>
            <a:prstGeom prst="rect">
              <a:avLst/>
            </a:prstGeom>
          </p:spPr>
        </p:pic>
      </p:grpSp>
      <p:sp>
        <p:nvSpPr>
          <p:cNvPr id="12" name="矩形 11"/>
          <p:cNvSpPr/>
          <p:nvPr/>
        </p:nvSpPr>
        <p:spPr>
          <a:xfrm>
            <a:off x="0" y="3944646"/>
            <a:ext cx="12191998" cy="753027"/>
          </a:xfrm>
          <a:prstGeom prst="rect">
            <a:avLst/>
          </a:prstGeom>
        </p:spPr>
        <p:txBody>
          <a:bodyPr wrap="square">
            <a:spAutoFit/>
          </a:bodyPr>
          <a:lstStyle/>
          <a:p>
            <a:pPr algn="ctr">
              <a:lnSpc>
                <a:spcPct val="150000"/>
              </a:lnSpc>
            </a:pPr>
            <a:r>
              <a:rPr lang="zh-CN" altLang="en-US" sz="3200" dirty="0">
                <a:latin typeface="Times New Roman" panose="02020603050405020304" pitchFamily="18" charset="0"/>
                <a:cs typeface="Times New Roman" panose="02020603050405020304" pitchFamily="18" charset="0"/>
              </a:rPr>
              <a:t>汇报人：邓彬</a:t>
            </a:r>
            <a:endParaRPr lang="zh-CN" altLang="en-US" sz="32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7"/>
          <p:cNvSpPr txBox="1"/>
          <p:nvPr/>
        </p:nvSpPr>
        <p:spPr>
          <a:xfrm>
            <a:off x="166461" y="875449"/>
            <a:ext cx="4441216" cy="584775"/>
          </a:xfrm>
          <a:prstGeom prst="rect">
            <a:avLst/>
          </a:prstGeom>
          <a:noFill/>
        </p:spPr>
        <p:txBody>
          <a:bodyPr wrap="none" rtlCol="0">
            <a:spAutoFit/>
          </a:bodyPr>
          <a:lstStyle/>
          <a:p>
            <a:pPr algn="l"/>
            <a:r>
              <a:rPr lang="en-US" altLang="zh-CN"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Diffusion Model Process</a:t>
            </a:r>
          </a:p>
        </p:txBody>
      </p:sp>
      <p:cxnSp>
        <p:nvCxnSpPr>
          <p:cNvPr id="14" name="直接连接符 13"/>
          <p:cNvCxnSpPr/>
          <p:nvPr/>
        </p:nvCxnSpPr>
        <p:spPr>
          <a:xfrm>
            <a:off x="2113280" y="525569"/>
            <a:ext cx="9720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85960" y="154411"/>
            <a:ext cx="1639963" cy="852252"/>
            <a:chOff x="589" y="516"/>
            <a:chExt cx="2132" cy="1168"/>
          </a:xfrm>
        </p:grpSpPr>
        <p:pic>
          <p:nvPicPr>
            <p:cNvPr id="16" name="图片 15" descr="ppt模板-11"/>
            <p:cNvPicPr>
              <a:picLocks noChangeAspect="1"/>
            </p:cNvPicPr>
            <p:nvPr/>
          </p:nvPicPr>
          <p:blipFill>
            <a:blip r:embed="rId3"/>
            <a:srcRect r="39688"/>
            <a:stretch>
              <a:fillRect/>
            </a:stretch>
          </p:blipFill>
          <p:spPr>
            <a:xfrm>
              <a:off x="589" y="580"/>
              <a:ext cx="1191" cy="841"/>
            </a:xfrm>
            <a:prstGeom prst="rect">
              <a:avLst/>
            </a:prstGeom>
          </p:spPr>
        </p:pic>
        <p:pic>
          <p:nvPicPr>
            <p:cNvPr id="17" name="图片 16" descr="IRIP Lab -16"/>
            <p:cNvPicPr>
              <a:picLocks noChangeAspect="1"/>
            </p:cNvPicPr>
            <p:nvPr/>
          </p:nvPicPr>
          <p:blipFill>
            <a:blip r:embed="rId4"/>
            <a:srcRect l="39515" r="20669"/>
            <a:stretch>
              <a:fillRect/>
            </a:stretch>
          </p:blipFill>
          <p:spPr>
            <a:xfrm>
              <a:off x="1701" y="516"/>
              <a:ext cx="1020" cy="1168"/>
            </a:xfrm>
            <a:prstGeom prst="rect">
              <a:avLst/>
            </a:prstGeom>
          </p:spPr>
        </p:pic>
      </p:gr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80B554D-ABA4-ABCA-48BA-72C29830CFC3}"/>
                  </a:ext>
                </a:extLst>
              </p:cNvPr>
              <p:cNvSpPr txBox="1"/>
              <p:nvPr/>
            </p:nvSpPr>
            <p:spPr>
              <a:xfrm>
                <a:off x="486361" y="1519466"/>
                <a:ext cx="6185094" cy="585610"/>
              </a:xfrm>
              <a:prstGeom prst="rect">
                <a:avLst/>
              </a:prstGeom>
              <a:noFill/>
            </p:spPr>
            <p:txBody>
              <a:bodyPr wrap="square" lIns="0" tIns="0" rIns="0" bIns="0" rtlCol="0">
                <a:spAutoFit/>
              </a:bodyPr>
              <a:lstStyle/>
              <a:p>
                <a:r>
                  <a:rPr lang="zh-CN" altLang="en-US" sz="2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贝叶斯公式</a:t>
                </a:r>
                <a:r>
                  <a:rPr lang="zh-CN" altLang="en-US" sz="22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r>
                      <a:rPr lang="en-US" altLang="zh-CN" sz="2200" b="0" i="1" smtClean="0">
                        <a:solidFill>
                          <a:schemeClr val="tx1"/>
                        </a:solidFill>
                        <a:latin typeface="Cambria Math" panose="02040503050406030204" pitchFamily="18" charset="0"/>
                      </a:rPr>
                      <m:t>𝑝</m:t>
                    </m:r>
                    <m:d>
                      <m:dPr>
                        <m:ctrlPr>
                          <a:rPr lang="en-US" altLang="zh-CN" sz="2200" b="0" i="1" smtClean="0">
                            <a:solidFill>
                              <a:schemeClr val="tx1"/>
                            </a:solidFill>
                            <a:latin typeface="Cambria Math" panose="02040503050406030204" pitchFamily="18" charset="0"/>
                          </a:rPr>
                        </m:ctrlPr>
                      </m:dPr>
                      <m:e>
                        <m:sSub>
                          <m:sSubPr>
                            <m:ctrlPr>
                              <a:rPr lang="en-US" altLang="zh-CN" sz="2200" b="0" i="1" smtClean="0">
                                <a:solidFill>
                                  <a:schemeClr val="tx1"/>
                                </a:solidFill>
                                <a:latin typeface="Cambria Math" panose="02040503050406030204" pitchFamily="18" charset="0"/>
                              </a:rPr>
                            </m:ctrlPr>
                          </m:sSubPr>
                          <m:e>
                            <m:r>
                              <a:rPr lang="en-US" altLang="zh-CN" sz="2200" b="0" i="1" smtClean="0">
                                <a:solidFill>
                                  <a:schemeClr val="tx1"/>
                                </a:solidFill>
                                <a:latin typeface="Cambria Math" panose="02040503050406030204" pitchFamily="18" charset="0"/>
                              </a:rPr>
                              <m:t>𝑥</m:t>
                            </m:r>
                          </m:e>
                          <m:sub>
                            <m:r>
                              <a:rPr lang="en-US" altLang="zh-CN" sz="2200" b="0" i="1" smtClean="0">
                                <a:solidFill>
                                  <a:schemeClr val="tx1"/>
                                </a:solidFill>
                                <a:latin typeface="Cambria Math" panose="02040503050406030204" pitchFamily="18" charset="0"/>
                              </a:rPr>
                              <m:t>𝑡</m:t>
                            </m:r>
                            <m:r>
                              <a:rPr lang="en-US" altLang="zh-CN" sz="2200" b="0" i="1" smtClean="0">
                                <a:solidFill>
                                  <a:schemeClr val="tx1"/>
                                </a:solidFill>
                                <a:latin typeface="Cambria Math" panose="02040503050406030204" pitchFamily="18" charset="0"/>
                              </a:rPr>
                              <m:t>−1</m:t>
                            </m:r>
                          </m:sub>
                        </m:sSub>
                      </m:e>
                      <m:e>
                        <m:sSub>
                          <m:sSubPr>
                            <m:ctrlPr>
                              <a:rPr lang="en-US" altLang="zh-CN" sz="2200" b="0" i="1" smtClean="0">
                                <a:solidFill>
                                  <a:schemeClr val="tx1"/>
                                </a:solidFill>
                                <a:latin typeface="Cambria Math" panose="02040503050406030204" pitchFamily="18" charset="0"/>
                              </a:rPr>
                            </m:ctrlPr>
                          </m:sSubPr>
                          <m:e>
                            <m:r>
                              <a:rPr lang="en-US" altLang="zh-CN" sz="2200" b="0" i="1" smtClean="0">
                                <a:solidFill>
                                  <a:schemeClr val="tx1"/>
                                </a:solidFill>
                                <a:latin typeface="Cambria Math" panose="02040503050406030204" pitchFamily="18" charset="0"/>
                              </a:rPr>
                              <m:t>𝑥</m:t>
                            </m:r>
                          </m:e>
                          <m:sub>
                            <m:r>
                              <a:rPr lang="en-US" altLang="zh-CN" sz="2200" b="0" i="1" smtClean="0">
                                <a:solidFill>
                                  <a:schemeClr val="tx1"/>
                                </a:solidFill>
                                <a:latin typeface="Cambria Math" panose="02040503050406030204" pitchFamily="18" charset="0"/>
                              </a:rPr>
                              <m:t>𝑡</m:t>
                            </m:r>
                          </m:sub>
                        </m:sSub>
                        <m:r>
                          <a:rPr lang="en-US" altLang="zh-CN" sz="2200" b="0" i="1" smtClean="0">
                            <a:solidFill>
                              <a:schemeClr val="tx1"/>
                            </a:solidFill>
                            <a:latin typeface="Cambria Math" panose="02040503050406030204" pitchFamily="18" charset="0"/>
                          </a:rPr>
                          <m:t>,</m:t>
                        </m:r>
                        <m:sSub>
                          <m:sSubPr>
                            <m:ctrlPr>
                              <a:rPr lang="en-US" altLang="zh-CN" sz="2200" i="1">
                                <a:solidFill>
                                  <a:schemeClr val="tx1"/>
                                </a:solidFill>
                                <a:latin typeface="Cambria Math" panose="02040503050406030204" pitchFamily="18" charset="0"/>
                              </a:rPr>
                            </m:ctrlPr>
                          </m:sSubPr>
                          <m:e>
                            <m:r>
                              <a:rPr lang="en-US" altLang="zh-CN" sz="2200" i="1">
                                <a:solidFill>
                                  <a:schemeClr val="tx1"/>
                                </a:solidFill>
                                <a:latin typeface="Cambria Math" panose="02040503050406030204" pitchFamily="18" charset="0"/>
                              </a:rPr>
                              <m:t>𝑥</m:t>
                            </m:r>
                          </m:e>
                          <m:sub>
                            <m:r>
                              <a:rPr lang="en-US" altLang="zh-CN" sz="2200" b="0" i="1" smtClean="0">
                                <a:solidFill>
                                  <a:schemeClr val="tx1"/>
                                </a:solidFill>
                                <a:latin typeface="Cambria Math" panose="02040503050406030204" pitchFamily="18" charset="0"/>
                              </a:rPr>
                              <m:t>0</m:t>
                            </m:r>
                          </m:sub>
                        </m:sSub>
                      </m:e>
                    </m:d>
                    <m:r>
                      <a:rPr lang="en-US" altLang="zh-CN" sz="2200" b="0" i="1" smtClean="0">
                        <a:solidFill>
                          <a:schemeClr val="tx1"/>
                        </a:solidFill>
                        <a:latin typeface="Cambria Math" panose="02040503050406030204" pitchFamily="18" charset="0"/>
                      </a:rPr>
                      <m:t>=</m:t>
                    </m:r>
                    <m:f>
                      <m:fPr>
                        <m:ctrlPr>
                          <a:rPr lang="en-US" altLang="zh-CN" sz="2200" b="0" i="1" smtClean="0">
                            <a:solidFill>
                              <a:schemeClr val="tx1"/>
                            </a:solidFill>
                            <a:latin typeface="Cambria Math" panose="02040503050406030204" pitchFamily="18" charset="0"/>
                          </a:rPr>
                        </m:ctrlPr>
                      </m:fPr>
                      <m:num>
                        <m:r>
                          <a:rPr lang="en-US" altLang="zh-CN" sz="2200" b="0" i="1" smtClean="0">
                            <a:solidFill>
                              <a:schemeClr val="tx1"/>
                            </a:solidFill>
                            <a:latin typeface="Cambria Math" panose="02040503050406030204" pitchFamily="18" charset="0"/>
                          </a:rPr>
                          <m:t>𝑝</m:t>
                        </m:r>
                        <m:d>
                          <m:dPr>
                            <m:ctrlPr>
                              <a:rPr lang="en-US" altLang="zh-CN" sz="2200" b="0" i="1" smtClean="0">
                                <a:solidFill>
                                  <a:schemeClr val="tx1"/>
                                </a:solidFill>
                                <a:latin typeface="Cambria Math" panose="02040503050406030204" pitchFamily="18" charset="0"/>
                              </a:rPr>
                            </m:ctrlPr>
                          </m:dPr>
                          <m:e>
                            <m:sSub>
                              <m:sSubPr>
                                <m:ctrlPr>
                                  <a:rPr lang="en-US" altLang="zh-CN" sz="2200" b="0" i="1" smtClean="0">
                                    <a:solidFill>
                                      <a:schemeClr val="tx1"/>
                                    </a:solidFill>
                                    <a:latin typeface="Cambria Math" panose="02040503050406030204" pitchFamily="18" charset="0"/>
                                  </a:rPr>
                                </m:ctrlPr>
                              </m:sSubPr>
                              <m:e>
                                <m:r>
                                  <a:rPr lang="en-US" altLang="zh-CN" sz="2200" b="0" i="1" smtClean="0">
                                    <a:solidFill>
                                      <a:schemeClr val="tx1"/>
                                    </a:solidFill>
                                    <a:latin typeface="Cambria Math" panose="02040503050406030204" pitchFamily="18" charset="0"/>
                                  </a:rPr>
                                  <m:t>𝑥</m:t>
                                </m:r>
                              </m:e>
                              <m:sub>
                                <m:r>
                                  <a:rPr lang="en-US" altLang="zh-CN" sz="2200" b="0" i="1" smtClean="0">
                                    <a:solidFill>
                                      <a:schemeClr val="tx1"/>
                                    </a:solidFill>
                                    <a:latin typeface="Cambria Math" panose="02040503050406030204" pitchFamily="18" charset="0"/>
                                  </a:rPr>
                                  <m:t>𝑡</m:t>
                                </m:r>
                              </m:sub>
                            </m:sSub>
                          </m:e>
                          <m:e>
                            <m:sSub>
                              <m:sSubPr>
                                <m:ctrlPr>
                                  <a:rPr lang="en-US" altLang="zh-CN" sz="2200" b="0" i="1" smtClean="0">
                                    <a:solidFill>
                                      <a:schemeClr val="tx1"/>
                                    </a:solidFill>
                                    <a:latin typeface="Cambria Math" panose="02040503050406030204" pitchFamily="18" charset="0"/>
                                  </a:rPr>
                                </m:ctrlPr>
                              </m:sSubPr>
                              <m:e>
                                <m:r>
                                  <a:rPr lang="en-US" altLang="zh-CN" sz="2200" b="0" i="1" smtClean="0">
                                    <a:solidFill>
                                      <a:schemeClr val="tx1"/>
                                    </a:solidFill>
                                    <a:latin typeface="Cambria Math" panose="02040503050406030204" pitchFamily="18" charset="0"/>
                                  </a:rPr>
                                  <m:t>𝑥</m:t>
                                </m:r>
                              </m:e>
                              <m:sub>
                                <m:r>
                                  <a:rPr lang="en-US" altLang="zh-CN" sz="2200" b="0" i="1" smtClean="0">
                                    <a:solidFill>
                                      <a:schemeClr val="tx1"/>
                                    </a:solidFill>
                                    <a:latin typeface="Cambria Math" panose="02040503050406030204" pitchFamily="18" charset="0"/>
                                  </a:rPr>
                                  <m:t>𝑡</m:t>
                                </m:r>
                                <m:r>
                                  <a:rPr lang="en-US" altLang="zh-CN" sz="2200" b="0" i="1" smtClean="0">
                                    <a:solidFill>
                                      <a:schemeClr val="tx1"/>
                                    </a:solidFill>
                                    <a:latin typeface="Cambria Math" panose="02040503050406030204" pitchFamily="18" charset="0"/>
                                  </a:rPr>
                                  <m:t>−1</m:t>
                                </m:r>
                              </m:sub>
                            </m:sSub>
                          </m:e>
                        </m:d>
                        <m:r>
                          <a:rPr lang="en-US" altLang="zh-CN" sz="2200" b="0" i="1" smtClean="0">
                            <a:solidFill>
                              <a:schemeClr val="tx1"/>
                            </a:solidFill>
                            <a:latin typeface="Cambria Math" panose="02040503050406030204" pitchFamily="18" charset="0"/>
                          </a:rPr>
                          <m:t>𝑝</m:t>
                        </m:r>
                        <m:r>
                          <a:rPr lang="en-US" altLang="zh-CN" sz="2200" b="0" i="1" smtClean="0">
                            <a:solidFill>
                              <a:schemeClr val="tx1"/>
                            </a:solidFill>
                            <a:latin typeface="Cambria Math" panose="02040503050406030204" pitchFamily="18" charset="0"/>
                          </a:rPr>
                          <m:t>(</m:t>
                        </m:r>
                        <m:sSub>
                          <m:sSubPr>
                            <m:ctrlPr>
                              <a:rPr lang="en-US" altLang="zh-CN" sz="2200" i="1">
                                <a:solidFill>
                                  <a:schemeClr val="tx1"/>
                                </a:solidFill>
                                <a:latin typeface="Cambria Math" panose="02040503050406030204" pitchFamily="18" charset="0"/>
                              </a:rPr>
                            </m:ctrlPr>
                          </m:sSubPr>
                          <m:e>
                            <m:r>
                              <a:rPr lang="en-US" altLang="zh-CN" sz="2200" i="1">
                                <a:solidFill>
                                  <a:schemeClr val="tx1"/>
                                </a:solidFill>
                                <a:latin typeface="Cambria Math" panose="02040503050406030204" pitchFamily="18" charset="0"/>
                              </a:rPr>
                              <m:t>𝑥</m:t>
                            </m:r>
                          </m:e>
                          <m:sub>
                            <m:r>
                              <a:rPr lang="en-US" altLang="zh-CN" sz="2200" i="1">
                                <a:solidFill>
                                  <a:schemeClr val="tx1"/>
                                </a:solidFill>
                                <a:latin typeface="Cambria Math" panose="02040503050406030204" pitchFamily="18" charset="0"/>
                              </a:rPr>
                              <m:t>𝑡</m:t>
                            </m:r>
                            <m:r>
                              <a:rPr lang="en-US" altLang="zh-CN" sz="2200" i="1">
                                <a:solidFill>
                                  <a:schemeClr val="tx1"/>
                                </a:solidFill>
                                <a:latin typeface="Cambria Math" panose="02040503050406030204" pitchFamily="18" charset="0"/>
                              </a:rPr>
                              <m:t>−1</m:t>
                            </m:r>
                          </m:sub>
                        </m:sSub>
                        <m:r>
                          <a:rPr lang="en-US" altLang="zh-CN" sz="2200" b="0" i="1" smtClean="0">
                            <a:solidFill>
                              <a:schemeClr val="tx1"/>
                            </a:solidFill>
                            <a:latin typeface="Cambria Math" panose="02040503050406030204" pitchFamily="18" charset="0"/>
                          </a:rPr>
                          <m:t>|</m:t>
                        </m:r>
                        <m:sSub>
                          <m:sSubPr>
                            <m:ctrlPr>
                              <a:rPr lang="en-US" altLang="zh-CN" sz="2200" i="1">
                                <a:solidFill>
                                  <a:schemeClr val="tx1"/>
                                </a:solidFill>
                                <a:latin typeface="Cambria Math" panose="02040503050406030204" pitchFamily="18" charset="0"/>
                              </a:rPr>
                            </m:ctrlPr>
                          </m:sSubPr>
                          <m:e>
                            <m:r>
                              <a:rPr lang="en-US" altLang="zh-CN" sz="2200" i="1">
                                <a:solidFill>
                                  <a:schemeClr val="tx1"/>
                                </a:solidFill>
                                <a:latin typeface="Cambria Math" panose="02040503050406030204" pitchFamily="18" charset="0"/>
                              </a:rPr>
                              <m:t>𝑥</m:t>
                            </m:r>
                          </m:e>
                          <m:sub>
                            <m:r>
                              <a:rPr lang="en-US" altLang="zh-CN" sz="2200" b="0" i="1" smtClean="0">
                                <a:solidFill>
                                  <a:schemeClr val="tx1"/>
                                </a:solidFill>
                                <a:latin typeface="Cambria Math" panose="02040503050406030204" pitchFamily="18" charset="0"/>
                              </a:rPr>
                              <m:t>0</m:t>
                            </m:r>
                          </m:sub>
                        </m:sSub>
                        <m:r>
                          <a:rPr lang="en-US" altLang="zh-CN" sz="2200" b="0" i="1" smtClean="0">
                            <a:solidFill>
                              <a:schemeClr val="tx1"/>
                            </a:solidFill>
                            <a:latin typeface="Cambria Math" panose="02040503050406030204" pitchFamily="18" charset="0"/>
                          </a:rPr>
                          <m:t>)</m:t>
                        </m:r>
                      </m:num>
                      <m:den>
                        <m:r>
                          <a:rPr lang="en-US" altLang="zh-CN" sz="2200" i="1" smtClean="0">
                            <a:solidFill>
                              <a:schemeClr val="tx1"/>
                            </a:solidFill>
                            <a:latin typeface="Cambria Math" panose="02040503050406030204" pitchFamily="18" charset="0"/>
                          </a:rPr>
                          <m:t>𝑝</m:t>
                        </m:r>
                        <m:r>
                          <a:rPr lang="en-US" altLang="zh-CN" sz="2200" i="1" smtClean="0">
                            <a:solidFill>
                              <a:schemeClr val="tx1"/>
                            </a:solidFill>
                            <a:latin typeface="Cambria Math" panose="02040503050406030204" pitchFamily="18" charset="0"/>
                          </a:rPr>
                          <m:t>(</m:t>
                        </m:r>
                        <m:sSub>
                          <m:sSubPr>
                            <m:ctrlPr>
                              <a:rPr lang="en-US" altLang="zh-CN" sz="2200" i="1">
                                <a:solidFill>
                                  <a:schemeClr val="tx1"/>
                                </a:solidFill>
                                <a:latin typeface="Cambria Math" panose="02040503050406030204" pitchFamily="18" charset="0"/>
                              </a:rPr>
                            </m:ctrlPr>
                          </m:sSubPr>
                          <m:e>
                            <m:r>
                              <a:rPr lang="en-US" altLang="zh-CN" sz="2200" i="1">
                                <a:solidFill>
                                  <a:schemeClr val="tx1"/>
                                </a:solidFill>
                                <a:latin typeface="Cambria Math" panose="02040503050406030204" pitchFamily="18" charset="0"/>
                              </a:rPr>
                              <m:t>𝑥</m:t>
                            </m:r>
                          </m:e>
                          <m:sub>
                            <m:r>
                              <a:rPr lang="en-US" altLang="zh-CN" sz="2200" i="1">
                                <a:solidFill>
                                  <a:schemeClr val="tx1"/>
                                </a:solidFill>
                                <a:latin typeface="Cambria Math" panose="02040503050406030204" pitchFamily="18" charset="0"/>
                              </a:rPr>
                              <m:t>𝑡</m:t>
                            </m:r>
                          </m:sub>
                        </m:sSub>
                        <m:r>
                          <a:rPr lang="en-US" altLang="zh-CN" sz="2200" b="0" i="1" smtClean="0">
                            <a:solidFill>
                              <a:schemeClr val="tx1"/>
                            </a:solidFill>
                            <a:latin typeface="Cambria Math" panose="02040503050406030204" pitchFamily="18" charset="0"/>
                          </a:rPr>
                          <m:t>|</m:t>
                        </m:r>
                        <m:sSub>
                          <m:sSubPr>
                            <m:ctrlPr>
                              <a:rPr lang="en-US" altLang="zh-CN" sz="2200" i="1">
                                <a:solidFill>
                                  <a:schemeClr val="tx1"/>
                                </a:solidFill>
                                <a:latin typeface="Cambria Math" panose="02040503050406030204" pitchFamily="18" charset="0"/>
                              </a:rPr>
                            </m:ctrlPr>
                          </m:sSubPr>
                          <m:e>
                            <m:r>
                              <a:rPr lang="en-US" altLang="zh-CN" sz="2200" i="1">
                                <a:solidFill>
                                  <a:schemeClr val="tx1"/>
                                </a:solidFill>
                                <a:latin typeface="Cambria Math" panose="02040503050406030204" pitchFamily="18" charset="0"/>
                              </a:rPr>
                              <m:t>𝑥</m:t>
                            </m:r>
                          </m:e>
                          <m:sub>
                            <m:r>
                              <a:rPr lang="en-US" altLang="zh-CN" sz="2200" i="1">
                                <a:solidFill>
                                  <a:schemeClr val="tx1"/>
                                </a:solidFill>
                                <a:latin typeface="Cambria Math" panose="02040503050406030204" pitchFamily="18" charset="0"/>
                              </a:rPr>
                              <m:t>0</m:t>
                            </m:r>
                          </m:sub>
                        </m:sSub>
                        <m:r>
                          <a:rPr lang="en-US" altLang="zh-CN" sz="2200" b="0" i="1" smtClean="0">
                            <a:solidFill>
                              <a:schemeClr val="tx1"/>
                            </a:solidFill>
                            <a:latin typeface="Cambria Math" panose="02040503050406030204" pitchFamily="18" charset="0"/>
                          </a:rPr>
                          <m:t>)</m:t>
                        </m:r>
                      </m:den>
                    </m:f>
                  </m:oMath>
                </a14:m>
                <a:endParaRPr lang="zh-CN" altLang="en-US" sz="2200" dirty="0">
                  <a:solidFill>
                    <a:schemeClr val="tx1"/>
                  </a:solidFill>
                </a:endParaRPr>
              </a:p>
            </p:txBody>
          </p:sp>
        </mc:Choice>
        <mc:Fallback xmlns="">
          <p:sp>
            <p:nvSpPr>
              <p:cNvPr id="7" name="文本框 6">
                <a:extLst>
                  <a:ext uri="{FF2B5EF4-FFF2-40B4-BE49-F238E27FC236}">
                    <a16:creationId xmlns:a16="http://schemas.microsoft.com/office/drawing/2014/main" id="{580B554D-ABA4-ABCA-48BA-72C29830CFC3}"/>
                  </a:ext>
                </a:extLst>
              </p:cNvPr>
              <p:cNvSpPr txBox="1">
                <a:spLocks noRot="1" noChangeAspect="1" noMove="1" noResize="1" noEditPoints="1" noAdjustHandles="1" noChangeArrowheads="1" noChangeShapeType="1" noTextEdit="1"/>
              </p:cNvSpPr>
              <p:nvPr/>
            </p:nvSpPr>
            <p:spPr>
              <a:xfrm>
                <a:off x="486361" y="1519466"/>
                <a:ext cx="6185094" cy="585610"/>
              </a:xfrm>
              <a:prstGeom prst="rect">
                <a:avLst/>
              </a:prstGeom>
              <a:blipFill>
                <a:blip r:embed="rId5"/>
                <a:stretch>
                  <a:fillRect l="-2761" b="-4167"/>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8080D4D1-D7D3-3C1A-9C03-15D589F1E30B}"/>
              </a:ext>
            </a:extLst>
          </p:cNvPr>
          <p:cNvGrpSpPr/>
          <p:nvPr/>
        </p:nvGrpSpPr>
        <p:grpSpPr>
          <a:xfrm>
            <a:off x="245089" y="2417267"/>
            <a:ext cx="3745747" cy="1458622"/>
            <a:chOff x="379646" y="2424949"/>
            <a:chExt cx="3745747" cy="1458622"/>
          </a:xfrm>
        </p:grpSpPr>
        <p:sp>
          <p:nvSpPr>
            <p:cNvPr id="32" name="矩形 31">
              <a:extLst>
                <a:ext uri="{FF2B5EF4-FFF2-40B4-BE49-F238E27FC236}">
                  <a16:creationId xmlns:a16="http://schemas.microsoft.com/office/drawing/2014/main" id="{153E9ADC-FF56-7126-1465-2FDD5388F229}"/>
                </a:ext>
              </a:extLst>
            </p:cNvPr>
            <p:cNvSpPr/>
            <p:nvPr/>
          </p:nvSpPr>
          <p:spPr>
            <a:xfrm flipV="1">
              <a:off x="379646" y="2424949"/>
              <a:ext cx="3639032" cy="14586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00" dirty="0"/>
            </a:p>
          </p:txBody>
        </p:sp>
        <p:grpSp>
          <p:nvGrpSpPr>
            <p:cNvPr id="18" name="组合 17">
              <a:extLst>
                <a:ext uri="{FF2B5EF4-FFF2-40B4-BE49-F238E27FC236}">
                  <a16:creationId xmlns:a16="http://schemas.microsoft.com/office/drawing/2014/main" id="{77BD6C0B-4294-A47F-1152-A441BB836F42}"/>
                </a:ext>
              </a:extLst>
            </p:cNvPr>
            <p:cNvGrpSpPr/>
            <p:nvPr/>
          </p:nvGrpSpPr>
          <p:grpSpPr>
            <a:xfrm>
              <a:off x="486361" y="2474344"/>
              <a:ext cx="3639032" cy="1381047"/>
              <a:chOff x="424204" y="2644058"/>
              <a:chExt cx="3639032" cy="1381047"/>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9F0EAA9-8B34-216B-9846-6F132962AB2A}"/>
                      </a:ext>
                    </a:extLst>
                  </p:cNvPr>
                  <p:cNvSpPr txBox="1"/>
                  <p:nvPr/>
                </p:nvSpPr>
                <p:spPr>
                  <a:xfrm>
                    <a:off x="431367" y="3103103"/>
                    <a:ext cx="2961612" cy="440505"/>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r>
                            <a:rPr lang="en-US" altLang="zh-CN" b="0" i="1" smtClean="0">
                              <a:solidFill>
                                <a:schemeClr val="tx1"/>
                              </a:solidFill>
                              <a:latin typeface="Cambria Math" panose="02040503050406030204" pitchFamily="18" charset="0"/>
                            </a:rPr>
                            <m:t>𝑝</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𝑡</m:t>
                                  </m:r>
                                </m:sub>
                              </m:sSub>
                            </m:e>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0</m:t>
                                  </m:r>
                                </m:sub>
                              </m:sSub>
                            </m:e>
                          </m:d>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𝑁</m:t>
                          </m:r>
                          <m:r>
                            <a:rPr lang="en-US" altLang="zh-CN" b="0" i="1" smtClean="0">
                              <a:solidFill>
                                <a:schemeClr val="tx1"/>
                              </a:solidFill>
                              <a:latin typeface="Cambria Math" panose="02040503050406030204" pitchFamily="18" charset="0"/>
                            </a:rPr>
                            <m:t>(</m:t>
                          </m:r>
                          <m:rad>
                            <m:radPr>
                              <m:degHide m:val="on"/>
                              <m:ctrlPr>
                                <a:rPr lang="en-US" altLang="zh-CN" i="1">
                                  <a:solidFill>
                                    <a:schemeClr val="tx1"/>
                                  </a:solidFill>
                                  <a:latin typeface="Cambria Math" panose="02040503050406030204" pitchFamily="18" charset="0"/>
                                </a:rPr>
                              </m:ctrlPr>
                            </m:radPr>
                            <m:deg/>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𝛼</m:t>
                                      </m:r>
                                    </m:e>
                                  </m:acc>
                                </m:e>
                                <m:sub>
                                  <m:r>
                                    <a:rPr lang="en-US" altLang="zh-CN" i="1">
                                      <a:latin typeface="Cambria Math" panose="02040503050406030204" pitchFamily="18" charset="0"/>
                                    </a:rPr>
                                    <m:t>𝑡</m:t>
                                  </m:r>
                                </m:sub>
                              </m:sSub>
                            </m:e>
                          </m:rad>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0</m:t>
                              </m:r>
                            </m:sub>
                          </m:sSub>
                          <m:r>
                            <a:rPr lang="en-US" altLang="zh-CN" b="0" i="1" smtClean="0">
                              <a:solidFill>
                                <a:schemeClr val="tx1"/>
                              </a:solidFill>
                              <a:latin typeface="Cambria Math" panose="02040503050406030204" pitchFamily="18" charset="0"/>
                            </a:rPr>
                            <m:t>,1−</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𝛼</m:t>
                                  </m:r>
                                </m:e>
                              </m:acc>
                            </m:e>
                            <m:sub>
                              <m:r>
                                <a:rPr lang="en-US" altLang="zh-CN" i="1">
                                  <a:latin typeface="Cambria Math" panose="02040503050406030204" pitchFamily="18" charset="0"/>
                                </a:rPr>
                                <m:t>𝑡</m:t>
                              </m:r>
                            </m:sub>
                          </m:sSub>
                          <m:r>
                            <a:rPr lang="en-US" altLang="zh-CN" b="0" i="1" smtClean="0">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xmlns="">
              <p:sp>
                <p:nvSpPr>
                  <p:cNvPr id="8" name="文本框 7">
                    <a:extLst>
                      <a:ext uri="{FF2B5EF4-FFF2-40B4-BE49-F238E27FC236}">
                        <a16:creationId xmlns:a16="http://schemas.microsoft.com/office/drawing/2014/main" id="{89F0EAA9-8B34-216B-9846-6F132962AB2A}"/>
                      </a:ext>
                    </a:extLst>
                  </p:cNvPr>
                  <p:cNvSpPr txBox="1">
                    <a:spLocks noRot="1" noChangeAspect="1" noMove="1" noResize="1" noEditPoints="1" noAdjustHandles="1" noChangeArrowheads="1" noChangeShapeType="1" noTextEdit="1"/>
                  </p:cNvSpPr>
                  <p:nvPr/>
                </p:nvSpPr>
                <p:spPr>
                  <a:xfrm>
                    <a:off x="431367" y="3103103"/>
                    <a:ext cx="2961612" cy="440505"/>
                  </a:xfrm>
                  <a:prstGeom prst="rect">
                    <a:avLst/>
                  </a:prstGeom>
                  <a:blipFill>
                    <a:blip r:embed="rId6"/>
                    <a:stretch>
                      <a:fillRect b="-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302DDF0-A859-2098-4BC3-AFA99F5EAEE4}"/>
                      </a:ext>
                    </a:extLst>
                  </p:cNvPr>
                  <p:cNvSpPr txBox="1"/>
                  <p:nvPr/>
                </p:nvSpPr>
                <p:spPr>
                  <a:xfrm>
                    <a:off x="424204" y="3584600"/>
                    <a:ext cx="3639032" cy="440505"/>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r>
                            <a:rPr lang="en-US" altLang="zh-CN" i="1" smtClean="0">
                              <a:solidFill>
                                <a:schemeClr val="tx1"/>
                              </a:solidFill>
                              <a:latin typeface="Cambria Math" panose="02040503050406030204" pitchFamily="18" charset="0"/>
                            </a:rPr>
                            <m:t>𝑝</m:t>
                          </m:r>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𝑡</m:t>
                                  </m:r>
                                  <m:r>
                                    <a:rPr lang="en-US" altLang="zh-CN" b="0" i="1" smtClean="0">
                                      <a:solidFill>
                                        <a:schemeClr val="tx1"/>
                                      </a:solidFill>
                                      <a:latin typeface="Cambria Math" panose="02040503050406030204" pitchFamily="18" charset="0"/>
                                    </a:rPr>
                                    <m:t>−1</m:t>
                                  </m:r>
                                </m:sub>
                              </m:sSub>
                            </m:e>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0</m:t>
                                  </m:r>
                                </m:sub>
                              </m:sSub>
                            </m:e>
                          </m:d>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𝑁</m:t>
                          </m:r>
                          <m:r>
                            <a:rPr lang="en-US" altLang="zh-CN" i="1">
                              <a:solidFill>
                                <a:schemeClr val="tx1"/>
                              </a:solidFill>
                              <a:latin typeface="Cambria Math" panose="02040503050406030204" pitchFamily="18" charset="0"/>
                            </a:rPr>
                            <m:t>(</m:t>
                          </m:r>
                          <m:rad>
                            <m:radPr>
                              <m:degHide m:val="on"/>
                              <m:ctrlPr>
                                <a:rPr lang="en-US" altLang="zh-CN" i="1">
                                  <a:solidFill>
                                    <a:schemeClr val="tx1"/>
                                  </a:solidFill>
                                  <a:latin typeface="Cambria Math" panose="02040503050406030204" pitchFamily="18" charset="0"/>
                                </a:rPr>
                              </m:ctrlPr>
                            </m:radPr>
                            <m:deg/>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𝛼</m:t>
                                      </m:r>
                                    </m:e>
                                  </m:acc>
                                </m:e>
                                <m:sub>
                                  <m:r>
                                    <a:rPr lang="en-US" altLang="zh-CN" i="1">
                                      <a:latin typeface="Cambria Math" panose="02040503050406030204" pitchFamily="18" charset="0"/>
                                    </a:rPr>
                                    <m:t>𝑡</m:t>
                                  </m:r>
                                  <m:r>
                                    <a:rPr lang="en-US" altLang="zh-CN" b="0" i="1" smtClean="0">
                                      <a:latin typeface="Cambria Math" panose="02040503050406030204" pitchFamily="18" charset="0"/>
                                    </a:rPr>
                                    <m:t>−1</m:t>
                                  </m:r>
                                </m:sub>
                              </m:sSub>
                            </m:e>
                          </m:rad>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0</m:t>
                              </m:r>
                            </m:sub>
                          </m:sSub>
                          <m:r>
                            <a:rPr lang="en-US" altLang="zh-CN" i="1">
                              <a:solidFill>
                                <a:schemeClr val="tx1"/>
                              </a:solidFill>
                              <a:latin typeface="Cambria Math" panose="02040503050406030204" pitchFamily="18" charset="0"/>
                            </a:rPr>
                            <m:t>,1−</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𝛼</m:t>
                                  </m:r>
                                </m:e>
                              </m:acc>
                            </m:e>
                            <m:sub>
                              <m:r>
                                <a:rPr lang="en-US" altLang="zh-CN" i="1">
                                  <a:latin typeface="Cambria Math" panose="02040503050406030204" pitchFamily="18" charset="0"/>
                                </a:rPr>
                                <m:t>𝑡</m:t>
                              </m:r>
                              <m:r>
                                <a:rPr lang="en-US" altLang="zh-CN" b="0" i="1" smtClean="0">
                                  <a:latin typeface="Cambria Math" panose="02040503050406030204" pitchFamily="18" charset="0"/>
                                </a:rPr>
                                <m:t>−1</m:t>
                              </m:r>
                            </m:sub>
                          </m:sSub>
                          <m:r>
                            <a:rPr lang="en-US" altLang="zh-CN" i="1">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xmlns="">
              <p:sp>
                <p:nvSpPr>
                  <p:cNvPr id="10" name="文本框 9">
                    <a:extLst>
                      <a:ext uri="{FF2B5EF4-FFF2-40B4-BE49-F238E27FC236}">
                        <a16:creationId xmlns:a16="http://schemas.microsoft.com/office/drawing/2014/main" id="{B302DDF0-A859-2098-4BC3-AFA99F5EAEE4}"/>
                      </a:ext>
                    </a:extLst>
                  </p:cNvPr>
                  <p:cNvSpPr txBox="1">
                    <a:spLocks noRot="1" noChangeAspect="1" noMove="1" noResize="1" noEditPoints="1" noAdjustHandles="1" noChangeArrowheads="1" noChangeShapeType="1" noTextEdit="1"/>
                  </p:cNvSpPr>
                  <p:nvPr/>
                </p:nvSpPr>
                <p:spPr>
                  <a:xfrm>
                    <a:off x="424204" y="3584600"/>
                    <a:ext cx="3639032" cy="440505"/>
                  </a:xfrm>
                  <a:prstGeom prst="rect">
                    <a:avLst/>
                  </a:prstGeom>
                  <a:blipFill>
                    <a:blip r:embed="rId7"/>
                    <a:stretch>
                      <a:fillRect b="-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A56E99E-3749-30E0-B730-3E42C974D328}"/>
                      </a:ext>
                    </a:extLst>
                  </p:cNvPr>
                  <p:cNvSpPr txBox="1"/>
                  <p:nvPr/>
                </p:nvSpPr>
                <p:spPr>
                  <a:xfrm>
                    <a:off x="424204" y="2644058"/>
                    <a:ext cx="3281523" cy="37042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b="0" i="1" smtClean="0">
                              <a:solidFill>
                                <a:schemeClr val="tx1"/>
                              </a:solidFill>
                              <a:latin typeface="Cambria Math" panose="02040503050406030204" pitchFamily="18" charset="0"/>
                            </a:rPr>
                            <m:t>𝑝</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𝑡</m:t>
                                  </m:r>
                                </m:sub>
                              </m:sSub>
                            </m:e>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𝑡</m:t>
                                  </m:r>
                                  <m:r>
                                    <a:rPr lang="en-US" altLang="zh-CN" b="0" i="1" smtClean="0">
                                      <a:solidFill>
                                        <a:schemeClr val="tx1"/>
                                      </a:solidFill>
                                      <a:latin typeface="Cambria Math" panose="02040503050406030204" pitchFamily="18" charset="0"/>
                                    </a:rPr>
                                    <m:t>−1</m:t>
                                  </m:r>
                                </m:sub>
                              </m:sSub>
                            </m:e>
                          </m:d>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𝑁</m:t>
                          </m:r>
                          <m:r>
                            <a:rPr lang="en-US" altLang="zh-CN" b="0" i="1" smtClean="0">
                              <a:solidFill>
                                <a:schemeClr val="tx1"/>
                              </a:solidFill>
                              <a:latin typeface="Cambria Math" panose="02040503050406030204" pitchFamily="18" charset="0"/>
                            </a:rPr>
                            <m:t>(</m:t>
                          </m:r>
                          <m:rad>
                            <m:radPr>
                              <m:degHide m:val="on"/>
                              <m:ctrlPr>
                                <a:rPr lang="en-US" altLang="zh-CN" i="1">
                                  <a:solidFill>
                                    <a:schemeClr val="tx1"/>
                                  </a:solidFill>
                                  <a:latin typeface="Cambria Math" panose="02040503050406030204" pitchFamily="18" charset="0"/>
                                </a:rPr>
                              </m:ctrlPr>
                            </m:radPr>
                            <m:deg/>
                            <m:e>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𝛼</m:t>
                                  </m:r>
                                </m:e>
                                <m:sub>
                                  <m:r>
                                    <a:rPr lang="en-US" altLang="zh-CN" i="1">
                                      <a:solidFill>
                                        <a:schemeClr val="tx1"/>
                                      </a:solidFill>
                                      <a:latin typeface="Cambria Math" panose="02040503050406030204" pitchFamily="18" charset="0"/>
                                    </a:rPr>
                                    <m:t>𝑡</m:t>
                                  </m:r>
                                </m:sub>
                              </m:sSub>
                            </m:e>
                          </m:rad>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𝑡</m:t>
                              </m:r>
                              <m:r>
                                <a:rPr lang="en-US" altLang="zh-CN" i="1">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1−</m:t>
                              </m:r>
                              <m:r>
                                <a:rPr lang="zh-CN" altLang="en-US" i="1">
                                  <a:solidFill>
                                    <a:schemeClr val="tx1"/>
                                  </a:solidFill>
                                  <a:latin typeface="Cambria Math" panose="02040503050406030204" pitchFamily="18" charset="0"/>
                                </a:rPr>
                                <m:t>𝛼</m:t>
                              </m:r>
                            </m:e>
                            <m:sub>
                              <m:r>
                                <a:rPr lang="en-US" altLang="zh-CN" i="1">
                                  <a:solidFill>
                                    <a:schemeClr val="tx1"/>
                                  </a:solidFill>
                                  <a:latin typeface="Cambria Math" panose="02040503050406030204" pitchFamily="18" charset="0"/>
                                </a:rPr>
                                <m:t>𝑡</m:t>
                              </m:r>
                            </m:sub>
                          </m:sSub>
                          <m:r>
                            <a:rPr lang="en-US" altLang="zh-CN" b="0" i="1" smtClean="0">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xmlns="">
              <p:sp>
                <p:nvSpPr>
                  <p:cNvPr id="12" name="文本框 11">
                    <a:extLst>
                      <a:ext uri="{FF2B5EF4-FFF2-40B4-BE49-F238E27FC236}">
                        <a16:creationId xmlns:a16="http://schemas.microsoft.com/office/drawing/2014/main" id="{8A56E99E-3749-30E0-B730-3E42C974D328}"/>
                      </a:ext>
                    </a:extLst>
                  </p:cNvPr>
                  <p:cNvSpPr txBox="1">
                    <a:spLocks noRot="1" noChangeAspect="1" noMove="1" noResize="1" noEditPoints="1" noAdjustHandles="1" noChangeArrowheads="1" noChangeShapeType="1" noTextEdit="1"/>
                  </p:cNvSpPr>
                  <p:nvPr/>
                </p:nvSpPr>
                <p:spPr>
                  <a:xfrm>
                    <a:off x="424204" y="2644058"/>
                    <a:ext cx="3281523" cy="370422"/>
                  </a:xfrm>
                  <a:prstGeom prst="rect">
                    <a:avLst/>
                  </a:prstGeom>
                  <a:blipFill>
                    <a:blip r:embed="rId8"/>
                    <a:stretch>
                      <a:fillRect b="-13333"/>
                    </a:stretch>
                  </a:blipFill>
                </p:spPr>
                <p:txBody>
                  <a:bodyPr/>
                  <a:lstStyle/>
                  <a:p>
                    <a:r>
                      <a:rPr lang="zh-CN" altLang="en-US">
                        <a:noFill/>
                      </a:rPr>
                      <a:t> </a:t>
                    </a:r>
                  </a:p>
                </p:txBody>
              </p:sp>
            </mc:Fallback>
          </mc:AlternateContent>
        </p:grpSp>
      </p:grpSp>
      <p:sp>
        <p:nvSpPr>
          <p:cNvPr id="13" name="箭头: 右 42">
            <a:extLst>
              <a:ext uri="{FF2B5EF4-FFF2-40B4-BE49-F238E27FC236}">
                <a16:creationId xmlns:a16="http://schemas.microsoft.com/office/drawing/2014/main" id="{490E2C2A-0B01-1CF3-C697-683122E2A3E5}"/>
              </a:ext>
            </a:extLst>
          </p:cNvPr>
          <p:cNvSpPr/>
          <p:nvPr/>
        </p:nvSpPr>
        <p:spPr>
          <a:xfrm>
            <a:off x="3990836" y="3037107"/>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BBD07C0-5DF3-F35C-A34E-9BE119B6B957}"/>
                  </a:ext>
                </a:extLst>
              </p:cNvPr>
              <p:cNvSpPr txBox="1"/>
              <p:nvPr/>
            </p:nvSpPr>
            <p:spPr>
              <a:xfrm>
                <a:off x="4607677" y="2788091"/>
                <a:ext cx="6907142" cy="66338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1600" b="0" i="1" smtClean="0">
                          <a:solidFill>
                            <a:schemeClr val="tx1"/>
                          </a:solidFill>
                          <a:latin typeface="Cambria Math" panose="02040503050406030204" pitchFamily="18" charset="0"/>
                        </a:rPr>
                        <m:t>𝑝</m:t>
                      </m:r>
                      <m:d>
                        <m:dPr>
                          <m:ctrlPr>
                            <a:rPr lang="en-US" altLang="zh-CN" sz="1600" b="0" i="1" smtClean="0">
                              <a:solidFill>
                                <a:schemeClr val="tx1"/>
                              </a:solidFill>
                              <a:latin typeface="Cambria Math" panose="02040503050406030204" pitchFamily="18" charset="0"/>
                            </a:rPr>
                          </m:ctrlPr>
                        </m:dPr>
                        <m:e>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𝑥</m:t>
                              </m:r>
                            </m:e>
                            <m:sub>
                              <m:r>
                                <a:rPr lang="en-US" altLang="zh-CN" sz="1600" b="0" i="1" smtClean="0">
                                  <a:solidFill>
                                    <a:schemeClr val="tx1"/>
                                  </a:solidFill>
                                  <a:latin typeface="Cambria Math" panose="02040503050406030204" pitchFamily="18" charset="0"/>
                                </a:rPr>
                                <m:t>𝑡</m:t>
                              </m:r>
                              <m:r>
                                <a:rPr lang="en-US" altLang="zh-CN" sz="1600" b="0" i="1" smtClean="0">
                                  <a:solidFill>
                                    <a:schemeClr val="tx1"/>
                                  </a:solidFill>
                                  <a:latin typeface="Cambria Math" panose="02040503050406030204" pitchFamily="18" charset="0"/>
                                </a:rPr>
                                <m:t>−1</m:t>
                              </m:r>
                            </m:sub>
                          </m:sSub>
                        </m:e>
                        <m:e>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𝑥</m:t>
                              </m:r>
                            </m:e>
                            <m:sub>
                              <m:r>
                                <a:rPr lang="en-US" altLang="zh-CN" sz="1600" b="0" i="1" smtClean="0">
                                  <a:solidFill>
                                    <a:schemeClr val="tx1"/>
                                  </a:solidFill>
                                  <a:latin typeface="Cambria Math" panose="02040503050406030204" pitchFamily="18" charset="0"/>
                                </a:rPr>
                                <m:t>𝑡</m:t>
                              </m:r>
                            </m:sub>
                          </m:sSub>
                          <m:r>
                            <a:rPr lang="en-US" altLang="zh-CN" sz="1600" b="0" i="1" smtClean="0">
                              <a:solidFill>
                                <a:schemeClr val="tx1"/>
                              </a:solidFill>
                              <a:latin typeface="Cambria Math" panose="02040503050406030204" pitchFamily="18" charset="0"/>
                            </a:rPr>
                            <m:t>,</m:t>
                          </m:r>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𝑥</m:t>
                              </m:r>
                            </m:e>
                            <m:sub>
                              <m:r>
                                <a:rPr lang="en-US" altLang="zh-CN" sz="1600" b="0" i="1" smtClean="0">
                                  <a:solidFill>
                                    <a:schemeClr val="tx1"/>
                                  </a:solidFill>
                                  <a:latin typeface="Cambria Math" panose="02040503050406030204" pitchFamily="18" charset="0"/>
                                </a:rPr>
                                <m:t>0</m:t>
                              </m:r>
                            </m:sub>
                          </m:sSub>
                        </m:e>
                      </m:d>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𝑁</m:t>
                      </m:r>
                      <m:r>
                        <a:rPr lang="en-US" altLang="zh-CN" sz="1600" b="0" i="1" smtClean="0">
                          <a:solidFill>
                            <a:schemeClr val="tx1"/>
                          </a:solidFill>
                          <a:latin typeface="Cambria Math" panose="02040503050406030204" pitchFamily="18" charset="0"/>
                        </a:rPr>
                        <m:t>(</m:t>
                      </m:r>
                      <m:f>
                        <m:fPr>
                          <m:ctrlPr>
                            <a:rPr lang="en-US" altLang="zh-CN" sz="1600" b="0" i="1" smtClean="0">
                              <a:solidFill>
                                <a:schemeClr val="accent1"/>
                              </a:solidFill>
                              <a:latin typeface="Cambria Math" panose="02040503050406030204" pitchFamily="18" charset="0"/>
                            </a:rPr>
                          </m:ctrlPr>
                        </m:fPr>
                        <m:num>
                          <m:rad>
                            <m:radPr>
                              <m:degHide m:val="on"/>
                              <m:ctrlPr>
                                <a:rPr lang="en-US" altLang="zh-CN" sz="1600" b="0" i="1" smtClean="0">
                                  <a:solidFill>
                                    <a:schemeClr val="accent1"/>
                                  </a:solidFill>
                                  <a:latin typeface="Cambria Math" panose="02040503050406030204" pitchFamily="18" charset="0"/>
                                </a:rPr>
                              </m:ctrlPr>
                            </m:radPr>
                            <m:deg/>
                            <m:e>
                              <m:sSub>
                                <m:sSubPr>
                                  <m:ctrlPr>
                                    <a:rPr lang="en-US" altLang="zh-CN" sz="1600" b="0" i="1" smtClean="0">
                                      <a:solidFill>
                                        <a:schemeClr val="accent1"/>
                                      </a:solidFill>
                                      <a:latin typeface="Cambria Math" panose="02040503050406030204" pitchFamily="18" charset="0"/>
                                    </a:rPr>
                                  </m:ctrlPr>
                                </m:sSubPr>
                                <m:e>
                                  <m:r>
                                    <a:rPr lang="zh-CN" altLang="en-US" sz="1600" b="0" i="1" smtClean="0">
                                      <a:solidFill>
                                        <a:schemeClr val="accent1"/>
                                      </a:solidFill>
                                      <a:latin typeface="Cambria Math" panose="02040503050406030204" pitchFamily="18" charset="0"/>
                                    </a:rPr>
                                    <m:t>𝛼</m:t>
                                  </m:r>
                                </m:e>
                                <m:sub>
                                  <m:r>
                                    <a:rPr lang="en-US" altLang="zh-CN" sz="1600" b="0" i="1" smtClean="0">
                                      <a:solidFill>
                                        <a:schemeClr val="accent1"/>
                                      </a:solidFill>
                                      <a:latin typeface="Cambria Math" panose="02040503050406030204" pitchFamily="18" charset="0"/>
                                    </a:rPr>
                                    <m:t>𝑡</m:t>
                                  </m:r>
                                </m:sub>
                              </m:sSub>
                            </m:e>
                          </m:rad>
                          <m:d>
                            <m:dPr>
                              <m:ctrlPr>
                                <a:rPr lang="en-US" altLang="zh-CN" sz="1600" b="0" i="1" smtClean="0">
                                  <a:solidFill>
                                    <a:schemeClr val="accent1"/>
                                  </a:solidFill>
                                  <a:latin typeface="Cambria Math" panose="02040503050406030204" pitchFamily="18" charset="0"/>
                                </a:rPr>
                              </m:ctrlPr>
                            </m:dPr>
                            <m:e>
                              <m:r>
                                <a:rPr lang="en-US" altLang="zh-CN" sz="1600" b="0" i="1" smtClean="0">
                                  <a:solidFill>
                                    <a:schemeClr val="accent1"/>
                                  </a:solidFill>
                                  <a:latin typeface="Cambria Math" panose="02040503050406030204" pitchFamily="18" charset="0"/>
                                </a:rPr>
                                <m:t>1−</m:t>
                              </m:r>
                              <m:sSub>
                                <m:sSubPr>
                                  <m:ctrlPr>
                                    <a:rPr lang="en-US" altLang="zh-CN" sz="1600" i="1">
                                      <a:solidFill>
                                        <a:schemeClr val="accent1"/>
                                      </a:solidFill>
                                      <a:latin typeface="Cambria Math" panose="02040503050406030204" pitchFamily="18" charset="0"/>
                                    </a:rPr>
                                  </m:ctrlPr>
                                </m:sSubPr>
                                <m:e>
                                  <m:acc>
                                    <m:accPr>
                                      <m:chr m:val="̅"/>
                                      <m:ctrlPr>
                                        <a:rPr lang="en-US" altLang="zh-CN" sz="1600" i="1">
                                          <a:solidFill>
                                            <a:schemeClr val="accent1"/>
                                          </a:solidFill>
                                          <a:latin typeface="Cambria Math" panose="02040503050406030204" pitchFamily="18" charset="0"/>
                                        </a:rPr>
                                      </m:ctrlPr>
                                    </m:accPr>
                                    <m:e>
                                      <m:r>
                                        <a:rPr lang="zh-CN" altLang="en-US" sz="1600" i="1">
                                          <a:solidFill>
                                            <a:schemeClr val="accent1"/>
                                          </a:solidFill>
                                          <a:latin typeface="Cambria Math" panose="02040503050406030204" pitchFamily="18" charset="0"/>
                                        </a:rPr>
                                        <m:t>𝛼</m:t>
                                      </m:r>
                                    </m:e>
                                  </m:acc>
                                </m:e>
                                <m:sub>
                                  <m:r>
                                    <a:rPr lang="en-US" altLang="zh-CN" sz="1600" i="1">
                                      <a:solidFill>
                                        <a:schemeClr val="accent1"/>
                                      </a:solidFill>
                                      <a:latin typeface="Cambria Math" panose="02040503050406030204" pitchFamily="18" charset="0"/>
                                    </a:rPr>
                                    <m:t>𝑡</m:t>
                                  </m:r>
                                  <m:r>
                                    <a:rPr lang="en-US" altLang="zh-CN" sz="1600" i="1">
                                      <a:solidFill>
                                        <a:schemeClr val="accent1"/>
                                      </a:solidFill>
                                      <a:latin typeface="Cambria Math" panose="02040503050406030204" pitchFamily="18" charset="0"/>
                                    </a:rPr>
                                    <m:t>−1</m:t>
                                  </m:r>
                                </m:sub>
                              </m:sSub>
                            </m:e>
                          </m:d>
                        </m:num>
                        <m:den>
                          <m:r>
                            <a:rPr lang="en-US" altLang="zh-CN" sz="1600" b="0" i="1" smtClean="0">
                              <a:solidFill>
                                <a:schemeClr val="accent1"/>
                              </a:solidFill>
                              <a:latin typeface="Cambria Math" panose="02040503050406030204" pitchFamily="18" charset="0"/>
                            </a:rPr>
                            <m:t>1−</m:t>
                          </m:r>
                          <m:sSub>
                            <m:sSubPr>
                              <m:ctrlPr>
                                <a:rPr lang="en-US" altLang="zh-CN" sz="1600" i="1">
                                  <a:solidFill>
                                    <a:schemeClr val="accent1"/>
                                  </a:solidFill>
                                  <a:latin typeface="Cambria Math" panose="02040503050406030204" pitchFamily="18" charset="0"/>
                                </a:rPr>
                              </m:ctrlPr>
                            </m:sSubPr>
                            <m:e>
                              <m:acc>
                                <m:accPr>
                                  <m:chr m:val="̅"/>
                                  <m:ctrlPr>
                                    <a:rPr lang="en-US" altLang="zh-CN" sz="1600" i="1">
                                      <a:solidFill>
                                        <a:schemeClr val="accent1"/>
                                      </a:solidFill>
                                      <a:latin typeface="Cambria Math" panose="02040503050406030204" pitchFamily="18" charset="0"/>
                                    </a:rPr>
                                  </m:ctrlPr>
                                </m:accPr>
                                <m:e>
                                  <m:r>
                                    <a:rPr lang="zh-CN" altLang="en-US" sz="1600" i="1">
                                      <a:solidFill>
                                        <a:schemeClr val="accent1"/>
                                      </a:solidFill>
                                      <a:latin typeface="Cambria Math" panose="02040503050406030204" pitchFamily="18" charset="0"/>
                                    </a:rPr>
                                    <m:t>𝛼</m:t>
                                  </m:r>
                                </m:e>
                              </m:acc>
                            </m:e>
                            <m:sub>
                              <m:r>
                                <a:rPr lang="en-US" altLang="zh-CN" sz="1600" i="1">
                                  <a:solidFill>
                                    <a:schemeClr val="accent1"/>
                                  </a:solidFill>
                                  <a:latin typeface="Cambria Math" panose="02040503050406030204" pitchFamily="18" charset="0"/>
                                </a:rPr>
                                <m:t>𝑡</m:t>
                              </m:r>
                            </m:sub>
                          </m:sSub>
                        </m:den>
                      </m:f>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𝑥</m:t>
                          </m:r>
                        </m:e>
                        <m:sub>
                          <m:r>
                            <a:rPr lang="en-US" altLang="zh-CN" sz="1600" b="0" i="1" smtClean="0">
                              <a:solidFill>
                                <a:schemeClr val="tx1"/>
                              </a:solidFill>
                              <a:latin typeface="Cambria Math" panose="02040503050406030204" pitchFamily="18" charset="0"/>
                            </a:rPr>
                            <m:t>𝑡</m:t>
                          </m:r>
                        </m:sub>
                      </m:sSub>
                      <m:r>
                        <a:rPr lang="en-US" altLang="zh-CN" sz="1600" b="0" i="1" smtClean="0">
                          <a:solidFill>
                            <a:schemeClr val="tx1"/>
                          </a:solidFill>
                          <a:latin typeface="Cambria Math" panose="02040503050406030204" pitchFamily="18" charset="0"/>
                        </a:rPr>
                        <m:t>+</m:t>
                      </m:r>
                      <m:f>
                        <m:fPr>
                          <m:ctrlPr>
                            <a:rPr lang="en-US" altLang="zh-CN" sz="1600" b="0" i="1" smtClean="0">
                              <a:solidFill>
                                <a:schemeClr val="accent1"/>
                              </a:solidFill>
                              <a:latin typeface="Cambria Math" panose="02040503050406030204" pitchFamily="18" charset="0"/>
                            </a:rPr>
                          </m:ctrlPr>
                        </m:fPr>
                        <m:num>
                          <m:rad>
                            <m:radPr>
                              <m:degHide m:val="on"/>
                              <m:ctrlPr>
                                <a:rPr lang="en-US" altLang="zh-CN" sz="1600" i="1">
                                  <a:solidFill>
                                    <a:schemeClr val="accent1"/>
                                  </a:solidFill>
                                  <a:latin typeface="Cambria Math" panose="02040503050406030204" pitchFamily="18" charset="0"/>
                                </a:rPr>
                              </m:ctrlPr>
                            </m:radPr>
                            <m:deg/>
                            <m:e>
                              <m:sSub>
                                <m:sSubPr>
                                  <m:ctrlPr>
                                    <a:rPr lang="en-US" altLang="zh-CN" sz="1600" i="1">
                                      <a:solidFill>
                                        <a:schemeClr val="accent1"/>
                                      </a:solidFill>
                                      <a:latin typeface="Cambria Math" panose="02040503050406030204" pitchFamily="18" charset="0"/>
                                    </a:rPr>
                                  </m:ctrlPr>
                                </m:sSubPr>
                                <m:e>
                                  <m:acc>
                                    <m:accPr>
                                      <m:chr m:val="̅"/>
                                      <m:ctrlPr>
                                        <a:rPr lang="en-US" altLang="zh-CN" sz="1600" i="1">
                                          <a:solidFill>
                                            <a:schemeClr val="accent1"/>
                                          </a:solidFill>
                                          <a:latin typeface="Cambria Math" panose="02040503050406030204" pitchFamily="18" charset="0"/>
                                        </a:rPr>
                                      </m:ctrlPr>
                                    </m:accPr>
                                    <m:e>
                                      <m:r>
                                        <a:rPr lang="zh-CN" altLang="en-US" sz="1600" i="1">
                                          <a:solidFill>
                                            <a:schemeClr val="accent1"/>
                                          </a:solidFill>
                                          <a:latin typeface="Cambria Math" panose="02040503050406030204" pitchFamily="18" charset="0"/>
                                        </a:rPr>
                                        <m:t>𝛼</m:t>
                                      </m:r>
                                    </m:e>
                                  </m:acc>
                                </m:e>
                                <m:sub>
                                  <m:r>
                                    <a:rPr lang="en-US" altLang="zh-CN" sz="1600" i="1">
                                      <a:solidFill>
                                        <a:schemeClr val="accent1"/>
                                      </a:solidFill>
                                      <a:latin typeface="Cambria Math" panose="02040503050406030204" pitchFamily="18" charset="0"/>
                                    </a:rPr>
                                    <m:t>𝑡</m:t>
                                  </m:r>
                                  <m:r>
                                    <a:rPr lang="en-US" altLang="zh-CN" sz="1600" i="1">
                                      <a:solidFill>
                                        <a:schemeClr val="accent1"/>
                                      </a:solidFill>
                                      <a:latin typeface="Cambria Math" panose="02040503050406030204" pitchFamily="18" charset="0"/>
                                    </a:rPr>
                                    <m:t>−1</m:t>
                                  </m:r>
                                </m:sub>
                              </m:sSub>
                            </m:e>
                          </m:rad>
                          <m:d>
                            <m:dPr>
                              <m:ctrlPr>
                                <a:rPr lang="en-US" altLang="zh-CN" sz="1600" b="0" i="1" smtClean="0">
                                  <a:solidFill>
                                    <a:schemeClr val="accent1"/>
                                  </a:solidFill>
                                  <a:latin typeface="Cambria Math" panose="02040503050406030204" pitchFamily="18" charset="0"/>
                                </a:rPr>
                              </m:ctrlPr>
                            </m:dPr>
                            <m:e>
                              <m:r>
                                <a:rPr lang="en-US" altLang="zh-CN" sz="1600" b="0" i="1" smtClean="0">
                                  <a:solidFill>
                                    <a:schemeClr val="accent1"/>
                                  </a:solidFill>
                                  <a:latin typeface="Cambria Math" panose="02040503050406030204" pitchFamily="18" charset="0"/>
                                </a:rPr>
                                <m:t>1−</m:t>
                              </m:r>
                              <m:sSub>
                                <m:sSubPr>
                                  <m:ctrlPr>
                                    <a:rPr lang="en-US" altLang="zh-CN" sz="1600" i="1">
                                      <a:solidFill>
                                        <a:schemeClr val="accent1"/>
                                      </a:solidFill>
                                      <a:latin typeface="Cambria Math" panose="02040503050406030204" pitchFamily="18" charset="0"/>
                                    </a:rPr>
                                  </m:ctrlPr>
                                </m:sSubPr>
                                <m:e>
                                  <m:r>
                                    <a:rPr lang="zh-CN" altLang="en-US" sz="1600" i="1">
                                      <a:solidFill>
                                        <a:schemeClr val="accent1"/>
                                      </a:solidFill>
                                      <a:latin typeface="Cambria Math" panose="02040503050406030204" pitchFamily="18" charset="0"/>
                                    </a:rPr>
                                    <m:t>𝛼</m:t>
                                  </m:r>
                                </m:e>
                                <m:sub>
                                  <m:r>
                                    <a:rPr lang="en-US" altLang="zh-CN" sz="1600" i="1">
                                      <a:solidFill>
                                        <a:schemeClr val="accent1"/>
                                      </a:solidFill>
                                      <a:latin typeface="Cambria Math" panose="02040503050406030204" pitchFamily="18" charset="0"/>
                                    </a:rPr>
                                    <m:t>𝑡</m:t>
                                  </m:r>
                                </m:sub>
                              </m:sSub>
                            </m:e>
                          </m:d>
                        </m:num>
                        <m:den>
                          <m:r>
                            <a:rPr lang="en-US" altLang="zh-CN" sz="1600" i="1">
                              <a:solidFill>
                                <a:schemeClr val="accent1"/>
                              </a:solidFill>
                              <a:latin typeface="Cambria Math" panose="02040503050406030204" pitchFamily="18" charset="0"/>
                            </a:rPr>
                            <m:t>1−</m:t>
                          </m:r>
                          <m:sSub>
                            <m:sSubPr>
                              <m:ctrlPr>
                                <a:rPr lang="en-US" altLang="zh-CN" sz="1600" i="1">
                                  <a:solidFill>
                                    <a:schemeClr val="accent1"/>
                                  </a:solidFill>
                                  <a:latin typeface="Cambria Math" panose="02040503050406030204" pitchFamily="18" charset="0"/>
                                </a:rPr>
                              </m:ctrlPr>
                            </m:sSubPr>
                            <m:e>
                              <m:acc>
                                <m:accPr>
                                  <m:chr m:val="̅"/>
                                  <m:ctrlPr>
                                    <a:rPr lang="en-US" altLang="zh-CN" sz="1600" i="1">
                                      <a:solidFill>
                                        <a:schemeClr val="accent1"/>
                                      </a:solidFill>
                                      <a:latin typeface="Cambria Math" panose="02040503050406030204" pitchFamily="18" charset="0"/>
                                    </a:rPr>
                                  </m:ctrlPr>
                                </m:accPr>
                                <m:e>
                                  <m:r>
                                    <a:rPr lang="zh-CN" altLang="en-US" sz="1600" i="1">
                                      <a:solidFill>
                                        <a:schemeClr val="accent1"/>
                                      </a:solidFill>
                                      <a:latin typeface="Cambria Math" panose="02040503050406030204" pitchFamily="18" charset="0"/>
                                    </a:rPr>
                                    <m:t>𝛼</m:t>
                                  </m:r>
                                </m:e>
                              </m:acc>
                            </m:e>
                            <m:sub>
                              <m:r>
                                <a:rPr lang="en-US" altLang="zh-CN" sz="1600" i="1">
                                  <a:solidFill>
                                    <a:schemeClr val="accent1"/>
                                  </a:solidFill>
                                  <a:latin typeface="Cambria Math" panose="02040503050406030204" pitchFamily="18" charset="0"/>
                                </a:rPr>
                                <m:t>𝑡</m:t>
                              </m:r>
                            </m:sub>
                          </m:sSub>
                        </m:den>
                      </m:f>
                      <m:sSub>
                        <m:sSubPr>
                          <m:ctrlPr>
                            <a:rPr lang="en-US" altLang="zh-CN" sz="1600" i="1" smtClean="0">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0</m:t>
                          </m:r>
                        </m:sub>
                      </m:sSub>
                      <m:r>
                        <a:rPr lang="en-US" altLang="zh-CN" sz="1600" b="0" i="1" smtClean="0">
                          <a:solidFill>
                            <a:schemeClr val="tx1"/>
                          </a:solidFill>
                          <a:latin typeface="Cambria Math" panose="02040503050406030204" pitchFamily="18" charset="0"/>
                        </a:rPr>
                        <m:t>,</m:t>
                      </m:r>
                      <m:f>
                        <m:fPr>
                          <m:ctrlPr>
                            <a:rPr lang="en-US" altLang="zh-CN" sz="1600" b="0" i="1" smtClean="0">
                              <a:solidFill>
                                <a:schemeClr val="accent1"/>
                              </a:solidFill>
                              <a:latin typeface="Cambria Math" panose="02040503050406030204" pitchFamily="18" charset="0"/>
                            </a:rPr>
                          </m:ctrlPr>
                        </m:fPr>
                        <m:num>
                          <m:r>
                            <a:rPr lang="en-US" altLang="zh-CN" sz="1600" b="0" i="1" smtClean="0">
                              <a:solidFill>
                                <a:schemeClr val="accent1"/>
                              </a:solidFill>
                              <a:latin typeface="Cambria Math" panose="02040503050406030204" pitchFamily="18" charset="0"/>
                            </a:rPr>
                            <m:t>1−</m:t>
                          </m:r>
                          <m:sSub>
                            <m:sSubPr>
                              <m:ctrlPr>
                                <a:rPr lang="en-US" altLang="zh-CN" sz="1600" i="1">
                                  <a:solidFill>
                                    <a:schemeClr val="accent1"/>
                                  </a:solidFill>
                                  <a:latin typeface="Cambria Math" panose="02040503050406030204" pitchFamily="18" charset="0"/>
                                </a:rPr>
                              </m:ctrlPr>
                            </m:sSubPr>
                            <m:e>
                              <m:acc>
                                <m:accPr>
                                  <m:chr m:val="̅"/>
                                  <m:ctrlPr>
                                    <a:rPr lang="en-US" altLang="zh-CN" sz="1600" i="1">
                                      <a:solidFill>
                                        <a:schemeClr val="accent1"/>
                                      </a:solidFill>
                                      <a:latin typeface="Cambria Math" panose="02040503050406030204" pitchFamily="18" charset="0"/>
                                    </a:rPr>
                                  </m:ctrlPr>
                                </m:accPr>
                                <m:e>
                                  <m:r>
                                    <a:rPr lang="zh-CN" altLang="en-US" sz="1600" i="1">
                                      <a:solidFill>
                                        <a:schemeClr val="accent1"/>
                                      </a:solidFill>
                                      <a:latin typeface="Cambria Math" panose="02040503050406030204" pitchFamily="18" charset="0"/>
                                    </a:rPr>
                                    <m:t>𝛼</m:t>
                                  </m:r>
                                </m:e>
                              </m:acc>
                            </m:e>
                            <m:sub>
                              <m:r>
                                <a:rPr lang="en-US" altLang="zh-CN" sz="1600" i="1">
                                  <a:solidFill>
                                    <a:schemeClr val="accent1"/>
                                  </a:solidFill>
                                  <a:latin typeface="Cambria Math" panose="02040503050406030204" pitchFamily="18" charset="0"/>
                                </a:rPr>
                                <m:t>𝑡</m:t>
                              </m:r>
                              <m:r>
                                <a:rPr lang="en-US" altLang="zh-CN" sz="1600" b="0" i="1" smtClean="0">
                                  <a:solidFill>
                                    <a:schemeClr val="accent1"/>
                                  </a:solidFill>
                                  <a:latin typeface="Cambria Math" panose="02040503050406030204" pitchFamily="18" charset="0"/>
                                </a:rPr>
                                <m:t>−1</m:t>
                              </m:r>
                            </m:sub>
                          </m:sSub>
                        </m:num>
                        <m:den>
                          <m:r>
                            <a:rPr lang="en-US" altLang="zh-CN" sz="1600" b="0" i="1" smtClean="0">
                              <a:solidFill>
                                <a:schemeClr val="accent1"/>
                              </a:solidFill>
                              <a:latin typeface="Cambria Math" panose="02040503050406030204" pitchFamily="18" charset="0"/>
                            </a:rPr>
                            <m:t>1−</m:t>
                          </m:r>
                          <m:sSub>
                            <m:sSubPr>
                              <m:ctrlPr>
                                <a:rPr lang="en-US" altLang="zh-CN" sz="1600" i="1">
                                  <a:solidFill>
                                    <a:schemeClr val="accent1"/>
                                  </a:solidFill>
                                  <a:latin typeface="Cambria Math" panose="02040503050406030204" pitchFamily="18" charset="0"/>
                                </a:rPr>
                              </m:ctrlPr>
                            </m:sSubPr>
                            <m:e>
                              <m:acc>
                                <m:accPr>
                                  <m:chr m:val="̅"/>
                                  <m:ctrlPr>
                                    <a:rPr lang="en-US" altLang="zh-CN" sz="1600" i="1">
                                      <a:solidFill>
                                        <a:schemeClr val="accent1"/>
                                      </a:solidFill>
                                      <a:latin typeface="Cambria Math" panose="02040503050406030204" pitchFamily="18" charset="0"/>
                                    </a:rPr>
                                  </m:ctrlPr>
                                </m:accPr>
                                <m:e>
                                  <m:r>
                                    <a:rPr lang="zh-CN" altLang="en-US" sz="1600" i="1">
                                      <a:solidFill>
                                        <a:schemeClr val="accent1"/>
                                      </a:solidFill>
                                      <a:latin typeface="Cambria Math" panose="02040503050406030204" pitchFamily="18" charset="0"/>
                                    </a:rPr>
                                    <m:t>𝛼</m:t>
                                  </m:r>
                                </m:e>
                              </m:acc>
                            </m:e>
                            <m:sub>
                              <m:r>
                                <a:rPr lang="en-US" altLang="zh-CN" sz="1600" i="1">
                                  <a:solidFill>
                                    <a:schemeClr val="accent1"/>
                                  </a:solidFill>
                                  <a:latin typeface="Cambria Math" panose="02040503050406030204" pitchFamily="18" charset="0"/>
                                </a:rPr>
                                <m:t>𝑡</m:t>
                              </m:r>
                            </m:sub>
                          </m:sSub>
                        </m:den>
                      </m:f>
                      <m:r>
                        <a:rPr lang="en-US" altLang="zh-CN" sz="1600" b="0" i="1" smtClean="0">
                          <a:solidFill>
                            <a:schemeClr val="accent1"/>
                          </a:solidFill>
                          <a:latin typeface="Cambria Math" panose="02040503050406030204" pitchFamily="18" charset="0"/>
                        </a:rPr>
                        <m:t>(1−</m:t>
                      </m:r>
                      <m:sSub>
                        <m:sSubPr>
                          <m:ctrlPr>
                            <a:rPr lang="en-US" altLang="zh-CN" sz="1600" i="1">
                              <a:solidFill>
                                <a:schemeClr val="accent1"/>
                              </a:solidFill>
                              <a:latin typeface="Cambria Math" panose="02040503050406030204" pitchFamily="18" charset="0"/>
                            </a:rPr>
                          </m:ctrlPr>
                        </m:sSubPr>
                        <m:e>
                          <m:r>
                            <a:rPr lang="zh-CN" altLang="en-US" sz="1600" i="1">
                              <a:solidFill>
                                <a:schemeClr val="accent1"/>
                              </a:solidFill>
                              <a:latin typeface="Cambria Math" panose="02040503050406030204" pitchFamily="18" charset="0"/>
                            </a:rPr>
                            <m:t>𝛼</m:t>
                          </m:r>
                        </m:e>
                        <m:sub>
                          <m:r>
                            <a:rPr lang="en-US" altLang="zh-CN" sz="1600" i="1">
                              <a:solidFill>
                                <a:schemeClr val="accent1"/>
                              </a:solidFill>
                              <a:latin typeface="Cambria Math" panose="02040503050406030204" pitchFamily="18" charset="0"/>
                            </a:rPr>
                            <m:t>𝑡</m:t>
                          </m:r>
                        </m:sub>
                      </m:sSub>
                      <m:r>
                        <a:rPr lang="en-US" altLang="zh-CN" sz="1600" b="0" i="1" smtClean="0">
                          <a:solidFill>
                            <a:schemeClr val="accent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m:t>
                      </m:r>
                    </m:oMath>
                  </m:oMathPara>
                </a14:m>
                <a:endParaRPr lang="zh-CN" altLang="en-US" sz="1600" dirty="0">
                  <a:solidFill>
                    <a:schemeClr val="tx1"/>
                  </a:solidFill>
                </a:endParaRPr>
              </a:p>
            </p:txBody>
          </p:sp>
        </mc:Choice>
        <mc:Fallback xmlns="">
          <p:sp>
            <p:nvSpPr>
              <p:cNvPr id="19" name="文本框 18">
                <a:extLst>
                  <a:ext uri="{FF2B5EF4-FFF2-40B4-BE49-F238E27FC236}">
                    <a16:creationId xmlns:a16="http://schemas.microsoft.com/office/drawing/2014/main" id="{2BBD07C0-5DF3-F35C-A34E-9BE119B6B957}"/>
                  </a:ext>
                </a:extLst>
              </p:cNvPr>
              <p:cNvSpPr txBox="1">
                <a:spLocks noRot="1" noChangeAspect="1" noMove="1" noResize="1" noEditPoints="1" noAdjustHandles="1" noChangeArrowheads="1" noChangeShapeType="1" noTextEdit="1"/>
              </p:cNvSpPr>
              <p:nvPr/>
            </p:nvSpPr>
            <p:spPr>
              <a:xfrm>
                <a:off x="4607677" y="2788091"/>
                <a:ext cx="6907142" cy="663387"/>
              </a:xfrm>
              <a:prstGeom prst="rect">
                <a:avLst/>
              </a:prstGeom>
              <a:blipFill>
                <a:blip r:embed="rId9"/>
                <a:stretch>
                  <a:fillRect/>
                </a:stretch>
              </a:blipFill>
            </p:spPr>
            <p:txBody>
              <a:bodyPr/>
              <a:lstStyle/>
              <a:p>
                <a:r>
                  <a:rPr lang="zh-CN" altLang="en-US">
                    <a:noFill/>
                  </a:rPr>
                  <a:t> </a:t>
                </a:r>
              </a:p>
            </p:txBody>
          </p:sp>
        </mc:Fallback>
      </mc:AlternateContent>
      <p:grpSp>
        <p:nvGrpSpPr>
          <p:cNvPr id="34" name="组合 33">
            <a:extLst>
              <a:ext uri="{FF2B5EF4-FFF2-40B4-BE49-F238E27FC236}">
                <a16:creationId xmlns:a16="http://schemas.microsoft.com/office/drawing/2014/main" id="{C6C529B6-BAB3-D245-547A-F3D8F6B8E462}"/>
              </a:ext>
            </a:extLst>
          </p:cNvPr>
          <p:cNvGrpSpPr/>
          <p:nvPr/>
        </p:nvGrpSpPr>
        <p:grpSpPr>
          <a:xfrm>
            <a:off x="8723249" y="3627455"/>
            <a:ext cx="2597103" cy="1232016"/>
            <a:chOff x="8243643" y="3648308"/>
            <a:chExt cx="2597103" cy="1232016"/>
          </a:xfrm>
        </p:grpSpPr>
        <p:grpSp>
          <p:nvGrpSpPr>
            <p:cNvPr id="26" name="组合 25">
              <a:extLst>
                <a:ext uri="{FF2B5EF4-FFF2-40B4-BE49-F238E27FC236}">
                  <a16:creationId xmlns:a16="http://schemas.microsoft.com/office/drawing/2014/main" id="{03BE458D-28E0-1869-DD0B-23F6F5A72BDF}"/>
                </a:ext>
              </a:extLst>
            </p:cNvPr>
            <p:cNvGrpSpPr/>
            <p:nvPr/>
          </p:nvGrpSpPr>
          <p:grpSpPr>
            <a:xfrm>
              <a:off x="8243643" y="3648308"/>
              <a:ext cx="2597103" cy="1232016"/>
              <a:chOff x="9527712" y="3652593"/>
              <a:chExt cx="2597103" cy="1232016"/>
            </a:xfrm>
          </p:grpSpPr>
          <p:sp>
            <p:nvSpPr>
              <p:cNvPr id="24" name="矩形 23">
                <a:extLst>
                  <a:ext uri="{FF2B5EF4-FFF2-40B4-BE49-F238E27FC236}">
                    <a16:creationId xmlns:a16="http://schemas.microsoft.com/office/drawing/2014/main" id="{4A899611-0470-9D03-100F-CD89220777E5}"/>
                  </a:ext>
                </a:extLst>
              </p:cNvPr>
              <p:cNvSpPr/>
              <p:nvPr/>
            </p:nvSpPr>
            <p:spPr>
              <a:xfrm flipV="1">
                <a:off x="9527712" y="3652593"/>
                <a:ext cx="1990471" cy="12320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400" dirty="0"/>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3705858B-D487-6423-09F8-0A21930876C4}"/>
                      </a:ext>
                    </a:extLst>
                  </p:cNvPr>
                  <p:cNvSpPr txBox="1"/>
                  <p:nvPr/>
                </p:nvSpPr>
                <p:spPr>
                  <a:xfrm>
                    <a:off x="9527712" y="3674736"/>
                    <a:ext cx="2597103" cy="35670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𝑡</m:t>
                              </m:r>
                            </m:sub>
                          </m:sSub>
                          <m:r>
                            <a:rPr lang="en-US" altLang="zh-CN" sz="1400" b="1" i="0" smtClean="0">
                              <a:solidFill>
                                <a:schemeClr val="tx1"/>
                              </a:solidFill>
                              <a:latin typeface="Cambria Math" panose="02040503050406030204" pitchFamily="18" charset="0"/>
                            </a:rPr>
                            <m:t>=</m:t>
                          </m:r>
                          <m:rad>
                            <m:radPr>
                              <m:degHide m:val="on"/>
                              <m:ctrlPr>
                                <a:rPr lang="en-US" altLang="zh-CN" sz="1400" i="1">
                                  <a:latin typeface="Cambria Math" panose="02040503050406030204" pitchFamily="18" charset="0"/>
                                </a:rPr>
                              </m:ctrlPr>
                            </m:radPr>
                            <m:deg/>
                            <m:e>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zh-CN" altLang="en-US" sz="1400" i="1">
                                          <a:latin typeface="Cambria Math" panose="02040503050406030204" pitchFamily="18" charset="0"/>
                                        </a:rPr>
                                        <m:t>𝛼</m:t>
                                      </m:r>
                                    </m:e>
                                  </m:acc>
                                </m:e>
                                <m:sub>
                                  <m:r>
                                    <a:rPr lang="en-US" altLang="zh-CN" sz="1400" i="1">
                                      <a:latin typeface="Cambria Math" panose="02040503050406030204" pitchFamily="18" charset="0"/>
                                    </a:rPr>
                                    <m:t>𝑡</m:t>
                                  </m:r>
                                </m:sub>
                              </m:sSub>
                            </m:e>
                          </m:rad>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0</m:t>
                              </m:r>
                            </m:sub>
                          </m:sSub>
                          <m:r>
                            <a:rPr lang="en-US" altLang="zh-CN" sz="1400" b="0" i="1" smtClean="0">
                              <a:latin typeface="Cambria Math" panose="02040503050406030204" pitchFamily="18" charset="0"/>
                            </a:rPr>
                            <m:t>+</m:t>
                          </m:r>
                          <m:rad>
                            <m:radPr>
                              <m:degHide m:val="on"/>
                              <m:ctrlPr>
                                <a:rPr lang="en-US" altLang="zh-CN" sz="1400" i="1">
                                  <a:latin typeface="Cambria Math" panose="02040503050406030204" pitchFamily="18" charset="0"/>
                                </a:rPr>
                              </m:ctrlPr>
                            </m:radPr>
                            <m:deg/>
                            <m:e>
                              <m:r>
                                <a:rPr lang="en-US" altLang="zh-CN" sz="1400" b="0" i="1" smtClean="0">
                                  <a:latin typeface="Cambria Math" panose="02040503050406030204" pitchFamily="18" charset="0"/>
                                </a:rPr>
                                <m:t>1−</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zh-CN" altLang="en-US" sz="1400" i="1">
                                          <a:latin typeface="Cambria Math" panose="02040503050406030204" pitchFamily="18" charset="0"/>
                                        </a:rPr>
                                        <m:t>𝛼</m:t>
                                      </m:r>
                                    </m:e>
                                  </m:acc>
                                </m:e>
                                <m:sub>
                                  <m:r>
                                    <a:rPr lang="en-US" altLang="zh-CN" sz="1400" i="1">
                                      <a:latin typeface="Cambria Math" panose="02040503050406030204" pitchFamily="18" charset="0"/>
                                    </a:rPr>
                                    <m:t>𝑡</m:t>
                                  </m:r>
                                </m:sub>
                              </m:sSub>
                            </m:e>
                          </m:rad>
                          <m:r>
                            <a:rPr lang="zh-CN" altLang="en-US" sz="1400" i="1" smtClean="0">
                              <a:solidFill>
                                <a:schemeClr val="tx1"/>
                              </a:solidFill>
                              <a:latin typeface="Cambria Math" panose="02040503050406030204" pitchFamily="18" charset="0"/>
                            </a:rPr>
                            <m:t>𝜀</m:t>
                          </m:r>
                        </m:oMath>
                      </m:oMathPara>
                    </a14:m>
                    <a:endParaRPr lang="zh-CN" altLang="en-US" sz="1400" dirty="0"/>
                  </a:p>
                </p:txBody>
              </p:sp>
            </mc:Choice>
            <mc:Fallback xmlns="">
              <p:sp>
                <p:nvSpPr>
                  <p:cNvPr id="21" name="文本框 20">
                    <a:extLst>
                      <a:ext uri="{FF2B5EF4-FFF2-40B4-BE49-F238E27FC236}">
                        <a16:creationId xmlns:a16="http://schemas.microsoft.com/office/drawing/2014/main" id="{3705858B-D487-6423-09F8-0A21930876C4}"/>
                      </a:ext>
                    </a:extLst>
                  </p:cNvPr>
                  <p:cNvSpPr txBox="1">
                    <a:spLocks noRot="1" noChangeAspect="1" noMove="1" noResize="1" noEditPoints="1" noAdjustHandles="1" noChangeArrowheads="1" noChangeShapeType="1" noTextEdit="1"/>
                  </p:cNvSpPr>
                  <p:nvPr/>
                </p:nvSpPr>
                <p:spPr>
                  <a:xfrm>
                    <a:off x="9527712" y="3674736"/>
                    <a:ext cx="2597103" cy="356701"/>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44DC7AF4-B4E6-5116-F268-D000508F06D2}"/>
                      </a:ext>
                    </a:extLst>
                  </p:cNvPr>
                  <p:cNvSpPr txBox="1"/>
                  <p:nvPr/>
                </p:nvSpPr>
                <p:spPr>
                  <a:xfrm>
                    <a:off x="9527712" y="4213257"/>
                    <a:ext cx="2597103" cy="6450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sz="1400" i="1" smtClean="0">
                                  <a:solidFill>
                                    <a:srgbClr val="FF0000"/>
                                  </a:solidFill>
                                  <a:latin typeface="Cambria Math" panose="02040503050406030204" pitchFamily="18" charset="0"/>
                                </a:rPr>
                              </m:ctrlPr>
                            </m:sSubPr>
                            <m:e>
                              <m:r>
                                <a:rPr lang="en-US" altLang="zh-CN" sz="1400" i="1">
                                  <a:solidFill>
                                    <a:srgbClr val="FF0000"/>
                                  </a:solidFill>
                                  <a:latin typeface="Cambria Math" panose="02040503050406030204" pitchFamily="18" charset="0"/>
                                </a:rPr>
                                <m:t>𝑥</m:t>
                              </m:r>
                            </m:e>
                            <m:sub>
                              <m:r>
                                <a:rPr lang="en-US" altLang="zh-CN" sz="1400" b="0" i="1" smtClean="0">
                                  <a:solidFill>
                                    <a:srgbClr val="FF0000"/>
                                  </a:solidFill>
                                  <a:latin typeface="Cambria Math" panose="02040503050406030204" pitchFamily="18" charset="0"/>
                                </a:rPr>
                                <m:t>0</m:t>
                              </m:r>
                            </m:sub>
                          </m:sSub>
                          <m:r>
                            <a:rPr lang="en-US" altLang="zh-CN" sz="1400" b="1" i="0" smtClean="0">
                              <a:solidFill>
                                <a:srgbClr val="FF0000"/>
                              </a:solidFill>
                              <a:latin typeface="Cambria Math" panose="02040503050406030204" pitchFamily="18" charset="0"/>
                            </a:rPr>
                            <m:t>=</m:t>
                          </m:r>
                          <m:f>
                            <m:fPr>
                              <m:ctrlPr>
                                <a:rPr lang="en-US" altLang="zh-CN" sz="1400" b="1" i="1" smtClean="0">
                                  <a:solidFill>
                                    <a:srgbClr val="FF0000"/>
                                  </a:solidFill>
                                  <a:latin typeface="Cambria Math" panose="02040503050406030204" pitchFamily="18" charset="0"/>
                                </a:rPr>
                              </m:ctrlPr>
                            </m:fPr>
                            <m:num>
                              <m:sSub>
                                <m:sSubPr>
                                  <m:ctrlPr>
                                    <a:rPr lang="en-US" altLang="zh-CN" sz="1400" i="1">
                                      <a:solidFill>
                                        <a:srgbClr val="FF0000"/>
                                      </a:solidFill>
                                      <a:latin typeface="Cambria Math" panose="02040503050406030204" pitchFamily="18" charset="0"/>
                                    </a:rPr>
                                  </m:ctrlPr>
                                </m:sSubPr>
                                <m:e>
                                  <m:r>
                                    <a:rPr lang="en-US" altLang="zh-CN" sz="1400" i="1">
                                      <a:solidFill>
                                        <a:srgbClr val="FF0000"/>
                                      </a:solidFill>
                                      <a:latin typeface="Cambria Math" panose="02040503050406030204" pitchFamily="18" charset="0"/>
                                    </a:rPr>
                                    <m:t>𝑥</m:t>
                                  </m:r>
                                </m:e>
                                <m:sub>
                                  <m:r>
                                    <a:rPr lang="en-US" altLang="zh-CN" sz="1400" i="1">
                                      <a:solidFill>
                                        <a:srgbClr val="FF0000"/>
                                      </a:solidFill>
                                      <a:latin typeface="Cambria Math" panose="02040503050406030204" pitchFamily="18" charset="0"/>
                                    </a:rPr>
                                    <m:t>𝑡</m:t>
                                  </m:r>
                                </m:sub>
                              </m:sSub>
                              <m:r>
                                <a:rPr lang="en-US" altLang="zh-CN" sz="1400" b="0" i="1" smtClean="0">
                                  <a:solidFill>
                                    <a:srgbClr val="FF0000"/>
                                  </a:solidFill>
                                  <a:latin typeface="Cambria Math" panose="02040503050406030204" pitchFamily="18" charset="0"/>
                                </a:rPr>
                                <m:t>−</m:t>
                              </m:r>
                              <m:rad>
                                <m:radPr>
                                  <m:degHide m:val="on"/>
                                  <m:ctrlPr>
                                    <a:rPr lang="en-US" altLang="zh-CN" sz="1400" i="1">
                                      <a:solidFill>
                                        <a:srgbClr val="FF0000"/>
                                      </a:solidFill>
                                      <a:latin typeface="Cambria Math" panose="02040503050406030204" pitchFamily="18" charset="0"/>
                                    </a:rPr>
                                  </m:ctrlPr>
                                </m:radPr>
                                <m:deg/>
                                <m:e>
                                  <m:r>
                                    <a:rPr lang="en-US" altLang="zh-CN" sz="1400" i="1">
                                      <a:solidFill>
                                        <a:srgbClr val="FF0000"/>
                                      </a:solidFill>
                                      <a:latin typeface="Cambria Math" panose="02040503050406030204" pitchFamily="18" charset="0"/>
                                    </a:rPr>
                                    <m:t>1−</m:t>
                                  </m:r>
                                  <m:sSub>
                                    <m:sSubPr>
                                      <m:ctrlPr>
                                        <a:rPr lang="en-US" altLang="zh-CN" sz="1400" i="1">
                                          <a:solidFill>
                                            <a:srgbClr val="FF0000"/>
                                          </a:solidFill>
                                          <a:latin typeface="Cambria Math" panose="02040503050406030204" pitchFamily="18" charset="0"/>
                                        </a:rPr>
                                      </m:ctrlPr>
                                    </m:sSubPr>
                                    <m:e>
                                      <m:acc>
                                        <m:accPr>
                                          <m:chr m:val="̅"/>
                                          <m:ctrlPr>
                                            <a:rPr lang="en-US" altLang="zh-CN" sz="1400" i="1">
                                              <a:solidFill>
                                                <a:srgbClr val="FF0000"/>
                                              </a:solidFill>
                                              <a:latin typeface="Cambria Math" panose="02040503050406030204" pitchFamily="18" charset="0"/>
                                            </a:rPr>
                                          </m:ctrlPr>
                                        </m:accPr>
                                        <m:e>
                                          <m:r>
                                            <a:rPr lang="zh-CN" altLang="en-US" sz="1400" i="1">
                                              <a:solidFill>
                                                <a:srgbClr val="FF0000"/>
                                              </a:solidFill>
                                              <a:latin typeface="Cambria Math" panose="02040503050406030204" pitchFamily="18" charset="0"/>
                                            </a:rPr>
                                            <m:t>𝛼</m:t>
                                          </m:r>
                                        </m:e>
                                      </m:acc>
                                    </m:e>
                                    <m:sub>
                                      <m:r>
                                        <a:rPr lang="en-US" altLang="zh-CN" sz="1400" i="1">
                                          <a:solidFill>
                                            <a:srgbClr val="FF0000"/>
                                          </a:solidFill>
                                          <a:latin typeface="Cambria Math" panose="02040503050406030204" pitchFamily="18" charset="0"/>
                                        </a:rPr>
                                        <m:t>𝑡</m:t>
                                      </m:r>
                                    </m:sub>
                                  </m:sSub>
                                </m:e>
                              </m:rad>
                              <m:r>
                                <a:rPr lang="zh-CN" altLang="en-US" sz="1400" i="1" smtClean="0">
                                  <a:solidFill>
                                    <a:srgbClr val="FF0000"/>
                                  </a:solidFill>
                                  <a:latin typeface="Cambria Math" panose="02040503050406030204" pitchFamily="18" charset="0"/>
                                </a:rPr>
                                <m:t>𝜀</m:t>
                              </m:r>
                            </m:num>
                            <m:den>
                              <m:rad>
                                <m:radPr>
                                  <m:degHide m:val="on"/>
                                  <m:ctrlPr>
                                    <a:rPr lang="en-US" altLang="zh-CN" sz="1400" i="1">
                                      <a:solidFill>
                                        <a:srgbClr val="FF0000"/>
                                      </a:solidFill>
                                      <a:latin typeface="Cambria Math" panose="02040503050406030204" pitchFamily="18" charset="0"/>
                                    </a:rPr>
                                  </m:ctrlPr>
                                </m:radPr>
                                <m:deg/>
                                <m:e>
                                  <m:sSub>
                                    <m:sSubPr>
                                      <m:ctrlPr>
                                        <a:rPr lang="en-US" altLang="zh-CN" sz="1400" i="1">
                                          <a:solidFill>
                                            <a:srgbClr val="FF0000"/>
                                          </a:solidFill>
                                          <a:latin typeface="Cambria Math" panose="02040503050406030204" pitchFamily="18" charset="0"/>
                                        </a:rPr>
                                      </m:ctrlPr>
                                    </m:sSubPr>
                                    <m:e>
                                      <m:acc>
                                        <m:accPr>
                                          <m:chr m:val="̅"/>
                                          <m:ctrlPr>
                                            <a:rPr lang="en-US" altLang="zh-CN" sz="1400" i="1">
                                              <a:solidFill>
                                                <a:srgbClr val="FF0000"/>
                                              </a:solidFill>
                                              <a:latin typeface="Cambria Math" panose="02040503050406030204" pitchFamily="18" charset="0"/>
                                            </a:rPr>
                                          </m:ctrlPr>
                                        </m:accPr>
                                        <m:e>
                                          <m:r>
                                            <a:rPr lang="zh-CN" altLang="en-US" sz="1400" i="1">
                                              <a:solidFill>
                                                <a:srgbClr val="FF0000"/>
                                              </a:solidFill>
                                              <a:latin typeface="Cambria Math" panose="02040503050406030204" pitchFamily="18" charset="0"/>
                                            </a:rPr>
                                            <m:t>𝛼</m:t>
                                          </m:r>
                                        </m:e>
                                      </m:acc>
                                    </m:e>
                                    <m:sub>
                                      <m:r>
                                        <a:rPr lang="en-US" altLang="zh-CN" sz="1400" i="1">
                                          <a:solidFill>
                                            <a:srgbClr val="FF0000"/>
                                          </a:solidFill>
                                          <a:latin typeface="Cambria Math" panose="02040503050406030204" pitchFamily="18" charset="0"/>
                                        </a:rPr>
                                        <m:t>𝑡</m:t>
                                      </m:r>
                                    </m:sub>
                                  </m:sSub>
                                </m:e>
                              </m:rad>
                            </m:den>
                          </m:f>
                        </m:oMath>
                      </m:oMathPara>
                    </a14:m>
                    <a:endParaRPr lang="zh-CN" altLang="en-US" sz="1400" dirty="0">
                      <a:solidFill>
                        <a:srgbClr val="FF0000"/>
                      </a:solidFill>
                    </a:endParaRPr>
                  </a:p>
                </p:txBody>
              </p:sp>
            </mc:Choice>
            <mc:Fallback xmlns="">
              <p:sp>
                <p:nvSpPr>
                  <p:cNvPr id="23" name="文本框 22">
                    <a:extLst>
                      <a:ext uri="{FF2B5EF4-FFF2-40B4-BE49-F238E27FC236}">
                        <a16:creationId xmlns:a16="http://schemas.microsoft.com/office/drawing/2014/main" id="{44DC7AF4-B4E6-5116-F268-D000508F06D2}"/>
                      </a:ext>
                    </a:extLst>
                  </p:cNvPr>
                  <p:cNvSpPr txBox="1">
                    <a:spLocks noRot="1" noChangeAspect="1" noMove="1" noResize="1" noEditPoints="1" noAdjustHandles="1" noChangeArrowheads="1" noChangeShapeType="1" noTextEdit="1"/>
                  </p:cNvSpPr>
                  <p:nvPr/>
                </p:nvSpPr>
                <p:spPr>
                  <a:xfrm>
                    <a:off x="9527712" y="4213257"/>
                    <a:ext cx="2597103" cy="645048"/>
                  </a:xfrm>
                  <a:prstGeom prst="rect">
                    <a:avLst/>
                  </a:prstGeom>
                  <a:blipFill>
                    <a:blip r:embed="rId11"/>
                    <a:stretch>
                      <a:fillRect/>
                    </a:stretch>
                  </a:blipFill>
                </p:spPr>
                <p:txBody>
                  <a:bodyPr/>
                  <a:lstStyle/>
                  <a:p>
                    <a:r>
                      <a:rPr lang="zh-CN" altLang="en-US">
                        <a:noFill/>
                      </a:rPr>
                      <a:t> </a:t>
                    </a:r>
                  </a:p>
                </p:txBody>
              </p:sp>
            </mc:Fallback>
          </mc:AlternateContent>
        </p:grpSp>
        <p:sp>
          <p:nvSpPr>
            <p:cNvPr id="22" name="箭头: 右 42">
              <a:extLst>
                <a:ext uri="{FF2B5EF4-FFF2-40B4-BE49-F238E27FC236}">
                  <a16:creationId xmlns:a16="http://schemas.microsoft.com/office/drawing/2014/main" id="{7C0FD4E4-CAA6-9CC8-BAA6-377A88739B90}"/>
                </a:ext>
              </a:extLst>
            </p:cNvPr>
            <p:cNvSpPr/>
            <p:nvPr/>
          </p:nvSpPr>
          <p:spPr>
            <a:xfrm rot="5400000">
              <a:off x="9012752" y="4052250"/>
              <a:ext cx="181699" cy="168092"/>
            </a:xfrm>
            <a:prstGeom prst="rightArrow">
              <a:avLst/>
            </a:prstGeom>
            <a:solidFill>
              <a:schemeClr val="tx2">
                <a:alpha val="30000"/>
              </a:schemeClr>
            </a:solidFill>
            <a:ln w="6055" cap="flat">
              <a:noFill/>
              <a:prstDash val="solid"/>
              <a:miter/>
            </a:ln>
          </p:spPr>
          <p:txBody>
            <a:bodyPr rtlCol="0" anchor="ctr"/>
            <a:lstStyle/>
            <a:p>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箭头: 右 42">
            <a:extLst>
              <a:ext uri="{FF2B5EF4-FFF2-40B4-BE49-F238E27FC236}">
                <a16:creationId xmlns:a16="http://schemas.microsoft.com/office/drawing/2014/main" id="{3CB315ED-07E3-E4F3-6CB8-081A6C32FCFB}"/>
              </a:ext>
            </a:extLst>
          </p:cNvPr>
          <p:cNvSpPr/>
          <p:nvPr/>
        </p:nvSpPr>
        <p:spPr>
          <a:xfrm rot="7637556">
            <a:off x="6472678" y="4108269"/>
            <a:ext cx="1071135" cy="230656"/>
          </a:xfrm>
          <a:prstGeom prst="rightArrow">
            <a:avLst/>
          </a:prstGeom>
          <a:solidFill>
            <a:schemeClr val="tx2">
              <a:alpha val="30000"/>
            </a:schemeClr>
          </a:solidFill>
          <a:ln w="6055" cap="flat">
            <a:noFill/>
            <a:prstDash val="solid"/>
            <a:miter/>
          </a:ln>
        </p:spPr>
        <p:txBody>
          <a:bodyPr rtlCol="0" anchor="ct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58A32929-EB58-D3B6-4CA9-63F6DD6305C0}"/>
                  </a:ext>
                </a:extLst>
              </p:cNvPr>
              <p:cNvSpPr txBox="1"/>
              <p:nvPr/>
            </p:nvSpPr>
            <p:spPr>
              <a:xfrm>
                <a:off x="7226257" y="4085098"/>
                <a:ext cx="830128" cy="646331"/>
              </a:xfrm>
              <a:prstGeom prst="rect">
                <a:avLst/>
              </a:prstGeom>
              <a:noFill/>
            </p:spPr>
            <p:txBody>
              <a:bodyPr wrap="square">
                <a:spAutoFit/>
              </a:bodyPr>
              <a:lstStyle/>
              <a:p>
                <a:r>
                  <a:rPr lang="zh-CN" altLang="en-US" sz="1200"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重参数化（换元）</a:t>
                </a:r>
                <a:endParaRPr lang="en-US" altLang="zh-CN" sz="1200"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1200" i="1" smtClean="0">
                              <a:solidFill>
                                <a:srgbClr val="FF0000"/>
                              </a:solidFill>
                              <a:latin typeface="Cambria Math" panose="02040503050406030204" pitchFamily="18" charset="0"/>
                            </a:rPr>
                          </m:ctrlPr>
                        </m:sSubPr>
                        <m:e>
                          <m:r>
                            <a:rPr lang="en-US" altLang="zh-CN" sz="1200" i="1">
                              <a:solidFill>
                                <a:srgbClr val="FF0000"/>
                              </a:solidFill>
                              <a:latin typeface="Cambria Math" panose="02040503050406030204" pitchFamily="18" charset="0"/>
                            </a:rPr>
                            <m:t>𝑥</m:t>
                          </m:r>
                        </m:e>
                        <m:sub>
                          <m:r>
                            <a:rPr lang="en-US" altLang="zh-CN" sz="1200" b="0" i="1" smtClean="0">
                              <a:solidFill>
                                <a:srgbClr val="FF0000"/>
                              </a:solidFill>
                              <a:latin typeface="Cambria Math" panose="02040503050406030204" pitchFamily="18" charset="0"/>
                            </a:rPr>
                            <m:t>0</m:t>
                          </m:r>
                        </m:sub>
                      </m:sSub>
                      <m:r>
                        <a:rPr lang="zh-CN" altLang="en-US" sz="1200" i="1">
                          <a:solidFill>
                            <a:srgbClr val="FF0000"/>
                          </a:solidFill>
                          <a:latin typeface="Cambria Math" panose="02040503050406030204" pitchFamily="18" charset="0"/>
                        </a:rPr>
                        <m:t>→</m:t>
                      </m:r>
                      <m:r>
                        <a:rPr lang="zh-CN" altLang="en-US" sz="1200" i="1">
                          <a:solidFill>
                            <a:srgbClr val="FF0000"/>
                          </a:solidFill>
                          <a:latin typeface="Cambria Math" panose="02040503050406030204" pitchFamily="18" charset="0"/>
                        </a:rPr>
                        <m:t>𝜀</m:t>
                      </m:r>
                    </m:oMath>
                  </m:oMathPara>
                </a14:m>
                <a:endParaRPr lang="en-US" altLang="zh-CN" sz="1200"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0" name="文本框 29">
                <a:extLst>
                  <a:ext uri="{FF2B5EF4-FFF2-40B4-BE49-F238E27FC236}">
                    <a16:creationId xmlns:a16="http://schemas.microsoft.com/office/drawing/2014/main" id="{58A32929-EB58-D3B6-4CA9-63F6DD6305C0}"/>
                  </a:ext>
                </a:extLst>
              </p:cNvPr>
              <p:cNvSpPr txBox="1">
                <a:spLocks noRot="1" noChangeAspect="1" noMove="1" noResize="1" noEditPoints="1" noAdjustHandles="1" noChangeArrowheads="1" noChangeShapeType="1" noTextEdit="1"/>
              </p:cNvSpPr>
              <p:nvPr/>
            </p:nvSpPr>
            <p:spPr>
              <a:xfrm>
                <a:off x="7226257" y="4085098"/>
                <a:ext cx="830128" cy="646331"/>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528C2BBC-18C9-497D-B97B-7E98967AE6D8}"/>
                  </a:ext>
                </a:extLst>
              </p:cNvPr>
              <p:cNvSpPr txBox="1"/>
              <p:nvPr/>
            </p:nvSpPr>
            <p:spPr>
              <a:xfrm>
                <a:off x="2310460" y="4995718"/>
                <a:ext cx="6907142" cy="67948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1600" b="0" i="1" smtClean="0">
                          <a:solidFill>
                            <a:schemeClr val="tx1"/>
                          </a:solidFill>
                          <a:latin typeface="Cambria Math" panose="02040503050406030204" pitchFamily="18" charset="0"/>
                        </a:rPr>
                        <m:t>𝑝</m:t>
                      </m:r>
                      <m:d>
                        <m:dPr>
                          <m:ctrlPr>
                            <a:rPr lang="en-US" altLang="zh-CN" sz="1600" b="0" i="1" smtClean="0">
                              <a:solidFill>
                                <a:schemeClr val="tx1"/>
                              </a:solidFill>
                              <a:latin typeface="Cambria Math" panose="02040503050406030204" pitchFamily="18" charset="0"/>
                            </a:rPr>
                          </m:ctrlPr>
                        </m:dPr>
                        <m:e>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𝑥</m:t>
                              </m:r>
                            </m:e>
                            <m:sub>
                              <m:r>
                                <a:rPr lang="en-US" altLang="zh-CN" sz="1600" b="0" i="1" smtClean="0">
                                  <a:solidFill>
                                    <a:schemeClr val="tx1"/>
                                  </a:solidFill>
                                  <a:latin typeface="Cambria Math" panose="02040503050406030204" pitchFamily="18" charset="0"/>
                                </a:rPr>
                                <m:t>𝑡</m:t>
                              </m:r>
                              <m:r>
                                <a:rPr lang="en-US" altLang="zh-CN" sz="1600" b="0" i="1" smtClean="0">
                                  <a:solidFill>
                                    <a:schemeClr val="tx1"/>
                                  </a:solidFill>
                                  <a:latin typeface="Cambria Math" panose="02040503050406030204" pitchFamily="18" charset="0"/>
                                </a:rPr>
                                <m:t>−1</m:t>
                              </m:r>
                            </m:sub>
                          </m:sSub>
                        </m:e>
                        <m:e>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𝑥</m:t>
                              </m:r>
                            </m:e>
                            <m:sub>
                              <m:r>
                                <a:rPr lang="en-US" altLang="zh-CN" sz="1600" b="0" i="1" smtClean="0">
                                  <a:solidFill>
                                    <a:schemeClr val="tx1"/>
                                  </a:solidFill>
                                  <a:latin typeface="Cambria Math" panose="02040503050406030204" pitchFamily="18" charset="0"/>
                                </a:rPr>
                                <m:t>𝑡</m:t>
                              </m:r>
                            </m:sub>
                          </m:sSub>
                          <m:r>
                            <a:rPr lang="en-US" altLang="zh-CN" sz="1600" b="0" i="1" smtClean="0">
                              <a:solidFill>
                                <a:schemeClr val="tx1"/>
                              </a:solidFill>
                              <a:latin typeface="Cambria Math" panose="02040503050406030204" pitchFamily="18" charset="0"/>
                            </a:rPr>
                            <m:t>,</m:t>
                          </m:r>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𝑥</m:t>
                              </m:r>
                            </m:e>
                            <m:sub>
                              <m:r>
                                <a:rPr lang="en-US" altLang="zh-CN" sz="1600" b="0" i="1" smtClean="0">
                                  <a:solidFill>
                                    <a:schemeClr val="tx1"/>
                                  </a:solidFill>
                                  <a:latin typeface="Cambria Math" panose="02040503050406030204" pitchFamily="18" charset="0"/>
                                </a:rPr>
                                <m:t>0</m:t>
                              </m:r>
                            </m:sub>
                          </m:sSub>
                        </m:e>
                      </m:d>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𝑁</m:t>
                      </m:r>
                      <m:r>
                        <a:rPr lang="en-US" altLang="zh-CN" sz="1600" b="0" i="1" smtClean="0">
                          <a:solidFill>
                            <a:schemeClr val="tx1"/>
                          </a:solidFill>
                          <a:latin typeface="Cambria Math" panose="02040503050406030204" pitchFamily="18" charset="0"/>
                        </a:rPr>
                        <m:t>(</m:t>
                      </m:r>
                      <m:f>
                        <m:fPr>
                          <m:ctrlPr>
                            <a:rPr lang="en-US" altLang="zh-CN" sz="1600" b="0" i="1" smtClean="0">
                              <a:solidFill>
                                <a:schemeClr val="accent1"/>
                              </a:solidFill>
                              <a:latin typeface="Cambria Math" panose="02040503050406030204" pitchFamily="18" charset="0"/>
                            </a:rPr>
                          </m:ctrlPr>
                        </m:fPr>
                        <m:num>
                          <m:r>
                            <a:rPr lang="en-US" altLang="zh-CN" sz="1600" b="0" i="1" smtClean="0">
                              <a:solidFill>
                                <a:schemeClr val="accent1"/>
                              </a:solidFill>
                              <a:latin typeface="Cambria Math" panose="02040503050406030204" pitchFamily="18" charset="0"/>
                            </a:rPr>
                            <m:t>1</m:t>
                          </m:r>
                        </m:num>
                        <m:den>
                          <m:rad>
                            <m:radPr>
                              <m:degHide m:val="on"/>
                              <m:ctrlPr>
                                <a:rPr lang="en-US" altLang="zh-CN" sz="1600" i="1">
                                  <a:solidFill>
                                    <a:schemeClr val="accent1"/>
                                  </a:solidFill>
                                  <a:latin typeface="Cambria Math" panose="02040503050406030204" pitchFamily="18" charset="0"/>
                                </a:rPr>
                              </m:ctrlPr>
                            </m:radPr>
                            <m:deg/>
                            <m:e>
                              <m:sSub>
                                <m:sSubPr>
                                  <m:ctrlPr>
                                    <a:rPr lang="en-US" altLang="zh-CN" sz="1600" i="1">
                                      <a:solidFill>
                                        <a:schemeClr val="accent1"/>
                                      </a:solidFill>
                                      <a:latin typeface="Cambria Math" panose="02040503050406030204" pitchFamily="18" charset="0"/>
                                    </a:rPr>
                                  </m:ctrlPr>
                                </m:sSubPr>
                                <m:e>
                                  <m:r>
                                    <a:rPr lang="zh-CN" altLang="en-US" sz="1600" i="1">
                                      <a:solidFill>
                                        <a:schemeClr val="accent1"/>
                                      </a:solidFill>
                                      <a:latin typeface="Cambria Math" panose="02040503050406030204" pitchFamily="18" charset="0"/>
                                    </a:rPr>
                                    <m:t>𝛼</m:t>
                                  </m:r>
                                </m:e>
                                <m:sub>
                                  <m:r>
                                    <a:rPr lang="en-US" altLang="zh-CN" sz="1600" i="1">
                                      <a:solidFill>
                                        <a:schemeClr val="accent1"/>
                                      </a:solidFill>
                                      <a:latin typeface="Cambria Math" panose="02040503050406030204" pitchFamily="18" charset="0"/>
                                    </a:rPr>
                                    <m:t>𝑡</m:t>
                                  </m:r>
                                </m:sub>
                              </m:sSub>
                            </m:e>
                          </m:rad>
                        </m:den>
                      </m:f>
                      <m:r>
                        <a:rPr lang="en-US" altLang="zh-CN" sz="1600" b="0" i="1" smtClean="0">
                          <a:solidFill>
                            <a:schemeClr val="tx1"/>
                          </a:solidFill>
                          <a:latin typeface="Cambria Math" panose="02040503050406030204" pitchFamily="18" charset="0"/>
                        </a:rPr>
                        <m:t>(</m:t>
                      </m:r>
                      <m:sSub>
                        <m:sSubPr>
                          <m:ctrlPr>
                            <a:rPr lang="en-US"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𝑥</m:t>
                          </m:r>
                        </m:e>
                        <m:sub>
                          <m:r>
                            <a:rPr lang="en-US" altLang="zh-CN" sz="1600" i="1">
                              <a:solidFill>
                                <a:schemeClr val="tx1"/>
                              </a:solidFill>
                              <a:latin typeface="Cambria Math" panose="02040503050406030204" pitchFamily="18" charset="0"/>
                            </a:rPr>
                            <m:t>𝑡</m:t>
                          </m:r>
                        </m:sub>
                      </m:sSub>
                      <m:r>
                        <a:rPr lang="en-US" altLang="zh-CN" sz="1600" b="0" i="1" smtClean="0">
                          <a:solidFill>
                            <a:schemeClr val="tx1"/>
                          </a:solidFill>
                          <a:latin typeface="Cambria Math" panose="02040503050406030204" pitchFamily="18" charset="0"/>
                        </a:rPr>
                        <m:t>−</m:t>
                      </m:r>
                      <m:f>
                        <m:fPr>
                          <m:ctrlPr>
                            <a:rPr lang="en-US" altLang="zh-CN" sz="1600" b="0" i="1" smtClean="0">
                              <a:solidFill>
                                <a:schemeClr val="accent1"/>
                              </a:solidFill>
                              <a:latin typeface="Cambria Math" panose="02040503050406030204" pitchFamily="18" charset="0"/>
                            </a:rPr>
                          </m:ctrlPr>
                        </m:fPr>
                        <m:num>
                          <m:r>
                            <a:rPr lang="en-US" altLang="zh-CN" sz="1600" b="0" i="1" smtClean="0">
                              <a:solidFill>
                                <a:schemeClr val="accent1"/>
                              </a:solidFill>
                              <a:latin typeface="Cambria Math" panose="02040503050406030204" pitchFamily="18" charset="0"/>
                            </a:rPr>
                            <m:t>1−</m:t>
                          </m:r>
                          <m:sSub>
                            <m:sSubPr>
                              <m:ctrlPr>
                                <a:rPr lang="en-US" altLang="zh-CN" sz="1600" i="1">
                                  <a:solidFill>
                                    <a:schemeClr val="accent1"/>
                                  </a:solidFill>
                                  <a:latin typeface="Cambria Math" panose="02040503050406030204" pitchFamily="18" charset="0"/>
                                </a:rPr>
                              </m:ctrlPr>
                            </m:sSubPr>
                            <m:e>
                              <m:r>
                                <a:rPr lang="zh-CN" altLang="en-US" sz="1600" i="1">
                                  <a:solidFill>
                                    <a:schemeClr val="accent1"/>
                                  </a:solidFill>
                                  <a:latin typeface="Cambria Math" panose="02040503050406030204" pitchFamily="18" charset="0"/>
                                </a:rPr>
                                <m:t>𝛼</m:t>
                              </m:r>
                            </m:e>
                            <m:sub>
                              <m:r>
                                <a:rPr lang="en-US" altLang="zh-CN" sz="1600" i="1">
                                  <a:solidFill>
                                    <a:schemeClr val="accent1"/>
                                  </a:solidFill>
                                  <a:latin typeface="Cambria Math" panose="02040503050406030204" pitchFamily="18" charset="0"/>
                                </a:rPr>
                                <m:t>𝑡</m:t>
                              </m:r>
                            </m:sub>
                          </m:sSub>
                        </m:num>
                        <m:den>
                          <m:rad>
                            <m:radPr>
                              <m:degHide m:val="on"/>
                              <m:ctrlPr>
                                <a:rPr lang="en-US" altLang="zh-CN" sz="1600" b="0" i="1" smtClean="0">
                                  <a:solidFill>
                                    <a:schemeClr val="accent1"/>
                                  </a:solidFill>
                                  <a:latin typeface="Cambria Math" panose="02040503050406030204" pitchFamily="18" charset="0"/>
                                </a:rPr>
                              </m:ctrlPr>
                            </m:radPr>
                            <m:deg/>
                            <m:e>
                              <m:r>
                                <a:rPr lang="en-US" altLang="zh-CN" sz="1600" i="1">
                                  <a:solidFill>
                                    <a:schemeClr val="accent1"/>
                                  </a:solidFill>
                                  <a:latin typeface="Cambria Math" panose="02040503050406030204" pitchFamily="18" charset="0"/>
                                </a:rPr>
                                <m:t>1−</m:t>
                              </m:r>
                              <m:sSub>
                                <m:sSubPr>
                                  <m:ctrlPr>
                                    <a:rPr lang="en-US" altLang="zh-CN" sz="1600" i="1">
                                      <a:solidFill>
                                        <a:schemeClr val="accent1"/>
                                      </a:solidFill>
                                      <a:latin typeface="Cambria Math" panose="02040503050406030204" pitchFamily="18" charset="0"/>
                                    </a:rPr>
                                  </m:ctrlPr>
                                </m:sSubPr>
                                <m:e>
                                  <m:acc>
                                    <m:accPr>
                                      <m:chr m:val="̅"/>
                                      <m:ctrlPr>
                                        <a:rPr lang="en-US" altLang="zh-CN" sz="1600" i="1">
                                          <a:solidFill>
                                            <a:schemeClr val="accent1"/>
                                          </a:solidFill>
                                          <a:latin typeface="Cambria Math" panose="02040503050406030204" pitchFamily="18" charset="0"/>
                                        </a:rPr>
                                      </m:ctrlPr>
                                    </m:accPr>
                                    <m:e>
                                      <m:r>
                                        <a:rPr lang="zh-CN" altLang="en-US" sz="1600" i="1">
                                          <a:solidFill>
                                            <a:schemeClr val="accent1"/>
                                          </a:solidFill>
                                          <a:latin typeface="Cambria Math" panose="02040503050406030204" pitchFamily="18" charset="0"/>
                                        </a:rPr>
                                        <m:t>𝛼</m:t>
                                      </m:r>
                                    </m:e>
                                  </m:acc>
                                </m:e>
                                <m:sub>
                                  <m:r>
                                    <a:rPr lang="en-US" altLang="zh-CN" sz="1600" i="1">
                                      <a:solidFill>
                                        <a:schemeClr val="accent1"/>
                                      </a:solidFill>
                                      <a:latin typeface="Cambria Math" panose="02040503050406030204" pitchFamily="18" charset="0"/>
                                    </a:rPr>
                                    <m:t>𝑡</m:t>
                                  </m:r>
                                </m:sub>
                              </m:sSub>
                            </m:e>
                          </m:rad>
                        </m:den>
                      </m:f>
                      <m:r>
                        <a:rPr lang="zh-CN" altLang="en-US" sz="1600" i="1" smtClean="0">
                          <a:solidFill>
                            <a:srgbClr val="FF0000"/>
                          </a:solidFill>
                          <a:latin typeface="Cambria Math" panose="02040503050406030204" pitchFamily="18" charset="0"/>
                        </a:rPr>
                        <m:t>𝜀</m:t>
                      </m:r>
                      <m:r>
                        <a:rPr lang="en-US" altLang="zh-CN" sz="1600" b="0" i="1" smtClean="0">
                          <a:solidFill>
                            <a:schemeClr val="tx1"/>
                          </a:solidFill>
                          <a:latin typeface="Cambria Math" panose="02040503050406030204" pitchFamily="18" charset="0"/>
                        </a:rPr>
                        <m:t>),</m:t>
                      </m:r>
                      <m:f>
                        <m:fPr>
                          <m:ctrlPr>
                            <a:rPr lang="en-US" altLang="zh-CN" sz="1600" i="1" smtClean="0">
                              <a:solidFill>
                                <a:schemeClr val="accent1"/>
                              </a:solidFill>
                              <a:latin typeface="Cambria Math" panose="02040503050406030204" pitchFamily="18" charset="0"/>
                            </a:rPr>
                          </m:ctrlPr>
                        </m:fPr>
                        <m:num>
                          <m:r>
                            <a:rPr lang="en-US" altLang="zh-CN" sz="1600" i="1">
                              <a:solidFill>
                                <a:schemeClr val="accent1"/>
                              </a:solidFill>
                              <a:latin typeface="Cambria Math" panose="02040503050406030204" pitchFamily="18" charset="0"/>
                            </a:rPr>
                            <m:t>1−</m:t>
                          </m:r>
                          <m:sSub>
                            <m:sSubPr>
                              <m:ctrlPr>
                                <a:rPr lang="en-US" altLang="zh-CN" sz="1600" i="1">
                                  <a:solidFill>
                                    <a:schemeClr val="accent1"/>
                                  </a:solidFill>
                                  <a:latin typeface="Cambria Math" panose="02040503050406030204" pitchFamily="18" charset="0"/>
                                </a:rPr>
                              </m:ctrlPr>
                            </m:sSubPr>
                            <m:e>
                              <m:acc>
                                <m:accPr>
                                  <m:chr m:val="̅"/>
                                  <m:ctrlPr>
                                    <a:rPr lang="en-US" altLang="zh-CN" sz="1600" i="1">
                                      <a:solidFill>
                                        <a:schemeClr val="accent1"/>
                                      </a:solidFill>
                                      <a:latin typeface="Cambria Math" panose="02040503050406030204" pitchFamily="18" charset="0"/>
                                    </a:rPr>
                                  </m:ctrlPr>
                                </m:accPr>
                                <m:e>
                                  <m:r>
                                    <a:rPr lang="zh-CN" altLang="en-US" sz="1600" i="1">
                                      <a:solidFill>
                                        <a:schemeClr val="accent1"/>
                                      </a:solidFill>
                                      <a:latin typeface="Cambria Math" panose="02040503050406030204" pitchFamily="18" charset="0"/>
                                    </a:rPr>
                                    <m:t>𝛼</m:t>
                                  </m:r>
                                </m:e>
                              </m:acc>
                            </m:e>
                            <m:sub>
                              <m:r>
                                <a:rPr lang="en-US" altLang="zh-CN" sz="1600" i="1">
                                  <a:solidFill>
                                    <a:schemeClr val="accent1"/>
                                  </a:solidFill>
                                  <a:latin typeface="Cambria Math" panose="02040503050406030204" pitchFamily="18" charset="0"/>
                                </a:rPr>
                                <m:t>𝑡</m:t>
                              </m:r>
                              <m:r>
                                <a:rPr lang="en-US" altLang="zh-CN" sz="1600" i="1">
                                  <a:solidFill>
                                    <a:schemeClr val="accent1"/>
                                  </a:solidFill>
                                  <a:latin typeface="Cambria Math" panose="02040503050406030204" pitchFamily="18" charset="0"/>
                                </a:rPr>
                                <m:t>−1</m:t>
                              </m:r>
                            </m:sub>
                          </m:sSub>
                        </m:num>
                        <m:den>
                          <m:r>
                            <a:rPr lang="en-US" altLang="zh-CN" sz="1600" i="1">
                              <a:solidFill>
                                <a:schemeClr val="accent1"/>
                              </a:solidFill>
                              <a:latin typeface="Cambria Math" panose="02040503050406030204" pitchFamily="18" charset="0"/>
                            </a:rPr>
                            <m:t>1−</m:t>
                          </m:r>
                          <m:sSub>
                            <m:sSubPr>
                              <m:ctrlPr>
                                <a:rPr lang="en-US" altLang="zh-CN" sz="1600" i="1">
                                  <a:solidFill>
                                    <a:schemeClr val="accent1"/>
                                  </a:solidFill>
                                  <a:latin typeface="Cambria Math" panose="02040503050406030204" pitchFamily="18" charset="0"/>
                                </a:rPr>
                              </m:ctrlPr>
                            </m:sSubPr>
                            <m:e>
                              <m:acc>
                                <m:accPr>
                                  <m:chr m:val="̅"/>
                                  <m:ctrlPr>
                                    <a:rPr lang="en-US" altLang="zh-CN" sz="1600" i="1">
                                      <a:solidFill>
                                        <a:schemeClr val="accent1"/>
                                      </a:solidFill>
                                      <a:latin typeface="Cambria Math" panose="02040503050406030204" pitchFamily="18" charset="0"/>
                                    </a:rPr>
                                  </m:ctrlPr>
                                </m:accPr>
                                <m:e>
                                  <m:r>
                                    <a:rPr lang="zh-CN" altLang="en-US" sz="1600" i="1">
                                      <a:solidFill>
                                        <a:schemeClr val="accent1"/>
                                      </a:solidFill>
                                      <a:latin typeface="Cambria Math" panose="02040503050406030204" pitchFamily="18" charset="0"/>
                                    </a:rPr>
                                    <m:t>𝛼</m:t>
                                  </m:r>
                                </m:e>
                              </m:acc>
                            </m:e>
                            <m:sub>
                              <m:r>
                                <a:rPr lang="en-US" altLang="zh-CN" sz="1600" i="1">
                                  <a:solidFill>
                                    <a:schemeClr val="accent1"/>
                                  </a:solidFill>
                                  <a:latin typeface="Cambria Math" panose="02040503050406030204" pitchFamily="18" charset="0"/>
                                </a:rPr>
                                <m:t>𝑡</m:t>
                              </m:r>
                            </m:sub>
                          </m:sSub>
                        </m:den>
                      </m:f>
                      <m:r>
                        <a:rPr lang="en-US" altLang="zh-CN" sz="1600" i="1">
                          <a:solidFill>
                            <a:schemeClr val="accent1"/>
                          </a:solidFill>
                          <a:latin typeface="Cambria Math" panose="02040503050406030204" pitchFamily="18" charset="0"/>
                        </a:rPr>
                        <m:t>(1−</m:t>
                      </m:r>
                      <m:sSub>
                        <m:sSubPr>
                          <m:ctrlPr>
                            <a:rPr lang="en-US" altLang="zh-CN" sz="1600" i="1">
                              <a:solidFill>
                                <a:schemeClr val="accent1"/>
                              </a:solidFill>
                              <a:latin typeface="Cambria Math" panose="02040503050406030204" pitchFamily="18" charset="0"/>
                            </a:rPr>
                          </m:ctrlPr>
                        </m:sSubPr>
                        <m:e>
                          <m:r>
                            <a:rPr lang="zh-CN" altLang="en-US" sz="1600" i="1">
                              <a:solidFill>
                                <a:schemeClr val="accent1"/>
                              </a:solidFill>
                              <a:latin typeface="Cambria Math" panose="02040503050406030204" pitchFamily="18" charset="0"/>
                            </a:rPr>
                            <m:t>𝛼</m:t>
                          </m:r>
                        </m:e>
                        <m:sub>
                          <m:r>
                            <a:rPr lang="en-US" altLang="zh-CN" sz="1600" i="1">
                              <a:solidFill>
                                <a:schemeClr val="accent1"/>
                              </a:solidFill>
                              <a:latin typeface="Cambria Math" panose="02040503050406030204" pitchFamily="18" charset="0"/>
                            </a:rPr>
                            <m:t>𝑡</m:t>
                          </m:r>
                        </m:sub>
                      </m:sSub>
                      <m:r>
                        <a:rPr lang="en-US" altLang="zh-CN" sz="1600" b="0" i="1" smtClean="0">
                          <a:solidFill>
                            <a:schemeClr val="accent1"/>
                          </a:solidFill>
                          <a:latin typeface="Cambria Math" panose="02040503050406030204" pitchFamily="18" charset="0"/>
                        </a:rPr>
                        <m:t>)</m:t>
                      </m:r>
                      <m:r>
                        <a:rPr lang="en-US" altLang="zh-CN" sz="1600" i="1">
                          <a:solidFill>
                            <a:schemeClr val="tx1"/>
                          </a:solidFill>
                          <a:latin typeface="Cambria Math" panose="02040503050406030204" pitchFamily="18" charset="0"/>
                        </a:rPr>
                        <m:t>)</m:t>
                      </m:r>
                    </m:oMath>
                  </m:oMathPara>
                </a14:m>
                <a:endParaRPr lang="zh-CN" altLang="en-US" sz="1600" dirty="0">
                  <a:solidFill>
                    <a:schemeClr val="tx1"/>
                  </a:solidFill>
                </a:endParaRPr>
              </a:p>
            </p:txBody>
          </p:sp>
        </mc:Choice>
        <mc:Fallback xmlns="">
          <p:sp>
            <p:nvSpPr>
              <p:cNvPr id="31" name="文本框 30">
                <a:extLst>
                  <a:ext uri="{FF2B5EF4-FFF2-40B4-BE49-F238E27FC236}">
                    <a16:creationId xmlns:a16="http://schemas.microsoft.com/office/drawing/2014/main" id="{528C2BBC-18C9-497D-B97B-7E98967AE6D8}"/>
                  </a:ext>
                </a:extLst>
              </p:cNvPr>
              <p:cNvSpPr txBox="1">
                <a:spLocks noRot="1" noChangeAspect="1" noMove="1" noResize="1" noEditPoints="1" noAdjustHandles="1" noChangeArrowheads="1" noChangeShapeType="1" noTextEdit="1"/>
              </p:cNvSpPr>
              <p:nvPr/>
            </p:nvSpPr>
            <p:spPr>
              <a:xfrm>
                <a:off x="2310460" y="4995718"/>
                <a:ext cx="6907142" cy="679481"/>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F639703-BD49-717F-66E1-8E3B18E88E9C}"/>
                  </a:ext>
                </a:extLst>
              </p:cNvPr>
              <p:cNvSpPr txBox="1"/>
              <p:nvPr/>
            </p:nvSpPr>
            <p:spPr>
              <a:xfrm>
                <a:off x="8476252" y="2302107"/>
                <a:ext cx="3532868" cy="307777"/>
              </a:xfrm>
              <a:prstGeom prst="rect">
                <a:avLst/>
              </a:prstGeom>
              <a:noFill/>
            </p:spPr>
            <p:txBody>
              <a:bodyPr wrap="square">
                <a:spAutoFit/>
              </a:bodyPr>
              <a:lstStyle>
                <a:defPPr>
                  <a:defRPr lang="zh-CN"/>
                </a:defPPr>
                <a:lvl1pPr>
                  <a:defRPr sz="1400">
                    <a:solidFill>
                      <a:srgbClr val="002060"/>
                    </a:solidFill>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t>最终求的</a:t>
                </a:r>
                <a14:m>
                  <m:oMath xmlns:m="http://schemas.openxmlformats.org/officeDocument/2006/math">
                    <m:r>
                      <a:rPr lang="zh-CN" altLang="en-US" i="1" dirty="0" smtClean="0">
                        <a:latin typeface="Cambria Math" panose="02040503050406030204" pitchFamily="18" charset="0"/>
                      </a:rPr>
                      <m:t>是</m:t>
                    </m:r>
                    <m:sSub>
                      <m:sSubPr>
                        <m:ctrlPr>
                          <a:rPr lang="en-US"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0</m:t>
                        </m:r>
                      </m:sub>
                    </m:sSub>
                  </m:oMath>
                </a14:m>
                <a:r>
                  <a:rPr lang="zh-CN" altLang="en-US" dirty="0"/>
                  <a:t>，但是</a:t>
                </a:r>
                <a14:m>
                  <m:oMath xmlns:m="http://schemas.openxmlformats.org/officeDocument/2006/math">
                    <m:sSub>
                      <m:sSubPr>
                        <m:ctrlPr>
                          <a:rPr lang="en-US" altLang="zh-CN" i="1" smtClean="0">
                            <a:latin typeface="Cambria Math" panose="02040503050406030204" pitchFamily="18" charset="0"/>
                          </a:rPr>
                        </m:ctrlPr>
                      </m:sSubPr>
                      <m:e>
                        <m:r>
                          <a:rPr lang="en-US" altLang="zh-CN">
                            <a:latin typeface="Cambria Math" panose="02040503050406030204" pitchFamily="18" charset="0"/>
                          </a:rPr>
                          <m:t>𝑥</m:t>
                        </m:r>
                      </m:e>
                      <m:sub>
                        <m:r>
                          <a:rPr lang="en-US" altLang="zh-CN" smtClean="0">
                            <a:latin typeface="Cambria Math" panose="02040503050406030204" pitchFamily="18" charset="0"/>
                          </a:rPr>
                          <m:t>0</m:t>
                        </m:r>
                      </m:sub>
                    </m:sSub>
                  </m:oMath>
                </a14:m>
                <a:r>
                  <a:rPr lang="zh-CN" altLang="en-US" dirty="0"/>
                  <a:t>出现在自变量里</a:t>
                </a:r>
              </a:p>
            </p:txBody>
          </p:sp>
        </mc:Choice>
        <mc:Fallback xmlns="">
          <p:sp>
            <p:nvSpPr>
              <p:cNvPr id="2" name="文本框 1">
                <a:extLst>
                  <a:ext uri="{FF2B5EF4-FFF2-40B4-BE49-F238E27FC236}">
                    <a16:creationId xmlns:a16="http://schemas.microsoft.com/office/drawing/2014/main" id="{4F639703-BD49-717F-66E1-8E3B18E88E9C}"/>
                  </a:ext>
                </a:extLst>
              </p:cNvPr>
              <p:cNvSpPr txBox="1">
                <a:spLocks noRot="1" noChangeAspect="1" noMove="1" noResize="1" noEditPoints="1" noAdjustHandles="1" noChangeArrowheads="1" noChangeShapeType="1" noTextEdit="1"/>
              </p:cNvSpPr>
              <p:nvPr/>
            </p:nvSpPr>
            <p:spPr>
              <a:xfrm>
                <a:off x="8476252" y="2302107"/>
                <a:ext cx="3532868" cy="307777"/>
              </a:xfrm>
              <a:prstGeom prst="rect">
                <a:avLst/>
              </a:prstGeom>
              <a:blipFill>
                <a:blip r:embed="rId14"/>
                <a:stretch>
                  <a:fillRect l="-517" t="-6000" b="-18000"/>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BFDF6158-0F78-F7E7-2D54-96089BA641F5}"/>
              </a:ext>
            </a:extLst>
          </p:cNvPr>
          <p:cNvSpPr txBox="1"/>
          <p:nvPr/>
        </p:nvSpPr>
        <p:spPr>
          <a:xfrm>
            <a:off x="3740042" y="2739612"/>
            <a:ext cx="1324076" cy="276999"/>
          </a:xfrm>
          <a:prstGeom prst="rect">
            <a:avLst/>
          </a:prstGeom>
        </p:spPr>
        <p:txBody>
          <a:bodyPr wrap="square">
            <a:spAutoFit/>
          </a:bodyPr>
          <a:lstStyle/>
          <a:p>
            <a:r>
              <a:rPr lang="zh-CN" altLang="en-US" sz="1200"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“简单”的计算</a:t>
            </a:r>
          </a:p>
        </p:txBody>
      </p:sp>
      <p:sp>
        <p:nvSpPr>
          <p:cNvPr id="3" name="箭头: 右 42">
            <a:extLst>
              <a:ext uri="{FF2B5EF4-FFF2-40B4-BE49-F238E27FC236}">
                <a16:creationId xmlns:a16="http://schemas.microsoft.com/office/drawing/2014/main" id="{3F574816-BC1F-8C33-5E3E-E1B4AEB8335C}"/>
              </a:ext>
            </a:extLst>
          </p:cNvPr>
          <p:cNvSpPr/>
          <p:nvPr/>
        </p:nvSpPr>
        <p:spPr>
          <a:xfrm rot="16200000">
            <a:off x="7445740" y="2714631"/>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箭头: 右 42">
            <a:extLst>
              <a:ext uri="{FF2B5EF4-FFF2-40B4-BE49-F238E27FC236}">
                <a16:creationId xmlns:a16="http://schemas.microsoft.com/office/drawing/2014/main" id="{73693D07-66A4-09C6-1535-9F041D898781}"/>
              </a:ext>
            </a:extLst>
          </p:cNvPr>
          <p:cNvSpPr/>
          <p:nvPr/>
        </p:nvSpPr>
        <p:spPr>
          <a:xfrm rot="16200000">
            <a:off x="9173012" y="2705239"/>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a:extLst>
              <a:ext uri="{FF2B5EF4-FFF2-40B4-BE49-F238E27FC236}">
                <a16:creationId xmlns:a16="http://schemas.microsoft.com/office/drawing/2014/main" id="{3F13E38D-6CDE-958A-6972-1C653A6CACD9}"/>
              </a:ext>
            </a:extLst>
          </p:cNvPr>
          <p:cNvSpPr txBox="1"/>
          <p:nvPr/>
        </p:nvSpPr>
        <p:spPr>
          <a:xfrm>
            <a:off x="7337801" y="2291625"/>
            <a:ext cx="607039" cy="307777"/>
          </a:xfrm>
          <a:prstGeom prst="rect">
            <a:avLst/>
          </a:prstGeom>
          <a:noFill/>
        </p:spPr>
        <p:txBody>
          <a:bodyPr wrap="square">
            <a:spAutoFit/>
          </a:bodyPr>
          <a:lstStyle>
            <a:defPPr>
              <a:defRPr lang="zh-CN"/>
            </a:defPPr>
            <a:lvl1pPr>
              <a:defRPr sz="1400">
                <a:solidFill>
                  <a:srgbClr val="002060"/>
                </a:solidFill>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t>已知</a:t>
            </a:r>
          </a:p>
        </p:txBody>
      </p:sp>
      <p:sp>
        <p:nvSpPr>
          <p:cNvPr id="9" name="箭头: 右 42">
            <a:extLst>
              <a:ext uri="{FF2B5EF4-FFF2-40B4-BE49-F238E27FC236}">
                <a16:creationId xmlns:a16="http://schemas.microsoft.com/office/drawing/2014/main" id="{96D9E317-5A16-CBB3-CAD4-B98D6155FB13}"/>
              </a:ext>
            </a:extLst>
          </p:cNvPr>
          <p:cNvSpPr/>
          <p:nvPr/>
        </p:nvSpPr>
        <p:spPr>
          <a:xfrm rot="5400000">
            <a:off x="4296768" y="5528403"/>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箭头: 右 42">
            <a:extLst>
              <a:ext uri="{FF2B5EF4-FFF2-40B4-BE49-F238E27FC236}">
                <a16:creationId xmlns:a16="http://schemas.microsoft.com/office/drawing/2014/main" id="{08DD3701-3CFC-7AA3-9929-EA7E06631E58}"/>
              </a:ext>
            </a:extLst>
          </p:cNvPr>
          <p:cNvSpPr/>
          <p:nvPr/>
        </p:nvSpPr>
        <p:spPr>
          <a:xfrm rot="5400000">
            <a:off x="5453122" y="5515844"/>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 name="文本框 26">
            <a:extLst>
              <a:ext uri="{FF2B5EF4-FFF2-40B4-BE49-F238E27FC236}">
                <a16:creationId xmlns:a16="http://schemas.microsoft.com/office/drawing/2014/main" id="{CDB30F13-9C07-B9BC-07D5-8133325DE663}"/>
              </a:ext>
            </a:extLst>
          </p:cNvPr>
          <p:cNvSpPr txBox="1"/>
          <p:nvPr/>
        </p:nvSpPr>
        <p:spPr>
          <a:xfrm>
            <a:off x="4188829" y="5811446"/>
            <a:ext cx="607039" cy="307777"/>
          </a:xfrm>
          <a:prstGeom prst="rect">
            <a:avLst/>
          </a:prstGeom>
          <a:noFill/>
        </p:spPr>
        <p:txBody>
          <a:bodyPr wrap="square">
            <a:spAutoFit/>
          </a:bodyPr>
          <a:lstStyle>
            <a:defPPr>
              <a:defRPr lang="zh-CN"/>
            </a:defPPr>
            <a:lvl1pPr>
              <a:defRPr sz="1400">
                <a:solidFill>
                  <a:srgbClr val="002060"/>
                </a:solidFill>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t>已知</a:t>
            </a:r>
          </a:p>
        </p:txBody>
      </p:sp>
      <p:sp>
        <p:nvSpPr>
          <p:cNvPr id="29" name="文本框 28">
            <a:extLst>
              <a:ext uri="{FF2B5EF4-FFF2-40B4-BE49-F238E27FC236}">
                <a16:creationId xmlns:a16="http://schemas.microsoft.com/office/drawing/2014/main" id="{EBEC9B33-3881-96FD-6CED-7698F53ED99C}"/>
              </a:ext>
            </a:extLst>
          </p:cNvPr>
          <p:cNvSpPr txBox="1"/>
          <p:nvPr/>
        </p:nvSpPr>
        <p:spPr>
          <a:xfrm>
            <a:off x="5345183" y="5837750"/>
            <a:ext cx="607039" cy="523220"/>
          </a:xfrm>
          <a:prstGeom prst="rect">
            <a:avLst/>
          </a:prstGeom>
          <a:noFill/>
        </p:spPr>
        <p:txBody>
          <a:bodyPr wrap="square">
            <a:spAutoFit/>
          </a:bodyPr>
          <a:lstStyle>
            <a:defPPr>
              <a:defRPr lang="zh-CN"/>
            </a:defPPr>
            <a:lvl1pPr>
              <a:defRPr sz="1400">
                <a:solidFill>
                  <a:srgbClr val="002060"/>
                </a:solidFill>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t>模型预测</a:t>
            </a:r>
          </a:p>
        </p:txBody>
      </p:sp>
    </p:spTree>
    <p:extLst>
      <p:ext uri="{BB962C8B-B14F-4D97-AF65-F5344CB8AC3E}">
        <p14:creationId xmlns:p14="http://schemas.microsoft.com/office/powerpoint/2010/main" val="1756119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7"/>
          <p:cNvSpPr txBox="1"/>
          <p:nvPr/>
        </p:nvSpPr>
        <p:spPr>
          <a:xfrm>
            <a:off x="166461" y="875449"/>
            <a:ext cx="4441216" cy="584775"/>
          </a:xfrm>
          <a:prstGeom prst="rect">
            <a:avLst/>
          </a:prstGeom>
          <a:noFill/>
        </p:spPr>
        <p:txBody>
          <a:bodyPr wrap="none" rtlCol="0">
            <a:spAutoFit/>
          </a:bodyPr>
          <a:lstStyle/>
          <a:p>
            <a:pPr algn="l"/>
            <a:r>
              <a:rPr lang="en-US" altLang="zh-CN"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Diffusion Model Process</a:t>
            </a:r>
          </a:p>
        </p:txBody>
      </p:sp>
      <p:cxnSp>
        <p:nvCxnSpPr>
          <p:cNvPr id="14" name="直接连接符 13"/>
          <p:cNvCxnSpPr/>
          <p:nvPr/>
        </p:nvCxnSpPr>
        <p:spPr>
          <a:xfrm>
            <a:off x="2113280" y="525569"/>
            <a:ext cx="9720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85960" y="154411"/>
            <a:ext cx="1639963" cy="852252"/>
            <a:chOff x="589" y="516"/>
            <a:chExt cx="2132" cy="1168"/>
          </a:xfrm>
        </p:grpSpPr>
        <p:pic>
          <p:nvPicPr>
            <p:cNvPr id="16" name="图片 15" descr="ppt模板-11"/>
            <p:cNvPicPr>
              <a:picLocks noChangeAspect="1"/>
            </p:cNvPicPr>
            <p:nvPr/>
          </p:nvPicPr>
          <p:blipFill>
            <a:blip r:embed="rId3"/>
            <a:srcRect r="39688"/>
            <a:stretch>
              <a:fillRect/>
            </a:stretch>
          </p:blipFill>
          <p:spPr>
            <a:xfrm>
              <a:off x="589" y="580"/>
              <a:ext cx="1191" cy="841"/>
            </a:xfrm>
            <a:prstGeom prst="rect">
              <a:avLst/>
            </a:prstGeom>
          </p:spPr>
        </p:pic>
        <p:pic>
          <p:nvPicPr>
            <p:cNvPr id="17" name="图片 16" descr="IRIP Lab -16"/>
            <p:cNvPicPr>
              <a:picLocks noChangeAspect="1"/>
            </p:cNvPicPr>
            <p:nvPr/>
          </p:nvPicPr>
          <p:blipFill>
            <a:blip r:embed="rId4"/>
            <a:srcRect l="39515" r="20669"/>
            <a:stretch>
              <a:fillRect/>
            </a:stretch>
          </p:blipFill>
          <p:spPr>
            <a:xfrm>
              <a:off x="1701" y="516"/>
              <a:ext cx="1020" cy="1168"/>
            </a:xfrm>
            <a:prstGeom prst="rect">
              <a:avLst/>
            </a:prstGeom>
          </p:spPr>
        </p:pic>
      </p:grpSp>
      <p:grpSp>
        <p:nvGrpSpPr>
          <p:cNvPr id="38" name="组合 37">
            <a:extLst>
              <a:ext uri="{FF2B5EF4-FFF2-40B4-BE49-F238E27FC236}">
                <a16:creationId xmlns:a16="http://schemas.microsoft.com/office/drawing/2014/main" id="{1FC67B4A-5328-7DD6-C7E3-590664A19683}"/>
              </a:ext>
            </a:extLst>
          </p:cNvPr>
          <p:cNvGrpSpPr/>
          <p:nvPr/>
        </p:nvGrpSpPr>
        <p:grpSpPr>
          <a:xfrm>
            <a:off x="615652" y="1519253"/>
            <a:ext cx="10960695" cy="1862093"/>
            <a:chOff x="615652" y="1717265"/>
            <a:chExt cx="10960695" cy="1862093"/>
          </a:xfrm>
        </p:grpSpPr>
        <p:grpSp>
          <p:nvGrpSpPr>
            <p:cNvPr id="42" name="组合 41">
              <a:extLst>
                <a:ext uri="{FF2B5EF4-FFF2-40B4-BE49-F238E27FC236}">
                  <a16:creationId xmlns:a16="http://schemas.microsoft.com/office/drawing/2014/main" id="{791228C7-1E7F-90EF-4995-CCA4152DF1BB}"/>
                </a:ext>
              </a:extLst>
            </p:cNvPr>
            <p:cNvGrpSpPr/>
            <p:nvPr/>
          </p:nvGrpSpPr>
          <p:grpSpPr>
            <a:xfrm>
              <a:off x="615652" y="1717265"/>
              <a:ext cx="10960695" cy="1862093"/>
              <a:chOff x="615652" y="1460223"/>
              <a:chExt cx="10960695" cy="1862093"/>
            </a:xfrm>
          </p:grpSpPr>
          <p:grpSp>
            <p:nvGrpSpPr>
              <p:cNvPr id="36" name="组合 35">
                <a:extLst>
                  <a:ext uri="{FF2B5EF4-FFF2-40B4-BE49-F238E27FC236}">
                    <a16:creationId xmlns:a16="http://schemas.microsoft.com/office/drawing/2014/main" id="{784141F8-7AC6-0007-352A-C7D8B7566789}"/>
                  </a:ext>
                </a:extLst>
              </p:cNvPr>
              <p:cNvGrpSpPr/>
              <p:nvPr/>
            </p:nvGrpSpPr>
            <p:grpSpPr>
              <a:xfrm>
                <a:off x="615652" y="1460223"/>
                <a:ext cx="10960695" cy="1862093"/>
                <a:chOff x="434889" y="1671324"/>
                <a:chExt cx="10960695" cy="1862093"/>
              </a:xfrm>
            </p:grpSpPr>
            <p:sp>
              <p:nvSpPr>
                <p:cNvPr id="35" name="矩形 34">
                  <a:extLst>
                    <a:ext uri="{FF2B5EF4-FFF2-40B4-BE49-F238E27FC236}">
                      <a16:creationId xmlns:a16="http://schemas.microsoft.com/office/drawing/2014/main" id="{13565855-5200-D836-9754-593842514E49}"/>
                    </a:ext>
                  </a:extLst>
                </p:cNvPr>
                <p:cNvSpPr/>
                <p:nvPr/>
              </p:nvSpPr>
              <p:spPr>
                <a:xfrm flipV="1">
                  <a:off x="434889" y="1671324"/>
                  <a:ext cx="10960695" cy="18620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C93B529A-69C9-2BED-3096-4D97E0D55667}"/>
                    </a:ext>
                  </a:extLst>
                </p:cNvPr>
                <p:cNvPicPr>
                  <a:picLocks noChangeAspect="1"/>
                </p:cNvPicPr>
                <p:nvPr/>
              </p:nvPicPr>
              <p:blipFill>
                <a:blip r:embed="rId5"/>
                <a:stretch>
                  <a:fillRect/>
                </a:stretch>
              </p:blipFill>
              <p:spPr>
                <a:xfrm>
                  <a:off x="630314" y="2181262"/>
                  <a:ext cx="779620" cy="758262"/>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022FF51-65FA-0BC2-A78E-C56ED2F538BE}"/>
                        </a:ext>
                      </a:extLst>
                    </p:cNvPr>
                    <p:cNvSpPr txBox="1"/>
                    <p:nvPr/>
                  </p:nvSpPr>
                  <p:spPr>
                    <a:xfrm>
                      <a:off x="796415" y="2939524"/>
                      <a:ext cx="44741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𝒕</m:t>
                                </m:r>
                              </m:sub>
                            </m:sSub>
                          </m:oMath>
                        </m:oMathPara>
                      </a14:m>
                      <a:endParaRPr lang="zh-CN" altLang="en-US" dirty="0"/>
                    </a:p>
                  </p:txBody>
                </p:sp>
              </mc:Choice>
              <mc:Fallback xmlns="">
                <p:sp>
                  <p:nvSpPr>
                    <p:cNvPr id="6" name="文本框 5">
                      <a:extLst>
                        <a:ext uri="{FF2B5EF4-FFF2-40B4-BE49-F238E27FC236}">
                          <a16:creationId xmlns:a16="http://schemas.microsoft.com/office/drawing/2014/main" id="{B022FF51-65FA-0BC2-A78E-C56ED2F538BE}"/>
                        </a:ext>
                      </a:extLst>
                    </p:cNvPr>
                    <p:cNvSpPr txBox="1">
                      <a:spLocks noRot="1" noChangeAspect="1" noMove="1" noResize="1" noEditPoints="1" noAdjustHandles="1" noChangeArrowheads="1" noChangeShapeType="1" noTextEdit="1"/>
                    </p:cNvSpPr>
                    <p:nvPr/>
                  </p:nvSpPr>
                  <p:spPr>
                    <a:xfrm>
                      <a:off x="796415" y="2939524"/>
                      <a:ext cx="447417" cy="369332"/>
                    </a:xfrm>
                    <a:prstGeom prst="rect">
                      <a:avLst/>
                    </a:prstGeom>
                    <a:blipFill>
                      <a:blip r:embed="rId6"/>
                      <a:stretch>
                        <a:fillRect/>
                      </a:stretch>
                    </a:blipFill>
                  </p:spPr>
                  <p:txBody>
                    <a:bodyPr/>
                    <a:lstStyle/>
                    <a:p>
                      <a:r>
                        <a:rPr lang="zh-CN" altLang="en-US">
                          <a:noFill/>
                        </a:rPr>
                        <a:t> </a:t>
                      </a:r>
                    </a:p>
                  </p:txBody>
                </p:sp>
              </mc:Fallback>
            </mc:AlternateContent>
            <p:sp>
              <p:nvSpPr>
                <p:cNvPr id="26" name="箭头: 右 42">
                  <a:extLst>
                    <a:ext uri="{FF2B5EF4-FFF2-40B4-BE49-F238E27FC236}">
                      <a16:creationId xmlns:a16="http://schemas.microsoft.com/office/drawing/2014/main" id="{E9B26107-57A8-55D3-038A-6E8B69EF8CE7}"/>
                    </a:ext>
                  </a:extLst>
                </p:cNvPr>
                <p:cNvSpPr/>
                <p:nvPr/>
              </p:nvSpPr>
              <p:spPr>
                <a:xfrm>
                  <a:off x="1654665" y="2445065"/>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513B599C-5B57-5ED2-CEA4-B7BABAA02FE3}"/>
                        </a:ext>
                      </a:extLst>
                    </p:cNvPr>
                    <p:cNvSpPr txBox="1"/>
                    <p:nvPr/>
                  </p:nvSpPr>
                  <p:spPr>
                    <a:xfrm>
                      <a:off x="2117597" y="2375727"/>
                      <a:ext cx="13969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𝑼𝒏𝒆𝒕</m:t>
                            </m:r>
                            <m:r>
                              <a:rPr lang="en-US" altLang="zh-CN" sz="1800" b="1"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𝒕</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sz="1800" b="1" i="1" smtClean="0">
                                <a:latin typeface="Cambria Math" panose="02040503050406030204" pitchFamily="18" charset="0"/>
                              </a:rPr>
                              <m:t>)</m:t>
                            </m:r>
                          </m:oMath>
                        </m:oMathPara>
                      </a14:m>
                      <a:endParaRPr lang="zh-CN" altLang="en-US" dirty="0"/>
                    </a:p>
                  </p:txBody>
                </p:sp>
              </mc:Choice>
              <mc:Fallback xmlns="">
                <p:sp>
                  <p:nvSpPr>
                    <p:cNvPr id="27" name="文本框 26">
                      <a:extLst>
                        <a:ext uri="{FF2B5EF4-FFF2-40B4-BE49-F238E27FC236}">
                          <a16:creationId xmlns:a16="http://schemas.microsoft.com/office/drawing/2014/main" id="{513B599C-5B57-5ED2-CEA4-B7BABAA02FE3}"/>
                        </a:ext>
                      </a:extLst>
                    </p:cNvPr>
                    <p:cNvSpPr txBox="1">
                      <a:spLocks noRot="1" noChangeAspect="1" noMove="1" noResize="1" noEditPoints="1" noAdjustHandles="1" noChangeArrowheads="1" noChangeShapeType="1" noTextEdit="1"/>
                    </p:cNvSpPr>
                    <p:nvPr/>
                  </p:nvSpPr>
                  <p:spPr>
                    <a:xfrm>
                      <a:off x="2117597" y="2375727"/>
                      <a:ext cx="1396924" cy="369332"/>
                    </a:xfrm>
                    <a:prstGeom prst="rect">
                      <a:avLst/>
                    </a:prstGeom>
                    <a:blipFill>
                      <a:blip r:embed="rId7"/>
                      <a:stretch>
                        <a:fillRect b="-13115"/>
                      </a:stretch>
                    </a:blipFill>
                  </p:spPr>
                  <p:txBody>
                    <a:bodyPr/>
                    <a:lstStyle/>
                    <a:p>
                      <a:r>
                        <a:rPr lang="zh-CN" altLang="en-US">
                          <a:noFill/>
                        </a:rPr>
                        <a:t> </a:t>
                      </a:r>
                    </a:p>
                  </p:txBody>
                </p:sp>
              </mc:Fallback>
            </mc:AlternateContent>
            <p:sp>
              <p:nvSpPr>
                <p:cNvPr id="28" name="箭头: 右 42">
                  <a:extLst>
                    <a:ext uri="{FF2B5EF4-FFF2-40B4-BE49-F238E27FC236}">
                      <a16:creationId xmlns:a16="http://schemas.microsoft.com/office/drawing/2014/main" id="{7D5665CA-F575-4C48-E47E-577944C52B83}"/>
                    </a:ext>
                  </a:extLst>
                </p:cNvPr>
                <p:cNvSpPr/>
                <p:nvPr/>
              </p:nvSpPr>
              <p:spPr>
                <a:xfrm>
                  <a:off x="3514521" y="2456288"/>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568BBDD6-92B2-C8A9-0E15-D50332F160DC}"/>
                        </a:ext>
                      </a:extLst>
                    </p:cNvPr>
                    <p:cNvSpPr txBox="1"/>
                    <p:nvPr/>
                  </p:nvSpPr>
                  <p:spPr>
                    <a:xfrm>
                      <a:off x="3976499" y="2375727"/>
                      <a:ext cx="447417" cy="369332"/>
                    </a:xfrm>
                    <a:prstGeom prst="rect">
                      <a:avLst/>
                    </a:prstGeom>
                    <a:noFill/>
                  </p:spPr>
                  <p:txBody>
                    <a:bodyPr wrap="square">
                      <a:spAutoFit/>
                    </a:bodyPr>
                    <a:lstStyle>
                      <a:defPPr>
                        <a:defRPr lang="zh-CN"/>
                      </a:defPPr>
                      <a:lvl1pPr>
                        <a:defRPr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𝜺</m:t>
                                </m:r>
                              </m:e>
                              <m:sub>
                                <m:r>
                                  <a:rPr lang="zh-CN" altLang="en-US" i="1" smtClean="0">
                                    <a:latin typeface="Cambria Math" panose="02040503050406030204" pitchFamily="18" charset="0"/>
                                  </a:rPr>
                                  <m:t>𝜽</m:t>
                                </m:r>
                              </m:sub>
                            </m:sSub>
                          </m:oMath>
                        </m:oMathPara>
                      </a14:m>
                      <a:endParaRPr lang="zh-CN" altLang="en-US" dirty="0"/>
                    </a:p>
                  </p:txBody>
                </p:sp>
              </mc:Choice>
              <mc:Fallback xmlns="">
                <p:sp>
                  <p:nvSpPr>
                    <p:cNvPr id="29" name="文本框 28">
                      <a:extLst>
                        <a:ext uri="{FF2B5EF4-FFF2-40B4-BE49-F238E27FC236}">
                          <a16:creationId xmlns:a16="http://schemas.microsoft.com/office/drawing/2014/main" id="{568BBDD6-92B2-C8A9-0E15-D50332F160DC}"/>
                        </a:ext>
                      </a:extLst>
                    </p:cNvPr>
                    <p:cNvSpPr txBox="1">
                      <a:spLocks noRot="1" noChangeAspect="1" noMove="1" noResize="1" noEditPoints="1" noAdjustHandles="1" noChangeArrowheads="1" noChangeShapeType="1" noTextEdit="1"/>
                    </p:cNvSpPr>
                    <p:nvPr/>
                  </p:nvSpPr>
                  <p:spPr>
                    <a:xfrm>
                      <a:off x="3976499" y="2375727"/>
                      <a:ext cx="447417" cy="369332"/>
                    </a:xfrm>
                    <a:prstGeom prst="rect">
                      <a:avLst/>
                    </a:prstGeom>
                    <a:blipFill>
                      <a:blip r:embed="rId8"/>
                      <a:stretch>
                        <a:fillRect b="-1639"/>
                      </a:stretch>
                    </a:blipFill>
                  </p:spPr>
                  <p:txBody>
                    <a:bodyPr/>
                    <a:lstStyle/>
                    <a:p>
                      <a:r>
                        <a:rPr lang="zh-CN" altLang="en-US">
                          <a:noFill/>
                        </a:rPr>
                        <a:t> </a:t>
                      </a:r>
                    </a:p>
                  </p:txBody>
                </p:sp>
              </mc:Fallback>
            </mc:AlternateContent>
            <p:sp>
              <p:nvSpPr>
                <p:cNvPr id="30" name="箭头: 右 42">
                  <a:extLst>
                    <a:ext uri="{FF2B5EF4-FFF2-40B4-BE49-F238E27FC236}">
                      <a16:creationId xmlns:a16="http://schemas.microsoft.com/office/drawing/2014/main" id="{95F0659A-8034-1040-39FD-4012A0C22C71}"/>
                    </a:ext>
                  </a:extLst>
                </p:cNvPr>
                <p:cNvSpPr/>
                <p:nvPr/>
              </p:nvSpPr>
              <p:spPr>
                <a:xfrm>
                  <a:off x="4494732" y="2445065"/>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8C28B205-F121-9256-328E-4A072AB997F0}"/>
                        </a:ext>
                      </a:extLst>
                    </p:cNvPr>
                    <p:cNvSpPr txBox="1"/>
                    <p:nvPr/>
                  </p:nvSpPr>
                  <p:spPr>
                    <a:xfrm>
                      <a:off x="5002844" y="2277881"/>
                      <a:ext cx="5327874" cy="58746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1400" b="0" i="1" smtClean="0">
                                <a:solidFill>
                                  <a:schemeClr val="tx1"/>
                                </a:solidFill>
                                <a:latin typeface="Cambria Math" panose="02040503050406030204" pitchFamily="18" charset="0"/>
                              </a:rPr>
                              <m:t>𝑝</m:t>
                            </m:r>
                            <m:d>
                              <m:dPr>
                                <m:ctrlPr>
                                  <a:rPr lang="en-US" altLang="zh-CN" sz="1400" b="0" i="1" smtClean="0">
                                    <a:solidFill>
                                      <a:schemeClr val="tx1"/>
                                    </a:solidFill>
                                    <a:latin typeface="Cambria Math" panose="02040503050406030204" pitchFamily="18" charset="0"/>
                                  </a:rPr>
                                </m:ctrlPr>
                              </m:dPr>
                              <m:e>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𝑥</m:t>
                                    </m:r>
                                  </m:e>
                                  <m:sub>
                                    <m:r>
                                      <a:rPr lang="en-US" altLang="zh-CN" sz="1400" b="0" i="1" smtClean="0">
                                        <a:solidFill>
                                          <a:schemeClr val="tx1"/>
                                        </a:solidFill>
                                        <a:latin typeface="Cambria Math" panose="02040503050406030204" pitchFamily="18" charset="0"/>
                                      </a:rPr>
                                      <m:t>𝑡</m:t>
                                    </m:r>
                                    <m:r>
                                      <a:rPr lang="en-US" altLang="zh-CN" sz="1400" b="0" i="1" smtClean="0">
                                        <a:solidFill>
                                          <a:schemeClr val="tx1"/>
                                        </a:solidFill>
                                        <a:latin typeface="Cambria Math" panose="02040503050406030204" pitchFamily="18" charset="0"/>
                                      </a:rPr>
                                      <m:t>−1</m:t>
                                    </m:r>
                                  </m:sub>
                                </m:sSub>
                              </m:e>
                              <m:e>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𝑥</m:t>
                                    </m:r>
                                  </m:e>
                                  <m:sub>
                                    <m:r>
                                      <a:rPr lang="en-US" altLang="zh-CN" sz="1400" b="0" i="1" smtClean="0">
                                        <a:solidFill>
                                          <a:schemeClr val="tx1"/>
                                        </a:solidFill>
                                        <a:latin typeface="Cambria Math" panose="02040503050406030204" pitchFamily="18" charset="0"/>
                                      </a:rPr>
                                      <m:t>𝑡</m:t>
                                    </m:r>
                                  </m:sub>
                                </m:sSub>
                                <m:r>
                                  <a:rPr lang="en-US" altLang="zh-CN" sz="1400" b="0" i="1" smtClean="0">
                                    <a:solidFill>
                                      <a:schemeClr val="tx1"/>
                                    </a:solidFill>
                                    <a:latin typeface="Cambria Math" panose="02040503050406030204" pitchFamily="18" charset="0"/>
                                  </a:rPr>
                                  <m:t>,</m:t>
                                </m:r>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𝑥</m:t>
                                    </m:r>
                                  </m:e>
                                  <m:sub>
                                    <m:r>
                                      <a:rPr lang="en-US" altLang="zh-CN" sz="1400" b="0" i="1" smtClean="0">
                                        <a:solidFill>
                                          <a:schemeClr val="tx1"/>
                                        </a:solidFill>
                                        <a:latin typeface="Cambria Math" panose="02040503050406030204" pitchFamily="18" charset="0"/>
                                      </a:rPr>
                                      <m:t>0</m:t>
                                    </m:r>
                                  </m:sub>
                                </m:sSub>
                              </m:e>
                            </m:d>
                            <m:r>
                              <a:rPr lang="en-US" altLang="zh-CN" sz="1400" b="0" i="1" smtClean="0">
                                <a:solidFill>
                                  <a:schemeClr val="tx1"/>
                                </a:solidFill>
                                <a:latin typeface="Cambria Math" panose="02040503050406030204" pitchFamily="18" charset="0"/>
                              </a:rPr>
                              <m:t>~</m:t>
                            </m:r>
                            <m:r>
                              <a:rPr lang="en-US" altLang="zh-CN" sz="1400" b="0" i="1" smtClean="0">
                                <a:solidFill>
                                  <a:schemeClr val="tx1"/>
                                </a:solidFill>
                                <a:latin typeface="Cambria Math" panose="02040503050406030204" pitchFamily="18" charset="0"/>
                              </a:rPr>
                              <m:t>𝑁</m:t>
                            </m:r>
                            <m:r>
                              <a:rPr lang="en-US" altLang="zh-CN" sz="1400" b="0" i="1" smtClean="0">
                                <a:solidFill>
                                  <a:schemeClr val="tx1"/>
                                </a:solidFill>
                                <a:latin typeface="Cambria Math" panose="02040503050406030204" pitchFamily="18" charset="0"/>
                              </a:rPr>
                              <m:t>(</m:t>
                            </m:r>
                            <m:f>
                              <m:fPr>
                                <m:ctrlPr>
                                  <a:rPr lang="en-US" altLang="zh-CN" sz="1400" b="0" i="1" smtClean="0">
                                    <a:solidFill>
                                      <a:schemeClr val="tx1"/>
                                    </a:solidFill>
                                    <a:latin typeface="Cambria Math" panose="02040503050406030204" pitchFamily="18" charset="0"/>
                                  </a:rPr>
                                </m:ctrlPr>
                              </m:fPr>
                              <m:num>
                                <m:r>
                                  <a:rPr lang="en-US" altLang="zh-CN" sz="1400" b="0" i="1" smtClean="0">
                                    <a:solidFill>
                                      <a:schemeClr val="tx1"/>
                                    </a:solidFill>
                                    <a:latin typeface="Cambria Math" panose="02040503050406030204" pitchFamily="18" charset="0"/>
                                  </a:rPr>
                                  <m:t>1</m:t>
                                </m:r>
                              </m:num>
                              <m:den>
                                <m:rad>
                                  <m:radPr>
                                    <m:degHide m:val="on"/>
                                    <m:ctrlPr>
                                      <a:rPr lang="en-US" altLang="zh-CN" sz="1400" i="1">
                                        <a:solidFill>
                                          <a:schemeClr val="tx1"/>
                                        </a:solidFill>
                                        <a:latin typeface="Cambria Math" panose="02040503050406030204" pitchFamily="18" charset="0"/>
                                      </a:rPr>
                                    </m:ctrlPr>
                                  </m:radPr>
                                  <m:deg/>
                                  <m:e>
                                    <m:sSub>
                                      <m:sSubPr>
                                        <m:ctrlPr>
                                          <a:rPr lang="en-US" altLang="zh-CN"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𝛼</m:t>
                                        </m:r>
                                      </m:e>
                                      <m:sub>
                                        <m:r>
                                          <a:rPr lang="en-US" altLang="zh-CN" sz="1400" i="1">
                                            <a:solidFill>
                                              <a:schemeClr val="tx1"/>
                                            </a:solidFill>
                                            <a:latin typeface="Cambria Math" panose="02040503050406030204" pitchFamily="18" charset="0"/>
                                          </a:rPr>
                                          <m:t>𝑡</m:t>
                                        </m:r>
                                      </m:sub>
                                    </m:sSub>
                                  </m:e>
                                </m:rad>
                              </m:den>
                            </m:f>
                            <m:r>
                              <a:rPr lang="en-US" altLang="zh-CN" sz="1400" b="0" i="1" smtClean="0">
                                <a:solidFill>
                                  <a:schemeClr val="tx1"/>
                                </a:solidFill>
                                <a:latin typeface="Cambria Math" panose="02040503050406030204" pitchFamily="18" charset="0"/>
                              </a:rPr>
                              <m:t>(</m:t>
                            </m:r>
                            <m:sSub>
                              <m:sSubPr>
                                <m:ctrlPr>
                                  <a:rPr lang="en-US" altLang="zh-CN" sz="1400" i="1" smtClean="0">
                                    <a:solidFill>
                                      <a:srgbClr val="FF0000"/>
                                    </a:solidFill>
                                    <a:latin typeface="Cambria Math" panose="02040503050406030204" pitchFamily="18" charset="0"/>
                                  </a:rPr>
                                </m:ctrlPr>
                              </m:sSubPr>
                              <m:e>
                                <m:r>
                                  <a:rPr lang="en-US" altLang="zh-CN" sz="1400" i="1">
                                    <a:solidFill>
                                      <a:srgbClr val="FF0000"/>
                                    </a:solidFill>
                                    <a:latin typeface="Cambria Math" panose="02040503050406030204" pitchFamily="18" charset="0"/>
                                  </a:rPr>
                                  <m:t>𝑥</m:t>
                                </m:r>
                              </m:e>
                              <m:sub>
                                <m:r>
                                  <a:rPr lang="en-US" altLang="zh-CN" sz="1400" i="1">
                                    <a:solidFill>
                                      <a:srgbClr val="FF0000"/>
                                    </a:solidFill>
                                    <a:latin typeface="Cambria Math" panose="02040503050406030204" pitchFamily="18" charset="0"/>
                                  </a:rPr>
                                  <m:t>𝑡</m:t>
                                </m:r>
                              </m:sub>
                            </m:sSub>
                            <m:r>
                              <a:rPr lang="en-US" altLang="zh-CN" sz="1400" b="0" i="1" smtClean="0">
                                <a:solidFill>
                                  <a:schemeClr val="tx1"/>
                                </a:solidFill>
                                <a:latin typeface="Cambria Math" panose="02040503050406030204" pitchFamily="18" charset="0"/>
                              </a:rPr>
                              <m:t>−</m:t>
                            </m:r>
                            <m:f>
                              <m:fPr>
                                <m:ctrlPr>
                                  <a:rPr lang="en-US" altLang="zh-CN" sz="1400" b="0" i="1" smtClean="0">
                                    <a:solidFill>
                                      <a:schemeClr val="tx1"/>
                                    </a:solidFill>
                                    <a:latin typeface="Cambria Math" panose="02040503050406030204" pitchFamily="18" charset="0"/>
                                  </a:rPr>
                                </m:ctrlPr>
                              </m:fPr>
                              <m:num>
                                <m:r>
                                  <a:rPr lang="en-US" altLang="zh-CN" sz="1400" b="0" i="1" smtClean="0">
                                    <a:solidFill>
                                      <a:schemeClr val="tx1"/>
                                    </a:solidFill>
                                    <a:latin typeface="Cambria Math" panose="02040503050406030204" pitchFamily="18" charset="0"/>
                                  </a:rPr>
                                  <m:t>1−</m:t>
                                </m:r>
                                <m:sSub>
                                  <m:sSubPr>
                                    <m:ctrlPr>
                                      <a:rPr lang="en-US" altLang="zh-CN"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𝛼</m:t>
                                    </m:r>
                                  </m:e>
                                  <m:sub>
                                    <m:r>
                                      <a:rPr lang="en-US" altLang="zh-CN" sz="1400" i="1">
                                        <a:solidFill>
                                          <a:schemeClr val="tx1"/>
                                        </a:solidFill>
                                        <a:latin typeface="Cambria Math" panose="02040503050406030204" pitchFamily="18" charset="0"/>
                                      </a:rPr>
                                      <m:t>𝑡</m:t>
                                    </m:r>
                                  </m:sub>
                                </m:sSub>
                              </m:num>
                              <m:den>
                                <m:rad>
                                  <m:radPr>
                                    <m:degHide m:val="on"/>
                                    <m:ctrlPr>
                                      <a:rPr lang="en-US" altLang="zh-CN" sz="1400" b="0" i="1" smtClean="0">
                                        <a:solidFill>
                                          <a:schemeClr val="tx1"/>
                                        </a:solidFill>
                                        <a:latin typeface="Cambria Math" panose="02040503050406030204" pitchFamily="18" charset="0"/>
                                      </a:rPr>
                                    </m:ctrlPr>
                                  </m:radPr>
                                  <m:deg/>
                                  <m:e>
                                    <m:r>
                                      <a:rPr lang="en-US" altLang="zh-CN" sz="1400" i="1">
                                        <a:solidFill>
                                          <a:schemeClr val="tx1"/>
                                        </a:solidFill>
                                        <a:latin typeface="Cambria Math" panose="02040503050406030204" pitchFamily="18" charset="0"/>
                                      </a:rPr>
                                      <m:t>1−</m:t>
                                    </m:r>
                                    <m:sSub>
                                      <m:sSubPr>
                                        <m:ctrlPr>
                                          <a:rPr lang="en-US" altLang="zh-CN" sz="1400" i="1">
                                            <a:solidFill>
                                              <a:schemeClr val="tx1"/>
                                            </a:solidFill>
                                            <a:latin typeface="Cambria Math" panose="02040503050406030204" pitchFamily="18" charset="0"/>
                                          </a:rPr>
                                        </m:ctrlPr>
                                      </m:sSubPr>
                                      <m:e>
                                        <m:acc>
                                          <m:accPr>
                                            <m:chr m:val="̅"/>
                                            <m:ctrlPr>
                                              <a:rPr lang="en-US" altLang="zh-CN" sz="1400" i="1">
                                                <a:solidFill>
                                                  <a:schemeClr val="tx1"/>
                                                </a:solidFill>
                                                <a:latin typeface="Cambria Math" panose="02040503050406030204" pitchFamily="18" charset="0"/>
                                              </a:rPr>
                                            </m:ctrlPr>
                                          </m:accPr>
                                          <m:e>
                                            <m:r>
                                              <a:rPr lang="zh-CN" altLang="en-US" sz="1400" i="1">
                                                <a:solidFill>
                                                  <a:schemeClr val="tx1"/>
                                                </a:solidFill>
                                                <a:latin typeface="Cambria Math" panose="02040503050406030204" pitchFamily="18" charset="0"/>
                                              </a:rPr>
                                              <m:t>𝛼</m:t>
                                            </m:r>
                                          </m:e>
                                        </m:acc>
                                      </m:e>
                                      <m:sub>
                                        <m:r>
                                          <a:rPr lang="en-US" altLang="zh-CN" sz="1400" i="1">
                                            <a:solidFill>
                                              <a:schemeClr val="tx1"/>
                                            </a:solidFill>
                                            <a:latin typeface="Cambria Math" panose="02040503050406030204" pitchFamily="18" charset="0"/>
                                          </a:rPr>
                                          <m:t>𝑡</m:t>
                                        </m:r>
                                      </m:sub>
                                    </m:sSub>
                                  </m:e>
                                </m:rad>
                              </m:den>
                            </m:f>
                            <m:sSub>
                              <m:sSubPr>
                                <m:ctrlPr>
                                  <a:rPr lang="en-US" altLang="zh-CN" sz="1400" b="0" i="1" smtClean="0">
                                    <a:solidFill>
                                      <a:srgbClr val="FF0000"/>
                                    </a:solidFill>
                                    <a:latin typeface="Cambria Math" panose="02040503050406030204" pitchFamily="18" charset="0"/>
                                  </a:rPr>
                                </m:ctrlPr>
                              </m:sSubPr>
                              <m:e>
                                <m:r>
                                  <a:rPr lang="zh-CN" altLang="en-US" sz="1400" b="0" i="1" smtClean="0">
                                    <a:solidFill>
                                      <a:srgbClr val="FF0000"/>
                                    </a:solidFill>
                                    <a:latin typeface="Cambria Math" panose="02040503050406030204" pitchFamily="18" charset="0"/>
                                  </a:rPr>
                                  <m:t>𝜀</m:t>
                                </m:r>
                              </m:e>
                              <m:sub>
                                <m:r>
                                  <a:rPr lang="zh-CN" altLang="en-US" sz="1400" b="0" i="1" smtClean="0">
                                    <a:solidFill>
                                      <a:srgbClr val="FF0000"/>
                                    </a:solidFill>
                                    <a:latin typeface="Cambria Math" panose="02040503050406030204" pitchFamily="18" charset="0"/>
                                  </a:rPr>
                                  <m:t>𝜃</m:t>
                                </m:r>
                              </m:sub>
                            </m:sSub>
                            <m:r>
                              <a:rPr lang="en-US" altLang="zh-CN" sz="1400" b="0" i="1" smtClean="0">
                                <a:solidFill>
                                  <a:schemeClr val="tx1"/>
                                </a:solidFill>
                                <a:latin typeface="Cambria Math" panose="02040503050406030204" pitchFamily="18" charset="0"/>
                              </a:rPr>
                              <m:t>),</m:t>
                            </m:r>
                            <m:f>
                              <m:fPr>
                                <m:ctrlPr>
                                  <a:rPr lang="en-US" altLang="zh-CN" sz="1400" i="1">
                                    <a:solidFill>
                                      <a:schemeClr val="tx1"/>
                                    </a:solidFill>
                                    <a:latin typeface="Cambria Math" panose="02040503050406030204" pitchFamily="18" charset="0"/>
                                  </a:rPr>
                                </m:ctrlPr>
                              </m:fPr>
                              <m:num>
                                <m:r>
                                  <a:rPr lang="en-US" altLang="zh-CN" sz="1400" i="1">
                                    <a:solidFill>
                                      <a:schemeClr val="tx1"/>
                                    </a:solidFill>
                                    <a:latin typeface="Cambria Math" panose="02040503050406030204" pitchFamily="18" charset="0"/>
                                  </a:rPr>
                                  <m:t>1−</m:t>
                                </m:r>
                                <m:sSub>
                                  <m:sSubPr>
                                    <m:ctrlPr>
                                      <a:rPr lang="en-US" altLang="zh-CN" sz="1400" i="1">
                                        <a:solidFill>
                                          <a:schemeClr val="tx1"/>
                                        </a:solidFill>
                                        <a:latin typeface="Cambria Math" panose="02040503050406030204" pitchFamily="18" charset="0"/>
                                      </a:rPr>
                                    </m:ctrlPr>
                                  </m:sSubPr>
                                  <m:e>
                                    <m:acc>
                                      <m:accPr>
                                        <m:chr m:val="̅"/>
                                        <m:ctrlPr>
                                          <a:rPr lang="en-US" altLang="zh-CN" sz="1400" i="1">
                                            <a:solidFill>
                                              <a:schemeClr val="tx1"/>
                                            </a:solidFill>
                                            <a:latin typeface="Cambria Math" panose="02040503050406030204" pitchFamily="18" charset="0"/>
                                          </a:rPr>
                                        </m:ctrlPr>
                                      </m:accPr>
                                      <m:e>
                                        <m:r>
                                          <a:rPr lang="zh-CN" altLang="en-US" sz="1400" i="1">
                                            <a:solidFill>
                                              <a:schemeClr val="tx1"/>
                                            </a:solidFill>
                                            <a:latin typeface="Cambria Math" panose="02040503050406030204" pitchFamily="18" charset="0"/>
                                          </a:rPr>
                                          <m:t>𝛼</m:t>
                                        </m:r>
                                      </m:e>
                                    </m:acc>
                                  </m:e>
                                  <m:sub>
                                    <m:r>
                                      <a:rPr lang="en-US" altLang="zh-CN" sz="1400" i="1">
                                        <a:solidFill>
                                          <a:schemeClr val="tx1"/>
                                        </a:solidFill>
                                        <a:latin typeface="Cambria Math" panose="02040503050406030204" pitchFamily="18" charset="0"/>
                                      </a:rPr>
                                      <m:t>𝑡</m:t>
                                    </m:r>
                                    <m:r>
                                      <a:rPr lang="en-US" altLang="zh-CN" sz="1400" i="1">
                                        <a:solidFill>
                                          <a:schemeClr val="tx1"/>
                                        </a:solidFill>
                                        <a:latin typeface="Cambria Math" panose="02040503050406030204" pitchFamily="18" charset="0"/>
                                      </a:rPr>
                                      <m:t>−1</m:t>
                                    </m:r>
                                  </m:sub>
                                </m:sSub>
                              </m:num>
                              <m:den>
                                <m:r>
                                  <a:rPr lang="en-US" altLang="zh-CN" sz="1400" i="1">
                                    <a:solidFill>
                                      <a:schemeClr val="tx1"/>
                                    </a:solidFill>
                                    <a:latin typeface="Cambria Math" panose="02040503050406030204" pitchFamily="18" charset="0"/>
                                  </a:rPr>
                                  <m:t>1−</m:t>
                                </m:r>
                                <m:sSub>
                                  <m:sSubPr>
                                    <m:ctrlPr>
                                      <a:rPr lang="en-US" altLang="zh-CN" sz="1400" i="1">
                                        <a:solidFill>
                                          <a:schemeClr val="tx1"/>
                                        </a:solidFill>
                                        <a:latin typeface="Cambria Math" panose="02040503050406030204" pitchFamily="18" charset="0"/>
                                      </a:rPr>
                                    </m:ctrlPr>
                                  </m:sSubPr>
                                  <m:e>
                                    <m:acc>
                                      <m:accPr>
                                        <m:chr m:val="̅"/>
                                        <m:ctrlPr>
                                          <a:rPr lang="en-US" altLang="zh-CN" sz="1400" i="1">
                                            <a:solidFill>
                                              <a:schemeClr val="tx1"/>
                                            </a:solidFill>
                                            <a:latin typeface="Cambria Math" panose="02040503050406030204" pitchFamily="18" charset="0"/>
                                          </a:rPr>
                                        </m:ctrlPr>
                                      </m:accPr>
                                      <m:e>
                                        <m:r>
                                          <a:rPr lang="zh-CN" altLang="en-US" sz="1400" i="1">
                                            <a:solidFill>
                                              <a:schemeClr val="tx1"/>
                                            </a:solidFill>
                                            <a:latin typeface="Cambria Math" panose="02040503050406030204" pitchFamily="18" charset="0"/>
                                          </a:rPr>
                                          <m:t>𝛼</m:t>
                                        </m:r>
                                      </m:e>
                                    </m:acc>
                                  </m:e>
                                  <m:sub>
                                    <m:r>
                                      <a:rPr lang="en-US" altLang="zh-CN" sz="1400" i="1">
                                        <a:solidFill>
                                          <a:schemeClr val="tx1"/>
                                        </a:solidFill>
                                        <a:latin typeface="Cambria Math" panose="02040503050406030204" pitchFamily="18" charset="0"/>
                                      </a:rPr>
                                      <m:t>𝑡</m:t>
                                    </m:r>
                                  </m:sub>
                                </m:sSub>
                              </m:den>
                            </m:f>
                            <m:r>
                              <a:rPr lang="en-US" altLang="zh-CN" sz="1400" i="1">
                                <a:solidFill>
                                  <a:schemeClr val="tx1"/>
                                </a:solidFill>
                                <a:latin typeface="Cambria Math" panose="02040503050406030204" pitchFamily="18" charset="0"/>
                              </a:rPr>
                              <m:t>(1−</m:t>
                            </m:r>
                            <m:sSub>
                              <m:sSubPr>
                                <m:ctrlPr>
                                  <a:rPr lang="en-US" altLang="zh-CN"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𝛼</m:t>
                                </m:r>
                              </m:e>
                              <m:sub>
                                <m:r>
                                  <a:rPr lang="en-US" altLang="zh-CN" sz="1400" i="1">
                                    <a:solidFill>
                                      <a:schemeClr val="tx1"/>
                                    </a:solidFill>
                                    <a:latin typeface="Cambria Math" panose="02040503050406030204" pitchFamily="18" charset="0"/>
                                  </a:rPr>
                                  <m:t>𝑡</m:t>
                                </m:r>
                              </m:sub>
                            </m:sSub>
                            <m:r>
                              <a:rPr lang="en-US" altLang="zh-CN" sz="1400" i="1">
                                <a:solidFill>
                                  <a:schemeClr val="tx1"/>
                                </a:solidFill>
                                <a:latin typeface="Cambria Math" panose="02040503050406030204" pitchFamily="18" charset="0"/>
                              </a:rPr>
                              <m:t>))</m:t>
                            </m:r>
                          </m:oMath>
                        </m:oMathPara>
                      </a14:m>
                      <a:endParaRPr lang="zh-CN" altLang="en-US" sz="1400" dirty="0">
                        <a:solidFill>
                          <a:schemeClr val="tx1"/>
                        </a:solidFill>
                      </a:endParaRPr>
                    </a:p>
                  </p:txBody>
                </p:sp>
              </mc:Choice>
              <mc:Fallback xmlns="">
                <p:sp>
                  <p:nvSpPr>
                    <p:cNvPr id="31" name="文本框 30">
                      <a:extLst>
                        <a:ext uri="{FF2B5EF4-FFF2-40B4-BE49-F238E27FC236}">
                          <a16:creationId xmlns:a16="http://schemas.microsoft.com/office/drawing/2014/main" id="{8C28B205-F121-9256-328E-4A072AB997F0}"/>
                        </a:ext>
                      </a:extLst>
                    </p:cNvPr>
                    <p:cNvSpPr txBox="1">
                      <a:spLocks noRot="1" noChangeAspect="1" noMove="1" noResize="1" noEditPoints="1" noAdjustHandles="1" noChangeArrowheads="1" noChangeShapeType="1" noTextEdit="1"/>
                    </p:cNvSpPr>
                    <p:nvPr/>
                  </p:nvSpPr>
                  <p:spPr>
                    <a:xfrm>
                      <a:off x="5002844" y="2277881"/>
                      <a:ext cx="5327874" cy="587469"/>
                    </a:xfrm>
                    <a:prstGeom prst="rect">
                      <a:avLst/>
                    </a:prstGeom>
                    <a:blipFill>
                      <a:blip r:embed="rId9"/>
                      <a:stretch>
                        <a:fillRect/>
                      </a:stretch>
                    </a:blipFill>
                  </p:spPr>
                  <p:txBody>
                    <a:bodyPr/>
                    <a:lstStyle/>
                    <a:p>
                      <a:r>
                        <a:rPr lang="zh-CN" altLang="en-US">
                          <a:noFill/>
                        </a:rPr>
                        <a:t> </a:t>
                      </a:r>
                    </a:p>
                  </p:txBody>
                </p:sp>
              </mc:Fallback>
            </mc:AlternateContent>
            <p:sp>
              <p:nvSpPr>
                <p:cNvPr id="32" name="箭头: 右 42">
                  <a:extLst>
                    <a:ext uri="{FF2B5EF4-FFF2-40B4-BE49-F238E27FC236}">
                      <a16:creationId xmlns:a16="http://schemas.microsoft.com/office/drawing/2014/main" id="{8C933978-5A9C-FB84-6F21-F375CB02867D}"/>
                    </a:ext>
                  </a:extLst>
                </p:cNvPr>
                <p:cNvSpPr/>
                <p:nvPr/>
              </p:nvSpPr>
              <p:spPr>
                <a:xfrm>
                  <a:off x="9700395" y="2453019"/>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3" name="图片 32">
                  <a:extLst>
                    <a:ext uri="{FF2B5EF4-FFF2-40B4-BE49-F238E27FC236}">
                      <a16:creationId xmlns:a16="http://schemas.microsoft.com/office/drawing/2014/main" id="{0CF265C5-BE34-0DB4-7E68-DD0C988A2D52}"/>
                    </a:ext>
                  </a:extLst>
                </p:cNvPr>
                <p:cNvPicPr>
                  <a:picLocks noChangeAspect="1"/>
                </p:cNvPicPr>
                <p:nvPr/>
              </p:nvPicPr>
              <p:blipFill>
                <a:blip r:embed="rId5"/>
                <a:stretch>
                  <a:fillRect/>
                </a:stretch>
              </p:blipFill>
              <p:spPr>
                <a:xfrm>
                  <a:off x="10329515" y="2192485"/>
                  <a:ext cx="779620" cy="758262"/>
                </a:xfrm>
                <a:prstGeom prst="rect">
                  <a:avLst/>
                </a:prstGeom>
              </p:spPr>
            </p:pic>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7F66DF91-4BBC-CFE7-1707-F89F5C59DFF3}"/>
                        </a:ext>
                      </a:extLst>
                    </p:cNvPr>
                    <p:cNvSpPr txBox="1"/>
                    <p:nvPr/>
                  </p:nvSpPr>
                  <p:spPr>
                    <a:xfrm>
                      <a:off x="10495616" y="2950747"/>
                      <a:ext cx="44741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𝒕</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𝟏</m:t>
                                </m:r>
                              </m:sub>
                            </m:sSub>
                          </m:oMath>
                        </m:oMathPara>
                      </a14:m>
                      <a:endParaRPr lang="zh-CN" altLang="en-US" dirty="0"/>
                    </a:p>
                  </p:txBody>
                </p:sp>
              </mc:Choice>
              <mc:Fallback xmlns="">
                <p:sp>
                  <p:nvSpPr>
                    <p:cNvPr id="34" name="文本框 33">
                      <a:extLst>
                        <a:ext uri="{FF2B5EF4-FFF2-40B4-BE49-F238E27FC236}">
                          <a16:creationId xmlns:a16="http://schemas.microsoft.com/office/drawing/2014/main" id="{7F66DF91-4BBC-CFE7-1707-F89F5C59DFF3}"/>
                        </a:ext>
                      </a:extLst>
                    </p:cNvPr>
                    <p:cNvSpPr txBox="1">
                      <a:spLocks noRot="1" noChangeAspect="1" noMove="1" noResize="1" noEditPoints="1" noAdjustHandles="1" noChangeArrowheads="1" noChangeShapeType="1" noTextEdit="1"/>
                    </p:cNvSpPr>
                    <p:nvPr/>
                  </p:nvSpPr>
                  <p:spPr>
                    <a:xfrm>
                      <a:off x="10495616" y="2950747"/>
                      <a:ext cx="447417" cy="369332"/>
                    </a:xfrm>
                    <a:prstGeom prst="rect">
                      <a:avLst/>
                    </a:prstGeom>
                    <a:blipFill>
                      <a:blip r:embed="rId10"/>
                      <a:stretch>
                        <a:fillRect r="-28378"/>
                      </a:stretch>
                    </a:blipFill>
                  </p:spPr>
                  <p:txBody>
                    <a:bodyPr/>
                    <a:lstStyle/>
                    <a:p>
                      <a:r>
                        <a:rPr lang="zh-CN" altLang="en-US">
                          <a:noFill/>
                        </a:rPr>
                        <a:t> </a:t>
                      </a:r>
                    </a:p>
                  </p:txBody>
                </p:sp>
              </mc:Fallback>
            </mc:AlternateContent>
          </p:grpSp>
          <p:sp>
            <p:nvSpPr>
              <p:cNvPr id="41" name="箭头: 右 42">
                <a:extLst>
                  <a:ext uri="{FF2B5EF4-FFF2-40B4-BE49-F238E27FC236}">
                    <a16:creationId xmlns:a16="http://schemas.microsoft.com/office/drawing/2014/main" id="{4CB09AD6-6455-CD39-56F8-06E6DF21CC88}"/>
                  </a:ext>
                </a:extLst>
              </p:cNvPr>
              <p:cNvSpPr/>
              <p:nvPr/>
            </p:nvSpPr>
            <p:spPr>
              <a:xfrm rot="10800000">
                <a:off x="1697549" y="2956560"/>
                <a:ext cx="8539773" cy="164900"/>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3" name="文本框 42">
              <a:extLst>
                <a:ext uri="{FF2B5EF4-FFF2-40B4-BE49-F238E27FC236}">
                  <a16:creationId xmlns:a16="http://schemas.microsoft.com/office/drawing/2014/main" id="{A0F720B6-8AE4-776A-530C-6ACC7791A40D}"/>
                </a:ext>
              </a:extLst>
            </p:cNvPr>
            <p:cNvSpPr txBox="1"/>
            <p:nvPr/>
          </p:nvSpPr>
          <p:spPr>
            <a:xfrm>
              <a:off x="4921268" y="1798778"/>
              <a:ext cx="2206247" cy="400110"/>
            </a:xfrm>
            <a:prstGeom prst="rect">
              <a:avLst/>
            </a:prstGeom>
            <a:noFill/>
          </p:spPr>
          <p:txBody>
            <a:bodyPr wrap="square">
              <a:spAutoFit/>
            </a:bodyPr>
            <a:lstStyle/>
            <a:p>
              <a:pPr algn="ctr"/>
              <a:r>
                <a:rPr lang="en-US" altLang="zh-CN" sz="20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DDPM</a:t>
              </a:r>
              <a:endParaRPr lang="zh-CN" altLang="en-US" sz="2000" dirty="0"/>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3015245A-C91D-7EA9-3906-2D842D588780}"/>
                    </a:ext>
                  </a:extLst>
                </p:cNvPr>
                <p:cNvSpPr txBox="1"/>
                <p:nvPr/>
              </p:nvSpPr>
              <p:spPr>
                <a:xfrm>
                  <a:off x="2829913" y="2797468"/>
                  <a:ext cx="2116414" cy="307777"/>
                </a:xfrm>
                <a:prstGeom prst="rect">
                  <a:avLst/>
                </a:prstGeom>
                <a:noFill/>
              </p:spPr>
              <p:txBody>
                <a:bodyPr wrap="square">
                  <a:spAutoFit/>
                </a:bodyPr>
                <a:lstStyle/>
                <a:p>
                  <a:r>
                    <a:rPr lang="zh-CN" altLang="en-US" sz="1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预测</a:t>
                  </a:r>
                  <a14:m>
                    <m:oMath xmlns:m="http://schemas.openxmlformats.org/officeDocument/2006/math">
                      <m:sSub>
                        <m:sSubPr>
                          <m:ctrlPr>
                            <a:rPr lang="en-US" altLang="zh-CN" sz="1400" b="1" i="1">
                              <a:solidFill>
                                <a:srgbClr val="00206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1400" b="1">
                              <a:solidFill>
                                <a:srgbClr val="002060"/>
                              </a:solidFill>
                              <a:latin typeface="Cambria Math" panose="02040503050406030204" pitchFamily="18" charset="0"/>
                              <a:ea typeface="黑体" panose="02010609060101010101" pitchFamily="49" charset="-122"/>
                              <a:cs typeface="Times New Roman" panose="02020603050405020304" pitchFamily="18" charset="0"/>
                            </a:rPr>
                            <m:t>𝒙</m:t>
                          </m:r>
                        </m:e>
                        <m:sub>
                          <m:r>
                            <a:rPr lang="en-US" altLang="zh-CN" sz="1400" b="1">
                              <a:solidFill>
                                <a:srgbClr val="002060"/>
                              </a:solidFill>
                              <a:latin typeface="Cambria Math" panose="02040503050406030204" pitchFamily="18" charset="0"/>
                              <a:ea typeface="黑体" panose="02010609060101010101" pitchFamily="49" charset="-122"/>
                              <a:cs typeface="Times New Roman" panose="02020603050405020304" pitchFamily="18" charset="0"/>
                            </a:rPr>
                            <m:t>𝒕</m:t>
                          </m:r>
                        </m:sub>
                      </m:sSub>
                    </m:oMath>
                  </a14:m>
                  <a:r>
                    <a:rPr lang="zh-CN" altLang="en-US" sz="1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相对于</a:t>
                  </a:r>
                  <a14:m>
                    <m:oMath xmlns:m="http://schemas.openxmlformats.org/officeDocument/2006/math">
                      <m:sSub>
                        <m:sSubPr>
                          <m:ctrlPr>
                            <a:rPr lang="en-US" altLang="zh-CN" sz="1400" b="1" i="1">
                              <a:solidFill>
                                <a:srgbClr val="00206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1400" b="1">
                              <a:solidFill>
                                <a:srgbClr val="002060"/>
                              </a:solidFill>
                              <a:latin typeface="Cambria Math" panose="02040503050406030204" pitchFamily="18" charset="0"/>
                              <a:ea typeface="黑体" panose="02010609060101010101" pitchFamily="49" charset="-122"/>
                              <a:cs typeface="Times New Roman" panose="02020603050405020304" pitchFamily="18" charset="0"/>
                            </a:rPr>
                            <m:t>𝒙</m:t>
                          </m:r>
                        </m:e>
                        <m:sub>
                          <m:r>
                            <a:rPr lang="en-US" altLang="zh-CN" sz="1400" b="1">
                              <a:solidFill>
                                <a:srgbClr val="002060"/>
                              </a:solidFill>
                              <a:latin typeface="Cambria Math" panose="02040503050406030204" pitchFamily="18" charset="0"/>
                              <a:ea typeface="黑体" panose="02010609060101010101" pitchFamily="49" charset="-122"/>
                              <a:cs typeface="Times New Roman" panose="02020603050405020304" pitchFamily="18" charset="0"/>
                            </a:rPr>
                            <m:t>𝟎</m:t>
                          </m:r>
                        </m:sub>
                      </m:sSub>
                    </m:oMath>
                  </a14:m>
                  <a:r>
                    <a:rPr lang="zh-CN" altLang="en-US" sz="1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的噪声</a:t>
                  </a:r>
                </a:p>
              </p:txBody>
            </p:sp>
          </mc:Choice>
          <mc:Fallback xmlns="">
            <p:sp>
              <p:nvSpPr>
                <p:cNvPr id="21" name="文本框 20">
                  <a:extLst>
                    <a:ext uri="{FF2B5EF4-FFF2-40B4-BE49-F238E27FC236}">
                      <a16:creationId xmlns:a16="http://schemas.microsoft.com/office/drawing/2014/main" id="{3015245A-C91D-7EA9-3906-2D842D588780}"/>
                    </a:ext>
                  </a:extLst>
                </p:cNvPr>
                <p:cNvSpPr txBox="1">
                  <a:spLocks noRot="1" noChangeAspect="1" noMove="1" noResize="1" noEditPoints="1" noAdjustHandles="1" noChangeArrowheads="1" noChangeShapeType="1" noTextEdit="1"/>
                </p:cNvSpPr>
                <p:nvPr/>
              </p:nvSpPr>
              <p:spPr>
                <a:xfrm>
                  <a:off x="2829913" y="2797468"/>
                  <a:ext cx="2116414" cy="307777"/>
                </a:xfrm>
                <a:prstGeom prst="rect">
                  <a:avLst/>
                </a:prstGeom>
                <a:blipFill>
                  <a:blip r:embed="rId11"/>
                  <a:stretch>
                    <a:fillRect l="-865" t="-3922" b="-17647"/>
                  </a:stretch>
                </a:blipFill>
              </p:spPr>
              <p:txBody>
                <a:bodyPr/>
                <a:lstStyle/>
                <a:p>
                  <a:r>
                    <a:rPr lang="zh-CN" altLang="en-US">
                      <a:noFill/>
                    </a:rPr>
                    <a:t> </a:t>
                  </a:r>
                </a:p>
              </p:txBody>
            </p:sp>
          </mc:Fallback>
        </mc:AlternateContent>
      </p:grpSp>
      <p:grpSp>
        <p:nvGrpSpPr>
          <p:cNvPr id="3" name="组合 2">
            <a:extLst>
              <a:ext uri="{FF2B5EF4-FFF2-40B4-BE49-F238E27FC236}">
                <a16:creationId xmlns:a16="http://schemas.microsoft.com/office/drawing/2014/main" id="{81CEC7E3-E43B-83DC-5F71-81E657FEFF68}"/>
              </a:ext>
            </a:extLst>
          </p:cNvPr>
          <p:cNvGrpSpPr/>
          <p:nvPr/>
        </p:nvGrpSpPr>
        <p:grpSpPr>
          <a:xfrm>
            <a:off x="1706799" y="3783417"/>
            <a:ext cx="4900925" cy="2528484"/>
            <a:chOff x="2031009" y="4060775"/>
            <a:chExt cx="4150043" cy="2029837"/>
          </a:xfrm>
        </p:grpSpPr>
        <p:pic>
          <p:nvPicPr>
            <p:cNvPr id="40" name="图片 39">
              <a:extLst>
                <a:ext uri="{FF2B5EF4-FFF2-40B4-BE49-F238E27FC236}">
                  <a16:creationId xmlns:a16="http://schemas.microsoft.com/office/drawing/2014/main" id="{38B8B728-0CAC-9954-A7F6-9585A807A490}"/>
                </a:ext>
              </a:extLst>
            </p:cNvPr>
            <p:cNvPicPr>
              <a:picLocks noChangeAspect="1"/>
            </p:cNvPicPr>
            <p:nvPr/>
          </p:nvPicPr>
          <p:blipFill rotWithShape="1">
            <a:blip r:embed="rId12"/>
            <a:srcRect r="50000"/>
            <a:stretch/>
          </p:blipFill>
          <p:spPr>
            <a:xfrm>
              <a:off x="2031009" y="4060775"/>
              <a:ext cx="4150043" cy="2029837"/>
            </a:xfrm>
            <a:prstGeom prst="rect">
              <a:avLst/>
            </a:prstGeom>
          </p:spPr>
        </p:pic>
        <p:sp>
          <p:nvSpPr>
            <p:cNvPr id="2" name="矩形 1">
              <a:extLst>
                <a:ext uri="{FF2B5EF4-FFF2-40B4-BE49-F238E27FC236}">
                  <a16:creationId xmlns:a16="http://schemas.microsoft.com/office/drawing/2014/main" id="{34B543E5-1F0B-264D-8FC2-98B0D9B1D64A}"/>
                </a:ext>
              </a:extLst>
            </p:cNvPr>
            <p:cNvSpPr/>
            <p:nvPr/>
          </p:nvSpPr>
          <p:spPr>
            <a:xfrm flipV="1">
              <a:off x="3733800" y="5491480"/>
              <a:ext cx="1524000" cy="2540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400" dirty="0">
                <a:solidFill>
                  <a:srgbClr val="FF0000"/>
                </a:solidFill>
              </a:endParaRPr>
            </a:p>
          </p:txBody>
        </p:sp>
      </p:grpSp>
      <p:grpSp>
        <p:nvGrpSpPr>
          <p:cNvPr id="39" name="组合 38">
            <a:extLst>
              <a:ext uri="{FF2B5EF4-FFF2-40B4-BE49-F238E27FC236}">
                <a16:creationId xmlns:a16="http://schemas.microsoft.com/office/drawing/2014/main" id="{2715630B-49F5-325E-D65A-7F73127E1300}"/>
              </a:ext>
            </a:extLst>
          </p:cNvPr>
          <p:cNvGrpSpPr/>
          <p:nvPr/>
        </p:nvGrpSpPr>
        <p:grpSpPr>
          <a:xfrm>
            <a:off x="7240297" y="3982252"/>
            <a:ext cx="3356583" cy="1862092"/>
            <a:chOff x="8243643" y="3648308"/>
            <a:chExt cx="2597103" cy="1077519"/>
          </a:xfrm>
        </p:grpSpPr>
        <p:grpSp>
          <p:nvGrpSpPr>
            <p:cNvPr id="44" name="组合 43">
              <a:extLst>
                <a:ext uri="{FF2B5EF4-FFF2-40B4-BE49-F238E27FC236}">
                  <a16:creationId xmlns:a16="http://schemas.microsoft.com/office/drawing/2014/main" id="{5C73624B-8649-3BE5-FEB6-DCDB5F94C090}"/>
                </a:ext>
              </a:extLst>
            </p:cNvPr>
            <p:cNvGrpSpPr/>
            <p:nvPr/>
          </p:nvGrpSpPr>
          <p:grpSpPr>
            <a:xfrm>
              <a:off x="8243643" y="3648308"/>
              <a:ext cx="2597103" cy="1077519"/>
              <a:chOff x="9527712" y="3652593"/>
              <a:chExt cx="2597103" cy="1077519"/>
            </a:xfrm>
          </p:grpSpPr>
          <p:sp>
            <p:nvSpPr>
              <p:cNvPr id="46" name="矩形 45">
                <a:extLst>
                  <a:ext uri="{FF2B5EF4-FFF2-40B4-BE49-F238E27FC236}">
                    <a16:creationId xmlns:a16="http://schemas.microsoft.com/office/drawing/2014/main" id="{007D9FB2-A60E-2AA1-43A8-ADE7B9AA74BA}"/>
                  </a:ext>
                </a:extLst>
              </p:cNvPr>
              <p:cNvSpPr/>
              <p:nvPr/>
            </p:nvSpPr>
            <p:spPr>
              <a:xfrm flipV="1">
                <a:off x="9527712" y="3652593"/>
                <a:ext cx="2043324" cy="10775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D295A6D5-2E9B-67F0-42FF-83EABE0993A2}"/>
                      </a:ext>
                    </a:extLst>
                  </p:cNvPr>
                  <p:cNvSpPr txBox="1"/>
                  <p:nvPr/>
                </p:nvSpPr>
                <p:spPr>
                  <a:xfrm>
                    <a:off x="9527712" y="3674736"/>
                    <a:ext cx="2597103" cy="25008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r>
                            <a:rPr lang="en-US" altLang="zh-CN" b="1" i="0" smtClean="0">
                              <a:solidFill>
                                <a:schemeClr val="tx1"/>
                              </a:solidFill>
                              <a:latin typeface="Cambria Math" panose="02040503050406030204" pitchFamily="18" charset="0"/>
                            </a:rPr>
                            <m:t>=</m:t>
                          </m:r>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𝛼</m:t>
                                      </m:r>
                                    </m:e>
                                  </m:acc>
                                </m:e>
                                <m:sub>
                                  <m:r>
                                    <a:rPr lang="en-US" altLang="zh-CN" i="1">
                                      <a:latin typeface="Cambria Math" panose="02040503050406030204" pitchFamily="18" charset="0"/>
                                    </a:rPr>
                                    <m:t>𝑡</m:t>
                                  </m:r>
                                </m:sub>
                              </m:sSub>
                            </m:e>
                          </m:rad>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𝛼</m:t>
                                      </m:r>
                                    </m:e>
                                  </m:acc>
                                </m:e>
                                <m:sub>
                                  <m:r>
                                    <a:rPr lang="en-US" altLang="zh-CN" i="1">
                                      <a:latin typeface="Cambria Math" panose="02040503050406030204" pitchFamily="18" charset="0"/>
                                    </a:rPr>
                                    <m:t>𝑡</m:t>
                                  </m:r>
                                </m:sub>
                              </m:sSub>
                            </m:e>
                          </m:rad>
                          <m:r>
                            <a:rPr lang="zh-CN" altLang="en-US" i="1" smtClean="0">
                              <a:solidFill>
                                <a:srgbClr val="FF0000"/>
                              </a:solidFill>
                              <a:latin typeface="Cambria Math" panose="02040503050406030204" pitchFamily="18" charset="0"/>
                            </a:rPr>
                            <m:t>𝜀</m:t>
                          </m:r>
                        </m:oMath>
                      </m:oMathPara>
                    </a14:m>
                    <a:endParaRPr lang="zh-CN" altLang="en-US" dirty="0"/>
                  </a:p>
                </p:txBody>
              </p:sp>
            </mc:Choice>
            <mc:Fallback xmlns="">
              <p:sp>
                <p:nvSpPr>
                  <p:cNvPr id="47" name="文本框 46">
                    <a:extLst>
                      <a:ext uri="{FF2B5EF4-FFF2-40B4-BE49-F238E27FC236}">
                        <a16:creationId xmlns:a16="http://schemas.microsoft.com/office/drawing/2014/main" id="{D295A6D5-2E9B-67F0-42FF-83EABE0993A2}"/>
                      </a:ext>
                    </a:extLst>
                  </p:cNvPr>
                  <p:cNvSpPr txBox="1">
                    <a:spLocks noRot="1" noChangeAspect="1" noMove="1" noResize="1" noEditPoints="1" noAdjustHandles="1" noChangeArrowheads="1" noChangeShapeType="1" noTextEdit="1"/>
                  </p:cNvSpPr>
                  <p:nvPr/>
                </p:nvSpPr>
                <p:spPr>
                  <a:xfrm>
                    <a:off x="9527712" y="3674736"/>
                    <a:ext cx="2597103" cy="250080"/>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123D08BC-17E9-7F8B-10D2-137C9CBFE33A}"/>
                      </a:ext>
                    </a:extLst>
                  </p:cNvPr>
                  <p:cNvSpPr txBox="1"/>
                  <p:nvPr/>
                </p:nvSpPr>
                <p:spPr>
                  <a:xfrm>
                    <a:off x="9527712" y="4213257"/>
                    <a:ext cx="2597103" cy="46465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0</m:t>
                              </m:r>
                            </m:sub>
                          </m:sSub>
                          <m:r>
                            <a:rPr lang="en-US" altLang="zh-CN" b="1" i="0" smtClean="0">
                              <a:solidFill>
                                <a:schemeClr val="tx1"/>
                              </a:solidFill>
                              <a:latin typeface="Cambria Math" panose="02040503050406030204" pitchFamily="18" charset="0"/>
                            </a:rPr>
                            <m:t>=</m:t>
                          </m:r>
                          <m:f>
                            <m:fPr>
                              <m:ctrlPr>
                                <a:rPr lang="en-US" altLang="zh-CN" b="1" i="1" smtClean="0">
                                  <a:solidFill>
                                    <a:schemeClr val="tx1"/>
                                  </a:solidFill>
                                  <a:latin typeface="Cambria Math" panose="02040503050406030204" pitchFamily="18" charset="0"/>
                                </a:rPr>
                              </m:ctrlPr>
                            </m:fPr>
                            <m:num>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𝑡</m:t>
                                  </m:r>
                                </m:sub>
                              </m:sSub>
                              <m:r>
                                <a:rPr lang="en-US" altLang="zh-CN" b="0" i="1" smtClean="0">
                                  <a:solidFill>
                                    <a:schemeClr val="tx1"/>
                                  </a:solidFill>
                                  <a:latin typeface="Cambria Math" panose="02040503050406030204" pitchFamily="18" charset="0"/>
                                </a:rPr>
                                <m:t>−</m:t>
                              </m:r>
                              <m:rad>
                                <m:radPr>
                                  <m:degHide m:val="on"/>
                                  <m:ctrlPr>
                                    <a:rPr lang="en-US" altLang="zh-CN" i="1">
                                      <a:solidFill>
                                        <a:schemeClr val="tx1"/>
                                      </a:solidFill>
                                      <a:latin typeface="Cambria Math" panose="02040503050406030204" pitchFamily="18" charset="0"/>
                                    </a:rPr>
                                  </m:ctrlPr>
                                </m:radPr>
                                <m:deg/>
                                <m:e>
                                  <m:r>
                                    <a:rPr lang="en-US" altLang="zh-CN" i="1">
                                      <a:solidFill>
                                        <a:schemeClr val="tx1"/>
                                      </a:solidFill>
                                      <a:latin typeface="Cambria Math" panose="02040503050406030204" pitchFamily="18" charset="0"/>
                                    </a:rPr>
                                    <m:t>1−</m:t>
                                  </m:r>
                                  <m:sSub>
                                    <m:sSubPr>
                                      <m:ctrlPr>
                                        <a:rPr lang="en-US" altLang="zh-CN" i="1">
                                          <a:solidFill>
                                            <a:schemeClr val="tx1"/>
                                          </a:solidFill>
                                          <a:latin typeface="Cambria Math" panose="02040503050406030204" pitchFamily="18" charset="0"/>
                                        </a:rPr>
                                      </m:ctrlPr>
                                    </m:sSubPr>
                                    <m:e>
                                      <m:acc>
                                        <m:accPr>
                                          <m:chr m:val="̅"/>
                                          <m:ctrlPr>
                                            <a:rPr lang="en-US" altLang="zh-CN"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𝛼</m:t>
                                          </m:r>
                                        </m:e>
                                      </m:acc>
                                    </m:e>
                                    <m:sub>
                                      <m:r>
                                        <a:rPr lang="en-US" altLang="zh-CN" i="1">
                                          <a:solidFill>
                                            <a:schemeClr val="tx1"/>
                                          </a:solidFill>
                                          <a:latin typeface="Cambria Math" panose="02040503050406030204" pitchFamily="18" charset="0"/>
                                        </a:rPr>
                                        <m:t>𝑡</m:t>
                                      </m:r>
                                    </m:sub>
                                  </m:sSub>
                                </m:e>
                              </m:rad>
                              <m:r>
                                <a:rPr lang="zh-CN" altLang="en-US" i="1" smtClean="0">
                                  <a:solidFill>
                                    <a:srgbClr val="FF0000"/>
                                  </a:solidFill>
                                  <a:latin typeface="Cambria Math" panose="02040503050406030204" pitchFamily="18" charset="0"/>
                                </a:rPr>
                                <m:t>𝜀</m:t>
                              </m:r>
                            </m:num>
                            <m:den>
                              <m:rad>
                                <m:radPr>
                                  <m:degHide m:val="on"/>
                                  <m:ctrlPr>
                                    <a:rPr lang="en-US" altLang="zh-CN" i="1">
                                      <a:solidFill>
                                        <a:schemeClr val="tx1"/>
                                      </a:solidFill>
                                      <a:latin typeface="Cambria Math" panose="02040503050406030204" pitchFamily="18" charset="0"/>
                                    </a:rPr>
                                  </m:ctrlPr>
                                </m:radPr>
                                <m:deg/>
                                <m:e>
                                  <m:sSub>
                                    <m:sSubPr>
                                      <m:ctrlPr>
                                        <a:rPr lang="en-US" altLang="zh-CN" i="1">
                                          <a:solidFill>
                                            <a:schemeClr val="tx1"/>
                                          </a:solidFill>
                                          <a:latin typeface="Cambria Math" panose="02040503050406030204" pitchFamily="18" charset="0"/>
                                        </a:rPr>
                                      </m:ctrlPr>
                                    </m:sSubPr>
                                    <m:e>
                                      <m:acc>
                                        <m:accPr>
                                          <m:chr m:val="̅"/>
                                          <m:ctrlPr>
                                            <a:rPr lang="en-US" altLang="zh-CN"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𝛼</m:t>
                                          </m:r>
                                        </m:e>
                                      </m:acc>
                                    </m:e>
                                    <m:sub>
                                      <m:r>
                                        <a:rPr lang="en-US" altLang="zh-CN" i="1">
                                          <a:solidFill>
                                            <a:schemeClr val="tx1"/>
                                          </a:solidFill>
                                          <a:latin typeface="Cambria Math" panose="02040503050406030204" pitchFamily="18" charset="0"/>
                                        </a:rPr>
                                        <m:t>𝑡</m:t>
                                      </m:r>
                                    </m:sub>
                                  </m:sSub>
                                </m:e>
                              </m:rad>
                            </m:den>
                          </m:f>
                        </m:oMath>
                      </m:oMathPara>
                    </a14:m>
                    <a:endParaRPr lang="zh-CN" altLang="en-US" dirty="0">
                      <a:solidFill>
                        <a:schemeClr val="tx1"/>
                      </a:solidFill>
                    </a:endParaRPr>
                  </a:p>
                </p:txBody>
              </p:sp>
            </mc:Choice>
            <mc:Fallback xmlns="">
              <p:sp>
                <p:nvSpPr>
                  <p:cNvPr id="48" name="文本框 47">
                    <a:extLst>
                      <a:ext uri="{FF2B5EF4-FFF2-40B4-BE49-F238E27FC236}">
                        <a16:creationId xmlns:a16="http://schemas.microsoft.com/office/drawing/2014/main" id="{123D08BC-17E9-7F8B-10D2-137C9CBFE33A}"/>
                      </a:ext>
                    </a:extLst>
                  </p:cNvPr>
                  <p:cNvSpPr txBox="1">
                    <a:spLocks noRot="1" noChangeAspect="1" noMove="1" noResize="1" noEditPoints="1" noAdjustHandles="1" noChangeArrowheads="1" noChangeShapeType="1" noTextEdit="1"/>
                  </p:cNvSpPr>
                  <p:nvPr/>
                </p:nvSpPr>
                <p:spPr>
                  <a:xfrm>
                    <a:off x="9527712" y="4213257"/>
                    <a:ext cx="2597103" cy="464651"/>
                  </a:xfrm>
                  <a:prstGeom prst="rect">
                    <a:avLst/>
                  </a:prstGeom>
                  <a:blipFill>
                    <a:blip r:embed="rId14"/>
                    <a:stretch>
                      <a:fillRect/>
                    </a:stretch>
                  </a:blipFill>
                </p:spPr>
                <p:txBody>
                  <a:bodyPr/>
                  <a:lstStyle/>
                  <a:p>
                    <a:r>
                      <a:rPr lang="zh-CN" altLang="en-US">
                        <a:noFill/>
                      </a:rPr>
                      <a:t> </a:t>
                    </a:r>
                  </a:p>
                </p:txBody>
              </p:sp>
            </mc:Fallback>
          </mc:AlternateContent>
        </p:grpSp>
        <p:sp>
          <p:nvSpPr>
            <p:cNvPr id="45" name="箭头: 右 42">
              <a:extLst>
                <a:ext uri="{FF2B5EF4-FFF2-40B4-BE49-F238E27FC236}">
                  <a16:creationId xmlns:a16="http://schemas.microsoft.com/office/drawing/2014/main" id="{C6D0E01E-0446-73A1-34BE-53E13B0CD52A}"/>
                </a:ext>
              </a:extLst>
            </p:cNvPr>
            <p:cNvSpPr/>
            <p:nvPr/>
          </p:nvSpPr>
          <p:spPr>
            <a:xfrm rot="5400000">
              <a:off x="9148028" y="4009075"/>
              <a:ext cx="181699" cy="168092"/>
            </a:xfrm>
            <a:prstGeom prst="rightArrow">
              <a:avLst/>
            </a:prstGeom>
            <a:solidFill>
              <a:schemeClr val="tx2">
                <a:alpha val="30000"/>
              </a:schemeClr>
            </a:solidFill>
            <a:ln w="6055" cap="flat">
              <a:noFill/>
              <a:prstDash val="solid"/>
              <a:miter/>
            </a:ln>
          </p:spPr>
          <p:txBody>
            <a:bodyPr rtlCol="0" anchor="ctr"/>
            <a:lstStyle/>
            <a:p>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784965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1E936830-847F-9009-6ABA-4BC542BCC5D7}"/>
              </a:ext>
            </a:extLst>
          </p:cNvPr>
          <p:cNvSpPr/>
          <p:nvPr/>
        </p:nvSpPr>
        <p:spPr>
          <a:xfrm flipV="1">
            <a:off x="615651" y="3731783"/>
            <a:ext cx="10960695" cy="2971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7" name="矩形 36">
            <a:extLst>
              <a:ext uri="{FF2B5EF4-FFF2-40B4-BE49-F238E27FC236}">
                <a16:creationId xmlns:a16="http://schemas.microsoft.com/office/drawing/2014/main" id="{B69F1204-0B6D-9F0C-2229-F3E36865FDA1}"/>
              </a:ext>
            </a:extLst>
          </p:cNvPr>
          <p:cNvSpPr/>
          <p:nvPr/>
        </p:nvSpPr>
        <p:spPr>
          <a:xfrm flipV="1">
            <a:off x="5261962" y="5182484"/>
            <a:ext cx="6114698" cy="139039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24" name="矩形 23">
            <a:extLst>
              <a:ext uri="{FF2B5EF4-FFF2-40B4-BE49-F238E27FC236}">
                <a16:creationId xmlns:a16="http://schemas.microsoft.com/office/drawing/2014/main" id="{DCC3C433-09E1-7F3F-9AEE-1B95B5561E0A}"/>
              </a:ext>
            </a:extLst>
          </p:cNvPr>
          <p:cNvSpPr/>
          <p:nvPr/>
        </p:nvSpPr>
        <p:spPr>
          <a:xfrm flipV="1">
            <a:off x="5257410" y="3895472"/>
            <a:ext cx="6114698" cy="11539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1" name="TextBox 7"/>
          <p:cNvSpPr txBox="1"/>
          <p:nvPr/>
        </p:nvSpPr>
        <p:spPr>
          <a:xfrm>
            <a:off x="166461" y="875449"/>
            <a:ext cx="7119834" cy="584775"/>
          </a:xfrm>
          <a:prstGeom prst="rect">
            <a:avLst/>
          </a:prstGeom>
          <a:noFill/>
        </p:spPr>
        <p:txBody>
          <a:bodyPr wrap="none" rtlCol="0">
            <a:spAutoFit/>
          </a:bodyPr>
          <a:lstStyle/>
          <a:p>
            <a:pPr algn="l"/>
            <a:r>
              <a:rPr lang="en-US" altLang="zh-CN"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Analysis of the Diffusion Model Process</a:t>
            </a:r>
          </a:p>
        </p:txBody>
      </p:sp>
      <p:cxnSp>
        <p:nvCxnSpPr>
          <p:cNvPr id="14" name="直接连接符 13"/>
          <p:cNvCxnSpPr/>
          <p:nvPr/>
        </p:nvCxnSpPr>
        <p:spPr>
          <a:xfrm>
            <a:off x="2113280" y="525569"/>
            <a:ext cx="9720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85960" y="154411"/>
            <a:ext cx="1639963" cy="852252"/>
            <a:chOff x="589" y="516"/>
            <a:chExt cx="2132" cy="1168"/>
          </a:xfrm>
        </p:grpSpPr>
        <p:pic>
          <p:nvPicPr>
            <p:cNvPr id="16" name="图片 15" descr="ppt模板-11"/>
            <p:cNvPicPr>
              <a:picLocks noChangeAspect="1"/>
            </p:cNvPicPr>
            <p:nvPr/>
          </p:nvPicPr>
          <p:blipFill>
            <a:blip r:embed="rId3"/>
            <a:srcRect r="39688"/>
            <a:stretch>
              <a:fillRect/>
            </a:stretch>
          </p:blipFill>
          <p:spPr>
            <a:xfrm>
              <a:off x="589" y="580"/>
              <a:ext cx="1191" cy="841"/>
            </a:xfrm>
            <a:prstGeom prst="rect">
              <a:avLst/>
            </a:prstGeom>
          </p:spPr>
        </p:pic>
        <p:pic>
          <p:nvPicPr>
            <p:cNvPr id="17" name="图片 16" descr="IRIP Lab -16"/>
            <p:cNvPicPr>
              <a:picLocks noChangeAspect="1"/>
            </p:cNvPicPr>
            <p:nvPr/>
          </p:nvPicPr>
          <p:blipFill>
            <a:blip r:embed="rId4"/>
            <a:srcRect l="39515" r="20669"/>
            <a:stretch>
              <a:fillRect/>
            </a:stretch>
          </p:blipFill>
          <p:spPr>
            <a:xfrm>
              <a:off x="1701" y="516"/>
              <a:ext cx="1020" cy="1168"/>
            </a:xfrm>
            <a:prstGeom prst="rect">
              <a:avLst/>
            </a:prstGeom>
          </p:spPr>
        </p:pic>
      </p:grpSp>
      <p:grpSp>
        <p:nvGrpSpPr>
          <p:cNvPr id="42" name="组合 41">
            <a:extLst>
              <a:ext uri="{FF2B5EF4-FFF2-40B4-BE49-F238E27FC236}">
                <a16:creationId xmlns:a16="http://schemas.microsoft.com/office/drawing/2014/main" id="{791228C7-1E7F-90EF-4995-CCA4152DF1BB}"/>
              </a:ext>
            </a:extLst>
          </p:cNvPr>
          <p:cNvGrpSpPr/>
          <p:nvPr/>
        </p:nvGrpSpPr>
        <p:grpSpPr>
          <a:xfrm>
            <a:off x="615652" y="1678619"/>
            <a:ext cx="10960695" cy="1862093"/>
            <a:chOff x="615652" y="1460223"/>
            <a:chExt cx="10960695" cy="1862093"/>
          </a:xfrm>
        </p:grpSpPr>
        <p:grpSp>
          <p:nvGrpSpPr>
            <p:cNvPr id="36" name="组合 35">
              <a:extLst>
                <a:ext uri="{FF2B5EF4-FFF2-40B4-BE49-F238E27FC236}">
                  <a16:creationId xmlns:a16="http://schemas.microsoft.com/office/drawing/2014/main" id="{784141F8-7AC6-0007-352A-C7D8B7566789}"/>
                </a:ext>
              </a:extLst>
            </p:cNvPr>
            <p:cNvGrpSpPr/>
            <p:nvPr/>
          </p:nvGrpSpPr>
          <p:grpSpPr>
            <a:xfrm>
              <a:off x="615652" y="1460223"/>
              <a:ext cx="10960695" cy="1862093"/>
              <a:chOff x="434889" y="1671324"/>
              <a:chExt cx="10960695" cy="1862093"/>
            </a:xfrm>
          </p:grpSpPr>
          <p:sp>
            <p:nvSpPr>
              <p:cNvPr id="35" name="矩形 34">
                <a:extLst>
                  <a:ext uri="{FF2B5EF4-FFF2-40B4-BE49-F238E27FC236}">
                    <a16:creationId xmlns:a16="http://schemas.microsoft.com/office/drawing/2014/main" id="{13565855-5200-D836-9754-593842514E49}"/>
                  </a:ext>
                </a:extLst>
              </p:cNvPr>
              <p:cNvSpPr/>
              <p:nvPr/>
            </p:nvSpPr>
            <p:spPr>
              <a:xfrm flipV="1">
                <a:off x="434889" y="1671324"/>
                <a:ext cx="10960695" cy="18620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C93B529A-69C9-2BED-3096-4D97E0D55667}"/>
                  </a:ext>
                </a:extLst>
              </p:cNvPr>
              <p:cNvPicPr>
                <a:picLocks noChangeAspect="1"/>
              </p:cNvPicPr>
              <p:nvPr/>
            </p:nvPicPr>
            <p:blipFill>
              <a:blip r:embed="rId5"/>
              <a:stretch>
                <a:fillRect/>
              </a:stretch>
            </p:blipFill>
            <p:spPr>
              <a:xfrm>
                <a:off x="630314" y="2181262"/>
                <a:ext cx="779620" cy="758262"/>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022FF51-65FA-0BC2-A78E-C56ED2F538BE}"/>
                      </a:ext>
                    </a:extLst>
                  </p:cNvPr>
                  <p:cNvSpPr txBox="1"/>
                  <p:nvPr/>
                </p:nvSpPr>
                <p:spPr>
                  <a:xfrm>
                    <a:off x="796415" y="2939524"/>
                    <a:ext cx="44741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𝒕</m:t>
                              </m:r>
                            </m:sub>
                          </m:sSub>
                        </m:oMath>
                      </m:oMathPara>
                    </a14:m>
                    <a:endParaRPr lang="zh-CN" altLang="en-US" dirty="0"/>
                  </a:p>
                </p:txBody>
              </p:sp>
            </mc:Choice>
            <mc:Fallback xmlns="">
              <p:sp>
                <p:nvSpPr>
                  <p:cNvPr id="6" name="文本框 5">
                    <a:extLst>
                      <a:ext uri="{FF2B5EF4-FFF2-40B4-BE49-F238E27FC236}">
                        <a16:creationId xmlns:a16="http://schemas.microsoft.com/office/drawing/2014/main" id="{B022FF51-65FA-0BC2-A78E-C56ED2F538BE}"/>
                      </a:ext>
                    </a:extLst>
                  </p:cNvPr>
                  <p:cNvSpPr txBox="1">
                    <a:spLocks noRot="1" noChangeAspect="1" noMove="1" noResize="1" noEditPoints="1" noAdjustHandles="1" noChangeArrowheads="1" noChangeShapeType="1" noTextEdit="1"/>
                  </p:cNvSpPr>
                  <p:nvPr/>
                </p:nvSpPr>
                <p:spPr>
                  <a:xfrm>
                    <a:off x="796415" y="2939524"/>
                    <a:ext cx="447417" cy="369332"/>
                  </a:xfrm>
                  <a:prstGeom prst="rect">
                    <a:avLst/>
                  </a:prstGeom>
                  <a:blipFill>
                    <a:blip r:embed="rId6"/>
                    <a:stretch>
                      <a:fillRect/>
                    </a:stretch>
                  </a:blipFill>
                </p:spPr>
                <p:txBody>
                  <a:bodyPr/>
                  <a:lstStyle/>
                  <a:p>
                    <a:r>
                      <a:rPr lang="zh-CN" altLang="en-US">
                        <a:noFill/>
                      </a:rPr>
                      <a:t> </a:t>
                    </a:r>
                  </a:p>
                </p:txBody>
              </p:sp>
            </mc:Fallback>
          </mc:AlternateContent>
          <p:sp>
            <p:nvSpPr>
              <p:cNvPr id="26" name="箭头: 右 42">
                <a:extLst>
                  <a:ext uri="{FF2B5EF4-FFF2-40B4-BE49-F238E27FC236}">
                    <a16:creationId xmlns:a16="http://schemas.microsoft.com/office/drawing/2014/main" id="{E9B26107-57A8-55D3-038A-6E8B69EF8CE7}"/>
                  </a:ext>
                </a:extLst>
              </p:cNvPr>
              <p:cNvSpPr/>
              <p:nvPr/>
            </p:nvSpPr>
            <p:spPr>
              <a:xfrm>
                <a:off x="1654665" y="2445065"/>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513B599C-5B57-5ED2-CEA4-B7BABAA02FE3}"/>
                      </a:ext>
                    </a:extLst>
                  </p:cNvPr>
                  <p:cNvSpPr txBox="1"/>
                  <p:nvPr/>
                </p:nvSpPr>
                <p:spPr>
                  <a:xfrm>
                    <a:off x="2117597" y="2375727"/>
                    <a:ext cx="13969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𝑼𝒏𝒆𝒕</m:t>
                          </m:r>
                          <m:r>
                            <a:rPr lang="en-US" altLang="zh-CN" sz="1800" b="1"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𝒕</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sz="1800" b="1" i="1" smtClean="0">
                              <a:latin typeface="Cambria Math" panose="02040503050406030204" pitchFamily="18" charset="0"/>
                            </a:rPr>
                            <m:t>)</m:t>
                          </m:r>
                        </m:oMath>
                      </m:oMathPara>
                    </a14:m>
                    <a:endParaRPr lang="zh-CN" altLang="en-US" dirty="0"/>
                  </a:p>
                </p:txBody>
              </p:sp>
            </mc:Choice>
            <mc:Fallback xmlns="">
              <p:sp>
                <p:nvSpPr>
                  <p:cNvPr id="27" name="文本框 26">
                    <a:extLst>
                      <a:ext uri="{FF2B5EF4-FFF2-40B4-BE49-F238E27FC236}">
                        <a16:creationId xmlns:a16="http://schemas.microsoft.com/office/drawing/2014/main" id="{513B599C-5B57-5ED2-CEA4-B7BABAA02FE3}"/>
                      </a:ext>
                    </a:extLst>
                  </p:cNvPr>
                  <p:cNvSpPr txBox="1">
                    <a:spLocks noRot="1" noChangeAspect="1" noMove="1" noResize="1" noEditPoints="1" noAdjustHandles="1" noChangeArrowheads="1" noChangeShapeType="1" noTextEdit="1"/>
                  </p:cNvSpPr>
                  <p:nvPr/>
                </p:nvSpPr>
                <p:spPr>
                  <a:xfrm>
                    <a:off x="2117597" y="2375727"/>
                    <a:ext cx="1396924" cy="369332"/>
                  </a:xfrm>
                  <a:prstGeom prst="rect">
                    <a:avLst/>
                  </a:prstGeom>
                  <a:blipFill>
                    <a:blip r:embed="rId7"/>
                    <a:stretch>
                      <a:fillRect b="-13115"/>
                    </a:stretch>
                  </a:blipFill>
                </p:spPr>
                <p:txBody>
                  <a:bodyPr/>
                  <a:lstStyle/>
                  <a:p>
                    <a:r>
                      <a:rPr lang="zh-CN" altLang="en-US">
                        <a:noFill/>
                      </a:rPr>
                      <a:t> </a:t>
                    </a:r>
                  </a:p>
                </p:txBody>
              </p:sp>
            </mc:Fallback>
          </mc:AlternateContent>
          <p:sp>
            <p:nvSpPr>
              <p:cNvPr id="28" name="箭头: 右 42">
                <a:extLst>
                  <a:ext uri="{FF2B5EF4-FFF2-40B4-BE49-F238E27FC236}">
                    <a16:creationId xmlns:a16="http://schemas.microsoft.com/office/drawing/2014/main" id="{7D5665CA-F575-4C48-E47E-577944C52B83}"/>
                  </a:ext>
                </a:extLst>
              </p:cNvPr>
              <p:cNvSpPr/>
              <p:nvPr/>
            </p:nvSpPr>
            <p:spPr>
              <a:xfrm>
                <a:off x="3514521" y="2456288"/>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568BBDD6-92B2-C8A9-0E15-D50332F160DC}"/>
                      </a:ext>
                    </a:extLst>
                  </p:cNvPr>
                  <p:cNvSpPr txBox="1"/>
                  <p:nvPr/>
                </p:nvSpPr>
                <p:spPr>
                  <a:xfrm>
                    <a:off x="3976499" y="2375727"/>
                    <a:ext cx="447417" cy="369332"/>
                  </a:xfrm>
                  <a:prstGeom prst="rect">
                    <a:avLst/>
                  </a:prstGeom>
                  <a:noFill/>
                </p:spPr>
                <p:txBody>
                  <a:bodyPr wrap="square">
                    <a:spAutoFit/>
                  </a:bodyPr>
                  <a:lstStyle>
                    <a:defPPr>
                      <a:defRPr lang="zh-CN"/>
                    </a:defPPr>
                    <a:lvl1pPr>
                      <a:defRPr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𝜺</m:t>
                              </m:r>
                            </m:e>
                            <m:sub>
                              <m:r>
                                <a:rPr lang="zh-CN" altLang="en-US" i="1" smtClean="0">
                                  <a:latin typeface="Cambria Math" panose="02040503050406030204" pitchFamily="18" charset="0"/>
                                </a:rPr>
                                <m:t>𝜽</m:t>
                              </m:r>
                            </m:sub>
                          </m:sSub>
                        </m:oMath>
                      </m:oMathPara>
                    </a14:m>
                    <a:endParaRPr lang="zh-CN" altLang="en-US" dirty="0"/>
                  </a:p>
                </p:txBody>
              </p:sp>
            </mc:Choice>
            <mc:Fallback xmlns="">
              <p:sp>
                <p:nvSpPr>
                  <p:cNvPr id="29" name="文本框 28">
                    <a:extLst>
                      <a:ext uri="{FF2B5EF4-FFF2-40B4-BE49-F238E27FC236}">
                        <a16:creationId xmlns:a16="http://schemas.microsoft.com/office/drawing/2014/main" id="{568BBDD6-92B2-C8A9-0E15-D50332F160DC}"/>
                      </a:ext>
                    </a:extLst>
                  </p:cNvPr>
                  <p:cNvSpPr txBox="1">
                    <a:spLocks noRot="1" noChangeAspect="1" noMove="1" noResize="1" noEditPoints="1" noAdjustHandles="1" noChangeArrowheads="1" noChangeShapeType="1" noTextEdit="1"/>
                  </p:cNvSpPr>
                  <p:nvPr/>
                </p:nvSpPr>
                <p:spPr>
                  <a:xfrm>
                    <a:off x="3976499" y="2375727"/>
                    <a:ext cx="447417" cy="369332"/>
                  </a:xfrm>
                  <a:prstGeom prst="rect">
                    <a:avLst/>
                  </a:prstGeom>
                  <a:blipFill>
                    <a:blip r:embed="rId8"/>
                    <a:stretch>
                      <a:fillRect b="-1639"/>
                    </a:stretch>
                  </a:blipFill>
                </p:spPr>
                <p:txBody>
                  <a:bodyPr/>
                  <a:lstStyle/>
                  <a:p>
                    <a:r>
                      <a:rPr lang="zh-CN" altLang="en-US">
                        <a:noFill/>
                      </a:rPr>
                      <a:t> </a:t>
                    </a:r>
                  </a:p>
                </p:txBody>
              </p:sp>
            </mc:Fallback>
          </mc:AlternateContent>
          <p:sp>
            <p:nvSpPr>
              <p:cNvPr id="30" name="箭头: 右 42">
                <a:extLst>
                  <a:ext uri="{FF2B5EF4-FFF2-40B4-BE49-F238E27FC236}">
                    <a16:creationId xmlns:a16="http://schemas.microsoft.com/office/drawing/2014/main" id="{95F0659A-8034-1040-39FD-4012A0C22C71}"/>
                  </a:ext>
                </a:extLst>
              </p:cNvPr>
              <p:cNvSpPr/>
              <p:nvPr/>
            </p:nvSpPr>
            <p:spPr>
              <a:xfrm>
                <a:off x="4494732" y="2445065"/>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8C28B205-F121-9256-328E-4A072AB997F0}"/>
                      </a:ext>
                    </a:extLst>
                  </p:cNvPr>
                  <p:cNvSpPr txBox="1"/>
                  <p:nvPr/>
                </p:nvSpPr>
                <p:spPr>
                  <a:xfrm>
                    <a:off x="5002844" y="2277881"/>
                    <a:ext cx="5327874" cy="58746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1400" b="0" i="1" smtClean="0">
                              <a:solidFill>
                                <a:schemeClr val="tx1"/>
                              </a:solidFill>
                              <a:latin typeface="Cambria Math" panose="02040503050406030204" pitchFamily="18" charset="0"/>
                            </a:rPr>
                            <m:t>𝑝</m:t>
                          </m:r>
                          <m:d>
                            <m:dPr>
                              <m:ctrlPr>
                                <a:rPr lang="en-US" altLang="zh-CN" sz="1400" b="0" i="1" smtClean="0">
                                  <a:solidFill>
                                    <a:schemeClr val="tx1"/>
                                  </a:solidFill>
                                  <a:latin typeface="Cambria Math" panose="02040503050406030204" pitchFamily="18" charset="0"/>
                                </a:rPr>
                              </m:ctrlPr>
                            </m:dPr>
                            <m:e>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𝑥</m:t>
                                  </m:r>
                                </m:e>
                                <m:sub>
                                  <m:r>
                                    <a:rPr lang="en-US" altLang="zh-CN" sz="1400" b="0" i="1" smtClean="0">
                                      <a:solidFill>
                                        <a:schemeClr val="tx1"/>
                                      </a:solidFill>
                                      <a:latin typeface="Cambria Math" panose="02040503050406030204" pitchFamily="18" charset="0"/>
                                    </a:rPr>
                                    <m:t>𝑡</m:t>
                                  </m:r>
                                  <m:r>
                                    <a:rPr lang="en-US" altLang="zh-CN" sz="1400" b="0" i="1" smtClean="0">
                                      <a:solidFill>
                                        <a:schemeClr val="tx1"/>
                                      </a:solidFill>
                                      <a:latin typeface="Cambria Math" panose="02040503050406030204" pitchFamily="18" charset="0"/>
                                    </a:rPr>
                                    <m:t>−1</m:t>
                                  </m:r>
                                </m:sub>
                              </m:sSub>
                            </m:e>
                            <m:e>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𝑥</m:t>
                                  </m:r>
                                </m:e>
                                <m:sub>
                                  <m:r>
                                    <a:rPr lang="en-US" altLang="zh-CN" sz="1400" b="0" i="1" smtClean="0">
                                      <a:solidFill>
                                        <a:schemeClr val="tx1"/>
                                      </a:solidFill>
                                      <a:latin typeface="Cambria Math" panose="02040503050406030204" pitchFamily="18" charset="0"/>
                                    </a:rPr>
                                    <m:t>𝑡</m:t>
                                  </m:r>
                                </m:sub>
                              </m:sSub>
                              <m:r>
                                <a:rPr lang="en-US" altLang="zh-CN" sz="1400" b="0" i="1" smtClean="0">
                                  <a:solidFill>
                                    <a:schemeClr val="tx1"/>
                                  </a:solidFill>
                                  <a:latin typeface="Cambria Math" panose="02040503050406030204" pitchFamily="18" charset="0"/>
                                </a:rPr>
                                <m:t>,</m:t>
                              </m:r>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𝑥</m:t>
                                  </m:r>
                                </m:e>
                                <m:sub>
                                  <m:r>
                                    <a:rPr lang="en-US" altLang="zh-CN" sz="1400" b="0" i="1" smtClean="0">
                                      <a:solidFill>
                                        <a:schemeClr val="tx1"/>
                                      </a:solidFill>
                                      <a:latin typeface="Cambria Math" panose="02040503050406030204" pitchFamily="18" charset="0"/>
                                    </a:rPr>
                                    <m:t>0</m:t>
                                  </m:r>
                                </m:sub>
                              </m:sSub>
                            </m:e>
                          </m:d>
                          <m:r>
                            <a:rPr lang="en-US" altLang="zh-CN" sz="1400" b="0" i="1" smtClean="0">
                              <a:solidFill>
                                <a:schemeClr val="tx1"/>
                              </a:solidFill>
                              <a:latin typeface="Cambria Math" panose="02040503050406030204" pitchFamily="18" charset="0"/>
                            </a:rPr>
                            <m:t>~</m:t>
                          </m:r>
                          <m:r>
                            <a:rPr lang="en-US" altLang="zh-CN" sz="1400" b="0" i="1" smtClean="0">
                              <a:solidFill>
                                <a:schemeClr val="tx1"/>
                              </a:solidFill>
                              <a:latin typeface="Cambria Math" panose="02040503050406030204" pitchFamily="18" charset="0"/>
                            </a:rPr>
                            <m:t>𝑁</m:t>
                          </m:r>
                          <m:r>
                            <a:rPr lang="en-US" altLang="zh-CN" sz="1400" b="0" i="1" smtClean="0">
                              <a:solidFill>
                                <a:schemeClr val="tx1"/>
                              </a:solidFill>
                              <a:latin typeface="Cambria Math" panose="02040503050406030204" pitchFamily="18" charset="0"/>
                            </a:rPr>
                            <m:t>(</m:t>
                          </m:r>
                          <m:f>
                            <m:fPr>
                              <m:ctrlPr>
                                <a:rPr lang="en-US" altLang="zh-CN" sz="1400" b="0" i="1" smtClean="0">
                                  <a:solidFill>
                                    <a:schemeClr val="tx1"/>
                                  </a:solidFill>
                                  <a:latin typeface="Cambria Math" panose="02040503050406030204" pitchFamily="18" charset="0"/>
                                </a:rPr>
                              </m:ctrlPr>
                            </m:fPr>
                            <m:num>
                              <m:r>
                                <a:rPr lang="en-US" altLang="zh-CN" sz="1400" b="0" i="1" smtClean="0">
                                  <a:solidFill>
                                    <a:schemeClr val="tx1"/>
                                  </a:solidFill>
                                  <a:latin typeface="Cambria Math" panose="02040503050406030204" pitchFamily="18" charset="0"/>
                                </a:rPr>
                                <m:t>1</m:t>
                              </m:r>
                            </m:num>
                            <m:den>
                              <m:rad>
                                <m:radPr>
                                  <m:degHide m:val="on"/>
                                  <m:ctrlPr>
                                    <a:rPr lang="en-US" altLang="zh-CN" sz="1400" i="1">
                                      <a:solidFill>
                                        <a:schemeClr val="tx1"/>
                                      </a:solidFill>
                                      <a:latin typeface="Cambria Math" panose="02040503050406030204" pitchFamily="18" charset="0"/>
                                    </a:rPr>
                                  </m:ctrlPr>
                                </m:radPr>
                                <m:deg/>
                                <m:e>
                                  <m:sSub>
                                    <m:sSubPr>
                                      <m:ctrlPr>
                                        <a:rPr lang="en-US" altLang="zh-CN"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𝛼</m:t>
                                      </m:r>
                                    </m:e>
                                    <m:sub>
                                      <m:r>
                                        <a:rPr lang="en-US" altLang="zh-CN" sz="1400" i="1">
                                          <a:solidFill>
                                            <a:schemeClr val="tx1"/>
                                          </a:solidFill>
                                          <a:latin typeface="Cambria Math" panose="02040503050406030204" pitchFamily="18" charset="0"/>
                                        </a:rPr>
                                        <m:t>𝑡</m:t>
                                      </m:r>
                                    </m:sub>
                                  </m:sSub>
                                </m:e>
                              </m:rad>
                            </m:den>
                          </m:f>
                          <m:r>
                            <a:rPr lang="en-US" altLang="zh-CN" sz="1400" b="0" i="1" smtClean="0">
                              <a:solidFill>
                                <a:schemeClr val="tx1"/>
                              </a:solidFill>
                              <a:latin typeface="Cambria Math" panose="02040503050406030204" pitchFamily="18" charset="0"/>
                            </a:rPr>
                            <m:t>(</m:t>
                          </m:r>
                          <m:sSub>
                            <m:sSubPr>
                              <m:ctrlPr>
                                <a:rPr lang="en-US" altLang="zh-CN" sz="1400" i="1">
                                  <a:solidFill>
                                    <a:schemeClr val="tx1"/>
                                  </a:solidFill>
                                  <a:latin typeface="Cambria Math" panose="02040503050406030204" pitchFamily="18" charset="0"/>
                                </a:rPr>
                              </m:ctrlPr>
                            </m:sSubPr>
                            <m:e>
                              <m:r>
                                <a:rPr lang="en-US" altLang="zh-CN" sz="1400" i="1">
                                  <a:solidFill>
                                    <a:schemeClr val="tx1"/>
                                  </a:solidFill>
                                  <a:latin typeface="Cambria Math" panose="02040503050406030204" pitchFamily="18" charset="0"/>
                                </a:rPr>
                                <m:t>𝑥</m:t>
                              </m:r>
                            </m:e>
                            <m:sub>
                              <m:r>
                                <a:rPr lang="en-US" altLang="zh-CN" sz="1400" i="1">
                                  <a:solidFill>
                                    <a:schemeClr val="tx1"/>
                                  </a:solidFill>
                                  <a:latin typeface="Cambria Math" panose="02040503050406030204" pitchFamily="18" charset="0"/>
                                </a:rPr>
                                <m:t>𝑡</m:t>
                              </m:r>
                            </m:sub>
                          </m:sSub>
                          <m:r>
                            <a:rPr lang="en-US" altLang="zh-CN" sz="1400" b="0" i="1" smtClean="0">
                              <a:solidFill>
                                <a:schemeClr val="tx1"/>
                              </a:solidFill>
                              <a:latin typeface="Cambria Math" panose="02040503050406030204" pitchFamily="18" charset="0"/>
                            </a:rPr>
                            <m:t>−</m:t>
                          </m:r>
                          <m:f>
                            <m:fPr>
                              <m:ctrlPr>
                                <a:rPr lang="en-US" altLang="zh-CN" sz="1400" b="0" i="1" smtClean="0">
                                  <a:solidFill>
                                    <a:schemeClr val="tx1"/>
                                  </a:solidFill>
                                  <a:latin typeface="Cambria Math" panose="02040503050406030204" pitchFamily="18" charset="0"/>
                                </a:rPr>
                              </m:ctrlPr>
                            </m:fPr>
                            <m:num>
                              <m:r>
                                <a:rPr lang="en-US" altLang="zh-CN" sz="1400" b="0" i="1" smtClean="0">
                                  <a:solidFill>
                                    <a:schemeClr val="tx1"/>
                                  </a:solidFill>
                                  <a:latin typeface="Cambria Math" panose="02040503050406030204" pitchFamily="18" charset="0"/>
                                </a:rPr>
                                <m:t>1−</m:t>
                              </m:r>
                              <m:sSub>
                                <m:sSubPr>
                                  <m:ctrlPr>
                                    <a:rPr lang="en-US" altLang="zh-CN"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𝛼</m:t>
                                  </m:r>
                                </m:e>
                                <m:sub>
                                  <m:r>
                                    <a:rPr lang="en-US" altLang="zh-CN" sz="1400" i="1">
                                      <a:solidFill>
                                        <a:schemeClr val="tx1"/>
                                      </a:solidFill>
                                      <a:latin typeface="Cambria Math" panose="02040503050406030204" pitchFamily="18" charset="0"/>
                                    </a:rPr>
                                    <m:t>𝑡</m:t>
                                  </m:r>
                                </m:sub>
                              </m:sSub>
                            </m:num>
                            <m:den>
                              <m:rad>
                                <m:radPr>
                                  <m:degHide m:val="on"/>
                                  <m:ctrlPr>
                                    <a:rPr lang="en-US" altLang="zh-CN" sz="1400" b="0" i="1" smtClean="0">
                                      <a:solidFill>
                                        <a:schemeClr val="tx1"/>
                                      </a:solidFill>
                                      <a:latin typeface="Cambria Math" panose="02040503050406030204" pitchFamily="18" charset="0"/>
                                    </a:rPr>
                                  </m:ctrlPr>
                                </m:radPr>
                                <m:deg/>
                                <m:e>
                                  <m:r>
                                    <a:rPr lang="en-US" altLang="zh-CN" sz="1400" i="1">
                                      <a:solidFill>
                                        <a:schemeClr val="tx1"/>
                                      </a:solidFill>
                                      <a:latin typeface="Cambria Math" panose="02040503050406030204" pitchFamily="18" charset="0"/>
                                    </a:rPr>
                                    <m:t>1−</m:t>
                                  </m:r>
                                  <m:sSub>
                                    <m:sSubPr>
                                      <m:ctrlPr>
                                        <a:rPr lang="en-US" altLang="zh-CN" sz="1400" i="1">
                                          <a:solidFill>
                                            <a:schemeClr val="tx1"/>
                                          </a:solidFill>
                                          <a:latin typeface="Cambria Math" panose="02040503050406030204" pitchFamily="18" charset="0"/>
                                        </a:rPr>
                                      </m:ctrlPr>
                                    </m:sSubPr>
                                    <m:e>
                                      <m:acc>
                                        <m:accPr>
                                          <m:chr m:val="̅"/>
                                          <m:ctrlPr>
                                            <a:rPr lang="en-US" altLang="zh-CN" sz="1400" i="1">
                                              <a:solidFill>
                                                <a:schemeClr val="tx1"/>
                                              </a:solidFill>
                                              <a:latin typeface="Cambria Math" panose="02040503050406030204" pitchFamily="18" charset="0"/>
                                            </a:rPr>
                                          </m:ctrlPr>
                                        </m:accPr>
                                        <m:e>
                                          <m:r>
                                            <a:rPr lang="zh-CN" altLang="en-US" sz="1400" i="1">
                                              <a:solidFill>
                                                <a:schemeClr val="tx1"/>
                                              </a:solidFill>
                                              <a:latin typeface="Cambria Math" panose="02040503050406030204" pitchFamily="18" charset="0"/>
                                            </a:rPr>
                                            <m:t>𝛼</m:t>
                                          </m:r>
                                        </m:e>
                                      </m:acc>
                                    </m:e>
                                    <m:sub>
                                      <m:r>
                                        <a:rPr lang="en-US" altLang="zh-CN" sz="1400" i="1">
                                          <a:solidFill>
                                            <a:schemeClr val="tx1"/>
                                          </a:solidFill>
                                          <a:latin typeface="Cambria Math" panose="02040503050406030204" pitchFamily="18" charset="0"/>
                                        </a:rPr>
                                        <m:t>𝑡</m:t>
                                      </m:r>
                                    </m:sub>
                                  </m:sSub>
                                </m:e>
                              </m:rad>
                            </m:den>
                          </m:f>
                          <m:sSub>
                            <m:sSubPr>
                              <m:ctrlPr>
                                <a:rPr lang="en-US" altLang="zh-CN" sz="1400" b="0" i="1" smtClean="0">
                                  <a:solidFill>
                                    <a:schemeClr val="tx1"/>
                                  </a:solidFill>
                                  <a:latin typeface="Cambria Math" panose="02040503050406030204" pitchFamily="18" charset="0"/>
                                </a:rPr>
                              </m:ctrlPr>
                            </m:sSubPr>
                            <m:e>
                              <m:r>
                                <a:rPr lang="zh-CN" altLang="en-US" sz="1400" b="0" i="1" smtClean="0">
                                  <a:solidFill>
                                    <a:schemeClr val="tx1"/>
                                  </a:solidFill>
                                  <a:latin typeface="Cambria Math" panose="02040503050406030204" pitchFamily="18" charset="0"/>
                                </a:rPr>
                                <m:t>𝜀</m:t>
                              </m:r>
                            </m:e>
                            <m:sub>
                              <m:r>
                                <a:rPr lang="zh-CN" altLang="en-US" sz="1400" b="0" i="1" smtClean="0">
                                  <a:solidFill>
                                    <a:schemeClr val="tx1"/>
                                  </a:solidFill>
                                  <a:latin typeface="Cambria Math" panose="02040503050406030204" pitchFamily="18" charset="0"/>
                                </a:rPr>
                                <m:t>𝜃</m:t>
                              </m:r>
                            </m:sub>
                          </m:sSub>
                          <m:r>
                            <a:rPr lang="en-US" altLang="zh-CN" sz="1400" b="0" i="1" smtClean="0">
                              <a:solidFill>
                                <a:schemeClr val="tx1"/>
                              </a:solidFill>
                              <a:latin typeface="Cambria Math" panose="02040503050406030204" pitchFamily="18" charset="0"/>
                            </a:rPr>
                            <m:t>),</m:t>
                          </m:r>
                          <m:f>
                            <m:fPr>
                              <m:ctrlPr>
                                <a:rPr lang="en-US" altLang="zh-CN" sz="1400" i="1">
                                  <a:solidFill>
                                    <a:schemeClr val="tx1"/>
                                  </a:solidFill>
                                  <a:latin typeface="Cambria Math" panose="02040503050406030204" pitchFamily="18" charset="0"/>
                                </a:rPr>
                              </m:ctrlPr>
                            </m:fPr>
                            <m:num>
                              <m:r>
                                <a:rPr lang="en-US" altLang="zh-CN" sz="1400" i="1">
                                  <a:solidFill>
                                    <a:schemeClr val="tx1"/>
                                  </a:solidFill>
                                  <a:latin typeface="Cambria Math" panose="02040503050406030204" pitchFamily="18" charset="0"/>
                                </a:rPr>
                                <m:t>1−</m:t>
                              </m:r>
                              <m:sSub>
                                <m:sSubPr>
                                  <m:ctrlPr>
                                    <a:rPr lang="en-US" altLang="zh-CN" sz="1400" i="1">
                                      <a:solidFill>
                                        <a:schemeClr val="tx1"/>
                                      </a:solidFill>
                                      <a:latin typeface="Cambria Math" panose="02040503050406030204" pitchFamily="18" charset="0"/>
                                    </a:rPr>
                                  </m:ctrlPr>
                                </m:sSubPr>
                                <m:e>
                                  <m:acc>
                                    <m:accPr>
                                      <m:chr m:val="̅"/>
                                      <m:ctrlPr>
                                        <a:rPr lang="en-US" altLang="zh-CN" sz="1400" i="1">
                                          <a:solidFill>
                                            <a:schemeClr val="tx1"/>
                                          </a:solidFill>
                                          <a:latin typeface="Cambria Math" panose="02040503050406030204" pitchFamily="18" charset="0"/>
                                        </a:rPr>
                                      </m:ctrlPr>
                                    </m:accPr>
                                    <m:e>
                                      <m:r>
                                        <a:rPr lang="zh-CN" altLang="en-US" sz="1400" i="1">
                                          <a:solidFill>
                                            <a:schemeClr val="tx1"/>
                                          </a:solidFill>
                                          <a:latin typeface="Cambria Math" panose="02040503050406030204" pitchFamily="18" charset="0"/>
                                        </a:rPr>
                                        <m:t>𝛼</m:t>
                                      </m:r>
                                    </m:e>
                                  </m:acc>
                                </m:e>
                                <m:sub>
                                  <m:r>
                                    <a:rPr lang="en-US" altLang="zh-CN" sz="1400" i="1">
                                      <a:solidFill>
                                        <a:schemeClr val="tx1"/>
                                      </a:solidFill>
                                      <a:latin typeface="Cambria Math" panose="02040503050406030204" pitchFamily="18" charset="0"/>
                                    </a:rPr>
                                    <m:t>𝑡</m:t>
                                  </m:r>
                                  <m:r>
                                    <a:rPr lang="en-US" altLang="zh-CN" sz="1400" i="1">
                                      <a:solidFill>
                                        <a:schemeClr val="tx1"/>
                                      </a:solidFill>
                                      <a:latin typeface="Cambria Math" panose="02040503050406030204" pitchFamily="18" charset="0"/>
                                    </a:rPr>
                                    <m:t>−1</m:t>
                                  </m:r>
                                </m:sub>
                              </m:sSub>
                            </m:num>
                            <m:den>
                              <m:r>
                                <a:rPr lang="en-US" altLang="zh-CN" sz="1400" i="1">
                                  <a:solidFill>
                                    <a:schemeClr val="tx1"/>
                                  </a:solidFill>
                                  <a:latin typeface="Cambria Math" panose="02040503050406030204" pitchFamily="18" charset="0"/>
                                </a:rPr>
                                <m:t>1−</m:t>
                              </m:r>
                              <m:sSub>
                                <m:sSubPr>
                                  <m:ctrlPr>
                                    <a:rPr lang="en-US" altLang="zh-CN" sz="1400" i="1">
                                      <a:solidFill>
                                        <a:schemeClr val="tx1"/>
                                      </a:solidFill>
                                      <a:latin typeface="Cambria Math" panose="02040503050406030204" pitchFamily="18" charset="0"/>
                                    </a:rPr>
                                  </m:ctrlPr>
                                </m:sSubPr>
                                <m:e>
                                  <m:acc>
                                    <m:accPr>
                                      <m:chr m:val="̅"/>
                                      <m:ctrlPr>
                                        <a:rPr lang="en-US" altLang="zh-CN" sz="1400" i="1">
                                          <a:solidFill>
                                            <a:schemeClr val="tx1"/>
                                          </a:solidFill>
                                          <a:latin typeface="Cambria Math" panose="02040503050406030204" pitchFamily="18" charset="0"/>
                                        </a:rPr>
                                      </m:ctrlPr>
                                    </m:accPr>
                                    <m:e>
                                      <m:r>
                                        <a:rPr lang="zh-CN" altLang="en-US" sz="1400" i="1">
                                          <a:solidFill>
                                            <a:schemeClr val="tx1"/>
                                          </a:solidFill>
                                          <a:latin typeface="Cambria Math" panose="02040503050406030204" pitchFamily="18" charset="0"/>
                                        </a:rPr>
                                        <m:t>𝛼</m:t>
                                      </m:r>
                                    </m:e>
                                  </m:acc>
                                </m:e>
                                <m:sub>
                                  <m:r>
                                    <a:rPr lang="en-US" altLang="zh-CN" sz="1400" i="1">
                                      <a:solidFill>
                                        <a:schemeClr val="tx1"/>
                                      </a:solidFill>
                                      <a:latin typeface="Cambria Math" panose="02040503050406030204" pitchFamily="18" charset="0"/>
                                    </a:rPr>
                                    <m:t>𝑡</m:t>
                                  </m:r>
                                </m:sub>
                              </m:sSub>
                            </m:den>
                          </m:f>
                          <m:r>
                            <a:rPr lang="en-US" altLang="zh-CN" sz="1400" i="1">
                              <a:solidFill>
                                <a:schemeClr val="tx1"/>
                              </a:solidFill>
                              <a:latin typeface="Cambria Math" panose="02040503050406030204" pitchFamily="18" charset="0"/>
                            </a:rPr>
                            <m:t>(1−</m:t>
                          </m:r>
                          <m:sSub>
                            <m:sSubPr>
                              <m:ctrlPr>
                                <a:rPr lang="en-US" altLang="zh-CN"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𝛼</m:t>
                              </m:r>
                            </m:e>
                            <m:sub>
                              <m:r>
                                <a:rPr lang="en-US" altLang="zh-CN" sz="1400" i="1">
                                  <a:solidFill>
                                    <a:schemeClr val="tx1"/>
                                  </a:solidFill>
                                  <a:latin typeface="Cambria Math" panose="02040503050406030204" pitchFamily="18" charset="0"/>
                                </a:rPr>
                                <m:t>𝑡</m:t>
                              </m:r>
                            </m:sub>
                          </m:sSub>
                          <m:r>
                            <a:rPr lang="en-US" altLang="zh-CN" sz="1400" i="1">
                              <a:solidFill>
                                <a:schemeClr val="tx1"/>
                              </a:solidFill>
                              <a:latin typeface="Cambria Math" panose="02040503050406030204" pitchFamily="18" charset="0"/>
                            </a:rPr>
                            <m:t>))</m:t>
                          </m:r>
                        </m:oMath>
                      </m:oMathPara>
                    </a14:m>
                    <a:endParaRPr lang="zh-CN" altLang="en-US" sz="1400" dirty="0">
                      <a:solidFill>
                        <a:schemeClr val="tx1"/>
                      </a:solidFill>
                    </a:endParaRPr>
                  </a:p>
                </p:txBody>
              </p:sp>
            </mc:Choice>
            <mc:Fallback xmlns="">
              <p:sp>
                <p:nvSpPr>
                  <p:cNvPr id="31" name="文本框 30">
                    <a:extLst>
                      <a:ext uri="{FF2B5EF4-FFF2-40B4-BE49-F238E27FC236}">
                        <a16:creationId xmlns:a16="http://schemas.microsoft.com/office/drawing/2014/main" id="{8C28B205-F121-9256-328E-4A072AB997F0}"/>
                      </a:ext>
                    </a:extLst>
                  </p:cNvPr>
                  <p:cNvSpPr txBox="1">
                    <a:spLocks noRot="1" noChangeAspect="1" noMove="1" noResize="1" noEditPoints="1" noAdjustHandles="1" noChangeArrowheads="1" noChangeShapeType="1" noTextEdit="1"/>
                  </p:cNvSpPr>
                  <p:nvPr/>
                </p:nvSpPr>
                <p:spPr>
                  <a:xfrm>
                    <a:off x="5002844" y="2277881"/>
                    <a:ext cx="5327874" cy="587469"/>
                  </a:xfrm>
                  <a:prstGeom prst="rect">
                    <a:avLst/>
                  </a:prstGeom>
                  <a:blipFill>
                    <a:blip r:embed="rId9"/>
                    <a:stretch>
                      <a:fillRect/>
                    </a:stretch>
                  </a:blipFill>
                </p:spPr>
                <p:txBody>
                  <a:bodyPr/>
                  <a:lstStyle/>
                  <a:p>
                    <a:r>
                      <a:rPr lang="zh-CN" altLang="en-US">
                        <a:noFill/>
                      </a:rPr>
                      <a:t> </a:t>
                    </a:r>
                  </a:p>
                </p:txBody>
              </p:sp>
            </mc:Fallback>
          </mc:AlternateContent>
          <p:sp>
            <p:nvSpPr>
              <p:cNvPr id="32" name="箭头: 右 42">
                <a:extLst>
                  <a:ext uri="{FF2B5EF4-FFF2-40B4-BE49-F238E27FC236}">
                    <a16:creationId xmlns:a16="http://schemas.microsoft.com/office/drawing/2014/main" id="{8C933978-5A9C-FB84-6F21-F375CB02867D}"/>
                  </a:ext>
                </a:extLst>
              </p:cNvPr>
              <p:cNvSpPr/>
              <p:nvPr/>
            </p:nvSpPr>
            <p:spPr>
              <a:xfrm>
                <a:off x="9700395" y="2453019"/>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3" name="图片 32">
                <a:extLst>
                  <a:ext uri="{FF2B5EF4-FFF2-40B4-BE49-F238E27FC236}">
                    <a16:creationId xmlns:a16="http://schemas.microsoft.com/office/drawing/2014/main" id="{0CF265C5-BE34-0DB4-7E68-DD0C988A2D52}"/>
                  </a:ext>
                </a:extLst>
              </p:cNvPr>
              <p:cNvPicPr>
                <a:picLocks noChangeAspect="1"/>
              </p:cNvPicPr>
              <p:nvPr/>
            </p:nvPicPr>
            <p:blipFill>
              <a:blip r:embed="rId5"/>
              <a:stretch>
                <a:fillRect/>
              </a:stretch>
            </p:blipFill>
            <p:spPr>
              <a:xfrm>
                <a:off x="10329515" y="2192485"/>
                <a:ext cx="779620" cy="758262"/>
              </a:xfrm>
              <a:prstGeom prst="rect">
                <a:avLst/>
              </a:prstGeom>
            </p:spPr>
          </p:pic>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7F66DF91-4BBC-CFE7-1707-F89F5C59DFF3}"/>
                      </a:ext>
                    </a:extLst>
                  </p:cNvPr>
                  <p:cNvSpPr txBox="1"/>
                  <p:nvPr/>
                </p:nvSpPr>
                <p:spPr>
                  <a:xfrm>
                    <a:off x="10495616" y="2950747"/>
                    <a:ext cx="44741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𝒕</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𝟏</m:t>
                              </m:r>
                            </m:sub>
                          </m:sSub>
                        </m:oMath>
                      </m:oMathPara>
                    </a14:m>
                    <a:endParaRPr lang="zh-CN" altLang="en-US" dirty="0"/>
                  </a:p>
                </p:txBody>
              </p:sp>
            </mc:Choice>
            <mc:Fallback xmlns="">
              <p:sp>
                <p:nvSpPr>
                  <p:cNvPr id="34" name="文本框 33">
                    <a:extLst>
                      <a:ext uri="{FF2B5EF4-FFF2-40B4-BE49-F238E27FC236}">
                        <a16:creationId xmlns:a16="http://schemas.microsoft.com/office/drawing/2014/main" id="{7F66DF91-4BBC-CFE7-1707-F89F5C59DFF3}"/>
                      </a:ext>
                    </a:extLst>
                  </p:cNvPr>
                  <p:cNvSpPr txBox="1">
                    <a:spLocks noRot="1" noChangeAspect="1" noMove="1" noResize="1" noEditPoints="1" noAdjustHandles="1" noChangeArrowheads="1" noChangeShapeType="1" noTextEdit="1"/>
                  </p:cNvSpPr>
                  <p:nvPr/>
                </p:nvSpPr>
                <p:spPr>
                  <a:xfrm>
                    <a:off x="10495616" y="2950747"/>
                    <a:ext cx="447417" cy="369332"/>
                  </a:xfrm>
                  <a:prstGeom prst="rect">
                    <a:avLst/>
                  </a:prstGeom>
                  <a:blipFill>
                    <a:blip r:embed="rId10"/>
                    <a:stretch>
                      <a:fillRect r="-28378"/>
                    </a:stretch>
                  </a:blipFill>
                </p:spPr>
                <p:txBody>
                  <a:bodyPr/>
                  <a:lstStyle/>
                  <a:p>
                    <a:r>
                      <a:rPr lang="zh-CN" altLang="en-US">
                        <a:noFill/>
                      </a:rPr>
                      <a:t> </a:t>
                    </a:r>
                  </a:p>
                </p:txBody>
              </p:sp>
            </mc:Fallback>
          </mc:AlternateContent>
        </p:grpSp>
        <p:sp>
          <p:nvSpPr>
            <p:cNvPr id="41" name="箭头: 右 42">
              <a:extLst>
                <a:ext uri="{FF2B5EF4-FFF2-40B4-BE49-F238E27FC236}">
                  <a16:creationId xmlns:a16="http://schemas.microsoft.com/office/drawing/2014/main" id="{4CB09AD6-6455-CD39-56F8-06E6DF21CC88}"/>
                </a:ext>
              </a:extLst>
            </p:cNvPr>
            <p:cNvSpPr/>
            <p:nvPr/>
          </p:nvSpPr>
          <p:spPr>
            <a:xfrm rot="10800000">
              <a:off x="1697549" y="2956560"/>
              <a:ext cx="8539773" cy="164900"/>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3" name="文本框 42">
            <a:extLst>
              <a:ext uri="{FF2B5EF4-FFF2-40B4-BE49-F238E27FC236}">
                <a16:creationId xmlns:a16="http://schemas.microsoft.com/office/drawing/2014/main" id="{A0F720B6-8AE4-776A-530C-6ACC7791A40D}"/>
              </a:ext>
            </a:extLst>
          </p:cNvPr>
          <p:cNvSpPr txBox="1"/>
          <p:nvPr/>
        </p:nvSpPr>
        <p:spPr>
          <a:xfrm>
            <a:off x="4921268" y="1760132"/>
            <a:ext cx="2206247" cy="400110"/>
          </a:xfrm>
          <a:prstGeom prst="rect">
            <a:avLst/>
          </a:prstGeom>
          <a:noFill/>
        </p:spPr>
        <p:txBody>
          <a:bodyPr wrap="square">
            <a:spAutoFit/>
          </a:bodyPr>
          <a:lstStyle/>
          <a:p>
            <a:pPr algn="ctr"/>
            <a:r>
              <a:rPr lang="en-US" altLang="zh-CN" sz="20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DDPM</a:t>
            </a:r>
            <a:endParaRPr lang="zh-CN" altLang="en-US" sz="2000" dirty="0"/>
          </a:p>
        </p:txBody>
      </p:sp>
      <p:sp>
        <p:nvSpPr>
          <p:cNvPr id="2" name="文本框 1">
            <a:extLst>
              <a:ext uri="{FF2B5EF4-FFF2-40B4-BE49-F238E27FC236}">
                <a16:creationId xmlns:a16="http://schemas.microsoft.com/office/drawing/2014/main" id="{4E2C17C9-B7F7-A854-6D6E-48F078571B71}"/>
              </a:ext>
            </a:extLst>
          </p:cNvPr>
          <p:cNvSpPr txBox="1"/>
          <p:nvPr/>
        </p:nvSpPr>
        <p:spPr>
          <a:xfrm>
            <a:off x="739331" y="4012822"/>
            <a:ext cx="3029668" cy="707886"/>
          </a:xfrm>
          <a:prstGeom prst="rect">
            <a:avLst/>
          </a:prstGeom>
          <a:noFill/>
        </p:spPr>
        <p:txBody>
          <a:bodyPr wrap="square">
            <a:spAutoFit/>
          </a:bodyPr>
          <a:lstStyle/>
          <a:p>
            <a:r>
              <a:rPr lang="en-US" altLang="zh-CN" sz="20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For </a:t>
            </a:r>
            <a:r>
              <a:rPr lang="en-US" altLang="zh-CN" sz="2000" b="1" dirty="0" err="1">
                <a:solidFill>
                  <a:srgbClr val="002060"/>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0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=T(1000) to 0 step 1:</a:t>
            </a:r>
          </a:p>
          <a:p>
            <a:r>
              <a:rPr lang="en-US" altLang="zh-CN" sz="20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000" dirty="0"/>
          </a:p>
        </p:txBody>
      </p:sp>
      <p:sp>
        <p:nvSpPr>
          <p:cNvPr id="3" name="箭头: 右 42">
            <a:extLst>
              <a:ext uri="{FF2B5EF4-FFF2-40B4-BE49-F238E27FC236}">
                <a16:creationId xmlns:a16="http://schemas.microsoft.com/office/drawing/2014/main" id="{1DD902FB-623A-FCB1-BFA8-AF787878DBCE}"/>
              </a:ext>
            </a:extLst>
          </p:cNvPr>
          <p:cNvSpPr/>
          <p:nvPr/>
        </p:nvSpPr>
        <p:spPr>
          <a:xfrm>
            <a:off x="3813392" y="4460907"/>
            <a:ext cx="687740"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a:extLst>
              <a:ext uri="{FF2B5EF4-FFF2-40B4-BE49-F238E27FC236}">
                <a16:creationId xmlns:a16="http://schemas.microsoft.com/office/drawing/2014/main" id="{22C52BCA-210B-B461-3434-FADFA8368A18}"/>
              </a:ext>
            </a:extLst>
          </p:cNvPr>
          <p:cNvSpPr txBox="1"/>
          <p:nvPr/>
        </p:nvSpPr>
        <p:spPr>
          <a:xfrm>
            <a:off x="5221879" y="3890797"/>
            <a:ext cx="1444018" cy="338554"/>
          </a:xfrm>
          <a:prstGeom prst="rect">
            <a:avLst/>
          </a:prstGeom>
          <a:noFill/>
        </p:spPr>
        <p:txBody>
          <a:bodyPr wrap="square">
            <a:spAutoFit/>
          </a:bodyPr>
          <a:lstStyle/>
          <a:p>
            <a:r>
              <a:rPr lang="zh-CN" altLang="en-US"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①让</a:t>
            </a:r>
            <a:r>
              <a:rPr lang="en-US" altLang="zh-CN"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en-US"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小一点</a:t>
            </a:r>
            <a:endParaRPr lang="zh-CN" altLang="en-US" sz="1600" dirty="0"/>
          </a:p>
        </p:txBody>
      </p:sp>
      <p:sp>
        <p:nvSpPr>
          <p:cNvPr id="7" name="文本框 6">
            <a:extLst>
              <a:ext uri="{FF2B5EF4-FFF2-40B4-BE49-F238E27FC236}">
                <a16:creationId xmlns:a16="http://schemas.microsoft.com/office/drawing/2014/main" id="{B74E9665-4685-9A93-D926-22AC6AC1E67F}"/>
              </a:ext>
            </a:extLst>
          </p:cNvPr>
          <p:cNvSpPr txBox="1"/>
          <p:nvPr/>
        </p:nvSpPr>
        <p:spPr>
          <a:xfrm>
            <a:off x="10087791" y="4634804"/>
            <a:ext cx="1444018" cy="338554"/>
          </a:xfrm>
          <a:prstGeom prst="rect">
            <a:avLst/>
          </a:prstGeom>
          <a:noFill/>
        </p:spPr>
        <p:txBody>
          <a:bodyPr wrap="square">
            <a:spAutoFit/>
          </a:bodyPr>
          <a:lstStyle/>
          <a:p>
            <a:r>
              <a:rPr lang="zh-CN" altLang="en-US"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小不了一点</a:t>
            </a:r>
            <a:endParaRPr lang="zh-CN" altLang="en-US" sz="1600" dirty="0"/>
          </a:p>
        </p:txBody>
      </p:sp>
      <p:sp>
        <p:nvSpPr>
          <p:cNvPr id="8" name="文本框 7">
            <a:extLst>
              <a:ext uri="{FF2B5EF4-FFF2-40B4-BE49-F238E27FC236}">
                <a16:creationId xmlns:a16="http://schemas.microsoft.com/office/drawing/2014/main" id="{0B0C5056-091D-1D53-1EE5-F98A58D8CF20}"/>
              </a:ext>
            </a:extLst>
          </p:cNvPr>
          <p:cNvSpPr txBox="1"/>
          <p:nvPr/>
        </p:nvSpPr>
        <p:spPr>
          <a:xfrm>
            <a:off x="5206646" y="5313163"/>
            <a:ext cx="1925620" cy="338554"/>
          </a:xfrm>
          <a:prstGeom prst="rect">
            <a:avLst/>
          </a:prstGeom>
          <a:noFill/>
        </p:spPr>
        <p:txBody>
          <a:bodyPr wrap="square">
            <a:spAutoFit/>
          </a:bodyPr>
          <a:lstStyle/>
          <a:p>
            <a:r>
              <a:rPr lang="zh-CN" altLang="en-US"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②让</a:t>
            </a:r>
            <a:r>
              <a:rPr lang="en-US" altLang="zh-CN"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step</a:t>
            </a:r>
            <a:r>
              <a:rPr lang="zh-CN" altLang="en-US"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大一点</a:t>
            </a:r>
            <a:endParaRPr lang="zh-CN" altLang="en-US" sz="16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A782A1A-0D91-C374-A676-5149DC0250DD}"/>
                  </a:ext>
                </a:extLst>
              </p:cNvPr>
              <p:cNvSpPr txBox="1"/>
              <p:nvPr/>
            </p:nvSpPr>
            <p:spPr>
              <a:xfrm>
                <a:off x="5651531" y="4194700"/>
                <a:ext cx="2703665" cy="43217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rad>
                        <m:radPr>
                          <m:degHide m:val="on"/>
                          <m:ctrlPr>
                            <a:rPr lang="en-US" altLang="zh-CN" i="1" smtClean="0">
                              <a:latin typeface="Cambria Math" panose="02040503050406030204" pitchFamily="18" charset="0"/>
                            </a:rPr>
                          </m:ctrlPr>
                        </m:radPr>
                        <m:deg/>
                        <m:e>
                          <m:sSub>
                            <m:sSubPr>
                              <m:ctrlPr>
                                <a:rPr lang="en-US" altLang="zh-CN"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zh-CN" altLang="en-US" b="0" i="1" smtClean="0">
                                      <a:latin typeface="Cambria Math" panose="02040503050406030204" pitchFamily="18" charset="0"/>
                                    </a:rPr>
                                    <m:t>𝛼</m:t>
                                  </m:r>
                                </m:e>
                              </m:acc>
                            </m:e>
                            <m:sub>
                              <m:r>
                                <a:rPr lang="en-US" altLang="zh-CN" b="0" i="1" smtClean="0">
                                  <a:latin typeface="Cambria Math" panose="02040503050406030204" pitchFamily="18" charset="0"/>
                                </a:rPr>
                                <m:t>𝑇</m:t>
                              </m:r>
                            </m:sub>
                          </m:sSub>
                        </m:e>
                      </m:rad>
                      <m:sSub>
                        <m:sSubPr>
                          <m:ctrlPr>
                            <a:rPr lang="en-US" altLang="zh-CN" i="1">
                              <a:latin typeface="Cambria Math" panose="02040503050406030204" pitchFamily="18" charset="0"/>
                            </a:rPr>
                          </m:ctrlPr>
                        </m:sSubPr>
                        <m:e>
                          <m:r>
                            <a:rPr lang="en-US" altLang="zh-CN" b="0" i="1">
                              <a:latin typeface="Cambria Math" panose="02040503050406030204" pitchFamily="18" charset="0"/>
                            </a:rPr>
                            <m:t>𝑥</m:t>
                          </m:r>
                        </m:e>
                        <m:sub>
                          <m:r>
                            <a:rPr lang="en-US" altLang="zh-CN" b="0" i="1">
                              <a:latin typeface="Cambria Math" panose="02040503050406030204" pitchFamily="18" charset="0"/>
                            </a:rPr>
                            <m:t>0</m:t>
                          </m:r>
                        </m:sub>
                      </m:sSub>
                      <m:r>
                        <a:rPr lang="en-US" altLang="zh-CN" b="0" i="1" smtClean="0">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𝛼</m:t>
                                  </m:r>
                                </m:e>
                              </m:acc>
                            </m:e>
                            <m:sub>
                              <m:r>
                                <a:rPr lang="en-US" altLang="zh-CN" b="0" i="1" smtClean="0">
                                  <a:latin typeface="Cambria Math" panose="02040503050406030204" pitchFamily="18" charset="0"/>
                                </a:rPr>
                                <m:t>𝑇</m:t>
                              </m:r>
                            </m:sub>
                          </m:sSub>
                        </m:e>
                      </m:rad>
                      <m:r>
                        <a:rPr lang="zh-CN" altLang="en-US" b="0" i="1" smtClean="0">
                          <a:solidFill>
                            <a:schemeClr val="tx1"/>
                          </a:solidFill>
                          <a:latin typeface="Cambria Math" panose="02040503050406030204" pitchFamily="18" charset="0"/>
                        </a:rPr>
                        <m:t>𝜀</m:t>
                      </m:r>
                    </m:oMath>
                  </m:oMathPara>
                </a14:m>
                <a:endParaRPr lang="zh-CN" altLang="en-US"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FA782A1A-0D91-C374-A676-5149DC0250DD}"/>
                  </a:ext>
                </a:extLst>
              </p:cNvPr>
              <p:cNvSpPr txBox="1">
                <a:spLocks noRot="1" noChangeAspect="1" noMove="1" noResize="1" noEditPoints="1" noAdjustHandles="1" noChangeArrowheads="1" noChangeShapeType="1" noTextEdit="1"/>
              </p:cNvSpPr>
              <p:nvPr/>
            </p:nvSpPr>
            <p:spPr>
              <a:xfrm>
                <a:off x="5651531" y="4194700"/>
                <a:ext cx="2703665" cy="432170"/>
              </a:xfrm>
              <a:prstGeom prst="rect">
                <a:avLst/>
              </a:prstGeom>
              <a:blipFill>
                <a:blip r:embed="rId11"/>
                <a:stretch>
                  <a:fillRect/>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027972F7-8EFC-3021-A664-4A946FADEF73}"/>
              </a:ext>
            </a:extLst>
          </p:cNvPr>
          <p:cNvSpPr/>
          <p:nvPr/>
        </p:nvSpPr>
        <p:spPr>
          <a:xfrm flipV="1">
            <a:off x="8355196" y="4194700"/>
            <a:ext cx="1797879" cy="422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A5E905A-101F-4F1D-9E9F-66ED2BA95340}"/>
                  </a:ext>
                </a:extLst>
              </p:cNvPr>
              <p:cNvSpPr txBox="1"/>
              <p:nvPr/>
            </p:nvSpPr>
            <p:spPr>
              <a:xfrm>
                <a:off x="8355196" y="4222599"/>
                <a:ext cx="192924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𝛼</m:t>
                              </m:r>
                            </m:e>
                          </m:acc>
                        </m:e>
                        <m:sub>
                          <m:r>
                            <a:rPr lang="en-US" altLang="zh-CN" b="0" i="1" smtClean="0">
                              <a:latin typeface="Cambria Math" panose="02040503050406030204" pitchFamily="18" charset="0"/>
                            </a:rPr>
                            <m:t>𝑇</m:t>
                          </m:r>
                        </m:sub>
                      </m:sSub>
                      <m:r>
                        <a:rPr lang="en-US" altLang="zh-CN" sz="1800" b="0" i="1" smtClean="0">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𝑇</m:t>
                              </m:r>
                            </m:sub>
                          </m:sSub>
                          <m:r>
                            <a:rPr lang="zh-CN" altLang="en-US" i="1">
                              <a:latin typeface="Cambria Math" panose="02040503050406030204" pitchFamily="18" charset="0"/>
                            </a:rPr>
                            <m:t>𝛼</m:t>
                          </m:r>
                        </m:e>
                        <m:sub>
                          <m:r>
                            <a:rPr lang="en-US" altLang="zh-CN" b="0" i="1" smtClean="0">
                              <a:latin typeface="Cambria Math" panose="02040503050406030204" pitchFamily="18" charset="0"/>
                            </a:rPr>
                            <m:t>𝑇</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1</m:t>
                          </m:r>
                        </m:sub>
                      </m:sSub>
                    </m:oMath>
                  </m:oMathPara>
                </a14:m>
                <a:endParaRPr lang="zh-CN" altLang="en-US" dirty="0"/>
              </a:p>
            </p:txBody>
          </p:sp>
        </mc:Choice>
        <mc:Fallback xmlns="">
          <p:sp>
            <p:nvSpPr>
              <p:cNvPr id="18" name="文本框 17">
                <a:extLst>
                  <a:ext uri="{FF2B5EF4-FFF2-40B4-BE49-F238E27FC236}">
                    <a16:creationId xmlns:a16="http://schemas.microsoft.com/office/drawing/2014/main" id="{1A5E905A-101F-4F1D-9E9F-66ED2BA95340}"/>
                  </a:ext>
                </a:extLst>
              </p:cNvPr>
              <p:cNvSpPr txBox="1">
                <a:spLocks noRot="1" noChangeAspect="1" noMove="1" noResize="1" noEditPoints="1" noAdjustHandles="1" noChangeArrowheads="1" noChangeShapeType="1" noTextEdit="1"/>
              </p:cNvSpPr>
              <p:nvPr/>
            </p:nvSpPr>
            <p:spPr>
              <a:xfrm>
                <a:off x="8355196" y="4222599"/>
                <a:ext cx="1929244" cy="369332"/>
              </a:xfrm>
              <a:prstGeom prst="rect">
                <a:avLst/>
              </a:prstGeom>
              <a:blipFill>
                <a:blip r:embed="rId12"/>
                <a:stretch>
                  <a:fillRect/>
                </a:stretch>
              </a:blipFill>
            </p:spPr>
            <p:txBody>
              <a:bodyPr/>
              <a:lstStyle/>
              <a:p>
                <a:r>
                  <a:rPr lang="zh-CN" altLang="en-US">
                    <a:noFill/>
                  </a:rPr>
                  <a:t> </a:t>
                </a:r>
              </a:p>
            </p:txBody>
          </p:sp>
        </mc:Fallback>
      </mc:AlternateContent>
      <p:grpSp>
        <p:nvGrpSpPr>
          <p:cNvPr id="39" name="组合 38">
            <a:extLst>
              <a:ext uri="{FF2B5EF4-FFF2-40B4-BE49-F238E27FC236}">
                <a16:creationId xmlns:a16="http://schemas.microsoft.com/office/drawing/2014/main" id="{23716A6C-BB51-0A62-67EE-3C781C191E4F}"/>
              </a:ext>
            </a:extLst>
          </p:cNvPr>
          <p:cNvGrpSpPr/>
          <p:nvPr/>
        </p:nvGrpSpPr>
        <p:grpSpPr>
          <a:xfrm>
            <a:off x="5491884" y="4628793"/>
            <a:ext cx="4327428" cy="343229"/>
            <a:chOff x="5613316" y="4812819"/>
            <a:chExt cx="4327428" cy="343229"/>
          </a:xfrm>
        </p:grpSpPr>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CB0BC6D-0C35-6633-1AAE-A8CACEB03B04}"/>
                    </a:ext>
                  </a:extLst>
                </p:cNvPr>
                <p:cNvSpPr txBox="1"/>
                <p:nvPr/>
              </p:nvSpPr>
              <p:spPr>
                <a:xfrm>
                  <a:off x="8015125" y="4812819"/>
                  <a:ext cx="1925619" cy="338554"/>
                </a:xfrm>
                <a:prstGeom prst="rect">
                  <a:avLst/>
                </a:prstGeom>
                <a:noFill/>
              </p:spPr>
              <p:txBody>
                <a:bodyPr wrap="square">
                  <a:spAutoFit/>
                </a:bodyPr>
                <a:lstStyle/>
                <a:p>
                  <a14:m>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zh-CN" altLang="en-US" sz="1600" i="1">
                              <a:solidFill>
                                <a:schemeClr val="tx1"/>
                              </a:solidFill>
                              <a:latin typeface="Cambria Math" panose="02040503050406030204" pitchFamily="18" charset="0"/>
                            </a:rPr>
                            <m:t>𝛼</m:t>
                          </m:r>
                        </m:e>
                        <m:sub>
                          <m:r>
                            <a:rPr lang="en-US" altLang="zh-CN" sz="1600" b="0" i="1" smtClean="0">
                              <a:solidFill>
                                <a:schemeClr val="tx1"/>
                              </a:solidFill>
                              <a:latin typeface="Cambria Math" panose="02040503050406030204" pitchFamily="18" charset="0"/>
                            </a:rPr>
                            <m:t>𝑡</m:t>
                          </m:r>
                        </m:sub>
                      </m:sSub>
                      <m:r>
                        <a:rPr lang="zh-CN" altLang="en-US" sz="1600" i="1">
                          <a:solidFill>
                            <a:schemeClr val="tx1"/>
                          </a:solidFill>
                          <a:latin typeface="Cambria Math" panose="02040503050406030204" pitchFamily="18" charset="0"/>
                        </a:rPr>
                        <m:t>→</m:t>
                      </m:r>
                      <m:r>
                        <a:rPr lang="en-US" altLang="zh-CN" sz="1600" b="1" i="0" smtClean="0">
                          <a:solidFill>
                            <a:schemeClr val="tx1"/>
                          </a:solidFill>
                          <a:latin typeface="Cambria Math" panose="02040503050406030204" pitchFamily="18" charset="0"/>
                        </a:rPr>
                        <m:t> </m:t>
                      </m:r>
                    </m:oMath>
                  </a14:m>
                  <a:r>
                    <a:rPr lang="en-US" altLang="zh-CN"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 &amp;&amp; T</a:t>
                  </a:r>
                  <a:r>
                    <a:rPr lang="zh-CN" altLang="en-US" sz="1600" dirty="0">
                      <a:solidFill>
                        <a:schemeClr val="tx1"/>
                      </a:solidFill>
                    </a:rPr>
                    <a:t> </a:t>
                  </a:r>
                  <a14:m>
                    <m:oMath xmlns:m="http://schemas.openxmlformats.org/officeDocument/2006/math">
                      <m:r>
                        <a:rPr lang="zh-CN" altLang="en-US" sz="1600" i="1">
                          <a:solidFill>
                            <a:schemeClr val="tx1"/>
                          </a:solidFill>
                          <a:latin typeface="Cambria Math" panose="02040503050406030204" pitchFamily="18" charset="0"/>
                        </a:rPr>
                        <m:t>→ </m:t>
                      </m:r>
                    </m:oMath>
                  </a14:m>
                  <a:r>
                    <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1600" dirty="0">
                    <a:solidFill>
                      <a:schemeClr val="tx1"/>
                    </a:solidFill>
                  </a:endParaRPr>
                </a:p>
              </p:txBody>
            </p:sp>
          </mc:Choice>
          <mc:Fallback xmlns="">
            <p:sp>
              <p:nvSpPr>
                <p:cNvPr id="19" name="文本框 18">
                  <a:extLst>
                    <a:ext uri="{FF2B5EF4-FFF2-40B4-BE49-F238E27FC236}">
                      <a16:creationId xmlns:a16="http://schemas.microsoft.com/office/drawing/2014/main" id="{6CB0BC6D-0C35-6633-1AAE-A8CACEB03B04}"/>
                    </a:ext>
                  </a:extLst>
                </p:cNvPr>
                <p:cNvSpPr txBox="1">
                  <a:spLocks noRot="1" noChangeAspect="1" noMove="1" noResize="1" noEditPoints="1" noAdjustHandles="1" noChangeArrowheads="1" noChangeShapeType="1" noTextEdit="1"/>
                </p:cNvSpPr>
                <p:nvPr/>
              </p:nvSpPr>
              <p:spPr>
                <a:xfrm>
                  <a:off x="8015125" y="4812819"/>
                  <a:ext cx="1925619" cy="338554"/>
                </a:xfrm>
                <a:prstGeom prst="rect">
                  <a:avLst/>
                </a:prstGeom>
                <a:blipFill>
                  <a:blip r:embed="rId13"/>
                  <a:stretch>
                    <a:fillRect t="-7143" b="-19643"/>
                  </a:stretch>
                </a:blipFill>
              </p:spPr>
              <p:txBody>
                <a:bodyPr/>
                <a:lstStyle/>
                <a:p>
                  <a:r>
                    <a:rPr lang="zh-CN" altLang="en-US">
                      <a:noFill/>
                    </a:rPr>
                    <a:t> </a:t>
                  </a:r>
                </a:p>
              </p:txBody>
            </p:sp>
          </mc:Fallback>
        </mc:AlternateContent>
        <p:sp>
          <p:nvSpPr>
            <p:cNvPr id="20" name="箭头: 右 42">
              <a:extLst>
                <a:ext uri="{FF2B5EF4-FFF2-40B4-BE49-F238E27FC236}">
                  <a16:creationId xmlns:a16="http://schemas.microsoft.com/office/drawing/2014/main" id="{1FE4947D-18EA-0A2A-9110-F89F825E350D}"/>
                </a:ext>
              </a:extLst>
            </p:cNvPr>
            <p:cNvSpPr/>
            <p:nvPr/>
          </p:nvSpPr>
          <p:spPr>
            <a:xfrm>
              <a:off x="6432224" y="4931600"/>
              <a:ext cx="352228" cy="129944"/>
            </a:xfrm>
            <a:prstGeom prst="rightArrow">
              <a:avLst/>
            </a:prstGeom>
            <a:solidFill>
              <a:schemeClr val="tx2">
                <a:alpha val="30000"/>
              </a:schemeClr>
            </a:solidFill>
            <a:ln w="6055" cap="flat">
              <a:noFill/>
              <a:prstDash val="solid"/>
              <a:miter/>
            </a:ln>
          </p:spPr>
          <p:txBody>
            <a:bodyPr rtlCol="0" anchor="ct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C0FEC63B-34A4-6F82-55FA-517833CF41E0}"/>
                    </a:ext>
                  </a:extLst>
                </p:cNvPr>
                <p:cNvSpPr txBox="1"/>
                <p:nvPr/>
              </p:nvSpPr>
              <p:spPr>
                <a:xfrm>
                  <a:off x="6796509" y="4817494"/>
                  <a:ext cx="1079500" cy="338554"/>
                </a:xfrm>
                <a:prstGeom prst="rect">
                  <a:avLst/>
                </a:prstGeom>
                <a:noFill/>
              </p:spPr>
              <p:txBody>
                <a:bodyPr wrap="square">
                  <a:spAutoFit/>
                </a:bodyPr>
                <a:lstStyle/>
                <a:p>
                  <a14:m>
                    <m:oMath xmlns:m="http://schemas.openxmlformats.org/officeDocument/2006/math">
                      <m:sSub>
                        <m:sSubPr>
                          <m:ctrlPr>
                            <a:rPr lang="en-US" altLang="zh-CN" sz="1600" i="1" smtClean="0">
                              <a:solidFill>
                                <a:schemeClr val="tx1"/>
                              </a:solidFill>
                              <a:latin typeface="Cambria Math" panose="02040503050406030204" pitchFamily="18" charset="0"/>
                            </a:rPr>
                          </m:ctrlPr>
                        </m:sSubPr>
                        <m:e>
                          <m:acc>
                            <m:accPr>
                              <m:chr m:val="̅"/>
                              <m:ctrlPr>
                                <a:rPr lang="en-US" altLang="zh-CN" sz="1600" b="0" i="1" smtClean="0">
                                  <a:solidFill>
                                    <a:schemeClr val="tx1"/>
                                  </a:solidFill>
                                  <a:latin typeface="Cambria Math" panose="02040503050406030204" pitchFamily="18" charset="0"/>
                                </a:rPr>
                              </m:ctrlPr>
                            </m:accPr>
                            <m:e>
                              <m:r>
                                <a:rPr lang="zh-CN" altLang="en-US" sz="1600" b="0" i="1" smtClean="0">
                                  <a:solidFill>
                                    <a:schemeClr val="tx1"/>
                                  </a:solidFill>
                                  <a:latin typeface="Cambria Math" panose="02040503050406030204" pitchFamily="18" charset="0"/>
                                </a:rPr>
                                <m:t>𝛼</m:t>
                              </m:r>
                            </m:e>
                          </m:acc>
                        </m:e>
                        <m:sub>
                          <m:r>
                            <a:rPr lang="en-US" altLang="zh-CN" sz="1600" b="0" i="1" smtClean="0">
                              <a:solidFill>
                                <a:schemeClr val="tx1"/>
                              </a:solidFill>
                              <a:latin typeface="Cambria Math" panose="02040503050406030204" pitchFamily="18" charset="0"/>
                            </a:rPr>
                            <m:t>𝑇</m:t>
                          </m:r>
                        </m:sub>
                      </m:sSub>
                    </m:oMath>
                  </a14:m>
                  <a:r>
                    <a:rPr lang="zh-CN" altLang="en-US" sz="1600" dirty="0">
                      <a:solidFill>
                        <a:schemeClr val="tx1"/>
                      </a:solidFill>
                    </a:rPr>
                    <a:t> </a:t>
                  </a:r>
                  <a14:m>
                    <m:oMath xmlns:m="http://schemas.openxmlformats.org/officeDocument/2006/math">
                      <m:r>
                        <a:rPr lang="zh-CN" altLang="en-US" sz="1600" i="1">
                          <a:solidFill>
                            <a:schemeClr val="tx1"/>
                          </a:solidFill>
                          <a:latin typeface="Cambria Math" panose="02040503050406030204" pitchFamily="18" charset="0"/>
                        </a:rPr>
                        <m:t>→</m:t>
                      </m:r>
                      <m:r>
                        <a:rPr lang="en-US" altLang="zh-CN" sz="1600" b="0" i="0" smtClean="0">
                          <a:solidFill>
                            <a:schemeClr val="tx1"/>
                          </a:solidFill>
                          <a:latin typeface="Cambria Math" panose="02040503050406030204" pitchFamily="18" charset="0"/>
                        </a:rPr>
                        <m:t>0</m:t>
                      </m:r>
                    </m:oMath>
                  </a14:m>
                  <a:endParaRPr lang="zh-CN" altLang="en-US" sz="1600" dirty="0">
                    <a:solidFill>
                      <a:schemeClr val="tx1"/>
                    </a:solidFill>
                  </a:endParaRPr>
                </a:p>
              </p:txBody>
            </p:sp>
          </mc:Choice>
          <mc:Fallback xmlns="">
            <p:sp>
              <p:nvSpPr>
                <p:cNvPr id="22" name="文本框 21">
                  <a:extLst>
                    <a:ext uri="{FF2B5EF4-FFF2-40B4-BE49-F238E27FC236}">
                      <a16:creationId xmlns:a16="http://schemas.microsoft.com/office/drawing/2014/main" id="{C0FEC63B-34A4-6F82-55FA-517833CF41E0}"/>
                    </a:ext>
                  </a:extLst>
                </p:cNvPr>
                <p:cNvSpPr txBox="1">
                  <a:spLocks noRot="1" noChangeAspect="1" noMove="1" noResize="1" noEditPoints="1" noAdjustHandles="1" noChangeArrowheads="1" noChangeShapeType="1" noTextEdit="1"/>
                </p:cNvSpPr>
                <p:nvPr/>
              </p:nvSpPr>
              <p:spPr>
                <a:xfrm>
                  <a:off x="6796509" y="4817494"/>
                  <a:ext cx="1079500" cy="338554"/>
                </a:xfrm>
                <a:prstGeom prst="rect">
                  <a:avLst/>
                </a:prstGeom>
                <a:blipFill>
                  <a:blip r:embed="rId14"/>
                  <a:stretch>
                    <a:fillRect/>
                  </a:stretch>
                </a:blipFill>
              </p:spPr>
              <p:txBody>
                <a:bodyPr/>
                <a:lstStyle/>
                <a:p>
                  <a:r>
                    <a:rPr lang="zh-CN" altLang="en-US">
                      <a:noFill/>
                    </a:rPr>
                    <a:t> </a:t>
                  </a:r>
                </a:p>
              </p:txBody>
            </p:sp>
          </mc:Fallback>
        </mc:AlternateContent>
        <p:sp>
          <p:nvSpPr>
            <p:cNvPr id="23" name="箭头: 右 42">
              <a:extLst>
                <a:ext uri="{FF2B5EF4-FFF2-40B4-BE49-F238E27FC236}">
                  <a16:creationId xmlns:a16="http://schemas.microsoft.com/office/drawing/2014/main" id="{08EEA467-4415-88C7-FD3D-49F4B0BAF3DE}"/>
                </a:ext>
              </a:extLst>
            </p:cNvPr>
            <p:cNvSpPr/>
            <p:nvPr/>
          </p:nvSpPr>
          <p:spPr>
            <a:xfrm>
              <a:off x="7625900" y="4959859"/>
              <a:ext cx="352228" cy="88619"/>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712E47DC-48DA-EEB7-ADF4-280F4CB024FC}"/>
                    </a:ext>
                  </a:extLst>
                </p:cNvPr>
                <p:cNvSpPr txBox="1"/>
                <p:nvPr/>
              </p:nvSpPr>
              <p:spPr>
                <a:xfrm>
                  <a:off x="5613316" y="4812819"/>
                  <a:ext cx="1383633" cy="338554"/>
                </a:xfrm>
                <a:prstGeom prst="rect">
                  <a:avLst/>
                </a:prstGeom>
                <a:noFill/>
              </p:spPr>
              <p:txBody>
                <a:bodyPr wrap="square">
                  <a:spAutoFit/>
                </a:bodyPr>
                <a:lstStyle/>
                <a:p>
                  <a14:m>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𝑥</m:t>
                          </m:r>
                        </m:e>
                        <m:sub>
                          <m:r>
                            <a:rPr lang="en-US" altLang="zh-CN" sz="1600" b="0" i="1" smtClean="0">
                              <a:solidFill>
                                <a:schemeClr val="tx1"/>
                              </a:solidFill>
                              <a:latin typeface="Cambria Math" panose="02040503050406030204" pitchFamily="18" charset="0"/>
                            </a:rPr>
                            <m:t>𝑇</m:t>
                          </m:r>
                        </m:sub>
                      </m:sSub>
                    </m:oMath>
                  </a14:m>
                  <a:r>
                    <a:rPr lang="zh-CN" altLang="en-US" sz="1600" dirty="0">
                      <a:solidFill>
                        <a:schemeClr val="tx1"/>
                      </a:solidFill>
                    </a:rPr>
                    <a:t> </a:t>
                  </a:r>
                  <a14:m>
                    <m:oMath xmlns:m="http://schemas.openxmlformats.org/officeDocument/2006/math">
                      <m:r>
                        <a:rPr lang="zh-CN" altLang="en-US" sz="1600" i="1">
                          <a:solidFill>
                            <a:schemeClr val="tx1"/>
                          </a:solidFill>
                          <a:latin typeface="Cambria Math" panose="02040503050406030204" pitchFamily="18" charset="0"/>
                        </a:rPr>
                        <m:t>→</m:t>
                      </m:r>
                      <m:r>
                        <a:rPr lang="zh-CN" altLang="en-US" sz="1600" i="1" smtClean="0">
                          <a:solidFill>
                            <a:schemeClr val="tx1"/>
                          </a:solidFill>
                          <a:latin typeface="Cambria Math" panose="02040503050406030204" pitchFamily="18" charset="0"/>
                        </a:rPr>
                        <m:t>𝜀</m:t>
                      </m:r>
                    </m:oMath>
                  </a14:m>
                  <a:endParaRPr lang="zh-CN" altLang="en-US" sz="1600" dirty="0">
                    <a:solidFill>
                      <a:schemeClr val="tx1"/>
                    </a:solidFill>
                  </a:endParaRPr>
                </a:p>
              </p:txBody>
            </p:sp>
          </mc:Choice>
          <mc:Fallback xmlns="">
            <p:sp>
              <p:nvSpPr>
                <p:cNvPr id="25" name="文本框 24">
                  <a:extLst>
                    <a:ext uri="{FF2B5EF4-FFF2-40B4-BE49-F238E27FC236}">
                      <a16:creationId xmlns:a16="http://schemas.microsoft.com/office/drawing/2014/main" id="{712E47DC-48DA-EEB7-ADF4-280F4CB024FC}"/>
                    </a:ext>
                  </a:extLst>
                </p:cNvPr>
                <p:cNvSpPr txBox="1">
                  <a:spLocks noRot="1" noChangeAspect="1" noMove="1" noResize="1" noEditPoints="1" noAdjustHandles="1" noChangeArrowheads="1" noChangeShapeType="1" noTextEdit="1"/>
                </p:cNvSpPr>
                <p:nvPr/>
              </p:nvSpPr>
              <p:spPr>
                <a:xfrm>
                  <a:off x="5613316" y="4812819"/>
                  <a:ext cx="1383633" cy="338554"/>
                </a:xfrm>
                <a:prstGeom prst="rect">
                  <a:avLst/>
                </a:prstGeom>
                <a:blipFill>
                  <a:blip r:embed="rId1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45C44440-9019-122A-A2B4-23446310A49A}"/>
                  </a:ext>
                </a:extLst>
              </p:cNvPr>
              <p:cNvSpPr txBox="1"/>
              <p:nvPr/>
            </p:nvSpPr>
            <p:spPr>
              <a:xfrm>
                <a:off x="5536430" y="5681307"/>
                <a:ext cx="2431550" cy="362984"/>
              </a:xfrm>
              <a:prstGeom prst="rect">
                <a:avLst/>
              </a:prstGeom>
              <a:noFill/>
            </p:spPr>
            <p:txBody>
              <a:bodyPr wrap="square">
                <a:spAutoFit/>
              </a:bodyPr>
              <a:lstStyle/>
              <a:p>
                <a:r>
                  <a:rPr lang="zh-CN" altLang="en-US"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推广：</a:t>
                </a:r>
                <a14:m>
                  <m:oMath xmlns:m="http://schemas.openxmlformats.org/officeDocument/2006/math">
                    <m:r>
                      <a:rPr lang="en-US" altLang="zh-CN" sz="1800" b="0" i="1" smtClean="0">
                        <a:solidFill>
                          <a:schemeClr val="tx1"/>
                        </a:solidFill>
                        <a:latin typeface="Cambria Math" panose="02040503050406030204" pitchFamily="18" charset="0"/>
                      </a:rPr>
                      <m:t>𝑝</m:t>
                    </m:r>
                    <m:d>
                      <m:dPr>
                        <m:ctrlPr>
                          <a:rPr lang="en-US" altLang="zh-CN" sz="1800" b="0" i="1" smtClean="0">
                            <a:solidFill>
                              <a:schemeClr val="tx1"/>
                            </a:solidFill>
                            <a:latin typeface="Cambria Math" panose="02040503050406030204" pitchFamily="18" charset="0"/>
                          </a:rPr>
                        </m:ctrlPr>
                      </m:dPr>
                      <m:e>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𝑥</m:t>
                            </m:r>
                          </m:e>
                          <m:sub>
                            <m:r>
                              <a:rPr lang="en-US" altLang="zh-CN" sz="1800" b="0" i="1" smtClean="0">
                                <a:solidFill>
                                  <a:schemeClr val="tx1"/>
                                </a:solidFill>
                                <a:latin typeface="Cambria Math" panose="02040503050406030204" pitchFamily="18" charset="0"/>
                              </a:rPr>
                              <m:t>𝑠</m:t>
                            </m:r>
                          </m:sub>
                        </m:sSub>
                      </m:e>
                      <m:e>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𝑥</m:t>
                            </m:r>
                          </m:e>
                          <m:sub>
                            <m:r>
                              <a:rPr lang="en-US" altLang="zh-CN" sz="1800" b="0" i="1" smtClean="0">
                                <a:solidFill>
                                  <a:schemeClr val="tx1"/>
                                </a:solidFill>
                                <a:latin typeface="Cambria Math" panose="02040503050406030204" pitchFamily="18" charset="0"/>
                              </a:rPr>
                              <m:t>𝑘</m:t>
                            </m:r>
                          </m:sub>
                        </m:sSub>
                        <m:r>
                          <a:rPr lang="en-US" altLang="zh-CN" sz="1800" b="0" i="1" smtClean="0">
                            <a:solidFill>
                              <a:schemeClr val="tx1"/>
                            </a:solidFill>
                            <a:latin typeface="Cambria Math" panose="02040503050406030204" pitchFamily="18" charset="0"/>
                          </a:rPr>
                          <m:t>,</m:t>
                        </m:r>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𝑥</m:t>
                            </m:r>
                          </m:e>
                          <m:sub>
                            <m:r>
                              <a:rPr lang="en-US" altLang="zh-CN" sz="1800" b="0" i="1" smtClean="0">
                                <a:solidFill>
                                  <a:schemeClr val="tx1"/>
                                </a:solidFill>
                                <a:latin typeface="Cambria Math" panose="02040503050406030204" pitchFamily="18" charset="0"/>
                              </a:rPr>
                              <m:t>0</m:t>
                            </m:r>
                          </m:sub>
                        </m:sSub>
                      </m:e>
                    </m:d>
                  </m:oMath>
                </a14:m>
                <a:r>
                  <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p>
            </p:txBody>
          </p:sp>
        </mc:Choice>
        <mc:Fallback xmlns="">
          <p:sp>
            <p:nvSpPr>
              <p:cNvPr id="38" name="文本框 37">
                <a:extLst>
                  <a:ext uri="{FF2B5EF4-FFF2-40B4-BE49-F238E27FC236}">
                    <a16:creationId xmlns:a16="http://schemas.microsoft.com/office/drawing/2014/main" id="{45C44440-9019-122A-A2B4-23446310A49A}"/>
                  </a:ext>
                </a:extLst>
              </p:cNvPr>
              <p:cNvSpPr txBox="1">
                <a:spLocks noRot="1" noChangeAspect="1" noMove="1" noResize="1" noEditPoints="1" noAdjustHandles="1" noChangeArrowheads="1" noChangeShapeType="1" noTextEdit="1"/>
              </p:cNvSpPr>
              <p:nvPr/>
            </p:nvSpPr>
            <p:spPr>
              <a:xfrm>
                <a:off x="5536430" y="5681307"/>
                <a:ext cx="2431550" cy="362984"/>
              </a:xfrm>
              <a:prstGeom prst="rect">
                <a:avLst/>
              </a:prstGeom>
              <a:blipFill>
                <a:blip r:embed="rId16"/>
                <a:stretch>
                  <a:fillRect l="-1253" t="-1667" b="-16667"/>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40C4976B-EFC5-C7A5-8F4B-3CDA04087860}"/>
              </a:ext>
            </a:extLst>
          </p:cNvPr>
          <p:cNvPicPr>
            <a:picLocks noChangeAspect="1"/>
          </p:cNvPicPr>
          <p:nvPr/>
        </p:nvPicPr>
        <p:blipFill>
          <a:blip r:embed="rId17"/>
          <a:stretch>
            <a:fillRect/>
          </a:stretch>
        </p:blipFill>
        <p:spPr>
          <a:xfrm>
            <a:off x="7699788" y="5393042"/>
            <a:ext cx="3465849" cy="983728"/>
          </a:xfrm>
          <a:prstGeom prst="rect">
            <a:avLst/>
          </a:prstGeom>
        </p:spPr>
      </p:pic>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3015245A-C91D-7EA9-3906-2D842D588780}"/>
                  </a:ext>
                </a:extLst>
              </p:cNvPr>
              <p:cNvSpPr txBox="1"/>
              <p:nvPr/>
            </p:nvSpPr>
            <p:spPr>
              <a:xfrm>
                <a:off x="2829913" y="2758822"/>
                <a:ext cx="2116414" cy="307777"/>
              </a:xfrm>
              <a:prstGeom prst="rect">
                <a:avLst/>
              </a:prstGeom>
              <a:noFill/>
            </p:spPr>
            <p:txBody>
              <a:bodyPr wrap="square">
                <a:spAutoFit/>
              </a:bodyPr>
              <a:lstStyle/>
              <a:p>
                <a:r>
                  <a:rPr lang="zh-CN" altLang="en-US" sz="1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预测</a:t>
                </a:r>
                <a14:m>
                  <m:oMath xmlns:m="http://schemas.openxmlformats.org/officeDocument/2006/math">
                    <m:sSub>
                      <m:sSubPr>
                        <m:ctrlPr>
                          <a:rPr lang="en-US" altLang="zh-CN" sz="1400" b="1" i="1">
                            <a:solidFill>
                              <a:srgbClr val="00206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1400" b="1">
                            <a:solidFill>
                              <a:srgbClr val="002060"/>
                            </a:solidFill>
                            <a:latin typeface="Cambria Math" panose="02040503050406030204" pitchFamily="18" charset="0"/>
                            <a:ea typeface="黑体" panose="02010609060101010101" pitchFamily="49" charset="-122"/>
                            <a:cs typeface="Times New Roman" panose="02020603050405020304" pitchFamily="18" charset="0"/>
                          </a:rPr>
                          <m:t>𝒙</m:t>
                        </m:r>
                      </m:e>
                      <m:sub>
                        <m:r>
                          <a:rPr lang="en-US" altLang="zh-CN" sz="1400" b="1">
                            <a:solidFill>
                              <a:srgbClr val="002060"/>
                            </a:solidFill>
                            <a:latin typeface="Cambria Math" panose="02040503050406030204" pitchFamily="18" charset="0"/>
                            <a:ea typeface="黑体" panose="02010609060101010101" pitchFamily="49" charset="-122"/>
                            <a:cs typeface="Times New Roman" panose="02020603050405020304" pitchFamily="18" charset="0"/>
                          </a:rPr>
                          <m:t>𝒕</m:t>
                        </m:r>
                      </m:sub>
                    </m:sSub>
                  </m:oMath>
                </a14:m>
                <a:r>
                  <a:rPr lang="zh-CN" altLang="en-US" sz="1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相对于</a:t>
                </a:r>
                <a14:m>
                  <m:oMath xmlns:m="http://schemas.openxmlformats.org/officeDocument/2006/math">
                    <m:sSub>
                      <m:sSubPr>
                        <m:ctrlPr>
                          <a:rPr lang="en-US" altLang="zh-CN" sz="1400" b="1" i="1">
                            <a:solidFill>
                              <a:srgbClr val="00206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1400" b="1">
                            <a:solidFill>
                              <a:srgbClr val="002060"/>
                            </a:solidFill>
                            <a:latin typeface="Cambria Math" panose="02040503050406030204" pitchFamily="18" charset="0"/>
                            <a:ea typeface="黑体" panose="02010609060101010101" pitchFamily="49" charset="-122"/>
                            <a:cs typeface="Times New Roman" panose="02020603050405020304" pitchFamily="18" charset="0"/>
                          </a:rPr>
                          <m:t>𝒙</m:t>
                        </m:r>
                      </m:e>
                      <m:sub>
                        <m:r>
                          <a:rPr lang="en-US" altLang="zh-CN" sz="1400" b="1">
                            <a:solidFill>
                              <a:srgbClr val="002060"/>
                            </a:solidFill>
                            <a:latin typeface="Cambria Math" panose="02040503050406030204" pitchFamily="18" charset="0"/>
                            <a:ea typeface="黑体" panose="02010609060101010101" pitchFamily="49" charset="-122"/>
                            <a:cs typeface="Times New Roman" panose="02020603050405020304" pitchFamily="18" charset="0"/>
                          </a:rPr>
                          <m:t>𝟎</m:t>
                        </m:r>
                      </m:sub>
                    </m:sSub>
                  </m:oMath>
                </a14:m>
                <a:r>
                  <a:rPr lang="zh-CN" altLang="en-US" sz="1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的噪声</a:t>
                </a:r>
              </a:p>
            </p:txBody>
          </p:sp>
        </mc:Choice>
        <mc:Fallback xmlns="">
          <p:sp>
            <p:nvSpPr>
              <p:cNvPr id="21" name="文本框 20">
                <a:extLst>
                  <a:ext uri="{FF2B5EF4-FFF2-40B4-BE49-F238E27FC236}">
                    <a16:creationId xmlns:a16="http://schemas.microsoft.com/office/drawing/2014/main" id="{3015245A-C91D-7EA9-3906-2D842D588780}"/>
                  </a:ext>
                </a:extLst>
              </p:cNvPr>
              <p:cNvSpPr txBox="1">
                <a:spLocks noRot="1" noChangeAspect="1" noMove="1" noResize="1" noEditPoints="1" noAdjustHandles="1" noChangeArrowheads="1" noChangeShapeType="1" noTextEdit="1"/>
              </p:cNvSpPr>
              <p:nvPr/>
            </p:nvSpPr>
            <p:spPr>
              <a:xfrm>
                <a:off x="2829913" y="2758822"/>
                <a:ext cx="2116414" cy="307777"/>
              </a:xfrm>
              <a:prstGeom prst="rect">
                <a:avLst/>
              </a:prstGeom>
              <a:blipFill>
                <a:blip r:embed="rId18"/>
                <a:stretch>
                  <a:fillRect l="-865" t="-6000" b="-18000"/>
                </a:stretch>
              </a:blipFill>
            </p:spPr>
            <p:txBody>
              <a:bodyPr/>
              <a:lstStyle/>
              <a:p>
                <a:r>
                  <a:rPr lang="zh-CN" altLang="en-US">
                    <a:noFill/>
                  </a:rPr>
                  <a:t> </a:t>
                </a:r>
              </a:p>
            </p:txBody>
          </p:sp>
        </mc:Fallback>
      </mc:AlternateContent>
      <p:sp>
        <p:nvSpPr>
          <p:cNvPr id="40" name="箭头: 右 42">
            <a:extLst>
              <a:ext uri="{FF2B5EF4-FFF2-40B4-BE49-F238E27FC236}">
                <a16:creationId xmlns:a16="http://schemas.microsoft.com/office/drawing/2014/main" id="{1361C39A-D382-DDB0-1953-39633F29E7B6}"/>
              </a:ext>
            </a:extLst>
          </p:cNvPr>
          <p:cNvSpPr/>
          <p:nvPr/>
        </p:nvSpPr>
        <p:spPr>
          <a:xfrm>
            <a:off x="9735563" y="4747574"/>
            <a:ext cx="352228" cy="129944"/>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4" name="文本框 43">
            <a:extLst>
              <a:ext uri="{FF2B5EF4-FFF2-40B4-BE49-F238E27FC236}">
                <a16:creationId xmlns:a16="http://schemas.microsoft.com/office/drawing/2014/main" id="{DBCB2A54-8D86-C86E-9C73-CF10BEB09588}"/>
              </a:ext>
            </a:extLst>
          </p:cNvPr>
          <p:cNvSpPr txBox="1"/>
          <p:nvPr/>
        </p:nvSpPr>
        <p:spPr>
          <a:xfrm>
            <a:off x="3754749" y="4818629"/>
            <a:ext cx="1444018" cy="338554"/>
          </a:xfrm>
          <a:prstGeom prst="rect">
            <a:avLst/>
          </a:prstGeom>
          <a:noFill/>
        </p:spPr>
        <p:txBody>
          <a:bodyPr wrap="square">
            <a:spAutoFit/>
          </a:bodyPr>
          <a:lstStyle/>
          <a:p>
            <a:r>
              <a:rPr lang="en-US" altLang="zh-CN"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Accelerate</a:t>
            </a:r>
            <a:endParaRPr lang="zh-CN" altLang="en-US" sz="1600" dirty="0"/>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472A1B91-43EA-8DEC-F95A-85DE0D8B1037}"/>
                  </a:ext>
                </a:extLst>
              </p:cNvPr>
              <p:cNvSpPr txBox="1"/>
              <p:nvPr/>
            </p:nvSpPr>
            <p:spPr>
              <a:xfrm>
                <a:off x="5462143" y="5982551"/>
                <a:ext cx="24315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s</m:t>
                      </m:r>
                      <m:r>
                        <a:rPr lang="en-US" altLang="zh-CN" b="0" i="1" smtClean="0">
                          <a:latin typeface="Cambria Math" panose="02040503050406030204" pitchFamily="18" charset="0"/>
                        </a:rPr>
                        <m:t>&lt;</m:t>
                      </m:r>
                      <m:r>
                        <a:rPr lang="en-US" altLang="zh-CN" b="0" i="1" smtClean="0">
                          <a:latin typeface="Cambria Math" panose="02040503050406030204" pitchFamily="18" charset="0"/>
                        </a:rPr>
                        <m:t>𝑘</m:t>
                      </m:r>
                    </m:oMath>
                  </m:oMathPara>
                </a14:m>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5" name="文本框 44">
                <a:extLst>
                  <a:ext uri="{FF2B5EF4-FFF2-40B4-BE49-F238E27FC236}">
                    <a16:creationId xmlns:a16="http://schemas.microsoft.com/office/drawing/2014/main" id="{472A1B91-43EA-8DEC-F95A-85DE0D8B1037}"/>
                  </a:ext>
                </a:extLst>
              </p:cNvPr>
              <p:cNvSpPr txBox="1">
                <a:spLocks noRot="1" noChangeAspect="1" noMove="1" noResize="1" noEditPoints="1" noAdjustHandles="1" noChangeArrowheads="1" noChangeShapeType="1" noTextEdit="1"/>
              </p:cNvSpPr>
              <p:nvPr/>
            </p:nvSpPr>
            <p:spPr>
              <a:xfrm>
                <a:off x="5462143" y="5982551"/>
                <a:ext cx="2431550" cy="369332"/>
              </a:xfrm>
              <a:prstGeom prst="rect">
                <a:avLst/>
              </a:prstGeom>
              <a:blipFill>
                <a:blip r:embed="rId1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5455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F8573F0C-CBCA-CFA5-5359-C7ACFC6A52C6}"/>
              </a:ext>
            </a:extLst>
          </p:cNvPr>
          <p:cNvSpPr/>
          <p:nvPr/>
        </p:nvSpPr>
        <p:spPr>
          <a:xfrm flipV="1">
            <a:off x="227887" y="1608809"/>
            <a:ext cx="11141153" cy="15779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p>
        </p:txBody>
      </p:sp>
      <p:sp>
        <p:nvSpPr>
          <p:cNvPr id="11" name="TextBox 7"/>
          <p:cNvSpPr txBox="1"/>
          <p:nvPr/>
        </p:nvSpPr>
        <p:spPr>
          <a:xfrm>
            <a:off x="166461" y="875449"/>
            <a:ext cx="5765296" cy="584775"/>
          </a:xfrm>
          <a:prstGeom prst="rect">
            <a:avLst/>
          </a:prstGeom>
          <a:noFill/>
        </p:spPr>
        <p:txBody>
          <a:bodyPr wrap="none" rtlCol="0">
            <a:spAutoFit/>
          </a:bodyPr>
          <a:lstStyle/>
          <a:p>
            <a:pPr algn="l"/>
            <a:r>
              <a:rPr lang="en-US" altLang="zh-CN"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Accelerated Generation Process</a:t>
            </a:r>
          </a:p>
        </p:txBody>
      </p:sp>
      <p:cxnSp>
        <p:nvCxnSpPr>
          <p:cNvPr id="14" name="直接连接符 13"/>
          <p:cNvCxnSpPr/>
          <p:nvPr/>
        </p:nvCxnSpPr>
        <p:spPr>
          <a:xfrm>
            <a:off x="2113280" y="525569"/>
            <a:ext cx="9720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85960" y="154411"/>
            <a:ext cx="1639963" cy="852252"/>
            <a:chOff x="589" y="516"/>
            <a:chExt cx="2132" cy="1168"/>
          </a:xfrm>
        </p:grpSpPr>
        <p:pic>
          <p:nvPicPr>
            <p:cNvPr id="16" name="图片 15" descr="ppt模板-11"/>
            <p:cNvPicPr>
              <a:picLocks noChangeAspect="1"/>
            </p:cNvPicPr>
            <p:nvPr/>
          </p:nvPicPr>
          <p:blipFill>
            <a:blip r:embed="rId3"/>
            <a:srcRect r="39688"/>
            <a:stretch>
              <a:fillRect/>
            </a:stretch>
          </p:blipFill>
          <p:spPr>
            <a:xfrm>
              <a:off x="589" y="580"/>
              <a:ext cx="1191" cy="841"/>
            </a:xfrm>
            <a:prstGeom prst="rect">
              <a:avLst/>
            </a:prstGeom>
          </p:spPr>
        </p:pic>
        <p:pic>
          <p:nvPicPr>
            <p:cNvPr id="17" name="图片 16" descr="IRIP Lab -16"/>
            <p:cNvPicPr>
              <a:picLocks noChangeAspect="1"/>
            </p:cNvPicPr>
            <p:nvPr/>
          </p:nvPicPr>
          <p:blipFill>
            <a:blip r:embed="rId4"/>
            <a:srcRect l="39515" r="20669"/>
            <a:stretch>
              <a:fillRect/>
            </a:stretch>
          </p:blipFill>
          <p:spPr>
            <a:xfrm>
              <a:off x="1701" y="516"/>
              <a:ext cx="1020" cy="1168"/>
            </a:xfrm>
            <a:prstGeom prst="rect">
              <a:avLst/>
            </a:prstGeom>
          </p:spPr>
        </p:pic>
      </p:grpSp>
      <p:grpSp>
        <p:nvGrpSpPr>
          <p:cNvPr id="9" name="组合 8">
            <a:extLst>
              <a:ext uri="{FF2B5EF4-FFF2-40B4-BE49-F238E27FC236}">
                <a16:creationId xmlns:a16="http://schemas.microsoft.com/office/drawing/2014/main" id="{CCB37927-3364-6E09-9F14-91302AF40167}"/>
              </a:ext>
            </a:extLst>
          </p:cNvPr>
          <p:cNvGrpSpPr/>
          <p:nvPr/>
        </p:nvGrpSpPr>
        <p:grpSpPr>
          <a:xfrm>
            <a:off x="441300" y="1919302"/>
            <a:ext cx="3669937" cy="1059293"/>
            <a:chOff x="405445" y="2424946"/>
            <a:chExt cx="3669937" cy="1059293"/>
          </a:xfrm>
        </p:grpSpPr>
        <p:sp>
          <p:nvSpPr>
            <p:cNvPr id="12" name="矩形 11">
              <a:extLst>
                <a:ext uri="{FF2B5EF4-FFF2-40B4-BE49-F238E27FC236}">
                  <a16:creationId xmlns:a16="http://schemas.microsoft.com/office/drawing/2014/main" id="{096B2295-FF80-4998-A045-FD71AEBC70ED}"/>
                </a:ext>
              </a:extLst>
            </p:cNvPr>
            <p:cNvSpPr/>
            <p:nvPr/>
          </p:nvSpPr>
          <p:spPr>
            <a:xfrm flipV="1">
              <a:off x="405445" y="2424946"/>
              <a:ext cx="3209073" cy="10592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p>
          </p:txBody>
        </p:sp>
        <p:grpSp>
          <p:nvGrpSpPr>
            <p:cNvPr id="21" name="组合 20">
              <a:extLst>
                <a:ext uri="{FF2B5EF4-FFF2-40B4-BE49-F238E27FC236}">
                  <a16:creationId xmlns:a16="http://schemas.microsoft.com/office/drawing/2014/main" id="{CCE40C47-27C7-CD3C-24DC-D00B264C69BE}"/>
                </a:ext>
              </a:extLst>
            </p:cNvPr>
            <p:cNvGrpSpPr/>
            <p:nvPr/>
          </p:nvGrpSpPr>
          <p:grpSpPr>
            <a:xfrm>
              <a:off x="436350" y="2474344"/>
              <a:ext cx="3639032" cy="956555"/>
              <a:chOff x="374193" y="2644058"/>
              <a:chExt cx="3639032" cy="956555"/>
            </a:xfrm>
          </p:grpSpPr>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9B8DED4-FA96-D8A9-D6BD-644FF976A85D}"/>
                      </a:ext>
                    </a:extLst>
                  </p:cNvPr>
                  <p:cNvSpPr txBox="1"/>
                  <p:nvPr/>
                </p:nvSpPr>
                <p:spPr>
                  <a:xfrm>
                    <a:off x="418036" y="2910367"/>
                    <a:ext cx="2961612" cy="390492"/>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r>
                            <a:rPr lang="en-US" altLang="zh-CN" sz="1600" b="0" i="1" smtClean="0">
                              <a:solidFill>
                                <a:schemeClr val="tx1"/>
                              </a:solidFill>
                              <a:latin typeface="Cambria Math" panose="02040503050406030204" pitchFamily="18" charset="0"/>
                            </a:rPr>
                            <m:t>𝑝</m:t>
                          </m:r>
                          <m:d>
                            <m:dPr>
                              <m:ctrlPr>
                                <a:rPr lang="en-US" altLang="zh-CN" sz="1600" b="0" i="1" smtClean="0">
                                  <a:solidFill>
                                    <a:schemeClr val="tx1"/>
                                  </a:solidFill>
                                  <a:latin typeface="Cambria Math" panose="02040503050406030204" pitchFamily="18" charset="0"/>
                                </a:rPr>
                              </m:ctrlPr>
                            </m:dPr>
                            <m:e>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𝑥</m:t>
                                  </m:r>
                                </m:e>
                                <m:sub>
                                  <m:r>
                                    <a:rPr lang="en-US" altLang="zh-CN" sz="1600" b="0" i="1" smtClean="0">
                                      <a:solidFill>
                                        <a:schemeClr val="tx1"/>
                                      </a:solidFill>
                                      <a:latin typeface="Cambria Math" panose="02040503050406030204" pitchFamily="18" charset="0"/>
                                    </a:rPr>
                                    <m:t>𝑡</m:t>
                                  </m:r>
                                </m:sub>
                              </m:sSub>
                            </m:e>
                            <m:e>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𝑥</m:t>
                                  </m:r>
                                </m:e>
                                <m:sub>
                                  <m:r>
                                    <a:rPr lang="en-US" altLang="zh-CN" sz="1600" b="0" i="1" smtClean="0">
                                      <a:solidFill>
                                        <a:schemeClr val="tx1"/>
                                      </a:solidFill>
                                      <a:latin typeface="Cambria Math" panose="02040503050406030204" pitchFamily="18" charset="0"/>
                                    </a:rPr>
                                    <m:t>0</m:t>
                                  </m:r>
                                </m:sub>
                              </m:sSub>
                            </m:e>
                          </m:d>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𝑁</m:t>
                          </m:r>
                          <m:r>
                            <a:rPr lang="en-US" altLang="zh-CN" sz="1600" b="0" i="1" smtClean="0">
                              <a:solidFill>
                                <a:schemeClr val="tx1"/>
                              </a:solidFill>
                              <a:latin typeface="Cambria Math" panose="02040503050406030204" pitchFamily="18" charset="0"/>
                            </a:rPr>
                            <m:t>(</m:t>
                          </m:r>
                          <m:rad>
                            <m:radPr>
                              <m:degHide m:val="on"/>
                              <m:ctrlPr>
                                <a:rPr lang="en-US" altLang="zh-CN" sz="1600" i="1">
                                  <a:solidFill>
                                    <a:schemeClr val="tx1"/>
                                  </a:solidFill>
                                  <a:latin typeface="Cambria Math" panose="02040503050406030204" pitchFamily="18" charset="0"/>
                                </a:rPr>
                              </m:ctrlPr>
                            </m:radPr>
                            <m:deg/>
                            <m:e>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zh-CN" altLang="en-US" sz="1600" i="1">
                                          <a:latin typeface="Cambria Math" panose="02040503050406030204" pitchFamily="18" charset="0"/>
                                        </a:rPr>
                                        <m:t>𝛼</m:t>
                                      </m:r>
                                    </m:e>
                                  </m:acc>
                                </m:e>
                                <m:sub>
                                  <m:r>
                                    <a:rPr lang="en-US" altLang="zh-CN" sz="1600" i="1">
                                      <a:latin typeface="Cambria Math" panose="02040503050406030204" pitchFamily="18" charset="0"/>
                                    </a:rPr>
                                    <m:t>𝑡</m:t>
                                  </m:r>
                                </m:sub>
                              </m:sSub>
                            </m:e>
                          </m:rad>
                          <m:sSub>
                            <m:sSubPr>
                              <m:ctrlPr>
                                <a:rPr lang="en-US"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𝑥</m:t>
                              </m:r>
                            </m:e>
                            <m:sub>
                              <m:r>
                                <a:rPr lang="en-US" altLang="zh-CN" sz="1600" b="0" i="1" smtClean="0">
                                  <a:solidFill>
                                    <a:schemeClr val="tx1"/>
                                  </a:solidFill>
                                  <a:latin typeface="Cambria Math" panose="02040503050406030204" pitchFamily="18" charset="0"/>
                                </a:rPr>
                                <m:t>0</m:t>
                              </m:r>
                            </m:sub>
                          </m:sSub>
                          <m:r>
                            <a:rPr lang="en-US" altLang="zh-CN" sz="1600" b="0" i="1" smtClean="0">
                              <a:solidFill>
                                <a:schemeClr val="tx1"/>
                              </a:solidFill>
                              <a:latin typeface="Cambria Math" panose="02040503050406030204" pitchFamily="18" charset="0"/>
                            </a:rPr>
                            <m:t>,1−</m:t>
                          </m:r>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zh-CN" altLang="en-US" sz="1600" i="1">
                                      <a:latin typeface="Cambria Math" panose="02040503050406030204" pitchFamily="18" charset="0"/>
                                    </a:rPr>
                                    <m:t>𝛼</m:t>
                                  </m:r>
                                </m:e>
                              </m:acc>
                            </m:e>
                            <m:sub>
                              <m:r>
                                <a:rPr lang="en-US" altLang="zh-CN" sz="1600" i="1">
                                  <a:latin typeface="Cambria Math" panose="02040503050406030204" pitchFamily="18" charset="0"/>
                                </a:rPr>
                                <m:t>𝑡</m:t>
                              </m:r>
                            </m:sub>
                          </m:sSub>
                          <m:r>
                            <a:rPr lang="en-US" altLang="zh-CN" sz="1600" b="0" i="1" smtClean="0">
                              <a:solidFill>
                                <a:schemeClr val="tx1"/>
                              </a:solidFill>
                              <a:latin typeface="Cambria Math" panose="02040503050406030204" pitchFamily="18" charset="0"/>
                            </a:rPr>
                            <m:t>)</m:t>
                          </m:r>
                        </m:oMath>
                      </m:oMathPara>
                    </a14:m>
                    <a:endParaRPr lang="zh-CN" altLang="en-US" sz="1600" dirty="0">
                      <a:solidFill>
                        <a:schemeClr val="tx1"/>
                      </a:solidFill>
                    </a:endParaRPr>
                  </a:p>
                </p:txBody>
              </p:sp>
            </mc:Choice>
            <mc:Fallback xmlns="">
              <p:sp>
                <p:nvSpPr>
                  <p:cNvPr id="24" name="文本框 23">
                    <a:extLst>
                      <a:ext uri="{FF2B5EF4-FFF2-40B4-BE49-F238E27FC236}">
                        <a16:creationId xmlns:a16="http://schemas.microsoft.com/office/drawing/2014/main" id="{F9B8DED4-FA96-D8A9-D6BD-644FF976A85D}"/>
                      </a:ext>
                    </a:extLst>
                  </p:cNvPr>
                  <p:cNvSpPr txBox="1">
                    <a:spLocks noRot="1" noChangeAspect="1" noMove="1" noResize="1" noEditPoints="1" noAdjustHandles="1" noChangeArrowheads="1" noChangeShapeType="1" noTextEdit="1"/>
                  </p:cNvSpPr>
                  <p:nvPr/>
                </p:nvSpPr>
                <p:spPr>
                  <a:xfrm>
                    <a:off x="418036" y="2910367"/>
                    <a:ext cx="2961612" cy="390492"/>
                  </a:xfrm>
                  <a:prstGeom prst="rect">
                    <a:avLst/>
                  </a:prstGeom>
                  <a:blipFill>
                    <a:blip r:embed="rId5"/>
                    <a:stretch>
                      <a:fillRect b="-46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A3A24FCD-AC15-8B50-289E-CFDEFABC1D85}"/>
                      </a:ext>
                    </a:extLst>
                  </p:cNvPr>
                  <p:cNvSpPr txBox="1"/>
                  <p:nvPr/>
                </p:nvSpPr>
                <p:spPr>
                  <a:xfrm>
                    <a:off x="374193" y="3210121"/>
                    <a:ext cx="3639032" cy="390492"/>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r>
                            <a:rPr lang="en-US" altLang="zh-CN" sz="1600" i="1" smtClean="0">
                              <a:solidFill>
                                <a:schemeClr val="tx1"/>
                              </a:solidFill>
                              <a:latin typeface="Cambria Math" panose="02040503050406030204" pitchFamily="18" charset="0"/>
                            </a:rPr>
                            <m:t>𝑝</m:t>
                          </m:r>
                          <m:d>
                            <m:dPr>
                              <m:ctrlPr>
                                <a:rPr lang="en-US" altLang="zh-CN" sz="1600" i="1">
                                  <a:solidFill>
                                    <a:schemeClr val="tx1"/>
                                  </a:solidFill>
                                  <a:latin typeface="Cambria Math" panose="02040503050406030204" pitchFamily="18" charset="0"/>
                                </a:rPr>
                              </m:ctrlPr>
                            </m:dPr>
                            <m:e>
                              <m:sSub>
                                <m:sSubPr>
                                  <m:ctrlPr>
                                    <a:rPr lang="en-US"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𝑥</m:t>
                                  </m:r>
                                </m:e>
                                <m:sub>
                                  <m:r>
                                    <a:rPr lang="en-US" altLang="zh-CN" sz="1600" i="1">
                                      <a:solidFill>
                                        <a:schemeClr val="tx1"/>
                                      </a:solidFill>
                                      <a:latin typeface="Cambria Math" panose="02040503050406030204" pitchFamily="18" charset="0"/>
                                    </a:rPr>
                                    <m:t>𝑡</m:t>
                                  </m:r>
                                  <m:r>
                                    <a:rPr lang="en-US" altLang="zh-CN" sz="1600" b="0" i="1" smtClean="0">
                                      <a:solidFill>
                                        <a:schemeClr val="tx1"/>
                                      </a:solidFill>
                                      <a:latin typeface="Cambria Math" panose="02040503050406030204" pitchFamily="18" charset="0"/>
                                    </a:rPr>
                                    <m:t>−1</m:t>
                                  </m:r>
                                </m:sub>
                              </m:sSub>
                            </m:e>
                            <m:e>
                              <m:sSub>
                                <m:sSubPr>
                                  <m:ctrlPr>
                                    <a:rPr lang="en-US"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𝑥</m:t>
                                  </m:r>
                                </m:e>
                                <m:sub>
                                  <m:r>
                                    <a:rPr lang="en-US" altLang="zh-CN" sz="1600" i="1">
                                      <a:solidFill>
                                        <a:schemeClr val="tx1"/>
                                      </a:solidFill>
                                      <a:latin typeface="Cambria Math" panose="02040503050406030204" pitchFamily="18" charset="0"/>
                                    </a:rPr>
                                    <m:t>0</m:t>
                                  </m:r>
                                </m:sub>
                              </m:sSub>
                            </m:e>
                          </m:d>
                          <m:r>
                            <a:rPr lang="en-US" altLang="zh-CN" sz="1600" i="1">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𝑁</m:t>
                          </m:r>
                          <m:r>
                            <a:rPr lang="en-US" altLang="zh-CN" sz="1600" i="1">
                              <a:solidFill>
                                <a:schemeClr val="tx1"/>
                              </a:solidFill>
                              <a:latin typeface="Cambria Math" panose="02040503050406030204" pitchFamily="18" charset="0"/>
                            </a:rPr>
                            <m:t>(</m:t>
                          </m:r>
                          <m:rad>
                            <m:radPr>
                              <m:degHide m:val="on"/>
                              <m:ctrlPr>
                                <a:rPr lang="en-US" altLang="zh-CN" sz="1600" i="1">
                                  <a:solidFill>
                                    <a:schemeClr val="tx1"/>
                                  </a:solidFill>
                                  <a:latin typeface="Cambria Math" panose="02040503050406030204" pitchFamily="18" charset="0"/>
                                </a:rPr>
                              </m:ctrlPr>
                            </m:radPr>
                            <m:deg/>
                            <m:e>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zh-CN" altLang="en-US" sz="1600" i="1">
                                          <a:latin typeface="Cambria Math" panose="02040503050406030204" pitchFamily="18" charset="0"/>
                                        </a:rPr>
                                        <m:t>𝛼</m:t>
                                      </m:r>
                                    </m:e>
                                  </m:acc>
                                </m:e>
                                <m:sub>
                                  <m:r>
                                    <a:rPr lang="en-US" altLang="zh-CN" sz="1600" i="1">
                                      <a:latin typeface="Cambria Math" panose="02040503050406030204" pitchFamily="18" charset="0"/>
                                    </a:rPr>
                                    <m:t>𝑡</m:t>
                                  </m:r>
                                  <m:r>
                                    <a:rPr lang="en-US" altLang="zh-CN" sz="1600" b="0" i="1" smtClean="0">
                                      <a:latin typeface="Cambria Math" panose="02040503050406030204" pitchFamily="18" charset="0"/>
                                    </a:rPr>
                                    <m:t>−1</m:t>
                                  </m:r>
                                </m:sub>
                              </m:sSub>
                            </m:e>
                          </m:rad>
                          <m:sSub>
                            <m:sSubPr>
                              <m:ctrlPr>
                                <a:rPr lang="en-US"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𝑥</m:t>
                              </m:r>
                            </m:e>
                            <m:sub>
                              <m:r>
                                <a:rPr lang="en-US" altLang="zh-CN" sz="1600" i="1">
                                  <a:solidFill>
                                    <a:schemeClr val="tx1"/>
                                  </a:solidFill>
                                  <a:latin typeface="Cambria Math" panose="02040503050406030204" pitchFamily="18" charset="0"/>
                                </a:rPr>
                                <m:t>0</m:t>
                              </m:r>
                            </m:sub>
                          </m:sSub>
                          <m:r>
                            <a:rPr lang="en-US" altLang="zh-CN" sz="1600" i="1">
                              <a:solidFill>
                                <a:schemeClr val="tx1"/>
                              </a:solidFill>
                              <a:latin typeface="Cambria Math" panose="02040503050406030204" pitchFamily="18" charset="0"/>
                            </a:rPr>
                            <m:t>,1−</m:t>
                          </m:r>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zh-CN" altLang="en-US" sz="1600" i="1">
                                      <a:latin typeface="Cambria Math" panose="02040503050406030204" pitchFamily="18" charset="0"/>
                                    </a:rPr>
                                    <m:t>𝛼</m:t>
                                  </m:r>
                                </m:e>
                              </m:acc>
                            </m:e>
                            <m:sub>
                              <m:r>
                                <a:rPr lang="en-US" altLang="zh-CN" sz="1600" i="1">
                                  <a:latin typeface="Cambria Math" panose="02040503050406030204" pitchFamily="18" charset="0"/>
                                </a:rPr>
                                <m:t>𝑡</m:t>
                              </m:r>
                              <m:r>
                                <a:rPr lang="en-US" altLang="zh-CN" sz="1600" b="0" i="1" smtClean="0">
                                  <a:latin typeface="Cambria Math" panose="02040503050406030204" pitchFamily="18" charset="0"/>
                                </a:rPr>
                                <m:t>−1</m:t>
                              </m:r>
                            </m:sub>
                          </m:sSub>
                          <m:r>
                            <a:rPr lang="en-US" altLang="zh-CN" sz="1600" i="1">
                              <a:solidFill>
                                <a:schemeClr val="tx1"/>
                              </a:solidFill>
                              <a:latin typeface="Cambria Math" panose="02040503050406030204" pitchFamily="18" charset="0"/>
                            </a:rPr>
                            <m:t>)</m:t>
                          </m:r>
                        </m:oMath>
                      </m:oMathPara>
                    </a14:m>
                    <a:endParaRPr lang="zh-CN" altLang="en-US" sz="1600" dirty="0">
                      <a:solidFill>
                        <a:schemeClr val="tx1"/>
                      </a:solidFill>
                    </a:endParaRPr>
                  </a:p>
                </p:txBody>
              </p:sp>
            </mc:Choice>
            <mc:Fallback xmlns="">
              <p:sp>
                <p:nvSpPr>
                  <p:cNvPr id="37" name="文本框 36">
                    <a:extLst>
                      <a:ext uri="{FF2B5EF4-FFF2-40B4-BE49-F238E27FC236}">
                        <a16:creationId xmlns:a16="http://schemas.microsoft.com/office/drawing/2014/main" id="{A3A24FCD-AC15-8B50-289E-CFDEFABC1D85}"/>
                      </a:ext>
                    </a:extLst>
                  </p:cNvPr>
                  <p:cNvSpPr txBox="1">
                    <a:spLocks noRot="1" noChangeAspect="1" noMove="1" noResize="1" noEditPoints="1" noAdjustHandles="1" noChangeArrowheads="1" noChangeShapeType="1" noTextEdit="1"/>
                  </p:cNvSpPr>
                  <p:nvPr/>
                </p:nvSpPr>
                <p:spPr>
                  <a:xfrm>
                    <a:off x="374193" y="3210121"/>
                    <a:ext cx="3639032" cy="390492"/>
                  </a:xfrm>
                  <a:prstGeom prst="rect">
                    <a:avLst/>
                  </a:prstGeom>
                  <a:blipFill>
                    <a:blip r:embed="rId6"/>
                    <a:stretch>
                      <a:fillRect b="-46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7755C823-1F1A-1990-44D5-B1A6D70349CF}"/>
                      </a:ext>
                    </a:extLst>
                  </p:cNvPr>
                  <p:cNvSpPr txBox="1"/>
                  <p:nvPr/>
                </p:nvSpPr>
                <p:spPr>
                  <a:xfrm>
                    <a:off x="424204" y="2644058"/>
                    <a:ext cx="3281523" cy="33951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1600" b="0" i="1" smtClean="0">
                              <a:solidFill>
                                <a:schemeClr val="tx1"/>
                              </a:solidFill>
                              <a:latin typeface="Cambria Math" panose="02040503050406030204" pitchFamily="18" charset="0"/>
                            </a:rPr>
                            <m:t>𝑝</m:t>
                          </m:r>
                          <m:d>
                            <m:dPr>
                              <m:ctrlPr>
                                <a:rPr lang="en-US" altLang="zh-CN" sz="1600" b="0" i="1" smtClean="0">
                                  <a:solidFill>
                                    <a:schemeClr val="tx1"/>
                                  </a:solidFill>
                                  <a:latin typeface="Cambria Math" panose="02040503050406030204" pitchFamily="18" charset="0"/>
                                </a:rPr>
                              </m:ctrlPr>
                            </m:dPr>
                            <m:e>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𝑥</m:t>
                                  </m:r>
                                </m:e>
                                <m:sub>
                                  <m:r>
                                    <a:rPr lang="en-US" altLang="zh-CN" sz="1600" b="0" i="1" smtClean="0">
                                      <a:solidFill>
                                        <a:schemeClr val="tx1"/>
                                      </a:solidFill>
                                      <a:latin typeface="Cambria Math" panose="02040503050406030204" pitchFamily="18" charset="0"/>
                                    </a:rPr>
                                    <m:t>𝑡</m:t>
                                  </m:r>
                                </m:sub>
                              </m:sSub>
                            </m:e>
                            <m:e>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𝑥</m:t>
                                  </m:r>
                                </m:e>
                                <m:sub>
                                  <m:r>
                                    <a:rPr lang="en-US" altLang="zh-CN" sz="1600" b="0" i="1" smtClean="0">
                                      <a:solidFill>
                                        <a:schemeClr val="tx1"/>
                                      </a:solidFill>
                                      <a:latin typeface="Cambria Math" panose="02040503050406030204" pitchFamily="18" charset="0"/>
                                    </a:rPr>
                                    <m:t>𝑡</m:t>
                                  </m:r>
                                  <m:r>
                                    <a:rPr lang="en-US" altLang="zh-CN" sz="1600" b="0" i="1" smtClean="0">
                                      <a:solidFill>
                                        <a:schemeClr val="tx1"/>
                                      </a:solidFill>
                                      <a:latin typeface="Cambria Math" panose="02040503050406030204" pitchFamily="18" charset="0"/>
                                    </a:rPr>
                                    <m:t>−1</m:t>
                                  </m:r>
                                </m:sub>
                              </m:sSub>
                            </m:e>
                          </m:d>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𝑁</m:t>
                          </m:r>
                          <m:r>
                            <a:rPr lang="en-US" altLang="zh-CN" sz="1600" b="0" i="1" smtClean="0">
                              <a:solidFill>
                                <a:schemeClr val="tx1"/>
                              </a:solidFill>
                              <a:latin typeface="Cambria Math" panose="02040503050406030204" pitchFamily="18" charset="0"/>
                            </a:rPr>
                            <m:t>(</m:t>
                          </m:r>
                          <m:rad>
                            <m:radPr>
                              <m:degHide m:val="on"/>
                              <m:ctrlPr>
                                <a:rPr lang="en-US" altLang="zh-CN" sz="1600" i="1">
                                  <a:solidFill>
                                    <a:schemeClr val="tx1"/>
                                  </a:solidFill>
                                  <a:latin typeface="Cambria Math" panose="02040503050406030204" pitchFamily="18" charset="0"/>
                                </a:rPr>
                              </m:ctrlPr>
                            </m:radPr>
                            <m:deg/>
                            <m:e>
                              <m:sSub>
                                <m:sSubPr>
                                  <m:ctrlPr>
                                    <a:rPr lang="en-US" altLang="zh-CN" sz="1600" i="1">
                                      <a:solidFill>
                                        <a:schemeClr val="tx1"/>
                                      </a:solidFill>
                                      <a:latin typeface="Cambria Math" panose="02040503050406030204" pitchFamily="18" charset="0"/>
                                    </a:rPr>
                                  </m:ctrlPr>
                                </m:sSubPr>
                                <m:e>
                                  <m:r>
                                    <a:rPr lang="zh-CN" altLang="en-US" sz="1600" i="1">
                                      <a:solidFill>
                                        <a:schemeClr val="tx1"/>
                                      </a:solidFill>
                                      <a:latin typeface="Cambria Math" panose="02040503050406030204" pitchFamily="18" charset="0"/>
                                    </a:rPr>
                                    <m:t>𝛼</m:t>
                                  </m:r>
                                </m:e>
                                <m:sub>
                                  <m:r>
                                    <a:rPr lang="en-US" altLang="zh-CN" sz="1600" i="1">
                                      <a:solidFill>
                                        <a:schemeClr val="tx1"/>
                                      </a:solidFill>
                                      <a:latin typeface="Cambria Math" panose="02040503050406030204" pitchFamily="18" charset="0"/>
                                    </a:rPr>
                                    <m:t>𝑡</m:t>
                                  </m:r>
                                </m:sub>
                              </m:sSub>
                            </m:e>
                          </m:rad>
                          <m:sSub>
                            <m:sSubPr>
                              <m:ctrlPr>
                                <a:rPr lang="en-US"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𝑥</m:t>
                              </m:r>
                            </m:e>
                            <m:sub>
                              <m:r>
                                <a:rPr lang="en-US" altLang="zh-CN" sz="1600" i="1">
                                  <a:solidFill>
                                    <a:schemeClr val="tx1"/>
                                  </a:solidFill>
                                  <a:latin typeface="Cambria Math" panose="02040503050406030204" pitchFamily="18" charset="0"/>
                                </a:rPr>
                                <m:t>𝑡</m:t>
                              </m:r>
                              <m:r>
                                <a:rPr lang="en-US" altLang="zh-CN" sz="1600" i="1">
                                  <a:solidFill>
                                    <a:schemeClr val="tx1"/>
                                  </a:solidFill>
                                  <a:latin typeface="Cambria Math" panose="02040503050406030204" pitchFamily="18" charset="0"/>
                                </a:rPr>
                                <m:t>−1</m:t>
                              </m:r>
                            </m:sub>
                          </m:sSub>
                          <m:r>
                            <a:rPr lang="en-US" altLang="zh-CN" sz="1600" b="0" i="1" smtClean="0">
                              <a:solidFill>
                                <a:schemeClr val="tx1"/>
                              </a:solidFill>
                              <a:latin typeface="Cambria Math" panose="02040503050406030204" pitchFamily="18" charset="0"/>
                            </a:rPr>
                            <m:t>,</m:t>
                          </m:r>
                          <m:sSub>
                            <m:sSubPr>
                              <m:ctrlPr>
                                <a:rPr lang="en-US"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1−</m:t>
                              </m:r>
                              <m:r>
                                <a:rPr lang="zh-CN" altLang="en-US" sz="1600" i="1">
                                  <a:solidFill>
                                    <a:schemeClr val="tx1"/>
                                  </a:solidFill>
                                  <a:latin typeface="Cambria Math" panose="02040503050406030204" pitchFamily="18" charset="0"/>
                                </a:rPr>
                                <m:t>𝛼</m:t>
                              </m:r>
                            </m:e>
                            <m:sub>
                              <m:r>
                                <a:rPr lang="en-US" altLang="zh-CN" sz="1600" i="1">
                                  <a:solidFill>
                                    <a:schemeClr val="tx1"/>
                                  </a:solidFill>
                                  <a:latin typeface="Cambria Math" panose="02040503050406030204" pitchFamily="18" charset="0"/>
                                </a:rPr>
                                <m:t>𝑡</m:t>
                              </m:r>
                            </m:sub>
                          </m:sSub>
                          <m:r>
                            <a:rPr lang="en-US" altLang="zh-CN" sz="1600" b="0" i="1" smtClean="0">
                              <a:solidFill>
                                <a:schemeClr val="tx1"/>
                              </a:solidFill>
                              <a:latin typeface="Cambria Math" panose="02040503050406030204" pitchFamily="18" charset="0"/>
                            </a:rPr>
                            <m:t>)</m:t>
                          </m:r>
                        </m:oMath>
                      </m:oMathPara>
                    </a14:m>
                    <a:endParaRPr lang="zh-CN" altLang="en-US" sz="1600" dirty="0">
                      <a:solidFill>
                        <a:schemeClr val="tx1"/>
                      </a:solidFill>
                    </a:endParaRPr>
                  </a:p>
                </p:txBody>
              </p:sp>
            </mc:Choice>
            <mc:Fallback xmlns="">
              <p:sp>
                <p:nvSpPr>
                  <p:cNvPr id="40" name="文本框 39">
                    <a:extLst>
                      <a:ext uri="{FF2B5EF4-FFF2-40B4-BE49-F238E27FC236}">
                        <a16:creationId xmlns:a16="http://schemas.microsoft.com/office/drawing/2014/main" id="{7755C823-1F1A-1990-44D5-B1A6D70349CF}"/>
                      </a:ext>
                    </a:extLst>
                  </p:cNvPr>
                  <p:cNvSpPr txBox="1">
                    <a:spLocks noRot="1" noChangeAspect="1" noMove="1" noResize="1" noEditPoints="1" noAdjustHandles="1" noChangeArrowheads="1" noChangeShapeType="1" noTextEdit="1"/>
                  </p:cNvSpPr>
                  <p:nvPr/>
                </p:nvSpPr>
                <p:spPr>
                  <a:xfrm>
                    <a:off x="424204" y="2644058"/>
                    <a:ext cx="3281523" cy="339517"/>
                  </a:xfrm>
                  <a:prstGeom prst="rect">
                    <a:avLst/>
                  </a:prstGeom>
                  <a:blipFill>
                    <a:blip r:embed="rId7"/>
                    <a:stretch>
                      <a:fillRect b="-8929"/>
                    </a:stretch>
                  </a:blipFill>
                </p:spPr>
                <p:txBody>
                  <a:bodyPr/>
                  <a:lstStyle/>
                  <a:p>
                    <a:r>
                      <a:rPr lang="zh-CN" altLang="en-US">
                        <a:noFill/>
                      </a:rPr>
                      <a:t> </a:t>
                    </a:r>
                  </a:p>
                </p:txBody>
              </p:sp>
            </mc:Fallback>
          </mc:AlternateContent>
        </p:grpSp>
      </p:grpSp>
      <p:sp>
        <p:nvSpPr>
          <p:cNvPr id="44" name="箭头: 右 42">
            <a:extLst>
              <a:ext uri="{FF2B5EF4-FFF2-40B4-BE49-F238E27FC236}">
                <a16:creationId xmlns:a16="http://schemas.microsoft.com/office/drawing/2014/main" id="{A394C443-31AC-C934-0049-7C91FEAA01EA}"/>
              </a:ext>
            </a:extLst>
          </p:cNvPr>
          <p:cNvSpPr/>
          <p:nvPr/>
        </p:nvSpPr>
        <p:spPr>
          <a:xfrm>
            <a:off x="3863786" y="2259747"/>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sz="1600">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BB0FDB0F-3A3A-8C31-CBEE-7B0AD9302A80}"/>
                  </a:ext>
                </a:extLst>
              </p:cNvPr>
              <p:cNvSpPr txBox="1"/>
              <p:nvPr/>
            </p:nvSpPr>
            <p:spPr>
              <a:xfrm>
                <a:off x="4468361" y="2008774"/>
                <a:ext cx="6840421" cy="66229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1600" b="0" i="1" smtClean="0">
                          <a:solidFill>
                            <a:schemeClr val="tx1"/>
                          </a:solidFill>
                          <a:latin typeface="Cambria Math" panose="02040503050406030204" pitchFamily="18" charset="0"/>
                        </a:rPr>
                        <m:t>𝑝</m:t>
                      </m:r>
                      <m:d>
                        <m:dPr>
                          <m:ctrlPr>
                            <a:rPr lang="en-US" altLang="zh-CN" sz="1600" b="0" i="1" smtClean="0">
                              <a:solidFill>
                                <a:schemeClr val="tx1"/>
                              </a:solidFill>
                              <a:latin typeface="Cambria Math" panose="02040503050406030204" pitchFamily="18" charset="0"/>
                            </a:rPr>
                          </m:ctrlPr>
                        </m:dPr>
                        <m:e>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𝑥</m:t>
                              </m:r>
                            </m:e>
                            <m:sub>
                              <m:r>
                                <a:rPr lang="en-US" altLang="zh-CN" sz="1600" b="0" i="1" smtClean="0">
                                  <a:solidFill>
                                    <a:schemeClr val="tx1"/>
                                  </a:solidFill>
                                  <a:latin typeface="Cambria Math" panose="02040503050406030204" pitchFamily="18" charset="0"/>
                                </a:rPr>
                                <m:t>𝑡</m:t>
                              </m:r>
                              <m:r>
                                <a:rPr lang="en-US" altLang="zh-CN" sz="1600" b="0" i="1" smtClean="0">
                                  <a:solidFill>
                                    <a:schemeClr val="tx1"/>
                                  </a:solidFill>
                                  <a:latin typeface="Cambria Math" panose="02040503050406030204" pitchFamily="18" charset="0"/>
                                </a:rPr>
                                <m:t>−1</m:t>
                              </m:r>
                            </m:sub>
                          </m:sSub>
                        </m:e>
                        <m:e>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𝑥</m:t>
                              </m:r>
                            </m:e>
                            <m:sub>
                              <m:r>
                                <a:rPr lang="en-US" altLang="zh-CN" sz="1600" b="0" i="1" smtClean="0">
                                  <a:solidFill>
                                    <a:schemeClr val="tx1"/>
                                  </a:solidFill>
                                  <a:latin typeface="Cambria Math" panose="02040503050406030204" pitchFamily="18" charset="0"/>
                                </a:rPr>
                                <m:t>𝑡</m:t>
                              </m:r>
                            </m:sub>
                          </m:sSub>
                          <m:r>
                            <a:rPr lang="en-US" altLang="zh-CN" sz="1600" b="0" i="1" smtClean="0">
                              <a:solidFill>
                                <a:schemeClr val="tx1"/>
                              </a:solidFill>
                              <a:latin typeface="Cambria Math" panose="02040503050406030204" pitchFamily="18" charset="0"/>
                            </a:rPr>
                            <m:t>,</m:t>
                          </m:r>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𝑥</m:t>
                              </m:r>
                            </m:e>
                            <m:sub>
                              <m:r>
                                <a:rPr lang="en-US" altLang="zh-CN" sz="1600" b="0" i="1" smtClean="0">
                                  <a:solidFill>
                                    <a:schemeClr val="tx1"/>
                                  </a:solidFill>
                                  <a:latin typeface="Cambria Math" panose="02040503050406030204" pitchFamily="18" charset="0"/>
                                </a:rPr>
                                <m:t>0</m:t>
                              </m:r>
                            </m:sub>
                          </m:sSub>
                        </m:e>
                      </m:d>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𝑁</m:t>
                      </m:r>
                      <m:r>
                        <a:rPr lang="en-US" altLang="zh-CN" sz="1600" b="0" i="1" smtClean="0">
                          <a:solidFill>
                            <a:schemeClr val="tx1"/>
                          </a:solidFill>
                          <a:latin typeface="Cambria Math" panose="02040503050406030204" pitchFamily="18" charset="0"/>
                        </a:rPr>
                        <m:t>(</m:t>
                      </m:r>
                      <m:f>
                        <m:fPr>
                          <m:ctrlPr>
                            <a:rPr lang="en-US" altLang="zh-CN" sz="1600" b="0" i="1" smtClean="0">
                              <a:solidFill>
                                <a:srgbClr val="00B0F0"/>
                              </a:solidFill>
                              <a:latin typeface="Cambria Math" panose="02040503050406030204" pitchFamily="18" charset="0"/>
                            </a:rPr>
                          </m:ctrlPr>
                        </m:fPr>
                        <m:num>
                          <m:rad>
                            <m:radPr>
                              <m:degHide m:val="on"/>
                              <m:ctrlPr>
                                <a:rPr lang="en-US" altLang="zh-CN" sz="1600" b="0" i="1" smtClean="0">
                                  <a:solidFill>
                                    <a:srgbClr val="00B0F0"/>
                                  </a:solidFill>
                                  <a:latin typeface="Cambria Math" panose="02040503050406030204" pitchFamily="18" charset="0"/>
                                </a:rPr>
                              </m:ctrlPr>
                            </m:radPr>
                            <m:deg/>
                            <m:e>
                              <m:sSub>
                                <m:sSubPr>
                                  <m:ctrlPr>
                                    <a:rPr lang="en-US" altLang="zh-CN" sz="1600" b="0" i="1" smtClean="0">
                                      <a:solidFill>
                                        <a:srgbClr val="00B0F0"/>
                                      </a:solidFill>
                                      <a:latin typeface="Cambria Math" panose="02040503050406030204" pitchFamily="18" charset="0"/>
                                    </a:rPr>
                                  </m:ctrlPr>
                                </m:sSubPr>
                                <m:e>
                                  <m:r>
                                    <a:rPr lang="zh-CN" altLang="en-US" sz="1600" b="0" i="1" smtClean="0">
                                      <a:solidFill>
                                        <a:srgbClr val="00B0F0"/>
                                      </a:solidFill>
                                      <a:latin typeface="Cambria Math" panose="02040503050406030204" pitchFamily="18" charset="0"/>
                                    </a:rPr>
                                    <m:t>𝛼</m:t>
                                  </m:r>
                                </m:e>
                                <m:sub>
                                  <m:r>
                                    <a:rPr lang="en-US" altLang="zh-CN" sz="1600" b="0" i="1" smtClean="0">
                                      <a:solidFill>
                                        <a:srgbClr val="00B0F0"/>
                                      </a:solidFill>
                                      <a:latin typeface="Cambria Math" panose="02040503050406030204" pitchFamily="18" charset="0"/>
                                    </a:rPr>
                                    <m:t>𝑡</m:t>
                                  </m:r>
                                </m:sub>
                              </m:sSub>
                            </m:e>
                          </m:rad>
                          <m:d>
                            <m:dPr>
                              <m:ctrlPr>
                                <a:rPr lang="en-US" altLang="zh-CN" sz="1600" b="0" i="1" smtClean="0">
                                  <a:solidFill>
                                    <a:srgbClr val="00B0F0"/>
                                  </a:solidFill>
                                  <a:latin typeface="Cambria Math" panose="02040503050406030204" pitchFamily="18" charset="0"/>
                                </a:rPr>
                              </m:ctrlPr>
                            </m:dPr>
                            <m:e>
                              <m:r>
                                <a:rPr lang="en-US" altLang="zh-CN" sz="1600" b="0" i="1" smtClean="0">
                                  <a:solidFill>
                                    <a:srgbClr val="00B0F0"/>
                                  </a:solidFill>
                                  <a:latin typeface="Cambria Math" panose="02040503050406030204" pitchFamily="18" charset="0"/>
                                </a:rPr>
                                <m:t>1−</m:t>
                              </m:r>
                              <m:sSub>
                                <m:sSubPr>
                                  <m:ctrlPr>
                                    <a:rPr lang="en-US" altLang="zh-CN" sz="1600" i="1">
                                      <a:solidFill>
                                        <a:srgbClr val="00B0F0"/>
                                      </a:solidFill>
                                      <a:latin typeface="Cambria Math" panose="02040503050406030204" pitchFamily="18" charset="0"/>
                                    </a:rPr>
                                  </m:ctrlPr>
                                </m:sSubPr>
                                <m:e>
                                  <m:acc>
                                    <m:accPr>
                                      <m:chr m:val="̅"/>
                                      <m:ctrlPr>
                                        <a:rPr lang="en-US" altLang="zh-CN" sz="1600" i="1">
                                          <a:solidFill>
                                            <a:srgbClr val="00B0F0"/>
                                          </a:solidFill>
                                          <a:latin typeface="Cambria Math" panose="02040503050406030204" pitchFamily="18" charset="0"/>
                                        </a:rPr>
                                      </m:ctrlPr>
                                    </m:accPr>
                                    <m:e>
                                      <m:r>
                                        <a:rPr lang="zh-CN" altLang="en-US" sz="1600" i="1">
                                          <a:solidFill>
                                            <a:srgbClr val="00B0F0"/>
                                          </a:solidFill>
                                          <a:latin typeface="Cambria Math" panose="02040503050406030204" pitchFamily="18" charset="0"/>
                                        </a:rPr>
                                        <m:t>𝛼</m:t>
                                      </m:r>
                                    </m:e>
                                  </m:acc>
                                </m:e>
                                <m:sub>
                                  <m:r>
                                    <a:rPr lang="en-US" altLang="zh-CN" sz="1600" i="1">
                                      <a:solidFill>
                                        <a:srgbClr val="00B0F0"/>
                                      </a:solidFill>
                                      <a:latin typeface="Cambria Math" panose="02040503050406030204" pitchFamily="18" charset="0"/>
                                    </a:rPr>
                                    <m:t>𝑡</m:t>
                                  </m:r>
                                  <m:r>
                                    <a:rPr lang="en-US" altLang="zh-CN" sz="1600" i="1">
                                      <a:solidFill>
                                        <a:srgbClr val="00B0F0"/>
                                      </a:solidFill>
                                      <a:latin typeface="Cambria Math" panose="02040503050406030204" pitchFamily="18" charset="0"/>
                                    </a:rPr>
                                    <m:t>−1</m:t>
                                  </m:r>
                                </m:sub>
                              </m:sSub>
                            </m:e>
                          </m:d>
                        </m:num>
                        <m:den>
                          <m:r>
                            <a:rPr lang="en-US" altLang="zh-CN" sz="1600" b="0" i="1" smtClean="0">
                              <a:solidFill>
                                <a:srgbClr val="00B0F0"/>
                              </a:solidFill>
                              <a:latin typeface="Cambria Math" panose="02040503050406030204" pitchFamily="18" charset="0"/>
                            </a:rPr>
                            <m:t>1−</m:t>
                          </m:r>
                          <m:sSub>
                            <m:sSubPr>
                              <m:ctrlPr>
                                <a:rPr lang="en-US" altLang="zh-CN" sz="1600" i="1">
                                  <a:solidFill>
                                    <a:srgbClr val="00B0F0"/>
                                  </a:solidFill>
                                  <a:latin typeface="Cambria Math" panose="02040503050406030204" pitchFamily="18" charset="0"/>
                                </a:rPr>
                              </m:ctrlPr>
                            </m:sSubPr>
                            <m:e>
                              <m:acc>
                                <m:accPr>
                                  <m:chr m:val="̅"/>
                                  <m:ctrlPr>
                                    <a:rPr lang="en-US" altLang="zh-CN" sz="1600" i="1">
                                      <a:solidFill>
                                        <a:srgbClr val="00B0F0"/>
                                      </a:solidFill>
                                      <a:latin typeface="Cambria Math" panose="02040503050406030204" pitchFamily="18" charset="0"/>
                                    </a:rPr>
                                  </m:ctrlPr>
                                </m:accPr>
                                <m:e>
                                  <m:r>
                                    <a:rPr lang="zh-CN" altLang="en-US" sz="1600" i="1">
                                      <a:solidFill>
                                        <a:srgbClr val="00B0F0"/>
                                      </a:solidFill>
                                      <a:latin typeface="Cambria Math" panose="02040503050406030204" pitchFamily="18" charset="0"/>
                                    </a:rPr>
                                    <m:t>𝛼</m:t>
                                  </m:r>
                                </m:e>
                              </m:acc>
                            </m:e>
                            <m:sub>
                              <m:r>
                                <a:rPr lang="en-US" altLang="zh-CN" sz="1600" i="1">
                                  <a:solidFill>
                                    <a:srgbClr val="00B0F0"/>
                                  </a:solidFill>
                                  <a:latin typeface="Cambria Math" panose="02040503050406030204" pitchFamily="18" charset="0"/>
                                </a:rPr>
                                <m:t>𝑡</m:t>
                              </m:r>
                            </m:sub>
                          </m:sSub>
                        </m:den>
                      </m:f>
                      <m:sSub>
                        <m:sSubPr>
                          <m:ctrlPr>
                            <a:rPr lang="en-US" altLang="zh-CN" sz="1600" b="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𝑡</m:t>
                          </m:r>
                        </m:sub>
                      </m:sSub>
                      <m:r>
                        <a:rPr lang="en-US" altLang="zh-CN" sz="1600" b="0" i="1" smtClean="0">
                          <a:solidFill>
                            <a:schemeClr val="tx1"/>
                          </a:solidFill>
                          <a:latin typeface="Cambria Math" panose="02040503050406030204" pitchFamily="18" charset="0"/>
                        </a:rPr>
                        <m:t>+</m:t>
                      </m:r>
                      <m:f>
                        <m:fPr>
                          <m:ctrlPr>
                            <a:rPr lang="en-US" altLang="zh-CN" sz="1600" b="0" i="1" smtClean="0">
                              <a:solidFill>
                                <a:srgbClr val="00B0F0"/>
                              </a:solidFill>
                              <a:latin typeface="Cambria Math" panose="02040503050406030204" pitchFamily="18" charset="0"/>
                            </a:rPr>
                          </m:ctrlPr>
                        </m:fPr>
                        <m:num>
                          <m:rad>
                            <m:radPr>
                              <m:degHide m:val="on"/>
                              <m:ctrlPr>
                                <a:rPr lang="en-US" altLang="zh-CN" sz="1600" i="1">
                                  <a:solidFill>
                                    <a:srgbClr val="00B0F0"/>
                                  </a:solidFill>
                                  <a:latin typeface="Cambria Math" panose="02040503050406030204" pitchFamily="18" charset="0"/>
                                </a:rPr>
                              </m:ctrlPr>
                            </m:radPr>
                            <m:deg/>
                            <m:e>
                              <m:sSub>
                                <m:sSubPr>
                                  <m:ctrlPr>
                                    <a:rPr lang="en-US" altLang="zh-CN" sz="1600" i="1">
                                      <a:solidFill>
                                        <a:srgbClr val="00B0F0"/>
                                      </a:solidFill>
                                      <a:latin typeface="Cambria Math" panose="02040503050406030204" pitchFamily="18" charset="0"/>
                                    </a:rPr>
                                  </m:ctrlPr>
                                </m:sSubPr>
                                <m:e>
                                  <m:acc>
                                    <m:accPr>
                                      <m:chr m:val="̅"/>
                                      <m:ctrlPr>
                                        <a:rPr lang="en-US" altLang="zh-CN" sz="1600" i="1">
                                          <a:solidFill>
                                            <a:srgbClr val="00B0F0"/>
                                          </a:solidFill>
                                          <a:latin typeface="Cambria Math" panose="02040503050406030204" pitchFamily="18" charset="0"/>
                                        </a:rPr>
                                      </m:ctrlPr>
                                    </m:accPr>
                                    <m:e>
                                      <m:r>
                                        <a:rPr lang="zh-CN" altLang="en-US" sz="1600" i="1">
                                          <a:solidFill>
                                            <a:srgbClr val="00B0F0"/>
                                          </a:solidFill>
                                          <a:latin typeface="Cambria Math" panose="02040503050406030204" pitchFamily="18" charset="0"/>
                                        </a:rPr>
                                        <m:t>𝛼</m:t>
                                      </m:r>
                                    </m:e>
                                  </m:acc>
                                </m:e>
                                <m:sub>
                                  <m:r>
                                    <a:rPr lang="en-US" altLang="zh-CN" sz="1600" i="1">
                                      <a:solidFill>
                                        <a:srgbClr val="00B0F0"/>
                                      </a:solidFill>
                                      <a:latin typeface="Cambria Math" panose="02040503050406030204" pitchFamily="18" charset="0"/>
                                    </a:rPr>
                                    <m:t>𝑡</m:t>
                                  </m:r>
                                  <m:r>
                                    <a:rPr lang="en-US" altLang="zh-CN" sz="1600" i="1">
                                      <a:solidFill>
                                        <a:srgbClr val="00B0F0"/>
                                      </a:solidFill>
                                      <a:latin typeface="Cambria Math" panose="02040503050406030204" pitchFamily="18" charset="0"/>
                                    </a:rPr>
                                    <m:t>−1</m:t>
                                  </m:r>
                                </m:sub>
                              </m:sSub>
                            </m:e>
                          </m:rad>
                          <m:d>
                            <m:dPr>
                              <m:ctrlPr>
                                <a:rPr lang="en-US" altLang="zh-CN" sz="1600" b="0" i="1" smtClean="0">
                                  <a:solidFill>
                                    <a:srgbClr val="00B0F0"/>
                                  </a:solidFill>
                                  <a:latin typeface="Cambria Math" panose="02040503050406030204" pitchFamily="18" charset="0"/>
                                </a:rPr>
                              </m:ctrlPr>
                            </m:dPr>
                            <m:e>
                              <m:r>
                                <a:rPr lang="en-US" altLang="zh-CN" sz="1600" b="0" i="1" smtClean="0">
                                  <a:solidFill>
                                    <a:srgbClr val="00B0F0"/>
                                  </a:solidFill>
                                  <a:latin typeface="Cambria Math" panose="02040503050406030204" pitchFamily="18" charset="0"/>
                                </a:rPr>
                                <m:t>1−</m:t>
                              </m:r>
                              <m:sSub>
                                <m:sSubPr>
                                  <m:ctrlPr>
                                    <a:rPr lang="en-US" altLang="zh-CN" sz="1600" i="1">
                                      <a:solidFill>
                                        <a:srgbClr val="00B0F0"/>
                                      </a:solidFill>
                                      <a:latin typeface="Cambria Math" panose="02040503050406030204" pitchFamily="18" charset="0"/>
                                    </a:rPr>
                                  </m:ctrlPr>
                                </m:sSubPr>
                                <m:e>
                                  <m:r>
                                    <a:rPr lang="zh-CN" altLang="en-US" sz="1600" i="1">
                                      <a:solidFill>
                                        <a:srgbClr val="00B0F0"/>
                                      </a:solidFill>
                                      <a:latin typeface="Cambria Math" panose="02040503050406030204" pitchFamily="18" charset="0"/>
                                    </a:rPr>
                                    <m:t>𝛼</m:t>
                                  </m:r>
                                </m:e>
                                <m:sub>
                                  <m:r>
                                    <a:rPr lang="en-US" altLang="zh-CN" sz="1600" i="1">
                                      <a:solidFill>
                                        <a:srgbClr val="00B0F0"/>
                                      </a:solidFill>
                                      <a:latin typeface="Cambria Math" panose="02040503050406030204" pitchFamily="18" charset="0"/>
                                    </a:rPr>
                                    <m:t>𝑡</m:t>
                                  </m:r>
                                </m:sub>
                              </m:sSub>
                            </m:e>
                          </m:d>
                        </m:num>
                        <m:den>
                          <m:r>
                            <a:rPr lang="en-US" altLang="zh-CN" sz="1600" i="1">
                              <a:solidFill>
                                <a:srgbClr val="00B0F0"/>
                              </a:solidFill>
                              <a:latin typeface="Cambria Math" panose="02040503050406030204" pitchFamily="18" charset="0"/>
                            </a:rPr>
                            <m:t>1−</m:t>
                          </m:r>
                          <m:sSub>
                            <m:sSubPr>
                              <m:ctrlPr>
                                <a:rPr lang="en-US" altLang="zh-CN" sz="1600" i="1">
                                  <a:solidFill>
                                    <a:srgbClr val="00B0F0"/>
                                  </a:solidFill>
                                  <a:latin typeface="Cambria Math" panose="02040503050406030204" pitchFamily="18" charset="0"/>
                                </a:rPr>
                              </m:ctrlPr>
                            </m:sSubPr>
                            <m:e>
                              <m:acc>
                                <m:accPr>
                                  <m:chr m:val="̅"/>
                                  <m:ctrlPr>
                                    <a:rPr lang="en-US" altLang="zh-CN" sz="1600" i="1">
                                      <a:solidFill>
                                        <a:srgbClr val="00B0F0"/>
                                      </a:solidFill>
                                      <a:latin typeface="Cambria Math" panose="02040503050406030204" pitchFamily="18" charset="0"/>
                                    </a:rPr>
                                  </m:ctrlPr>
                                </m:accPr>
                                <m:e>
                                  <m:r>
                                    <a:rPr lang="zh-CN" altLang="en-US" sz="1600" i="1">
                                      <a:solidFill>
                                        <a:srgbClr val="00B0F0"/>
                                      </a:solidFill>
                                      <a:latin typeface="Cambria Math" panose="02040503050406030204" pitchFamily="18" charset="0"/>
                                    </a:rPr>
                                    <m:t>𝛼</m:t>
                                  </m:r>
                                </m:e>
                              </m:acc>
                            </m:e>
                            <m:sub>
                              <m:r>
                                <a:rPr lang="en-US" altLang="zh-CN" sz="1600" i="1">
                                  <a:solidFill>
                                    <a:srgbClr val="00B0F0"/>
                                  </a:solidFill>
                                  <a:latin typeface="Cambria Math" panose="02040503050406030204" pitchFamily="18" charset="0"/>
                                </a:rPr>
                                <m:t>𝑡</m:t>
                              </m:r>
                            </m:sub>
                          </m:sSub>
                        </m:den>
                      </m:f>
                      <m:sSub>
                        <m:sSubPr>
                          <m:ctrlPr>
                            <a:rPr lang="en-US" altLang="zh-CN" sz="1600" i="1" smtClean="0">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0</m:t>
                          </m:r>
                        </m:sub>
                      </m:sSub>
                      <m:r>
                        <a:rPr lang="en-US" altLang="zh-CN" sz="1600" b="0" i="1" smtClean="0">
                          <a:solidFill>
                            <a:schemeClr val="tx1"/>
                          </a:solidFill>
                          <a:latin typeface="Cambria Math" panose="02040503050406030204" pitchFamily="18" charset="0"/>
                        </a:rPr>
                        <m:t>,</m:t>
                      </m:r>
                      <m:f>
                        <m:fPr>
                          <m:ctrlPr>
                            <a:rPr lang="en-US" altLang="zh-CN" sz="1600" b="0" i="1" smtClean="0">
                              <a:solidFill>
                                <a:srgbClr val="00B0F0"/>
                              </a:solidFill>
                              <a:latin typeface="Cambria Math" panose="02040503050406030204" pitchFamily="18" charset="0"/>
                            </a:rPr>
                          </m:ctrlPr>
                        </m:fPr>
                        <m:num>
                          <m:r>
                            <a:rPr lang="en-US" altLang="zh-CN" sz="1600" b="0" i="1" smtClean="0">
                              <a:solidFill>
                                <a:srgbClr val="00B0F0"/>
                              </a:solidFill>
                              <a:latin typeface="Cambria Math" panose="02040503050406030204" pitchFamily="18" charset="0"/>
                            </a:rPr>
                            <m:t>1−</m:t>
                          </m:r>
                          <m:sSub>
                            <m:sSubPr>
                              <m:ctrlPr>
                                <a:rPr lang="en-US" altLang="zh-CN" sz="1600" i="1">
                                  <a:solidFill>
                                    <a:srgbClr val="00B0F0"/>
                                  </a:solidFill>
                                  <a:latin typeface="Cambria Math" panose="02040503050406030204" pitchFamily="18" charset="0"/>
                                </a:rPr>
                              </m:ctrlPr>
                            </m:sSubPr>
                            <m:e>
                              <m:acc>
                                <m:accPr>
                                  <m:chr m:val="̅"/>
                                  <m:ctrlPr>
                                    <a:rPr lang="en-US" altLang="zh-CN" sz="1600" i="1">
                                      <a:solidFill>
                                        <a:srgbClr val="00B0F0"/>
                                      </a:solidFill>
                                      <a:latin typeface="Cambria Math" panose="02040503050406030204" pitchFamily="18" charset="0"/>
                                    </a:rPr>
                                  </m:ctrlPr>
                                </m:accPr>
                                <m:e>
                                  <m:r>
                                    <a:rPr lang="zh-CN" altLang="en-US" sz="1600" i="1">
                                      <a:solidFill>
                                        <a:srgbClr val="00B0F0"/>
                                      </a:solidFill>
                                      <a:latin typeface="Cambria Math" panose="02040503050406030204" pitchFamily="18" charset="0"/>
                                    </a:rPr>
                                    <m:t>𝛼</m:t>
                                  </m:r>
                                </m:e>
                              </m:acc>
                            </m:e>
                            <m:sub>
                              <m:r>
                                <a:rPr lang="en-US" altLang="zh-CN" sz="1600" i="1">
                                  <a:solidFill>
                                    <a:srgbClr val="00B0F0"/>
                                  </a:solidFill>
                                  <a:latin typeface="Cambria Math" panose="02040503050406030204" pitchFamily="18" charset="0"/>
                                </a:rPr>
                                <m:t>𝑡</m:t>
                              </m:r>
                              <m:r>
                                <a:rPr lang="en-US" altLang="zh-CN" sz="1600" b="0" i="1" smtClean="0">
                                  <a:solidFill>
                                    <a:srgbClr val="00B0F0"/>
                                  </a:solidFill>
                                  <a:latin typeface="Cambria Math" panose="02040503050406030204" pitchFamily="18" charset="0"/>
                                </a:rPr>
                                <m:t>−1</m:t>
                              </m:r>
                            </m:sub>
                          </m:sSub>
                        </m:num>
                        <m:den>
                          <m:r>
                            <a:rPr lang="en-US" altLang="zh-CN" sz="1600" b="0" i="1" smtClean="0">
                              <a:solidFill>
                                <a:srgbClr val="00B0F0"/>
                              </a:solidFill>
                              <a:latin typeface="Cambria Math" panose="02040503050406030204" pitchFamily="18" charset="0"/>
                            </a:rPr>
                            <m:t>1−</m:t>
                          </m:r>
                          <m:sSub>
                            <m:sSubPr>
                              <m:ctrlPr>
                                <a:rPr lang="en-US" altLang="zh-CN" sz="1600" i="1">
                                  <a:solidFill>
                                    <a:srgbClr val="00B0F0"/>
                                  </a:solidFill>
                                  <a:latin typeface="Cambria Math" panose="02040503050406030204" pitchFamily="18" charset="0"/>
                                </a:rPr>
                              </m:ctrlPr>
                            </m:sSubPr>
                            <m:e>
                              <m:acc>
                                <m:accPr>
                                  <m:chr m:val="̅"/>
                                  <m:ctrlPr>
                                    <a:rPr lang="en-US" altLang="zh-CN" sz="1600" i="1">
                                      <a:solidFill>
                                        <a:srgbClr val="00B0F0"/>
                                      </a:solidFill>
                                      <a:latin typeface="Cambria Math" panose="02040503050406030204" pitchFamily="18" charset="0"/>
                                    </a:rPr>
                                  </m:ctrlPr>
                                </m:accPr>
                                <m:e>
                                  <m:r>
                                    <a:rPr lang="zh-CN" altLang="en-US" sz="1600" i="1">
                                      <a:solidFill>
                                        <a:srgbClr val="00B0F0"/>
                                      </a:solidFill>
                                      <a:latin typeface="Cambria Math" panose="02040503050406030204" pitchFamily="18" charset="0"/>
                                    </a:rPr>
                                    <m:t>𝛼</m:t>
                                  </m:r>
                                </m:e>
                              </m:acc>
                            </m:e>
                            <m:sub>
                              <m:r>
                                <a:rPr lang="en-US" altLang="zh-CN" sz="1600" i="1">
                                  <a:solidFill>
                                    <a:srgbClr val="00B0F0"/>
                                  </a:solidFill>
                                  <a:latin typeface="Cambria Math" panose="02040503050406030204" pitchFamily="18" charset="0"/>
                                </a:rPr>
                                <m:t>𝑡</m:t>
                              </m:r>
                            </m:sub>
                          </m:sSub>
                        </m:den>
                      </m:f>
                      <m:r>
                        <a:rPr lang="en-US" altLang="zh-CN" sz="1600" b="0" i="1" smtClean="0">
                          <a:solidFill>
                            <a:srgbClr val="00B0F0"/>
                          </a:solidFill>
                          <a:latin typeface="Cambria Math" panose="02040503050406030204" pitchFamily="18" charset="0"/>
                        </a:rPr>
                        <m:t>(1−</m:t>
                      </m:r>
                      <m:sSub>
                        <m:sSubPr>
                          <m:ctrlPr>
                            <a:rPr lang="en-US" altLang="zh-CN" sz="1600" i="1">
                              <a:solidFill>
                                <a:srgbClr val="00B0F0"/>
                              </a:solidFill>
                              <a:latin typeface="Cambria Math" panose="02040503050406030204" pitchFamily="18" charset="0"/>
                            </a:rPr>
                          </m:ctrlPr>
                        </m:sSubPr>
                        <m:e>
                          <m:r>
                            <a:rPr lang="zh-CN" altLang="en-US" sz="1600" i="1">
                              <a:solidFill>
                                <a:srgbClr val="00B0F0"/>
                              </a:solidFill>
                              <a:latin typeface="Cambria Math" panose="02040503050406030204" pitchFamily="18" charset="0"/>
                            </a:rPr>
                            <m:t>𝛼</m:t>
                          </m:r>
                        </m:e>
                        <m:sub>
                          <m:r>
                            <a:rPr lang="en-US" altLang="zh-CN" sz="1600" i="1">
                              <a:solidFill>
                                <a:srgbClr val="00B0F0"/>
                              </a:solidFill>
                              <a:latin typeface="Cambria Math" panose="02040503050406030204" pitchFamily="18" charset="0"/>
                            </a:rPr>
                            <m:t>𝑡</m:t>
                          </m:r>
                        </m:sub>
                      </m:sSub>
                      <m:r>
                        <a:rPr lang="en-US" altLang="zh-CN" sz="1600" b="0" i="1" smtClean="0">
                          <a:solidFill>
                            <a:srgbClr val="00B0F0"/>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m:t>
                      </m:r>
                    </m:oMath>
                  </m:oMathPara>
                </a14:m>
                <a:endParaRPr lang="zh-CN" altLang="en-US" sz="1600" dirty="0">
                  <a:solidFill>
                    <a:schemeClr val="tx1"/>
                  </a:solidFill>
                </a:endParaRPr>
              </a:p>
            </p:txBody>
          </p:sp>
        </mc:Choice>
        <mc:Fallback xmlns="">
          <p:sp>
            <p:nvSpPr>
              <p:cNvPr id="45" name="文本框 44">
                <a:extLst>
                  <a:ext uri="{FF2B5EF4-FFF2-40B4-BE49-F238E27FC236}">
                    <a16:creationId xmlns:a16="http://schemas.microsoft.com/office/drawing/2014/main" id="{BB0FDB0F-3A3A-8C31-CBEE-7B0AD9302A80}"/>
                  </a:ext>
                </a:extLst>
              </p:cNvPr>
              <p:cNvSpPr txBox="1">
                <a:spLocks noRot="1" noChangeAspect="1" noMove="1" noResize="1" noEditPoints="1" noAdjustHandles="1" noChangeArrowheads="1" noChangeShapeType="1" noTextEdit="1"/>
              </p:cNvSpPr>
              <p:nvPr/>
            </p:nvSpPr>
            <p:spPr>
              <a:xfrm>
                <a:off x="4468361" y="2008774"/>
                <a:ext cx="6840421" cy="662297"/>
              </a:xfrm>
              <a:prstGeom prst="rect">
                <a:avLst/>
              </a:prstGeom>
              <a:blipFill>
                <a:blip r:embed="rId8"/>
                <a:stretch>
                  <a:fillRect/>
                </a:stretch>
              </a:blipFill>
            </p:spPr>
            <p:txBody>
              <a:bodyPr/>
              <a:lstStyle/>
              <a:p>
                <a:r>
                  <a:rPr lang="zh-CN" altLang="en-US">
                    <a:noFill/>
                  </a:rPr>
                  <a:t> </a:t>
                </a:r>
              </a:p>
            </p:txBody>
          </p:sp>
        </mc:Fallback>
      </mc:AlternateContent>
      <p:sp>
        <p:nvSpPr>
          <p:cNvPr id="2" name="箭头: 右 42">
            <a:extLst>
              <a:ext uri="{FF2B5EF4-FFF2-40B4-BE49-F238E27FC236}">
                <a16:creationId xmlns:a16="http://schemas.microsoft.com/office/drawing/2014/main" id="{0D83294C-5669-A6C9-6CC2-D573BC80A90B}"/>
              </a:ext>
            </a:extLst>
          </p:cNvPr>
          <p:cNvSpPr/>
          <p:nvPr/>
        </p:nvSpPr>
        <p:spPr>
          <a:xfrm rot="5400000">
            <a:off x="5429364" y="3448831"/>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sz="1600">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a:extLst>
              <a:ext uri="{FF2B5EF4-FFF2-40B4-BE49-F238E27FC236}">
                <a16:creationId xmlns:a16="http://schemas.microsoft.com/office/drawing/2014/main" id="{F1ADD5C6-2CBA-6AB0-C39C-A380D338EA58}"/>
              </a:ext>
            </a:extLst>
          </p:cNvPr>
          <p:cNvSpPr txBox="1"/>
          <p:nvPr/>
        </p:nvSpPr>
        <p:spPr>
          <a:xfrm>
            <a:off x="3760022" y="3941516"/>
            <a:ext cx="7196693" cy="338554"/>
          </a:xfrm>
          <a:prstGeom prst="rect">
            <a:avLst/>
          </a:prstGeom>
          <a:noFill/>
        </p:spPr>
        <p:txBody>
          <a:bodyPr wrap="square">
            <a:spAutoFit/>
          </a:bodyPr>
          <a:lstStyle/>
          <a:p>
            <a:r>
              <a:rPr lang="zh-CN" altLang="en-US"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要推广的概率分布可能具有一样的形式</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1DA0A42-AC06-FBA8-3A20-09CD1F2587AB}"/>
                  </a:ext>
                </a:extLst>
              </p:cNvPr>
              <p:cNvSpPr txBox="1"/>
              <p:nvPr/>
            </p:nvSpPr>
            <p:spPr>
              <a:xfrm>
                <a:off x="6260245" y="1011612"/>
                <a:ext cx="2431550" cy="362984"/>
              </a:xfrm>
              <a:prstGeom prst="rect">
                <a:avLst/>
              </a:prstGeom>
              <a:noFill/>
            </p:spPr>
            <p:txBody>
              <a:bodyPr wrap="square">
                <a:spAutoFit/>
              </a:bodyPr>
              <a:lstStyle/>
              <a:p>
                <a14:m>
                  <m:oMath xmlns:m="http://schemas.openxmlformats.org/officeDocument/2006/math">
                    <m:r>
                      <a:rPr lang="en-US" altLang="zh-CN" sz="1800" b="0" i="1" smtClean="0">
                        <a:solidFill>
                          <a:srgbClr val="FF0000"/>
                        </a:solidFill>
                        <a:latin typeface="Cambria Math" panose="02040503050406030204" pitchFamily="18" charset="0"/>
                      </a:rPr>
                      <m:t>𝑝</m:t>
                    </m:r>
                    <m:d>
                      <m:dPr>
                        <m:ctrlPr>
                          <a:rPr lang="en-US" altLang="zh-CN" sz="1800" b="0" i="1" smtClean="0">
                            <a:solidFill>
                              <a:srgbClr val="FF0000"/>
                            </a:solidFill>
                            <a:latin typeface="Cambria Math" panose="02040503050406030204" pitchFamily="18" charset="0"/>
                          </a:rPr>
                        </m:ctrlPr>
                      </m:dPr>
                      <m:e>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𝑥</m:t>
                            </m:r>
                          </m:e>
                          <m:sub>
                            <m:r>
                              <a:rPr lang="en-US" altLang="zh-CN" sz="1800" b="0" i="1" smtClean="0">
                                <a:solidFill>
                                  <a:srgbClr val="FF0000"/>
                                </a:solidFill>
                                <a:latin typeface="Cambria Math" panose="02040503050406030204" pitchFamily="18" charset="0"/>
                              </a:rPr>
                              <m:t>𝑠</m:t>
                            </m:r>
                          </m:sub>
                        </m:sSub>
                      </m:e>
                      <m:e>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𝑥</m:t>
                            </m:r>
                          </m:e>
                          <m:sub>
                            <m:r>
                              <a:rPr lang="en-US" altLang="zh-CN" sz="1800" b="0" i="1" smtClean="0">
                                <a:solidFill>
                                  <a:srgbClr val="FF0000"/>
                                </a:solidFill>
                                <a:latin typeface="Cambria Math" panose="02040503050406030204" pitchFamily="18" charset="0"/>
                              </a:rPr>
                              <m:t>𝑘</m:t>
                            </m:r>
                          </m:sub>
                        </m:sSub>
                        <m:r>
                          <a:rPr lang="en-US" altLang="zh-CN" sz="1800" b="0" i="1" smtClean="0">
                            <a:solidFill>
                              <a:srgbClr val="FF0000"/>
                            </a:solidFill>
                            <a:latin typeface="Cambria Math" panose="02040503050406030204" pitchFamily="18" charset="0"/>
                          </a:rPr>
                          <m:t>,</m:t>
                        </m:r>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𝑥</m:t>
                            </m:r>
                          </m:e>
                          <m:sub>
                            <m:r>
                              <a:rPr lang="en-US" altLang="zh-CN" sz="1800" b="0" i="1" smtClean="0">
                                <a:solidFill>
                                  <a:srgbClr val="FF0000"/>
                                </a:solidFill>
                                <a:latin typeface="Cambria Math" panose="02040503050406030204" pitchFamily="18" charset="0"/>
                              </a:rPr>
                              <m:t>0</m:t>
                            </m:r>
                          </m:sub>
                        </m:sSub>
                      </m:e>
                    </m:d>
                  </m:oMath>
                </a14:m>
                <a:r>
                  <a:rPr lang="zh-CN" altLang="en-US"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mc:Choice>
        <mc:Fallback xmlns="">
          <p:sp>
            <p:nvSpPr>
              <p:cNvPr id="4" name="文本框 3">
                <a:extLst>
                  <a:ext uri="{FF2B5EF4-FFF2-40B4-BE49-F238E27FC236}">
                    <a16:creationId xmlns:a16="http://schemas.microsoft.com/office/drawing/2014/main" id="{21DA0A42-AC06-FBA8-3A20-09CD1F2587AB}"/>
                  </a:ext>
                </a:extLst>
              </p:cNvPr>
              <p:cNvSpPr txBox="1">
                <a:spLocks noRot="1" noChangeAspect="1" noMove="1" noResize="1" noEditPoints="1" noAdjustHandles="1" noChangeArrowheads="1" noChangeShapeType="1" noTextEdit="1"/>
              </p:cNvSpPr>
              <p:nvPr/>
            </p:nvSpPr>
            <p:spPr>
              <a:xfrm>
                <a:off x="6260245" y="1011612"/>
                <a:ext cx="2431550" cy="362984"/>
              </a:xfrm>
              <a:prstGeom prst="rect">
                <a:avLst/>
              </a:prstGeom>
              <a:blipFill>
                <a:blip r:embed="rId10"/>
                <a:stretch>
                  <a:fillRect t="-1695" b="-18644"/>
                </a:stretch>
              </a:blipFill>
            </p:spPr>
            <p:txBody>
              <a:bodyPr/>
              <a:lstStyle/>
              <a:p>
                <a:r>
                  <a:rPr lang="zh-CN" altLang="en-US">
                    <a:noFill/>
                  </a:rPr>
                  <a:t> </a:t>
                </a:r>
              </a:p>
            </p:txBody>
          </p:sp>
        </mc:Fallback>
      </mc:AlternateContent>
      <p:sp>
        <p:nvSpPr>
          <p:cNvPr id="5" name="箭头: 右 42">
            <a:extLst>
              <a:ext uri="{FF2B5EF4-FFF2-40B4-BE49-F238E27FC236}">
                <a16:creationId xmlns:a16="http://schemas.microsoft.com/office/drawing/2014/main" id="{552BA9E0-FD4B-37F0-1A43-3A9EC2A358E8}"/>
              </a:ext>
            </a:extLst>
          </p:cNvPr>
          <p:cNvSpPr/>
          <p:nvPr/>
        </p:nvSpPr>
        <p:spPr>
          <a:xfrm rot="5400000">
            <a:off x="5444963" y="4496594"/>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sz="1600">
              <a:latin typeface="Arial" panose="020B0604020202020204" pitchFamily="34" charset="0"/>
              <a:ea typeface="微软雅黑" panose="020B0503020204020204" pitchFamily="34" charset="-122"/>
              <a:sym typeface="Arial" panose="020B0604020202020204" pitchFamily="34" charset="0"/>
            </a:endParaRPr>
          </a:p>
        </p:txBody>
      </p:sp>
      <p:sp>
        <p:nvSpPr>
          <p:cNvPr id="8" name="箭头: 右 42">
            <a:extLst>
              <a:ext uri="{FF2B5EF4-FFF2-40B4-BE49-F238E27FC236}">
                <a16:creationId xmlns:a16="http://schemas.microsoft.com/office/drawing/2014/main" id="{95D878CE-4079-29BB-F376-A29EDC459BDF}"/>
              </a:ext>
            </a:extLst>
          </p:cNvPr>
          <p:cNvSpPr/>
          <p:nvPr/>
        </p:nvSpPr>
        <p:spPr>
          <a:xfrm rot="5400000">
            <a:off x="5444963" y="5449748"/>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sz="1600">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2BC598E-D2D1-0196-184D-F19417985280}"/>
                  </a:ext>
                </a:extLst>
              </p:cNvPr>
              <p:cNvSpPr txBox="1"/>
              <p:nvPr/>
            </p:nvSpPr>
            <p:spPr>
              <a:xfrm>
                <a:off x="1148288" y="5777398"/>
                <a:ext cx="8953315" cy="4103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𝑥</m:t>
                          </m:r>
                        </m:e>
                        <m:sub>
                          <m:r>
                            <a:rPr lang="en-US" altLang="zh-CN" sz="1600" i="1">
                              <a:solidFill>
                                <a:schemeClr val="tx1"/>
                              </a:solidFill>
                              <a:latin typeface="Cambria Math" panose="02040503050406030204" pitchFamily="18" charset="0"/>
                            </a:rPr>
                            <m:t>𝑠</m:t>
                          </m:r>
                        </m:sub>
                      </m:sSub>
                      <m:r>
                        <a:rPr lang="en-US" altLang="zh-CN" sz="1600" b="0" i="1" smtClean="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𝑘</m:t>
                      </m:r>
                      <m:sSub>
                        <m:sSubPr>
                          <m:ctrlPr>
                            <a:rPr lang="en-US"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𝑥</m:t>
                          </m:r>
                        </m:e>
                        <m:sub>
                          <m:r>
                            <a:rPr lang="en-US" altLang="zh-CN" sz="1600" i="1">
                              <a:solidFill>
                                <a:schemeClr val="tx1"/>
                              </a:solidFill>
                              <a:latin typeface="Cambria Math" panose="02040503050406030204" pitchFamily="18" charset="0"/>
                            </a:rPr>
                            <m:t>0</m:t>
                          </m:r>
                        </m:sub>
                      </m:sSub>
                      <m:r>
                        <a:rPr lang="en-US" altLang="zh-CN" sz="1600" i="1">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𝑚</m:t>
                      </m:r>
                      <m:sSub>
                        <m:sSubPr>
                          <m:ctrlPr>
                            <a:rPr lang="en-US" altLang="zh-CN" sz="1600" i="1" smtClean="0">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𝑥</m:t>
                          </m:r>
                        </m:e>
                        <m:sub>
                          <m:r>
                            <a:rPr lang="en-US" altLang="zh-CN" sz="1600" i="1">
                              <a:solidFill>
                                <a:srgbClr val="FF0000"/>
                              </a:solidFill>
                              <a:latin typeface="Cambria Math" panose="02040503050406030204" pitchFamily="18" charset="0"/>
                            </a:rPr>
                            <m:t>𝑘</m:t>
                          </m:r>
                        </m:sub>
                      </m:sSub>
                      <m:r>
                        <a:rPr lang="en-US" altLang="zh-CN" sz="1600" b="0" i="1" smtClean="0">
                          <a:solidFill>
                            <a:schemeClr val="tx1"/>
                          </a:solidFill>
                          <a:latin typeface="Cambria Math" panose="02040503050406030204" pitchFamily="18" charset="0"/>
                        </a:rPr>
                        <m:t>+</m:t>
                      </m:r>
                      <m:r>
                        <a:rPr lang="zh-CN" altLang="en-US" sz="1600" i="1" smtClean="0">
                          <a:solidFill>
                            <a:schemeClr val="tx1"/>
                          </a:solidFill>
                          <a:latin typeface="Cambria Math" panose="02040503050406030204" pitchFamily="18" charset="0"/>
                          <a:ea typeface="Cambria Math" panose="02040503050406030204" pitchFamily="18" charset="0"/>
                        </a:rPr>
                        <m:t>𝜎𝜀</m:t>
                      </m:r>
                      <m:r>
                        <a:rPr lang="en-US" altLang="zh-CN" sz="1600" b="0" i="1" smtClean="0">
                          <a:solidFill>
                            <a:schemeClr val="tx1"/>
                          </a:solidFill>
                          <a:latin typeface="Cambria Math" panose="02040503050406030204" pitchFamily="18" charset="0"/>
                          <a:ea typeface="Cambria Math" panose="02040503050406030204" pitchFamily="18" charset="0"/>
                        </a:rPr>
                        <m:t>=</m:t>
                      </m:r>
                      <m:r>
                        <a:rPr lang="en-US" altLang="zh-CN" sz="1600" b="0" i="1" smtClean="0">
                          <a:solidFill>
                            <a:schemeClr val="tx1"/>
                          </a:solidFill>
                          <a:latin typeface="Cambria Math" panose="02040503050406030204" pitchFamily="18" charset="0"/>
                          <a:ea typeface="Cambria Math" panose="02040503050406030204" pitchFamily="18" charset="0"/>
                        </a:rPr>
                        <m:t>𝑘</m:t>
                      </m:r>
                      <m:sSub>
                        <m:sSubPr>
                          <m:ctrlPr>
                            <a:rPr lang="en-US"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𝑥</m:t>
                          </m:r>
                        </m:e>
                        <m:sub>
                          <m:r>
                            <a:rPr lang="en-US" altLang="zh-CN" sz="1600" i="1">
                              <a:solidFill>
                                <a:schemeClr val="tx1"/>
                              </a:solidFill>
                              <a:latin typeface="Cambria Math" panose="02040503050406030204" pitchFamily="18" charset="0"/>
                            </a:rPr>
                            <m:t>0</m:t>
                          </m:r>
                        </m:sub>
                      </m:sSub>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𝑚</m:t>
                      </m:r>
                      <m:d>
                        <m:dPr>
                          <m:ctrlPr>
                            <a:rPr lang="en-US" altLang="zh-CN" sz="1600" b="0" i="1" smtClean="0">
                              <a:solidFill>
                                <a:schemeClr val="tx1"/>
                              </a:solidFill>
                              <a:latin typeface="Cambria Math" panose="02040503050406030204" pitchFamily="18" charset="0"/>
                            </a:rPr>
                          </m:ctrlPr>
                        </m:dPr>
                        <m:e>
                          <m:rad>
                            <m:radPr>
                              <m:degHide m:val="on"/>
                              <m:ctrlPr>
                                <a:rPr lang="en-US" altLang="zh-CN" sz="1600" i="1" smtClean="0">
                                  <a:solidFill>
                                    <a:srgbClr val="FF0000"/>
                                  </a:solidFill>
                                  <a:latin typeface="Cambria Math" panose="02040503050406030204" pitchFamily="18" charset="0"/>
                                </a:rPr>
                              </m:ctrlPr>
                            </m:radPr>
                            <m:deg/>
                            <m:e>
                              <m:sSub>
                                <m:sSubPr>
                                  <m:ctrlPr>
                                    <a:rPr lang="en-US" altLang="zh-CN" sz="1600" i="1">
                                      <a:solidFill>
                                        <a:srgbClr val="FF0000"/>
                                      </a:solidFill>
                                      <a:latin typeface="Cambria Math" panose="02040503050406030204" pitchFamily="18" charset="0"/>
                                    </a:rPr>
                                  </m:ctrlPr>
                                </m:sSubPr>
                                <m:e>
                                  <m:acc>
                                    <m:accPr>
                                      <m:chr m:val="̅"/>
                                      <m:ctrlPr>
                                        <a:rPr lang="en-US" altLang="zh-CN" sz="1600" i="1">
                                          <a:solidFill>
                                            <a:srgbClr val="FF0000"/>
                                          </a:solidFill>
                                          <a:latin typeface="Cambria Math" panose="02040503050406030204" pitchFamily="18" charset="0"/>
                                        </a:rPr>
                                      </m:ctrlPr>
                                    </m:accPr>
                                    <m:e>
                                      <m:r>
                                        <a:rPr lang="zh-CN" altLang="en-US" sz="1600" i="1">
                                          <a:solidFill>
                                            <a:srgbClr val="FF0000"/>
                                          </a:solidFill>
                                          <a:latin typeface="Cambria Math" panose="02040503050406030204" pitchFamily="18" charset="0"/>
                                        </a:rPr>
                                        <m:t>𝛼</m:t>
                                      </m:r>
                                    </m:e>
                                  </m:acc>
                                </m:e>
                                <m:sub>
                                  <m:r>
                                    <a:rPr lang="en-US" altLang="zh-CN" sz="1600" b="0" i="1" smtClean="0">
                                      <a:solidFill>
                                        <a:srgbClr val="FF0000"/>
                                      </a:solidFill>
                                      <a:latin typeface="Cambria Math" panose="02040503050406030204" pitchFamily="18" charset="0"/>
                                    </a:rPr>
                                    <m:t>𝑘</m:t>
                                  </m:r>
                                </m:sub>
                              </m:sSub>
                            </m:e>
                          </m:rad>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𝑥</m:t>
                              </m:r>
                            </m:e>
                            <m:sub>
                              <m:r>
                                <a:rPr lang="en-US" altLang="zh-CN" sz="1600" i="1">
                                  <a:solidFill>
                                    <a:srgbClr val="FF0000"/>
                                  </a:solidFill>
                                  <a:latin typeface="Cambria Math" panose="02040503050406030204" pitchFamily="18" charset="0"/>
                                </a:rPr>
                                <m:t>0</m:t>
                              </m:r>
                            </m:sub>
                          </m:sSub>
                          <m:r>
                            <a:rPr lang="en-US" altLang="zh-CN" sz="1600" i="1">
                              <a:solidFill>
                                <a:srgbClr val="FF0000"/>
                              </a:solidFill>
                              <a:latin typeface="Cambria Math" panose="02040503050406030204" pitchFamily="18" charset="0"/>
                            </a:rPr>
                            <m:t>+</m:t>
                          </m:r>
                          <m:rad>
                            <m:radPr>
                              <m:degHide m:val="on"/>
                              <m:ctrlPr>
                                <a:rPr lang="en-US" altLang="zh-CN" sz="1600" i="1">
                                  <a:solidFill>
                                    <a:srgbClr val="FF0000"/>
                                  </a:solidFill>
                                  <a:latin typeface="Cambria Math" panose="02040503050406030204" pitchFamily="18" charset="0"/>
                                </a:rPr>
                              </m:ctrlPr>
                            </m:radPr>
                            <m:deg/>
                            <m:e>
                              <m:r>
                                <a:rPr lang="en-US" altLang="zh-CN" sz="1600" i="1">
                                  <a:solidFill>
                                    <a:srgbClr val="FF0000"/>
                                  </a:solidFill>
                                  <a:latin typeface="Cambria Math" panose="02040503050406030204" pitchFamily="18" charset="0"/>
                                </a:rPr>
                                <m:t>1−</m:t>
                              </m:r>
                              <m:sSub>
                                <m:sSubPr>
                                  <m:ctrlPr>
                                    <a:rPr lang="en-US" altLang="zh-CN" sz="1600" i="1">
                                      <a:solidFill>
                                        <a:srgbClr val="FF0000"/>
                                      </a:solidFill>
                                      <a:latin typeface="Cambria Math" panose="02040503050406030204" pitchFamily="18" charset="0"/>
                                    </a:rPr>
                                  </m:ctrlPr>
                                </m:sSubPr>
                                <m:e>
                                  <m:acc>
                                    <m:accPr>
                                      <m:chr m:val="̅"/>
                                      <m:ctrlPr>
                                        <a:rPr lang="en-US" altLang="zh-CN" sz="1600" i="1">
                                          <a:solidFill>
                                            <a:srgbClr val="FF0000"/>
                                          </a:solidFill>
                                          <a:latin typeface="Cambria Math" panose="02040503050406030204" pitchFamily="18" charset="0"/>
                                        </a:rPr>
                                      </m:ctrlPr>
                                    </m:accPr>
                                    <m:e>
                                      <m:r>
                                        <a:rPr lang="zh-CN" altLang="en-US" sz="1600" i="1">
                                          <a:solidFill>
                                            <a:srgbClr val="FF0000"/>
                                          </a:solidFill>
                                          <a:latin typeface="Cambria Math" panose="02040503050406030204" pitchFamily="18" charset="0"/>
                                        </a:rPr>
                                        <m:t>𝛼</m:t>
                                      </m:r>
                                    </m:e>
                                  </m:acc>
                                </m:e>
                                <m:sub>
                                  <m:r>
                                    <a:rPr lang="en-US" altLang="zh-CN" sz="1600" b="0" i="1" smtClean="0">
                                      <a:solidFill>
                                        <a:srgbClr val="FF0000"/>
                                      </a:solidFill>
                                      <a:latin typeface="Cambria Math" panose="02040503050406030204" pitchFamily="18" charset="0"/>
                                    </a:rPr>
                                    <m:t>𝑘</m:t>
                                  </m:r>
                                </m:sub>
                              </m:sSub>
                            </m:e>
                          </m:rad>
                          <m:sSup>
                            <m:sSupPr>
                              <m:ctrlPr>
                                <a:rPr lang="en-US" altLang="zh-CN" sz="1600" i="1" smtClean="0">
                                  <a:solidFill>
                                    <a:srgbClr val="FF0000"/>
                                  </a:solidFill>
                                  <a:latin typeface="Cambria Math" panose="02040503050406030204" pitchFamily="18" charset="0"/>
                                </a:rPr>
                              </m:ctrlPr>
                            </m:sSupPr>
                            <m:e>
                              <m:r>
                                <a:rPr lang="zh-CN" altLang="en-US" sz="1600" i="1" smtClean="0">
                                  <a:solidFill>
                                    <a:srgbClr val="FF0000"/>
                                  </a:solidFill>
                                  <a:latin typeface="Cambria Math" panose="02040503050406030204" pitchFamily="18" charset="0"/>
                                </a:rPr>
                                <m:t>𝜀</m:t>
                              </m:r>
                            </m:e>
                            <m:sup>
                              <m:r>
                                <a:rPr lang="en-US" altLang="zh-CN" sz="1600" b="0" i="1" smtClean="0">
                                  <a:solidFill>
                                    <a:srgbClr val="FF0000"/>
                                  </a:solidFill>
                                  <a:latin typeface="Cambria Math" panose="02040503050406030204" pitchFamily="18" charset="0"/>
                                </a:rPr>
                                <m:t>′</m:t>
                              </m:r>
                            </m:sup>
                          </m:sSup>
                        </m:e>
                      </m:d>
                      <m:r>
                        <a:rPr lang="en-US" altLang="zh-CN" sz="1600" b="0" i="1" smtClean="0">
                          <a:solidFill>
                            <a:schemeClr val="tx1"/>
                          </a:solidFill>
                          <a:latin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𝜎</m:t>
                      </m:r>
                      <m:r>
                        <a:rPr lang="zh-CN" altLang="en-US" sz="1600" i="1">
                          <a:solidFill>
                            <a:schemeClr val="tx1"/>
                          </a:solidFill>
                          <a:latin typeface="Cambria Math" panose="02040503050406030204" pitchFamily="18" charset="0"/>
                          <a:ea typeface="Cambria Math" panose="02040503050406030204" pitchFamily="18" charset="0"/>
                        </a:rPr>
                        <m:t>𝜀</m:t>
                      </m:r>
                      <m:r>
                        <a:rPr lang="en-US" altLang="zh-CN" sz="1600" b="0" i="1" smtClean="0">
                          <a:solidFill>
                            <a:schemeClr val="tx1"/>
                          </a:solidFill>
                          <a:latin typeface="Cambria Math" panose="02040503050406030204" pitchFamily="18" charset="0"/>
                          <a:ea typeface="Cambria Math" panose="02040503050406030204" pitchFamily="18" charset="0"/>
                        </a:rPr>
                        <m:t>=</m:t>
                      </m:r>
                      <m:d>
                        <m:dPr>
                          <m:ctrlPr>
                            <a:rPr lang="en-US" altLang="zh-CN" sz="1600" b="0" i="1" smtClean="0">
                              <a:solidFill>
                                <a:schemeClr val="tx1"/>
                              </a:solidFill>
                              <a:latin typeface="Cambria Math" panose="02040503050406030204" pitchFamily="18" charset="0"/>
                              <a:ea typeface="Cambria Math" panose="02040503050406030204" pitchFamily="18" charset="0"/>
                            </a:rPr>
                          </m:ctrlPr>
                        </m:dPr>
                        <m:e>
                          <m:r>
                            <a:rPr lang="en-US" altLang="zh-CN" sz="1600" b="0" i="1" smtClean="0">
                              <a:solidFill>
                                <a:schemeClr val="tx1"/>
                              </a:solidFill>
                              <a:latin typeface="Cambria Math" panose="02040503050406030204" pitchFamily="18" charset="0"/>
                              <a:ea typeface="Cambria Math" panose="02040503050406030204" pitchFamily="18" charset="0"/>
                            </a:rPr>
                            <m:t>𝑘</m:t>
                          </m:r>
                          <m:r>
                            <a:rPr lang="en-US" altLang="zh-CN" sz="1600" b="0" i="1" smtClean="0">
                              <a:solidFill>
                                <a:schemeClr val="tx1"/>
                              </a:solidFill>
                              <a:latin typeface="Cambria Math" panose="02040503050406030204" pitchFamily="18" charset="0"/>
                              <a:ea typeface="Cambria Math" panose="02040503050406030204" pitchFamily="18" charset="0"/>
                            </a:rPr>
                            <m:t>+</m:t>
                          </m:r>
                          <m:r>
                            <a:rPr lang="en-US" altLang="zh-CN" sz="1600" b="0" i="1" smtClean="0">
                              <a:solidFill>
                                <a:schemeClr val="tx1"/>
                              </a:solidFill>
                              <a:latin typeface="Cambria Math" panose="02040503050406030204" pitchFamily="18" charset="0"/>
                              <a:ea typeface="Cambria Math" panose="02040503050406030204" pitchFamily="18" charset="0"/>
                            </a:rPr>
                            <m:t>𝑚</m:t>
                          </m:r>
                          <m:rad>
                            <m:radPr>
                              <m:degHide m:val="on"/>
                              <m:ctrlPr>
                                <a:rPr lang="en-US" altLang="zh-CN" sz="1600" i="1">
                                  <a:latin typeface="Cambria Math" panose="02040503050406030204" pitchFamily="18" charset="0"/>
                                </a:rPr>
                              </m:ctrlPr>
                            </m:radPr>
                            <m:deg/>
                            <m:e>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zh-CN" altLang="en-US" sz="1600" i="1">
                                          <a:latin typeface="Cambria Math" panose="02040503050406030204" pitchFamily="18" charset="0"/>
                                        </a:rPr>
                                        <m:t>𝛼</m:t>
                                      </m:r>
                                    </m:e>
                                  </m:acc>
                                </m:e>
                                <m:sub>
                                  <m:r>
                                    <a:rPr lang="en-US" altLang="zh-CN" sz="1600" i="1">
                                      <a:latin typeface="Cambria Math" panose="02040503050406030204" pitchFamily="18" charset="0"/>
                                    </a:rPr>
                                    <m:t>𝑘</m:t>
                                  </m:r>
                                </m:sub>
                              </m:sSub>
                            </m:e>
                          </m:rad>
                        </m:e>
                      </m:d>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0</m:t>
                          </m:r>
                        </m:sub>
                      </m:sSub>
                      <m:r>
                        <a:rPr lang="en-US" altLang="zh-CN" sz="1600" b="0" i="1" smtClean="0">
                          <a:latin typeface="Cambria Math" panose="02040503050406030204" pitchFamily="18" charset="0"/>
                        </a:rPr>
                        <m:t>+</m:t>
                      </m:r>
                      <m:rad>
                        <m:radPr>
                          <m:degHide m:val="on"/>
                          <m:ctrlPr>
                            <a:rPr lang="en-US" altLang="zh-CN" sz="1600" b="0" i="1" smtClean="0">
                              <a:latin typeface="Cambria Math" panose="02040503050406030204" pitchFamily="18" charset="0"/>
                            </a:rPr>
                          </m:ctrlPr>
                        </m:radPr>
                        <m:deg/>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ea typeface="Cambria Math" panose="02040503050406030204" pitchFamily="18" charset="0"/>
                                </a:rPr>
                                <m:t>𝜎</m:t>
                              </m:r>
                            </m:e>
                            <m:sup>
                              <m:r>
                                <a:rPr lang="en-US" altLang="zh-CN" sz="1600" i="1">
                                  <a:latin typeface="Cambria Math" panose="02040503050406030204" pitchFamily="18" charset="0"/>
                                </a:rPr>
                                <m:t>2</m:t>
                              </m:r>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𝑚</m:t>
                              </m:r>
                            </m:e>
                            <m:sup>
                              <m:r>
                                <a:rPr lang="en-US" altLang="zh-CN" sz="1600" i="1">
                                  <a:latin typeface="Cambria Math" panose="02040503050406030204" pitchFamily="18" charset="0"/>
                                </a:rPr>
                                <m:t>2</m:t>
                              </m:r>
                            </m:sup>
                          </m:sSup>
                          <m:r>
                            <a:rPr lang="en-US" altLang="zh-CN" sz="1600" i="1">
                              <a:latin typeface="Cambria Math" panose="02040503050406030204" pitchFamily="18" charset="0"/>
                            </a:rPr>
                            <m:t>(1−</m:t>
                          </m:r>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zh-CN" altLang="en-US" sz="1600" i="1">
                                      <a:latin typeface="Cambria Math" panose="02040503050406030204" pitchFamily="18" charset="0"/>
                                    </a:rPr>
                                    <m:t>𝛼</m:t>
                                  </m:r>
                                </m:e>
                              </m:acc>
                            </m:e>
                            <m:sub>
                              <m:r>
                                <a:rPr lang="en-US" altLang="zh-CN" sz="1600" i="1">
                                  <a:latin typeface="Cambria Math" panose="02040503050406030204" pitchFamily="18" charset="0"/>
                                </a:rPr>
                                <m:t>𝑘</m:t>
                              </m:r>
                            </m:sub>
                          </m:sSub>
                          <m:r>
                            <a:rPr lang="en-US" altLang="zh-CN" sz="1600" b="0" i="1" smtClean="0">
                              <a:latin typeface="Cambria Math" panose="02040503050406030204" pitchFamily="18" charset="0"/>
                            </a:rPr>
                            <m:t>)</m:t>
                          </m:r>
                        </m:e>
                      </m:rad>
                      <m:r>
                        <a:rPr lang="zh-CN" altLang="en-US" sz="1600" i="1">
                          <a:latin typeface="Cambria Math" panose="02040503050406030204" pitchFamily="18" charset="0"/>
                          <a:ea typeface="Cambria Math" panose="02040503050406030204" pitchFamily="18" charset="0"/>
                        </a:rPr>
                        <m:t>𝜀</m:t>
                      </m:r>
                    </m:oMath>
                  </m:oMathPara>
                </a14:m>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32BC598E-D2D1-0196-184D-F19417985280}"/>
                  </a:ext>
                </a:extLst>
              </p:cNvPr>
              <p:cNvSpPr txBox="1">
                <a:spLocks noRot="1" noChangeAspect="1" noMove="1" noResize="1" noEditPoints="1" noAdjustHandles="1" noChangeArrowheads="1" noChangeShapeType="1" noTextEdit="1"/>
              </p:cNvSpPr>
              <p:nvPr/>
            </p:nvSpPr>
            <p:spPr>
              <a:xfrm>
                <a:off x="1148288" y="5777398"/>
                <a:ext cx="8953315" cy="410305"/>
              </a:xfrm>
              <a:prstGeom prst="rect">
                <a:avLst/>
              </a:prstGeom>
              <a:blipFill>
                <a:blip r:embed="rId12"/>
                <a:stretch>
                  <a:fillRect b="-4478"/>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5A6D6523-A090-38B7-7004-959F67EF1B84}"/>
              </a:ext>
            </a:extLst>
          </p:cNvPr>
          <p:cNvSpPr txBox="1"/>
          <p:nvPr/>
        </p:nvSpPr>
        <p:spPr>
          <a:xfrm>
            <a:off x="5061937" y="2779544"/>
            <a:ext cx="2068125" cy="369332"/>
          </a:xfrm>
          <a:prstGeom prst="rect">
            <a:avLst/>
          </a:prstGeom>
          <a:noFill/>
        </p:spPr>
        <p:txBody>
          <a:bodyPr wrap="square">
            <a:spAutoFit/>
          </a:bodyPr>
          <a:lstStyle/>
          <a:p>
            <a:r>
              <a:rPr lang="en-US" altLang="zh-CN" sz="18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DDPM</a:t>
            </a:r>
            <a:r>
              <a:rPr lang="zh-CN" altLang="en-US" sz="18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回顾</a:t>
            </a:r>
            <a:endParaRPr lang="zh-CN" altLang="en-US" dirty="0"/>
          </a:p>
        </p:txBody>
      </p:sp>
      <p:sp>
        <p:nvSpPr>
          <p:cNvPr id="6" name="文本框 5">
            <a:extLst>
              <a:ext uri="{FF2B5EF4-FFF2-40B4-BE49-F238E27FC236}">
                <a16:creationId xmlns:a16="http://schemas.microsoft.com/office/drawing/2014/main" id="{62CB080E-2490-5B2E-4444-980E576F5616}"/>
              </a:ext>
            </a:extLst>
          </p:cNvPr>
          <p:cNvSpPr txBox="1"/>
          <p:nvPr/>
        </p:nvSpPr>
        <p:spPr>
          <a:xfrm>
            <a:off x="3634984" y="1921022"/>
            <a:ext cx="2068125" cy="369332"/>
          </a:xfrm>
          <a:prstGeom prst="rect">
            <a:avLst/>
          </a:prstGeom>
          <a:noFill/>
        </p:spPr>
        <p:txBody>
          <a:bodyPr wrap="square">
            <a:spAutoFit/>
          </a:bodyPr>
          <a:lstStyle/>
          <a:p>
            <a:r>
              <a:rPr lang="zh-CN" altLang="en-US" sz="18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贝叶斯公式</a:t>
            </a:r>
            <a:endParaRPr lang="zh-CN" altLang="en-US" dirty="0"/>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D923F17B-EA69-FDC7-79C7-8EF4032F0FBF}"/>
                  </a:ext>
                </a:extLst>
              </p:cNvPr>
              <p:cNvSpPr txBox="1"/>
              <p:nvPr/>
            </p:nvSpPr>
            <p:spPr>
              <a:xfrm>
                <a:off x="3238685" y="4869258"/>
                <a:ext cx="8953315" cy="338554"/>
              </a:xfrm>
              <a:prstGeom prst="rect">
                <a:avLst/>
              </a:prstGeom>
              <a:noFill/>
            </p:spPr>
            <p:txBody>
              <a:bodyPr wrap="square">
                <a:spAutoFit/>
              </a:bodyPr>
              <a:lstStyle/>
              <a:p>
                <a14:m>
                  <m:oMath xmlns:m="http://schemas.openxmlformats.org/officeDocument/2006/math">
                    <m:r>
                      <a:rPr lang="en-US" altLang="zh-CN" sz="1600" b="0" i="1" smtClean="0">
                        <a:solidFill>
                          <a:schemeClr val="tx1"/>
                        </a:solidFill>
                        <a:latin typeface="Cambria Math" panose="02040503050406030204" pitchFamily="18" charset="0"/>
                      </a:rPr>
                      <m:t>𝑝</m:t>
                    </m:r>
                    <m:d>
                      <m:dPr>
                        <m:ctrlPr>
                          <a:rPr lang="en-US" altLang="zh-CN" sz="1600" b="0" i="1" smtClean="0">
                            <a:solidFill>
                              <a:schemeClr val="tx1"/>
                            </a:solidFill>
                            <a:latin typeface="Cambria Math" panose="02040503050406030204" pitchFamily="18" charset="0"/>
                          </a:rPr>
                        </m:ctrlPr>
                      </m:dPr>
                      <m:e>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𝑥</m:t>
                            </m:r>
                          </m:e>
                          <m:sub>
                            <m:r>
                              <a:rPr lang="en-US" altLang="zh-CN" sz="1600" b="0" i="1" smtClean="0">
                                <a:solidFill>
                                  <a:schemeClr val="tx1"/>
                                </a:solidFill>
                                <a:latin typeface="Cambria Math" panose="02040503050406030204" pitchFamily="18" charset="0"/>
                              </a:rPr>
                              <m:t>𝑠</m:t>
                            </m:r>
                          </m:sub>
                        </m:sSub>
                      </m:e>
                      <m:e>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𝑥</m:t>
                            </m:r>
                          </m:e>
                          <m:sub>
                            <m:r>
                              <a:rPr lang="en-US" altLang="zh-CN" sz="1600" b="0" i="1" smtClean="0">
                                <a:solidFill>
                                  <a:schemeClr val="tx1"/>
                                </a:solidFill>
                                <a:latin typeface="Cambria Math" panose="02040503050406030204" pitchFamily="18" charset="0"/>
                              </a:rPr>
                              <m:t>𝑘</m:t>
                            </m:r>
                          </m:sub>
                        </m:sSub>
                        <m:r>
                          <a:rPr lang="en-US" altLang="zh-CN" sz="1600" b="0" i="1" smtClean="0">
                            <a:solidFill>
                              <a:schemeClr val="tx1"/>
                            </a:solidFill>
                            <a:latin typeface="Cambria Math" panose="02040503050406030204" pitchFamily="18" charset="0"/>
                          </a:rPr>
                          <m:t>,</m:t>
                        </m:r>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𝑥</m:t>
                            </m:r>
                          </m:e>
                          <m:sub>
                            <m:r>
                              <a:rPr lang="en-US" altLang="zh-CN" sz="1600" b="0" i="1" smtClean="0">
                                <a:solidFill>
                                  <a:schemeClr val="tx1"/>
                                </a:solidFill>
                                <a:latin typeface="Cambria Math" panose="02040503050406030204" pitchFamily="18" charset="0"/>
                              </a:rPr>
                              <m:t>0</m:t>
                            </m:r>
                          </m:sub>
                        </m:sSub>
                      </m:e>
                    </m:d>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𝑁</m:t>
                    </m:r>
                    <m:r>
                      <a:rPr lang="en-US" altLang="zh-CN" sz="1600" b="0" i="1" smtClean="0">
                        <a:solidFill>
                          <a:schemeClr val="tx1"/>
                        </a:solidFill>
                        <a:latin typeface="Cambria Math" panose="02040503050406030204" pitchFamily="18" charset="0"/>
                      </a:rPr>
                      <m:t>(</m:t>
                    </m:r>
                    <m:r>
                      <a:rPr lang="en-US" altLang="zh-CN" sz="1600" b="0" i="1" smtClean="0">
                        <a:solidFill>
                          <a:srgbClr val="FF0000"/>
                        </a:solidFill>
                        <a:latin typeface="Cambria Math" panose="02040503050406030204" pitchFamily="18" charset="0"/>
                      </a:rPr>
                      <m:t>𝑓</m:t>
                    </m:r>
                    <m:d>
                      <m:dPr>
                        <m:ctrlPr>
                          <a:rPr lang="en-US" altLang="zh-CN" sz="1600" b="0" i="1" smtClean="0">
                            <a:solidFill>
                              <a:srgbClr val="FF0000"/>
                            </a:solidFill>
                            <a:latin typeface="Cambria Math" panose="02040503050406030204" pitchFamily="18" charset="0"/>
                          </a:rPr>
                        </m:ctrlPr>
                      </m:dPr>
                      <m:e>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𝑘</m:t>
                            </m:r>
                          </m:sub>
                        </m:sSub>
                        <m:r>
                          <a:rPr lang="en-US" altLang="zh-CN" sz="1600" b="0" i="1" smtClean="0">
                            <a:solidFill>
                              <a:srgbClr val="FF0000"/>
                            </a:solidFill>
                            <a:latin typeface="Cambria Math" panose="02040503050406030204" pitchFamily="18" charset="0"/>
                          </a:rPr>
                          <m:t>,</m:t>
                        </m:r>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𝑥</m:t>
                            </m:r>
                          </m:e>
                          <m:sub>
                            <m:r>
                              <a:rPr lang="en-US" altLang="zh-CN" sz="1600" i="1">
                                <a:solidFill>
                                  <a:srgbClr val="FF0000"/>
                                </a:solidFill>
                                <a:latin typeface="Cambria Math" panose="02040503050406030204" pitchFamily="18" charset="0"/>
                              </a:rPr>
                              <m:t>0</m:t>
                            </m:r>
                          </m:sub>
                        </m:sSub>
                      </m:e>
                    </m:d>
                    <m:r>
                      <a:rPr lang="en-US" altLang="zh-CN" sz="1600" b="0" i="1" smtClean="0">
                        <a:solidFill>
                          <a:srgbClr val="FF0000"/>
                        </a:solidFill>
                        <a:latin typeface="Cambria Math" panose="02040503050406030204" pitchFamily="18" charset="0"/>
                      </a:rPr>
                      <m:t>=</m:t>
                    </m:r>
                    <m:r>
                      <a:rPr lang="en-US" altLang="zh-CN" sz="1600" i="1" smtClean="0">
                        <a:solidFill>
                          <a:srgbClr val="00B0F0"/>
                        </a:solidFill>
                        <a:latin typeface="Cambria Math" panose="02040503050406030204" pitchFamily="18" charset="0"/>
                      </a:rPr>
                      <m:t>𝑘</m:t>
                    </m:r>
                    <m:sSub>
                      <m:sSubPr>
                        <m:ctrlPr>
                          <a:rPr lang="en-US" altLang="zh-CN" sz="1600" i="1" smtClean="0">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𝑥</m:t>
                        </m:r>
                      </m:e>
                      <m:sub>
                        <m:r>
                          <a:rPr lang="en-US" altLang="zh-CN" sz="1600" i="1">
                            <a:solidFill>
                              <a:srgbClr val="FF0000"/>
                            </a:solidFill>
                            <a:latin typeface="Cambria Math" panose="02040503050406030204" pitchFamily="18" charset="0"/>
                          </a:rPr>
                          <m:t>0</m:t>
                        </m:r>
                      </m:sub>
                    </m:sSub>
                    <m:r>
                      <a:rPr lang="en-US" altLang="zh-CN" sz="1600" b="0" i="1" smtClean="0">
                        <a:solidFill>
                          <a:srgbClr val="FF0000"/>
                        </a:solidFill>
                        <a:latin typeface="Cambria Math" panose="02040503050406030204" pitchFamily="18" charset="0"/>
                      </a:rPr>
                      <m:t>+</m:t>
                    </m:r>
                    <m:r>
                      <a:rPr lang="en-US" altLang="zh-CN" sz="1600" i="1">
                        <a:solidFill>
                          <a:srgbClr val="00B0F0"/>
                        </a:solidFill>
                        <a:latin typeface="Cambria Math" panose="02040503050406030204" pitchFamily="18" charset="0"/>
                      </a:rPr>
                      <m:t>𝑚</m:t>
                    </m:r>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𝑥</m:t>
                        </m:r>
                      </m:e>
                      <m:sub>
                        <m:r>
                          <a:rPr lang="en-US" altLang="zh-CN" sz="1600" i="1">
                            <a:solidFill>
                              <a:srgbClr val="FF0000"/>
                            </a:solidFill>
                            <a:latin typeface="Cambria Math" panose="02040503050406030204" pitchFamily="18" charset="0"/>
                          </a:rPr>
                          <m:t>𝑘</m:t>
                        </m:r>
                      </m:sub>
                    </m:sSub>
                    <m:r>
                      <a:rPr lang="en-US" altLang="zh-CN" sz="1600" b="0" i="1" smtClean="0">
                        <a:solidFill>
                          <a:schemeClr val="tx1"/>
                        </a:solidFill>
                        <a:latin typeface="Cambria Math" panose="02040503050406030204" pitchFamily="18" charset="0"/>
                      </a:rPr>
                      <m:t>,</m:t>
                    </m:r>
                    <m:sSup>
                      <m:sSupPr>
                        <m:ctrlPr>
                          <a:rPr lang="en-US" altLang="zh-CN" sz="1600" b="0" i="1" smtClean="0">
                            <a:solidFill>
                              <a:schemeClr val="tx1"/>
                            </a:solidFill>
                            <a:latin typeface="Cambria Math" panose="02040503050406030204" pitchFamily="18" charset="0"/>
                          </a:rPr>
                        </m:ctrlPr>
                      </m:sSupPr>
                      <m:e>
                        <m:r>
                          <a:rPr lang="zh-CN" altLang="en-US" sz="1600" i="1" smtClean="0">
                            <a:solidFill>
                              <a:srgbClr val="00B0F0"/>
                            </a:solidFill>
                            <a:latin typeface="Cambria Math" panose="02040503050406030204" pitchFamily="18" charset="0"/>
                            <a:ea typeface="Cambria Math" panose="02040503050406030204" pitchFamily="18" charset="0"/>
                          </a:rPr>
                          <m:t>𝜎</m:t>
                        </m:r>
                      </m:e>
                      <m:sup>
                        <m:r>
                          <a:rPr lang="en-US" altLang="zh-CN" sz="1600" b="0" i="1" smtClean="0">
                            <a:solidFill>
                              <a:schemeClr val="tx1"/>
                            </a:solidFill>
                            <a:latin typeface="Cambria Math" panose="02040503050406030204" pitchFamily="18" charset="0"/>
                          </a:rPr>
                          <m:t>2</m:t>
                        </m:r>
                      </m:sup>
                    </m:sSup>
                    <m:r>
                      <a:rPr lang="en-US" altLang="zh-CN" sz="1600" b="0" i="1" smtClean="0">
                        <a:solidFill>
                          <a:schemeClr val="tx1"/>
                        </a:solidFill>
                        <a:latin typeface="Cambria Math" panose="02040503050406030204" pitchFamily="18" charset="0"/>
                      </a:rPr>
                      <m:t>)</m:t>
                    </m:r>
                  </m:oMath>
                </a14:m>
                <a:r>
                  <a:rPr lang="zh-CN" altLang="en-US" sz="1600" dirty="0">
                    <a:solidFill>
                      <a:schemeClr val="tx1"/>
                    </a:solidFill>
                  </a:rPr>
                  <a:t> </a:t>
                </a:r>
                <a:r>
                  <a:rPr lang="zh-CN" altLang="en-US"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待定系数法</a:t>
                </a:r>
              </a:p>
            </p:txBody>
          </p:sp>
        </mc:Choice>
        <mc:Fallback xmlns="">
          <p:sp>
            <p:nvSpPr>
              <p:cNvPr id="22" name="文本框 21">
                <a:extLst>
                  <a:ext uri="{FF2B5EF4-FFF2-40B4-BE49-F238E27FC236}">
                    <a16:creationId xmlns:a16="http://schemas.microsoft.com/office/drawing/2014/main" id="{D923F17B-EA69-FDC7-79C7-8EF4032F0FBF}"/>
                  </a:ext>
                </a:extLst>
              </p:cNvPr>
              <p:cNvSpPr txBox="1">
                <a:spLocks noRot="1" noChangeAspect="1" noMove="1" noResize="1" noEditPoints="1" noAdjustHandles="1" noChangeArrowheads="1" noChangeShapeType="1" noTextEdit="1"/>
              </p:cNvSpPr>
              <p:nvPr/>
            </p:nvSpPr>
            <p:spPr>
              <a:xfrm>
                <a:off x="3238685" y="4869258"/>
                <a:ext cx="8953315" cy="338554"/>
              </a:xfrm>
              <a:prstGeom prst="rect">
                <a:avLst/>
              </a:prstGeom>
              <a:blipFill>
                <a:blip r:embed="rId13"/>
                <a:stretch>
                  <a:fillRect t="-9091" b="-20000"/>
                </a:stretch>
              </a:blipFill>
            </p:spPr>
            <p:txBody>
              <a:bodyPr/>
              <a:lstStyle/>
              <a:p>
                <a:r>
                  <a:rPr lang="zh-CN" altLang="en-US">
                    <a:noFill/>
                  </a:rPr>
                  <a:t> </a:t>
                </a:r>
              </a:p>
            </p:txBody>
          </p:sp>
        </mc:Fallback>
      </mc:AlternateContent>
      <p:grpSp>
        <p:nvGrpSpPr>
          <p:cNvPr id="26" name="组合 25">
            <a:extLst>
              <a:ext uri="{FF2B5EF4-FFF2-40B4-BE49-F238E27FC236}">
                <a16:creationId xmlns:a16="http://schemas.microsoft.com/office/drawing/2014/main" id="{972AC649-5011-BBF8-8820-18BA9C3A73ED}"/>
              </a:ext>
            </a:extLst>
          </p:cNvPr>
          <p:cNvGrpSpPr/>
          <p:nvPr/>
        </p:nvGrpSpPr>
        <p:grpSpPr>
          <a:xfrm>
            <a:off x="1202093" y="6241399"/>
            <a:ext cx="5760208" cy="515890"/>
            <a:chOff x="1202092" y="6187699"/>
            <a:chExt cx="5760208" cy="515890"/>
          </a:xfrm>
        </p:grpSpPr>
        <p:sp>
          <p:nvSpPr>
            <p:cNvPr id="19" name="矩形 18">
              <a:extLst>
                <a:ext uri="{FF2B5EF4-FFF2-40B4-BE49-F238E27FC236}">
                  <a16:creationId xmlns:a16="http://schemas.microsoft.com/office/drawing/2014/main" id="{AC1ED5F4-0C0E-D15B-5DF9-9880693726A2}"/>
                </a:ext>
              </a:extLst>
            </p:cNvPr>
            <p:cNvSpPr/>
            <p:nvPr/>
          </p:nvSpPr>
          <p:spPr>
            <a:xfrm flipV="1">
              <a:off x="1202092" y="6187699"/>
              <a:ext cx="4729665" cy="515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solidFill>
                  <a:schemeClr val="tx1"/>
                </a:solidFill>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55CFCA0-3ACE-2773-DA01-B0B44904B0B2}"/>
                    </a:ext>
                  </a:extLst>
                </p:cNvPr>
                <p:cNvSpPr txBox="1"/>
                <p:nvPr/>
              </p:nvSpPr>
              <p:spPr>
                <a:xfrm>
                  <a:off x="3605717" y="6241009"/>
                  <a:ext cx="3356583" cy="39440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𝑥</m:t>
                            </m:r>
                          </m:e>
                          <m:sub>
                            <m:r>
                              <a:rPr lang="en-US" altLang="zh-CN" sz="1600" b="0" i="1" smtClean="0">
                                <a:solidFill>
                                  <a:schemeClr val="tx1"/>
                                </a:solidFill>
                                <a:latin typeface="Cambria Math" panose="02040503050406030204" pitchFamily="18" charset="0"/>
                              </a:rPr>
                              <m:t>𝑠</m:t>
                            </m:r>
                          </m:sub>
                        </m:sSub>
                        <m:r>
                          <a:rPr lang="en-US" altLang="zh-CN" sz="1600" b="1" i="0" smtClean="0">
                            <a:solidFill>
                              <a:schemeClr val="tx1"/>
                            </a:solidFill>
                            <a:latin typeface="Cambria Math" panose="02040503050406030204" pitchFamily="18" charset="0"/>
                          </a:rPr>
                          <m:t>=</m:t>
                        </m:r>
                        <m:rad>
                          <m:radPr>
                            <m:degHide m:val="on"/>
                            <m:ctrlPr>
                              <a:rPr lang="en-US" altLang="zh-CN" sz="1600" i="1">
                                <a:solidFill>
                                  <a:schemeClr val="tx1"/>
                                </a:solidFill>
                                <a:latin typeface="Cambria Math" panose="02040503050406030204" pitchFamily="18" charset="0"/>
                              </a:rPr>
                            </m:ctrlPr>
                          </m:radPr>
                          <m:deg/>
                          <m:e>
                            <m:sSub>
                              <m:sSubPr>
                                <m:ctrlPr>
                                  <a:rPr lang="en-US" altLang="zh-CN" sz="1600" i="1">
                                    <a:solidFill>
                                      <a:schemeClr val="tx1"/>
                                    </a:solidFill>
                                    <a:latin typeface="Cambria Math" panose="02040503050406030204" pitchFamily="18" charset="0"/>
                                  </a:rPr>
                                </m:ctrlPr>
                              </m:sSubPr>
                              <m:e>
                                <m:acc>
                                  <m:accPr>
                                    <m:chr m:val="̅"/>
                                    <m:ctrlPr>
                                      <a:rPr lang="en-US" altLang="zh-CN" sz="1600" i="1">
                                        <a:solidFill>
                                          <a:schemeClr val="tx1"/>
                                        </a:solidFill>
                                        <a:latin typeface="Cambria Math" panose="02040503050406030204" pitchFamily="18" charset="0"/>
                                      </a:rPr>
                                    </m:ctrlPr>
                                  </m:accPr>
                                  <m:e>
                                    <m:r>
                                      <a:rPr lang="zh-CN" altLang="en-US" sz="1600" i="1">
                                        <a:solidFill>
                                          <a:schemeClr val="tx1"/>
                                        </a:solidFill>
                                        <a:latin typeface="Cambria Math" panose="02040503050406030204" pitchFamily="18" charset="0"/>
                                      </a:rPr>
                                      <m:t>𝛼</m:t>
                                    </m:r>
                                  </m:e>
                                </m:acc>
                              </m:e>
                              <m:sub>
                                <m:r>
                                  <a:rPr lang="en-US" altLang="zh-CN" sz="1600" b="0" i="1" smtClean="0">
                                    <a:solidFill>
                                      <a:schemeClr val="tx1"/>
                                    </a:solidFill>
                                    <a:latin typeface="Cambria Math" panose="02040503050406030204" pitchFamily="18" charset="0"/>
                                  </a:rPr>
                                  <m:t>𝑠</m:t>
                                </m:r>
                              </m:sub>
                            </m:sSub>
                          </m:e>
                        </m:rad>
                        <m:sSub>
                          <m:sSubPr>
                            <m:ctrlPr>
                              <a:rPr lang="en-US"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𝑥</m:t>
                            </m:r>
                          </m:e>
                          <m:sub>
                            <m:r>
                              <a:rPr lang="en-US" altLang="zh-CN" sz="1600" i="1">
                                <a:solidFill>
                                  <a:schemeClr val="tx1"/>
                                </a:solidFill>
                                <a:latin typeface="Cambria Math" panose="02040503050406030204" pitchFamily="18" charset="0"/>
                              </a:rPr>
                              <m:t>0</m:t>
                            </m:r>
                          </m:sub>
                        </m:sSub>
                        <m:r>
                          <a:rPr lang="en-US" altLang="zh-CN" sz="1600" b="0" i="1" smtClean="0">
                            <a:solidFill>
                              <a:schemeClr val="tx1"/>
                            </a:solidFill>
                            <a:latin typeface="Cambria Math" panose="02040503050406030204" pitchFamily="18" charset="0"/>
                          </a:rPr>
                          <m:t>+</m:t>
                        </m:r>
                        <m:rad>
                          <m:radPr>
                            <m:degHide m:val="on"/>
                            <m:ctrlPr>
                              <a:rPr lang="en-US" altLang="zh-CN" sz="1600" i="1">
                                <a:solidFill>
                                  <a:schemeClr val="tx1"/>
                                </a:solidFill>
                                <a:latin typeface="Cambria Math" panose="02040503050406030204" pitchFamily="18" charset="0"/>
                              </a:rPr>
                            </m:ctrlPr>
                          </m:radPr>
                          <m:deg/>
                          <m:e>
                            <m:r>
                              <a:rPr lang="en-US" altLang="zh-CN" sz="1600" b="0" i="1" smtClean="0">
                                <a:solidFill>
                                  <a:schemeClr val="tx1"/>
                                </a:solidFill>
                                <a:latin typeface="Cambria Math" panose="02040503050406030204" pitchFamily="18" charset="0"/>
                              </a:rPr>
                              <m:t>1−</m:t>
                            </m:r>
                            <m:sSub>
                              <m:sSubPr>
                                <m:ctrlPr>
                                  <a:rPr lang="en-US" altLang="zh-CN" sz="1600" i="1">
                                    <a:solidFill>
                                      <a:schemeClr val="tx1"/>
                                    </a:solidFill>
                                    <a:latin typeface="Cambria Math" panose="02040503050406030204" pitchFamily="18" charset="0"/>
                                  </a:rPr>
                                </m:ctrlPr>
                              </m:sSubPr>
                              <m:e>
                                <m:acc>
                                  <m:accPr>
                                    <m:chr m:val="̅"/>
                                    <m:ctrlPr>
                                      <a:rPr lang="en-US" altLang="zh-CN" sz="1600" i="1">
                                        <a:solidFill>
                                          <a:schemeClr val="tx1"/>
                                        </a:solidFill>
                                        <a:latin typeface="Cambria Math" panose="02040503050406030204" pitchFamily="18" charset="0"/>
                                      </a:rPr>
                                    </m:ctrlPr>
                                  </m:accPr>
                                  <m:e>
                                    <m:r>
                                      <a:rPr lang="zh-CN" altLang="en-US" sz="1600" i="1">
                                        <a:solidFill>
                                          <a:schemeClr val="tx1"/>
                                        </a:solidFill>
                                        <a:latin typeface="Cambria Math" panose="02040503050406030204" pitchFamily="18" charset="0"/>
                                      </a:rPr>
                                      <m:t>𝛼</m:t>
                                    </m:r>
                                  </m:e>
                                </m:acc>
                              </m:e>
                              <m:sub>
                                <m:r>
                                  <a:rPr lang="en-US" altLang="zh-CN" sz="1600" b="0" i="1" smtClean="0">
                                    <a:solidFill>
                                      <a:schemeClr val="tx1"/>
                                    </a:solidFill>
                                    <a:latin typeface="Cambria Math" panose="02040503050406030204" pitchFamily="18" charset="0"/>
                                  </a:rPr>
                                  <m:t>𝑠</m:t>
                                </m:r>
                              </m:sub>
                            </m:sSub>
                          </m:e>
                        </m:rad>
                        <m:r>
                          <a:rPr lang="zh-CN" altLang="en-US" sz="1600" i="1" smtClean="0">
                            <a:solidFill>
                              <a:schemeClr val="tx1"/>
                            </a:solidFill>
                            <a:latin typeface="Cambria Math" panose="02040503050406030204" pitchFamily="18" charset="0"/>
                          </a:rPr>
                          <m:t>𝜀</m:t>
                        </m:r>
                      </m:oMath>
                    </m:oMathPara>
                  </a14:m>
                  <a:endParaRPr lang="zh-CN" altLang="en-US" sz="1600" dirty="0">
                    <a:solidFill>
                      <a:schemeClr val="tx1"/>
                    </a:solidFill>
                  </a:endParaRPr>
                </a:p>
              </p:txBody>
            </p:sp>
          </mc:Choice>
          <mc:Fallback xmlns="">
            <p:sp>
              <p:nvSpPr>
                <p:cNvPr id="13" name="文本框 12">
                  <a:extLst>
                    <a:ext uri="{FF2B5EF4-FFF2-40B4-BE49-F238E27FC236}">
                      <a16:creationId xmlns:a16="http://schemas.microsoft.com/office/drawing/2014/main" id="{855CFCA0-3ACE-2773-DA01-B0B44904B0B2}"/>
                    </a:ext>
                  </a:extLst>
                </p:cNvPr>
                <p:cNvSpPr txBox="1">
                  <a:spLocks noRot="1" noChangeAspect="1" noMove="1" noResize="1" noEditPoints="1" noAdjustHandles="1" noChangeArrowheads="1" noChangeShapeType="1" noTextEdit="1"/>
                </p:cNvSpPr>
                <p:nvPr/>
              </p:nvSpPr>
              <p:spPr>
                <a:xfrm>
                  <a:off x="3605717" y="6241009"/>
                  <a:ext cx="3356583" cy="394403"/>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BABAF27E-80B5-3CC5-1363-784FD692BE3A}"/>
                    </a:ext>
                  </a:extLst>
                </p:cNvPr>
                <p:cNvSpPr txBox="1"/>
                <p:nvPr/>
              </p:nvSpPr>
              <p:spPr>
                <a:xfrm>
                  <a:off x="1202092" y="6287558"/>
                  <a:ext cx="2806714" cy="338554"/>
                </a:xfrm>
                <a:prstGeom prst="rect">
                  <a:avLst/>
                </a:prstGeom>
                <a:noFill/>
              </p:spPr>
              <p:txBody>
                <a:bodyPr wrap="square">
                  <a:spAutoFit/>
                </a:bodyPr>
                <a:lstStyle/>
                <a:p>
                  <a:r>
                    <a:rPr lang="zh-CN" altLang="en-US"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任意时刻图像与</a:t>
                  </a:r>
                  <a14:m>
                    <m:oMath xmlns:m="http://schemas.openxmlformats.org/officeDocument/2006/math">
                      <m:sSub>
                        <m:sSubPr>
                          <m:ctrlPr>
                            <a:rPr lang="en-US" altLang="zh-CN" sz="1600" b="1" i="1">
                              <a:solidFill>
                                <a:srgbClr val="00206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1600" b="1">
                              <a:solidFill>
                                <a:srgbClr val="002060"/>
                              </a:solidFill>
                              <a:latin typeface="Cambria Math" panose="02040503050406030204" pitchFamily="18" charset="0"/>
                              <a:ea typeface="黑体" panose="02010609060101010101" pitchFamily="49" charset="-122"/>
                              <a:cs typeface="Times New Roman" panose="02020603050405020304" pitchFamily="18" charset="0"/>
                            </a:rPr>
                            <m:t>𝑥</m:t>
                          </m:r>
                        </m:e>
                        <m:sub>
                          <m:r>
                            <a:rPr lang="en-US" altLang="zh-CN" sz="1600" b="1">
                              <a:solidFill>
                                <a:srgbClr val="002060"/>
                              </a:solidFill>
                              <a:latin typeface="Cambria Math" panose="02040503050406030204" pitchFamily="18" charset="0"/>
                              <a:ea typeface="黑体" panose="02010609060101010101" pitchFamily="49" charset="-122"/>
                              <a:cs typeface="Times New Roman" panose="02020603050405020304" pitchFamily="18" charset="0"/>
                            </a:rPr>
                            <m:t>0</m:t>
                          </m:r>
                        </m:sub>
                      </m:sSub>
                    </m:oMath>
                  </a14:m>
                  <a:r>
                    <a:rPr lang="zh-CN" altLang="en-US"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的关系：</a:t>
                  </a:r>
                </a:p>
              </p:txBody>
            </p:sp>
          </mc:Choice>
          <mc:Fallback xmlns="">
            <p:sp>
              <p:nvSpPr>
                <p:cNvPr id="25" name="文本框 24">
                  <a:extLst>
                    <a:ext uri="{FF2B5EF4-FFF2-40B4-BE49-F238E27FC236}">
                      <a16:creationId xmlns:a16="http://schemas.microsoft.com/office/drawing/2014/main" id="{BABAF27E-80B5-3CC5-1363-784FD692BE3A}"/>
                    </a:ext>
                  </a:extLst>
                </p:cNvPr>
                <p:cNvSpPr txBox="1">
                  <a:spLocks noRot="1" noChangeAspect="1" noMove="1" noResize="1" noEditPoints="1" noAdjustHandles="1" noChangeArrowheads="1" noChangeShapeType="1" noTextEdit="1"/>
                </p:cNvSpPr>
                <p:nvPr/>
              </p:nvSpPr>
              <p:spPr>
                <a:xfrm>
                  <a:off x="1202092" y="6287558"/>
                  <a:ext cx="2806714" cy="338554"/>
                </a:xfrm>
                <a:prstGeom prst="rect">
                  <a:avLst/>
                </a:prstGeom>
                <a:blipFill>
                  <a:blip r:embed="rId15"/>
                  <a:stretch>
                    <a:fillRect l="-1085" t="-7143" b="-1964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541530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7"/>
          <p:cNvSpPr txBox="1"/>
          <p:nvPr/>
        </p:nvSpPr>
        <p:spPr>
          <a:xfrm>
            <a:off x="166461" y="875449"/>
            <a:ext cx="5765296" cy="584775"/>
          </a:xfrm>
          <a:prstGeom prst="rect">
            <a:avLst/>
          </a:prstGeom>
          <a:noFill/>
        </p:spPr>
        <p:txBody>
          <a:bodyPr wrap="none" rtlCol="0">
            <a:spAutoFit/>
          </a:bodyPr>
          <a:lstStyle/>
          <a:p>
            <a:pPr algn="l"/>
            <a:r>
              <a:rPr lang="en-US" altLang="zh-CN"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Accelerated Generation Process</a:t>
            </a:r>
          </a:p>
        </p:txBody>
      </p:sp>
      <p:cxnSp>
        <p:nvCxnSpPr>
          <p:cNvPr id="14" name="直接连接符 13"/>
          <p:cNvCxnSpPr/>
          <p:nvPr/>
        </p:nvCxnSpPr>
        <p:spPr>
          <a:xfrm>
            <a:off x="2113280" y="525569"/>
            <a:ext cx="9720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85960" y="154411"/>
            <a:ext cx="1639963" cy="852252"/>
            <a:chOff x="589" y="516"/>
            <a:chExt cx="2132" cy="1168"/>
          </a:xfrm>
        </p:grpSpPr>
        <p:pic>
          <p:nvPicPr>
            <p:cNvPr id="16" name="图片 15" descr="ppt模板-11"/>
            <p:cNvPicPr>
              <a:picLocks noChangeAspect="1"/>
            </p:cNvPicPr>
            <p:nvPr/>
          </p:nvPicPr>
          <p:blipFill>
            <a:blip r:embed="rId3"/>
            <a:srcRect r="39688"/>
            <a:stretch>
              <a:fillRect/>
            </a:stretch>
          </p:blipFill>
          <p:spPr>
            <a:xfrm>
              <a:off x="589" y="580"/>
              <a:ext cx="1191" cy="841"/>
            </a:xfrm>
            <a:prstGeom prst="rect">
              <a:avLst/>
            </a:prstGeom>
          </p:spPr>
        </p:pic>
        <p:pic>
          <p:nvPicPr>
            <p:cNvPr id="17" name="图片 16" descr="IRIP Lab -16"/>
            <p:cNvPicPr>
              <a:picLocks noChangeAspect="1"/>
            </p:cNvPicPr>
            <p:nvPr/>
          </p:nvPicPr>
          <p:blipFill>
            <a:blip r:embed="rId4"/>
            <a:srcRect l="39515" r="20669"/>
            <a:stretch>
              <a:fillRect/>
            </a:stretch>
          </p:blipFill>
          <p:spPr>
            <a:xfrm>
              <a:off x="1701" y="516"/>
              <a:ext cx="1020" cy="1168"/>
            </a:xfrm>
            <a:prstGeom prst="rect">
              <a:avLst/>
            </a:prstGeom>
          </p:spPr>
        </p:pic>
      </p:gr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1DA0A42-AC06-FBA8-3A20-09CD1F2587AB}"/>
                  </a:ext>
                </a:extLst>
              </p:cNvPr>
              <p:cNvSpPr txBox="1"/>
              <p:nvPr/>
            </p:nvSpPr>
            <p:spPr>
              <a:xfrm>
                <a:off x="285960" y="1593995"/>
                <a:ext cx="2431550" cy="362984"/>
              </a:xfrm>
              <a:prstGeom prst="rect">
                <a:avLst/>
              </a:prstGeom>
              <a:noFill/>
            </p:spPr>
            <p:txBody>
              <a:bodyPr wrap="square">
                <a:spAutoFit/>
              </a:bodyPr>
              <a:lstStyle/>
              <a:p>
                <a14:m>
                  <m:oMath xmlns:m="http://schemas.openxmlformats.org/officeDocument/2006/math">
                    <m:r>
                      <a:rPr lang="en-US" altLang="zh-CN" sz="1800" b="0" i="1" smtClean="0">
                        <a:solidFill>
                          <a:srgbClr val="FF0000"/>
                        </a:solidFill>
                        <a:latin typeface="Cambria Math" panose="02040503050406030204" pitchFamily="18" charset="0"/>
                      </a:rPr>
                      <m:t>𝑝</m:t>
                    </m:r>
                    <m:d>
                      <m:dPr>
                        <m:ctrlPr>
                          <a:rPr lang="en-US" altLang="zh-CN" sz="1800" b="0" i="1" smtClean="0">
                            <a:solidFill>
                              <a:srgbClr val="FF0000"/>
                            </a:solidFill>
                            <a:latin typeface="Cambria Math" panose="02040503050406030204" pitchFamily="18" charset="0"/>
                          </a:rPr>
                        </m:ctrlPr>
                      </m:dPr>
                      <m:e>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𝑥</m:t>
                            </m:r>
                          </m:e>
                          <m:sub>
                            <m:r>
                              <a:rPr lang="en-US" altLang="zh-CN" sz="1800" b="0" i="1" smtClean="0">
                                <a:solidFill>
                                  <a:srgbClr val="FF0000"/>
                                </a:solidFill>
                                <a:latin typeface="Cambria Math" panose="02040503050406030204" pitchFamily="18" charset="0"/>
                              </a:rPr>
                              <m:t>𝑠</m:t>
                            </m:r>
                          </m:sub>
                        </m:sSub>
                      </m:e>
                      <m:e>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𝑥</m:t>
                            </m:r>
                          </m:e>
                          <m:sub>
                            <m:r>
                              <a:rPr lang="en-US" altLang="zh-CN" sz="1800" b="0" i="1" smtClean="0">
                                <a:solidFill>
                                  <a:srgbClr val="FF0000"/>
                                </a:solidFill>
                                <a:latin typeface="Cambria Math" panose="02040503050406030204" pitchFamily="18" charset="0"/>
                              </a:rPr>
                              <m:t>𝑘</m:t>
                            </m:r>
                          </m:sub>
                        </m:sSub>
                        <m:r>
                          <a:rPr lang="en-US" altLang="zh-CN" sz="1800" b="0" i="1" smtClean="0">
                            <a:solidFill>
                              <a:srgbClr val="FF0000"/>
                            </a:solidFill>
                            <a:latin typeface="Cambria Math" panose="02040503050406030204" pitchFamily="18" charset="0"/>
                          </a:rPr>
                          <m:t>,</m:t>
                        </m:r>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𝑥</m:t>
                            </m:r>
                          </m:e>
                          <m:sub>
                            <m:r>
                              <a:rPr lang="en-US" altLang="zh-CN" sz="1800" b="0" i="1" smtClean="0">
                                <a:solidFill>
                                  <a:srgbClr val="FF0000"/>
                                </a:solidFill>
                                <a:latin typeface="Cambria Math" panose="02040503050406030204" pitchFamily="18" charset="0"/>
                              </a:rPr>
                              <m:t>0</m:t>
                            </m:r>
                          </m:sub>
                        </m:sSub>
                      </m:e>
                    </m:d>
                  </m:oMath>
                </a14:m>
                <a:r>
                  <a:rPr lang="zh-CN" altLang="en-US"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mc:Choice>
        <mc:Fallback xmlns="">
          <p:sp>
            <p:nvSpPr>
              <p:cNvPr id="4" name="文本框 3">
                <a:extLst>
                  <a:ext uri="{FF2B5EF4-FFF2-40B4-BE49-F238E27FC236}">
                    <a16:creationId xmlns:a16="http://schemas.microsoft.com/office/drawing/2014/main" id="{21DA0A42-AC06-FBA8-3A20-09CD1F2587AB}"/>
                  </a:ext>
                </a:extLst>
              </p:cNvPr>
              <p:cNvSpPr txBox="1">
                <a:spLocks noRot="1" noChangeAspect="1" noMove="1" noResize="1" noEditPoints="1" noAdjustHandles="1" noChangeArrowheads="1" noChangeShapeType="1" noTextEdit="1"/>
              </p:cNvSpPr>
              <p:nvPr/>
            </p:nvSpPr>
            <p:spPr>
              <a:xfrm>
                <a:off x="285960" y="1593995"/>
                <a:ext cx="2431550" cy="362984"/>
              </a:xfrm>
              <a:prstGeom prst="rect">
                <a:avLst/>
              </a:prstGeom>
              <a:blipFill>
                <a:blip r:embed="rId5"/>
                <a:stretch>
                  <a:fillRect t="-1667" b="-16667"/>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4A34A52B-E18F-310D-9205-95F4D847A98A}"/>
              </a:ext>
            </a:extLst>
          </p:cNvPr>
          <p:cNvGrpSpPr/>
          <p:nvPr/>
        </p:nvGrpSpPr>
        <p:grpSpPr>
          <a:xfrm>
            <a:off x="600478" y="2295562"/>
            <a:ext cx="10991044" cy="1857334"/>
            <a:chOff x="385616" y="2181262"/>
            <a:chExt cx="10991044" cy="1857334"/>
          </a:xfrm>
        </p:grpSpPr>
        <p:sp>
          <p:nvSpPr>
            <p:cNvPr id="27" name="矩形 26">
              <a:extLst>
                <a:ext uri="{FF2B5EF4-FFF2-40B4-BE49-F238E27FC236}">
                  <a16:creationId xmlns:a16="http://schemas.microsoft.com/office/drawing/2014/main" id="{4683344E-3240-864E-D807-C0A293BBA93B}"/>
                </a:ext>
              </a:extLst>
            </p:cNvPr>
            <p:cNvSpPr/>
            <p:nvPr/>
          </p:nvSpPr>
          <p:spPr>
            <a:xfrm flipV="1">
              <a:off x="385616" y="2181262"/>
              <a:ext cx="10991044" cy="1857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200" dirty="0"/>
            </a:p>
          </p:txBody>
        </p:sp>
        <p:grpSp>
          <p:nvGrpSpPr>
            <p:cNvPr id="26" name="组合 25">
              <a:extLst>
                <a:ext uri="{FF2B5EF4-FFF2-40B4-BE49-F238E27FC236}">
                  <a16:creationId xmlns:a16="http://schemas.microsoft.com/office/drawing/2014/main" id="{72A1B634-87A5-936A-DADF-3B4E9220CBA4}"/>
                </a:ext>
              </a:extLst>
            </p:cNvPr>
            <p:cNvGrpSpPr/>
            <p:nvPr/>
          </p:nvGrpSpPr>
          <p:grpSpPr>
            <a:xfrm>
              <a:off x="400259" y="2333798"/>
              <a:ext cx="10573853" cy="1541448"/>
              <a:chOff x="400259" y="2333798"/>
              <a:chExt cx="10573853" cy="1541448"/>
            </a:xfrm>
          </p:grpSpPr>
          <p:grpSp>
            <p:nvGrpSpPr>
              <p:cNvPr id="22" name="组合 21">
                <a:extLst>
                  <a:ext uri="{FF2B5EF4-FFF2-40B4-BE49-F238E27FC236}">
                    <a16:creationId xmlns:a16="http://schemas.microsoft.com/office/drawing/2014/main" id="{9C63B2BA-6001-5B42-035A-A3D11682B20A}"/>
                  </a:ext>
                </a:extLst>
              </p:cNvPr>
              <p:cNvGrpSpPr/>
              <p:nvPr/>
            </p:nvGrpSpPr>
            <p:grpSpPr>
              <a:xfrm>
                <a:off x="400259" y="2648138"/>
                <a:ext cx="4230985" cy="1031090"/>
                <a:chOff x="285960" y="2198558"/>
                <a:chExt cx="3650024" cy="1031090"/>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E133228-8858-1DE9-9714-90728C9FB996}"/>
                        </a:ext>
                      </a:extLst>
                    </p:cNvPr>
                    <p:cNvSpPr txBox="1"/>
                    <p:nvPr/>
                  </p:nvSpPr>
                  <p:spPr>
                    <a:xfrm>
                      <a:off x="290576" y="2198558"/>
                      <a:ext cx="3645408" cy="4103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sz="1600" b="0" i="1" smtClean="0">
                                    <a:solidFill>
                                      <a:schemeClr val="tx1"/>
                                    </a:solidFill>
                                    <a:latin typeface="Cambria Math" panose="02040503050406030204" pitchFamily="18" charset="0"/>
                                    <a:ea typeface="Cambria Math" panose="02040503050406030204" pitchFamily="18" charset="0"/>
                                  </a:rPr>
                                </m:ctrlPr>
                              </m:sSubPr>
                              <m:e>
                                <m:r>
                                  <a:rPr lang="en-US" altLang="zh-CN" sz="1600" b="0" i="1" smtClean="0">
                                    <a:solidFill>
                                      <a:schemeClr val="tx1"/>
                                    </a:solidFill>
                                    <a:latin typeface="Cambria Math" panose="02040503050406030204" pitchFamily="18" charset="0"/>
                                    <a:ea typeface="Cambria Math" panose="02040503050406030204" pitchFamily="18" charset="0"/>
                                  </a:rPr>
                                  <m:t>𝑥</m:t>
                                </m:r>
                              </m:e>
                              <m:sub>
                                <m:r>
                                  <a:rPr lang="en-US" altLang="zh-CN" sz="1600" b="0" i="1" smtClean="0">
                                    <a:solidFill>
                                      <a:schemeClr val="tx1"/>
                                    </a:solidFill>
                                    <a:latin typeface="Cambria Math" panose="02040503050406030204" pitchFamily="18" charset="0"/>
                                    <a:ea typeface="Cambria Math" panose="02040503050406030204" pitchFamily="18" charset="0"/>
                                  </a:rPr>
                                  <m:t>𝑠</m:t>
                                </m:r>
                              </m:sub>
                            </m:sSub>
                            <m:r>
                              <a:rPr lang="en-US" altLang="zh-CN" sz="1600" b="0" i="1" smtClean="0">
                                <a:solidFill>
                                  <a:schemeClr val="tx1"/>
                                </a:solidFill>
                                <a:latin typeface="Cambria Math" panose="02040503050406030204" pitchFamily="18" charset="0"/>
                                <a:ea typeface="Cambria Math" panose="02040503050406030204" pitchFamily="18" charset="0"/>
                              </a:rPr>
                              <m:t>=</m:t>
                            </m:r>
                            <m:d>
                              <m:dPr>
                                <m:ctrlPr>
                                  <a:rPr lang="en-US" altLang="zh-CN" sz="1600" b="0" i="1" smtClean="0">
                                    <a:solidFill>
                                      <a:schemeClr val="tx1"/>
                                    </a:solidFill>
                                    <a:latin typeface="Cambria Math" panose="02040503050406030204" pitchFamily="18" charset="0"/>
                                    <a:ea typeface="Cambria Math" panose="02040503050406030204" pitchFamily="18" charset="0"/>
                                  </a:rPr>
                                </m:ctrlPr>
                              </m:dPr>
                              <m:e>
                                <m:r>
                                  <a:rPr lang="en-US" altLang="zh-CN" sz="1600" b="0" i="1" smtClean="0">
                                    <a:solidFill>
                                      <a:schemeClr val="tx1"/>
                                    </a:solidFill>
                                    <a:latin typeface="Cambria Math" panose="02040503050406030204" pitchFamily="18" charset="0"/>
                                    <a:ea typeface="Cambria Math" panose="02040503050406030204" pitchFamily="18" charset="0"/>
                                  </a:rPr>
                                  <m:t>𝑘</m:t>
                                </m:r>
                                <m:r>
                                  <a:rPr lang="en-US" altLang="zh-CN" sz="1600" b="0" i="1" smtClean="0">
                                    <a:solidFill>
                                      <a:schemeClr val="tx1"/>
                                    </a:solidFill>
                                    <a:latin typeface="Cambria Math" panose="02040503050406030204" pitchFamily="18" charset="0"/>
                                    <a:ea typeface="Cambria Math" panose="02040503050406030204" pitchFamily="18" charset="0"/>
                                  </a:rPr>
                                  <m:t>+</m:t>
                                </m:r>
                                <m:r>
                                  <a:rPr lang="en-US" altLang="zh-CN" sz="1600" b="0" i="1" smtClean="0">
                                    <a:solidFill>
                                      <a:schemeClr val="tx1"/>
                                    </a:solidFill>
                                    <a:latin typeface="Cambria Math" panose="02040503050406030204" pitchFamily="18" charset="0"/>
                                    <a:ea typeface="Cambria Math" panose="02040503050406030204" pitchFamily="18" charset="0"/>
                                  </a:rPr>
                                  <m:t>𝑚</m:t>
                                </m:r>
                                <m:rad>
                                  <m:radPr>
                                    <m:degHide m:val="on"/>
                                    <m:ctrlPr>
                                      <a:rPr lang="en-US" altLang="zh-CN" sz="1600" i="1">
                                        <a:latin typeface="Cambria Math" panose="02040503050406030204" pitchFamily="18" charset="0"/>
                                      </a:rPr>
                                    </m:ctrlPr>
                                  </m:radPr>
                                  <m:deg/>
                                  <m:e>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zh-CN" altLang="en-US" sz="1600" i="1">
                                                <a:latin typeface="Cambria Math" panose="02040503050406030204" pitchFamily="18" charset="0"/>
                                              </a:rPr>
                                              <m:t>𝛼</m:t>
                                            </m:r>
                                          </m:e>
                                        </m:acc>
                                      </m:e>
                                      <m:sub>
                                        <m:r>
                                          <a:rPr lang="en-US" altLang="zh-CN" sz="1600" i="1">
                                            <a:latin typeface="Cambria Math" panose="02040503050406030204" pitchFamily="18" charset="0"/>
                                          </a:rPr>
                                          <m:t>𝑘</m:t>
                                        </m:r>
                                      </m:sub>
                                    </m:sSub>
                                  </m:e>
                                </m:rad>
                              </m:e>
                            </m:d>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0</m:t>
                                </m:r>
                              </m:sub>
                            </m:sSub>
                            <m:r>
                              <a:rPr lang="en-US" altLang="zh-CN" sz="1600" b="0" i="1" smtClean="0">
                                <a:latin typeface="Cambria Math" panose="02040503050406030204" pitchFamily="18" charset="0"/>
                              </a:rPr>
                              <m:t>+</m:t>
                            </m:r>
                            <m:rad>
                              <m:radPr>
                                <m:degHide m:val="on"/>
                                <m:ctrlPr>
                                  <a:rPr lang="en-US" altLang="zh-CN" sz="1600" b="0" i="1" smtClean="0">
                                    <a:latin typeface="Cambria Math" panose="02040503050406030204" pitchFamily="18" charset="0"/>
                                  </a:rPr>
                                </m:ctrlPr>
                              </m:radPr>
                              <m:deg/>
                              <m:e>
                                <m:sSup>
                                  <m:sSupPr>
                                    <m:ctrlPr>
                                      <a:rPr lang="en-US" altLang="zh-CN" sz="1600" i="1">
                                        <a:latin typeface="Cambria Math" panose="02040503050406030204" pitchFamily="18" charset="0"/>
                                      </a:rPr>
                                    </m:ctrlPr>
                                  </m:sSupPr>
                                  <m:e>
                                    <m:r>
                                      <a:rPr lang="zh-CN" altLang="en-US" sz="1600" i="1" smtClean="0">
                                        <a:latin typeface="Cambria Math" panose="02040503050406030204" pitchFamily="18" charset="0"/>
                                        <a:ea typeface="Cambria Math" panose="02040503050406030204" pitchFamily="18" charset="0"/>
                                      </a:rPr>
                                      <m:t>𝜎</m:t>
                                    </m:r>
                                  </m:e>
                                  <m:sup>
                                    <m:r>
                                      <a:rPr lang="en-US" altLang="zh-CN" sz="1600" i="1">
                                        <a:latin typeface="Cambria Math" panose="02040503050406030204" pitchFamily="18" charset="0"/>
                                      </a:rPr>
                                      <m:t>2</m:t>
                                    </m:r>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𝑚</m:t>
                                    </m:r>
                                  </m:e>
                                  <m:sup>
                                    <m:r>
                                      <a:rPr lang="en-US" altLang="zh-CN" sz="1600" i="1">
                                        <a:latin typeface="Cambria Math" panose="02040503050406030204" pitchFamily="18" charset="0"/>
                                      </a:rPr>
                                      <m:t>2</m:t>
                                    </m:r>
                                  </m:sup>
                                </m:sSup>
                                <m:r>
                                  <a:rPr lang="en-US" altLang="zh-CN" sz="1600" i="1">
                                    <a:latin typeface="Cambria Math" panose="02040503050406030204" pitchFamily="18" charset="0"/>
                                  </a:rPr>
                                  <m:t>(1−</m:t>
                                </m:r>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zh-CN" altLang="en-US" sz="1600" i="1">
                                            <a:latin typeface="Cambria Math" panose="02040503050406030204" pitchFamily="18" charset="0"/>
                                          </a:rPr>
                                          <m:t>𝛼</m:t>
                                        </m:r>
                                      </m:e>
                                    </m:acc>
                                  </m:e>
                                  <m:sub>
                                    <m:r>
                                      <a:rPr lang="en-US" altLang="zh-CN" sz="1600" i="1">
                                        <a:latin typeface="Cambria Math" panose="02040503050406030204" pitchFamily="18" charset="0"/>
                                      </a:rPr>
                                      <m:t>𝑘</m:t>
                                    </m:r>
                                  </m:sub>
                                </m:sSub>
                                <m:r>
                                  <a:rPr lang="en-US" altLang="zh-CN" sz="1600" b="0" i="1" smtClean="0">
                                    <a:latin typeface="Cambria Math" panose="02040503050406030204" pitchFamily="18" charset="0"/>
                                  </a:rPr>
                                  <m:t>)</m:t>
                                </m:r>
                              </m:e>
                            </m:rad>
                            <m:r>
                              <a:rPr lang="zh-CN" altLang="en-US" sz="1600" i="1">
                                <a:latin typeface="Cambria Math" panose="02040503050406030204" pitchFamily="18" charset="0"/>
                                <a:ea typeface="Cambria Math" panose="02040503050406030204" pitchFamily="18" charset="0"/>
                              </a:rPr>
                              <m:t>𝜀</m:t>
                            </m:r>
                          </m:oMath>
                        </m:oMathPara>
                      </a14:m>
                      <a:endParaRPr lang="zh-CN" altLang="en-US" sz="1600" dirty="0"/>
                    </a:p>
                  </p:txBody>
                </p:sp>
              </mc:Choice>
              <mc:Fallback xmlns="">
                <p:sp>
                  <p:nvSpPr>
                    <p:cNvPr id="13" name="文本框 12">
                      <a:extLst>
                        <a:ext uri="{FF2B5EF4-FFF2-40B4-BE49-F238E27FC236}">
                          <a16:creationId xmlns:a16="http://schemas.microsoft.com/office/drawing/2014/main" id="{2E133228-8858-1DE9-9714-90728C9FB996}"/>
                        </a:ext>
                      </a:extLst>
                    </p:cNvPr>
                    <p:cNvSpPr txBox="1">
                      <a:spLocks noRot="1" noChangeAspect="1" noMove="1" noResize="1" noEditPoints="1" noAdjustHandles="1" noChangeArrowheads="1" noChangeShapeType="1" noTextEdit="1"/>
                    </p:cNvSpPr>
                    <p:nvPr/>
                  </p:nvSpPr>
                  <p:spPr>
                    <a:xfrm>
                      <a:off x="290576" y="2198558"/>
                      <a:ext cx="3645408" cy="410305"/>
                    </a:xfrm>
                    <a:prstGeom prst="rect">
                      <a:avLst/>
                    </a:prstGeom>
                    <a:blipFill>
                      <a:blip r:embed="rId6"/>
                      <a:stretch>
                        <a:fillRect b="-44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92FA2D1-C3E3-6C76-F50F-A6113F98FE31}"/>
                        </a:ext>
                      </a:extLst>
                    </p:cNvPr>
                    <p:cNvSpPr txBox="1"/>
                    <p:nvPr/>
                  </p:nvSpPr>
                  <p:spPr>
                    <a:xfrm>
                      <a:off x="285960" y="2594666"/>
                      <a:ext cx="2231688" cy="63498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𝑠</m:t>
                                </m:r>
                              </m:sub>
                            </m:sSub>
                            <m:r>
                              <a:rPr lang="en-US" altLang="zh-CN" sz="1600" b="0" i="1" smtClean="0">
                                <a:latin typeface="Cambria Math" panose="02040503050406030204" pitchFamily="18" charset="0"/>
                              </a:rPr>
                              <m:t>=</m:t>
                            </m:r>
                            <m:rad>
                              <m:radPr>
                                <m:degHide m:val="on"/>
                                <m:ctrlPr>
                                  <a:rPr lang="en-US" altLang="zh-CN" sz="1600" i="1" smtClean="0">
                                    <a:latin typeface="Cambria Math" panose="02040503050406030204" pitchFamily="18" charset="0"/>
                                  </a:rPr>
                                </m:ctrlPr>
                              </m:radPr>
                              <m:deg/>
                              <m:e>
                                <m:sSub>
                                  <m:sSubPr>
                                    <m:ctrlPr>
                                      <a:rPr lang="en-US" altLang="zh-CN" sz="1600" i="1" smtClean="0">
                                        <a:latin typeface="Cambria Math" panose="02040503050406030204" pitchFamily="18" charset="0"/>
                                      </a:rPr>
                                    </m:ctrlPr>
                                  </m:sSubPr>
                                  <m:e>
                                    <m:acc>
                                      <m:accPr>
                                        <m:chr m:val="̅"/>
                                        <m:ctrlPr>
                                          <a:rPr lang="en-US" altLang="zh-CN" sz="1600" b="0" i="1" smtClean="0">
                                            <a:latin typeface="Cambria Math" panose="02040503050406030204" pitchFamily="18" charset="0"/>
                                          </a:rPr>
                                        </m:ctrlPr>
                                      </m:accPr>
                                      <m:e>
                                        <m:r>
                                          <a:rPr lang="zh-CN" altLang="en-US" sz="1600" b="0" i="1" smtClean="0">
                                            <a:latin typeface="Cambria Math" panose="02040503050406030204" pitchFamily="18" charset="0"/>
                                          </a:rPr>
                                          <m:t>𝛼</m:t>
                                        </m:r>
                                      </m:e>
                                    </m:acc>
                                  </m:e>
                                  <m:sub>
                                    <m:r>
                                      <a:rPr lang="en-US" altLang="zh-CN" sz="1600" b="0" i="1" smtClean="0">
                                        <a:latin typeface="Cambria Math" panose="02040503050406030204" pitchFamily="18" charset="0"/>
                                      </a:rPr>
                                      <m:t>𝑠</m:t>
                                    </m:r>
                                  </m:sub>
                                </m:sSub>
                              </m:e>
                            </m:rad>
                            <m:sSub>
                              <m:sSubPr>
                                <m:ctrlPr>
                                  <a:rPr lang="en-US" altLang="zh-CN" sz="1600" i="1">
                                    <a:latin typeface="Cambria Math" panose="02040503050406030204" pitchFamily="18" charset="0"/>
                                  </a:rPr>
                                </m:ctrlPr>
                              </m:sSubPr>
                              <m:e>
                                <m:r>
                                  <a:rPr lang="en-US" altLang="zh-CN" sz="1600" b="0" i="1">
                                    <a:latin typeface="Cambria Math" panose="02040503050406030204" pitchFamily="18" charset="0"/>
                                  </a:rPr>
                                  <m:t>𝑥</m:t>
                                </m:r>
                              </m:e>
                              <m:sub>
                                <m:r>
                                  <a:rPr lang="en-US" altLang="zh-CN" sz="1600" b="0" i="1">
                                    <a:latin typeface="Cambria Math" panose="02040503050406030204" pitchFamily="18" charset="0"/>
                                  </a:rPr>
                                  <m:t>0</m:t>
                                </m:r>
                              </m:sub>
                            </m:sSub>
                            <m:r>
                              <a:rPr lang="en-US" altLang="zh-CN" sz="1600" b="0" i="1" smtClean="0">
                                <a:latin typeface="Cambria Math" panose="02040503050406030204" pitchFamily="18" charset="0"/>
                              </a:rPr>
                              <m:t>+</m:t>
                            </m:r>
                            <m:rad>
                              <m:radPr>
                                <m:degHide m:val="on"/>
                                <m:ctrlPr>
                                  <a:rPr lang="en-US" altLang="zh-CN" sz="1600" i="1">
                                    <a:latin typeface="Cambria Math" panose="02040503050406030204" pitchFamily="18" charset="0"/>
                                  </a:rPr>
                                </m:ctrlPr>
                              </m:radPr>
                              <m:deg/>
                              <m:e>
                                <m:r>
                                  <a:rPr lang="en-US" altLang="zh-CN" sz="1600" b="0" i="1" smtClean="0">
                                    <a:latin typeface="Cambria Math" panose="02040503050406030204" pitchFamily="18" charset="0"/>
                                  </a:rPr>
                                  <m:t>1−</m:t>
                                </m:r>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zh-CN" altLang="en-US" sz="1600" i="1">
                                            <a:latin typeface="Cambria Math" panose="02040503050406030204" pitchFamily="18" charset="0"/>
                                          </a:rPr>
                                          <m:t>𝛼</m:t>
                                        </m:r>
                                      </m:e>
                                    </m:acc>
                                  </m:e>
                                  <m:sub>
                                    <m:r>
                                      <a:rPr lang="en-US" altLang="zh-CN" sz="1600" b="0" i="1" smtClean="0">
                                        <a:latin typeface="Cambria Math" panose="02040503050406030204" pitchFamily="18" charset="0"/>
                                      </a:rPr>
                                      <m:t>𝑠</m:t>
                                    </m:r>
                                  </m:sub>
                                </m:sSub>
                              </m:e>
                            </m:rad>
                            <m:r>
                              <a:rPr lang="zh-CN" altLang="en-US" sz="1600" b="0" i="1" smtClean="0">
                                <a:solidFill>
                                  <a:schemeClr val="tx1"/>
                                </a:solidFill>
                                <a:latin typeface="Cambria Math" panose="02040503050406030204" pitchFamily="18" charset="0"/>
                              </a:rPr>
                              <m:t>𝜀</m:t>
                            </m:r>
                          </m:oMath>
                        </m:oMathPara>
                      </a14:m>
                      <a:endParaRPr lang="zh-CN" altLang="en-US"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192FA2D1-C3E3-6C76-F50F-A6113F98FE31}"/>
                        </a:ext>
                      </a:extLst>
                    </p:cNvPr>
                    <p:cNvSpPr txBox="1">
                      <a:spLocks noRot="1" noChangeAspect="1" noMove="1" noResize="1" noEditPoints="1" noAdjustHandles="1" noChangeArrowheads="1" noChangeShapeType="1" noTextEdit="1"/>
                    </p:cNvSpPr>
                    <p:nvPr/>
                  </p:nvSpPr>
                  <p:spPr>
                    <a:xfrm>
                      <a:off x="285960" y="2594666"/>
                      <a:ext cx="2231688" cy="634982"/>
                    </a:xfrm>
                    <a:prstGeom prst="rect">
                      <a:avLst/>
                    </a:prstGeom>
                    <a:blipFill>
                      <a:blip r:embed="rId7"/>
                      <a:stretch>
                        <a:fillRect/>
                      </a:stretch>
                    </a:blipFill>
                  </p:spPr>
                  <p:txBody>
                    <a:bodyPr/>
                    <a:lstStyle/>
                    <a:p>
                      <a:r>
                        <a:rPr lang="zh-CN" altLang="en-US">
                          <a:noFill/>
                        </a:rPr>
                        <a:t> </a:t>
                      </a:r>
                    </a:p>
                  </p:txBody>
                </p:sp>
              </mc:Fallback>
            </mc:AlternateContent>
          </p:grpSp>
          <p:sp>
            <p:nvSpPr>
              <p:cNvPr id="19" name="箭头: 右 42">
                <a:extLst>
                  <a:ext uri="{FF2B5EF4-FFF2-40B4-BE49-F238E27FC236}">
                    <a16:creationId xmlns:a16="http://schemas.microsoft.com/office/drawing/2014/main" id="{427246B9-930B-DFAE-B45F-8C5AB380E819}"/>
                  </a:ext>
                </a:extLst>
              </p:cNvPr>
              <p:cNvSpPr/>
              <p:nvPr/>
            </p:nvSpPr>
            <p:spPr>
              <a:xfrm>
                <a:off x="4333692" y="2888726"/>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EF4DA279-0708-F5A6-D1A8-C1EBDC523968}"/>
                      </a:ext>
                    </a:extLst>
                  </p:cNvPr>
                  <p:cNvSpPr txBox="1"/>
                  <p:nvPr/>
                </p:nvSpPr>
                <p:spPr>
                  <a:xfrm>
                    <a:off x="4807544" y="2575624"/>
                    <a:ext cx="2815899" cy="78611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i="1">
                                      <a:latin typeface="Cambria Math" panose="02040503050406030204" pitchFamily="18" charset="0"/>
                                      <a:ea typeface="Cambria Math" panose="02040503050406030204" pitchFamily="18" charset="0"/>
                                    </a:rPr>
                                    <m:t>𝑘</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𝑚</m:t>
                                  </m:r>
                                  <m:rad>
                                    <m:radPr>
                                      <m:degHide m:val="on"/>
                                      <m:ctrlPr>
                                        <a:rPr lang="en-US" altLang="zh-CN" sz="1600" i="1">
                                          <a:latin typeface="Cambria Math" panose="02040503050406030204" pitchFamily="18" charset="0"/>
                                        </a:rPr>
                                      </m:ctrlPr>
                                    </m:radPr>
                                    <m:deg/>
                                    <m:e>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zh-CN" altLang="en-US" sz="1600" i="1">
                                                  <a:latin typeface="Cambria Math" panose="02040503050406030204" pitchFamily="18" charset="0"/>
                                                </a:rPr>
                                                <m:t>𝛼</m:t>
                                              </m:r>
                                            </m:e>
                                          </m:acc>
                                        </m:e>
                                        <m:sub>
                                          <m:r>
                                            <a:rPr lang="en-US" altLang="zh-CN" sz="1600" i="1">
                                              <a:latin typeface="Cambria Math" panose="02040503050406030204" pitchFamily="18" charset="0"/>
                                            </a:rPr>
                                            <m:t>𝑘</m:t>
                                          </m:r>
                                        </m:sub>
                                      </m:sSub>
                                    </m:e>
                                  </m:rad>
                                  <m:r>
                                    <a:rPr lang="en-US" altLang="zh-CN" sz="1600" b="0" i="1" smtClean="0">
                                      <a:latin typeface="Cambria Math" panose="02040503050406030204" pitchFamily="18" charset="0"/>
                                    </a:rPr>
                                    <m:t>=</m:t>
                                  </m:r>
                                  <m:rad>
                                    <m:radPr>
                                      <m:degHide m:val="on"/>
                                      <m:ctrlPr>
                                        <a:rPr lang="en-US" altLang="zh-CN" sz="1600" i="1">
                                          <a:latin typeface="Cambria Math" panose="02040503050406030204" pitchFamily="18" charset="0"/>
                                        </a:rPr>
                                      </m:ctrlPr>
                                    </m:radPr>
                                    <m:deg/>
                                    <m:e>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zh-CN" altLang="en-US" sz="1600" i="1">
                                                  <a:latin typeface="Cambria Math" panose="02040503050406030204" pitchFamily="18" charset="0"/>
                                                </a:rPr>
                                                <m:t>𝛼</m:t>
                                              </m:r>
                                            </m:e>
                                          </m:acc>
                                        </m:e>
                                        <m:sub>
                                          <m:r>
                                            <a:rPr lang="en-US" altLang="zh-CN" sz="1600" i="1">
                                              <a:latin typeface="Cambria Math" panose="02040503050406030204" pitchFamily="18" charset="0"/>
                                            </a:rPr>
                                            <m:t>𝑠</m:t>
                                          </m:r>
                                        </m:sub>
                                      </m:sSub>
                                    </m:e>
                                  </m:rad>
                                </m:e>
                                <m:e>
                                  <m:rad>
                                    <m:radPr>
                                      <m:degHide m:val="on"/>
                                      <m:ctrlPr>
                                        <a:rPr lang="en-US" altLang="zh-CN" sz="1600" i="1">
                                          <a:latin typeface="Cambria Math" panose="02040503050406030204" pitchFamily="18" charset="0"/>
                                        </a:rPr>
                                      </m:ctrlPr>
                                    </m:radPr>
                                    <m:deg/>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ea typeface="Cambria Math" panose="02040503050406030204" pitchFamily="18" charset="0"/>
                                            </a:rPr>
                                            <m:t>𝜎</m:t>
                                          </m:r>
                                        </m:e>
                                        <m:sup>
                                          <m:r>
                                            <a:rPr lang="en-US" altLang="zh-CN" sz="1600" i="1">
                                              <a:latin typeface="Cambria Math" panose="02040503050406030204" pitchFamily="18" charset="0"/>
                                            </a:rPr>
                                            <m:t>2</m:t>
                                          </m:r>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𝑚</m:t>
                                          </m:r>
                                        </m:e>
                                        <m:sup>
                                          <m:r>
                                            <a:rPr lang="en-US" altLang="zh-CN" sz="1600" i="1">
                                              <a:latin typeface="Cambria Math" panose="02040503050406030204" pitchFamily="18" charset="0"/>
                                            </a:rPr>
                                            <m:t>2</m:t>
                                          </m:r>
                                        </m:sup>
                                      </m:sSup>
                                      <m:r>
                                        <a:rPr lang="en-US" altLang="zh-CN" sz="1600" i="1">
                                          <a:latin typeface="Cambria Math" panose="02040503050406030204" pitchFamily="18" charset="0"/>
                                        </a:rPr>
                                        <m:t>(1−</m:t>
                                      </m:r>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zh-CN" altLang="en-US" sz="1600" i="1">
                                                  <a:latin typeface="Cambria Math" panose="02040503050406030204" pitchFamily="18" charset="0"/>
                                                </a:rPr>
                                                <m:t>𝛼</m:t>
                                              </m:r>
                                            </m:e>
                                          </m:acc>
                                        </m:e>
                                        <m:sub>
                                          <m:r>
                                            <a:rPr lang="en-US" altLang="zh-CN" sz="1600" i="1">
                                              <a:latin typeface="Cambria Math" panose="02040503050406030204" pitchFamily="18" charset="0"/>
                                            </a:rPr>
                                            <m:t>𝑘</m:t>
                                          </m:r>
                                        </m:sub>
                                      </m:sSub>
                                      <m:r>
                                        <a:rPr lang="en-US" altLang="zh-CN" sz="1600" i="1">
                                          <a:latin typeface="Cambria Math" panose="02040503050406030204" pitchFamily="18" charset="0"/>
                                        </a:rPr>
                                        <m:t>)</m:t>
                                      </m:r>
                                    </m:e>
                                  </m:rad>
                                  <m:r>
                                    <a:rPr lang="en-US" altLang="zh-CN" sz="1600" b="0" i="1" smtClean="0">
                                      <a:latin typeface="Cambria Math" panose="02040503050406030204" pitchFamily="18" charset="0"/>
                                    </a:rPr>
                                    <m:t>=</m:t>
                                  </m:r>
                                  <m:rad>
                                    <m:radPr>
                                      <m:degHide m:val="on"/>
                                      <m:ctrlPr>
                                        <a:rPr lang="en-US" altLang="zh-CN" sz="1600" i="1">
                                          <a:latin typeface="Cambria Math" panose="02040503050406030204" pitchFamily="18" charset="0"/>
                                        </a:rPr>
                                      </m:ctrlPr>
                                    </m:radPr>
                                    <m:deg/>
                                    <m:e>
                                      <m:r>
                                        <a:rPr lang="en-US" altLang="zh-CN" sz="1600" i="1">
                                          <a:latin typeface="Cambria Math" panose="02040503050406030204" pitchFamily="18" charset="0"/>
                                        </a:rPr>
                                        <m:t>1−</m:t>
                                      </m:r>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zh-CN" altLang="en-US" sz="1600" i="1">
                                                  <a:latin typeface="Cambria Math" panose="02040503050406030204" pitchFamily="18" charset="0"/>
                                                </a:rPr>
                                                <m:t>𝛼</m:t>
                                              </m:r>
                                            </m:e>
                                          </m:acc>
                                        </m:e>
                                        <m:sub>
                                          <m:r>
                                            <a:rPr lang="en-US" altLang="zh-CN" sz="1600" i="1">
                                              <a:latin typeface="Cambria Math" panose="02040503050406030204" pitchFamily="18" charset="0"/>
                                            </a:rPr>
                                            <m:t>𝑠</m:t>
                                          </m:r>
                                        </m:sub>
                                      </m:sSub>
                                    </m:e>
                                  </m:rad>
                                </m:e>
                              </m:eqArr>
                            </m:e>
                          </m:d>
                        </m:oMath>
                      </m:oMathPara>
                    </a14:m>
                    <a:endParaRPr lang="zh-CN" altLang="en-US" sz="1600" dirty="0"/>
                  </a:p>
                </p:txBody>
              </p:sp>
            </mc:Choice>
            <mc:Fallback xmlns="">
              <p:sp>
                <p:nvSpPr>
                  <p:cNvPr id="20" name="文本框 19">
                    <a:extLst>
                      <a:ext uri="{FF2B5EF4-FFF2-40B4-BE49-F238E27FC236}">
                        <a16:creationId xmlns:a16="http://schemas.microsoft.com/office/drawing/2014/main" id="{EF4DA279-0708-F5A6-D1A8-C1EBDC523968}"/>
                      </a:ext>
                    </a:extLst>
                  </p:cNvPr>
                  <p:cNvSpPr txBox="1">
                    <a:spLocks noRot="1" noChangeAspect="1" noMove="1" noResize="1" noEditPoints="1" noAdjustHandles="1" noChangeArrowheads="1" noChangeShapeType="1" noTextEdit="1"/>
                  </p:cNvSpPr>
                  <p:nvPr/>
                </p:nvSpPr>
                <p:spPr>
                  <a:xfrm>
                    <a:off x="4807544" y="2575624"/>
                    <a:ext cx="2815899" cy="786113"/>
                  </a:xfrm>
                  <a:prstGeom prst="rect">
                    <a:avLst/>
                  </a:prstGeom>
                  <a:blipFill>
                    <a:blip r:embed="rId8"/>
                    <a:stretch>
                      <a:fillRect/>
                    </a:stretch>
                  </a:blipFill>
                </p:spPr>
                <p:txBody>
                  <a:bodyPr/>
                  <a:lstStyle/>
                  <a:p>
                    <a:r>
                      <a:rPr lang="zh-CN" altLang="en-US">
                        <a:noFill/>
                      </a:rPr>
                      <a:t> </a:t>
                    </a:r>
                  </a:p>
                </p:txBody>
              </p:sp>
            </mc:Fallback>
          </mc:AlternateContent>
          <p:sp>
            <p:nvSpPr>
              <p:cNvPr id="23" name="箭头: 右 42">
                <a:extLst>
                  <a:ext uri="{FF2B5EF4-FFF2-40B4-BE49-F238E27FC236}">
                    <a16:creationId xmlns:a16="http://schemas.microsoft.com/office/drawing/2014/main" id="{299F24B0-5A11-4C4E-0D80-9EBB3BF09B5D}"/>
                  </a:ext>
                </a:extLst>
              </p:cNvPr>
              <p:cNvSpPr/>
              <p:nvPr/>
            </p:nvSpPr>
            <p:spPr>
              <a:xfrm>
                <a:off x="7695746" y="2853352"/>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348AD11B-4691-6D84-3349-128CA3B86D1D}"/>
                      </a:ext>
                    </a:extLst>
                  </p:cNvPr>
                  <p:cNvSpPr txBox="1"/>
                  <p:nvPr/>
                </p:nvSpPr>
                <p:spPr>
                  <a:xfrm>
                    <a:off x="8267025" y="2333798"/>
                    <a:ext cx="2707087" cy="15414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b="0" i="1" smtClean="0">
                                      <a:latin typeface="Cambria Math" panose="02040503050406030204" pitchFamily="18" charset="0"/>
                                    </a:rPr>
                                    <m:t>𝑚</m:t>
                                  </m:r>
                                  <m:r>
                                    <a:rPr lang="en-US" altLang="zh-CN" sz="1600" b="0" i="1" smtClean="0">
                                      <a:latin typeface="Cambria Math" panose="02040503050406030204" pitchFamily="18" charset="0"/>
                                    </a:rPr>
                                    <m:t>=</m:t>
                                  </m:r>
                                  <m:rad>
                                    <m:radPr>
                                      <m:degHide m:val="on"/>
                                      <m:ctrlPr>
                                        <a:rPr lang="en-US" altLang="zh-CN" sz="1600" b="0" i="1" smtClean="0">
                                          <a:latin typeface="Cambria Math" panose="02040503050406030204" pitchFamily="18" charset="0"/>
                                        </a:rPr>
                                      </m:ctrlPr>
                                    </m:radPr>
                                    <m:deg/>
                                    <m:e>
                                      <m:f>
                                        <m:fPr>
                                          <m:ctrlPr>
                                            <a:rPr lang="en-US" altLang="zh-CN" sz="1600" b="0" i="1" smtClean="0">
                                              <a:latin typeface="Cambria Math" panose="02040503050406030204" pitchFamily="18" charset="0"/>
                                            </a:rPr>
                                          </m:ctrlPr>
                                        </m:fPr>
                                        <m:num>
                                          <m:r>
                                            <a:rPr lang="en-US" altLang="zh-CN" sz="1600" i="1">
                                              <a:latin typeface="Cambria Math" panose="02040503050406030204" pitchFamily="18" charset="0"/>
                                            </a:rPr>
                                            <m:t>1−</m:t>
                                          </m:r>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zh-CN" altLang="en-US" sz="1600" i="1">
                                                      <a:latin typeface="Cambria Math" panose="02040503050406030204" pitchFamily="18" charset="0"/>
                                                    </a:rPr>
                                                    <m:t>𝛼</m:t>
                                                  </m:r>
                                                </m:e>
                                              </m:acc>
                                            </m:e>
                                            <m:sub>
                                              <m:r>
                                                <a:rPr lang="en-US" altLang="zh-CN" sz="1600" b="0" i="1" smtClean="0">
                                                  <a:latin typeface="Cambria Math" panose="02040503050406030204" pitchFamily="18" charset="0"/>
                                                </a:rPr>
                                                <m:t>𝑠</m:t>
                                              </m:r>
                                            </m:sub>
                                          </m:sSub>
                                          <m:r>
                                            <a:rPr lang="en-US" altLang="zh-CN" sz="1600" b="0" i="1" smtClean="0">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ea typeface="Cambria Math" panose="02040503050406030204" pitchFamily="18" charset="0"/>
                                                </a:rPr>
                                                <m:t>𝜎</m:t>
                                              </m:r>
                                            </m:e>
                                            <m:sup>
                                              <m:r>
                                                <a:rPr lang="en-US" altLang="zh-CN" sz="1600" i="1">
                                                  <a:latin typeface="Cambria Math" panose="02040503050406030204" pitchFamily="18" charset="0"/>
                                                </a:rPr>
                                                <m:t>2</m:t>
                                              </m:r>
                                            </m:sup>
                                          </m:sSup>
                                        </m:num>
                                        <m:den>
                                          <m:r>
                                            <a:rPr lang="en-US" altLang="zh-CN" sz="1600" i="1">
                                              <a:latin typeface="Cambria Math" panose="02040503050406030204" pitchFamily="18" charset="0"/>
                                            </a:rPr>
                                            <m:t>1−</m:t>
                                          </m:r>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zh-CN" altLang="en-US" sz="1600" i="1">
                                                      <a:latin typeface="Cambria Math" panose="02040503050406030204" pitchFamily="18" charset="0"/>
                                                    </a:rPr>
                                                    <m:t>𝛼</m:t>
                                                  </m:r>
                                                </m:e>
                                              </m:acc>
                                            </m:e>
                                            <m:sub>
                                              <m:r>
                                                <a:rPr lang="en-US" altLang="zh-CN" sz="1600" i="1">
                                                  <a:latin typeface="Cambria Math" panose="02040503050406030204" pitchFamily="18" charset="0"/>
                                                </a:rPr>
                                                <m:t>𝑘</m:t>
                                              </m:r>
                                            </m:sub>
                                          </m:sSub>
                                        </m:den>
                                      </m:f>
                                    </m:e>
                                  </m:rad>
                                </m:e>
                                <m:e>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m:t>
                                  </m:r>
                                  <m:rad>
                                    <m:radPr>
                                      <m:degHide m:val="on"/>
                                      <m:ctrlPr>
                                        <a:rPr lang="en-US" altLang="zh-CN" sz="1600" i="1">
                                          <a:latin typeface="Cambria Math" panose="02040503050406030204" pitchFamily="18" charset="0"/>
                                        </a:rPr>
                                      </m:ctrlPr>
                                    </m:radPr>
                                    <m:deg/>
                                    <m:e>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zh-CN" altLang="en-US" sz="1600" i="1">
                                                  <a:latin typeface="Cambria Math" panose="02040503050406030204" pitchFamily="18" charset="0"/>
                                                </a:rPr>
                                                <m:t>𝛼</m:t>
                                              </m:r>
                                            </m:e>
                                          </m:acc>
                                        </m:e>
                                        <m:sub>
                                          <m:r>
                                            <a:rPr lang="en-US" altLang="zh-CN" sz="1600" i="1">
                                              <a:latin typeface="Cambria Math" panose="02040503050406030204" pitchFamily="18" charset="0"/>
                                            </a:rPr>
                                            <m:t>𝑠</m:t>
                                          </m:r>
                                        </m:sub>
                                      </m:sSub>
                                    </m:e>
                                  </m:rad>
                                  <m:r>
                                    <a:rPr lang="en-US" altLang="zh-CN" sz="1600" b="0" i="1" smtClean="0">
                                      <a:latin typeface="Cambria Math" panose="02040503050406030204" pitchFamily="18" charset="0"/>
                                    </a:rPr>
                                    <m:t>−</m:t>
                                  </m:r>
                                  <m:rad>
                                    <m:radPr>
                                      <m:degHide m:val="on"/>
                                      <m:ctrlPr>
                                        <a:rPr lang="en-US" altLang="zh-CN" sz="1600" i="1">
                                          <a:latin typeface="Cambria Math" panose="02040503050406030204" pitchFamily="18" charset="0"/>
                                        </a:rPr>
                                      </m:ctrlPr>
                                    </m:radPr>
                                    <m:deg/>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zh-CN" altLang="en-US" sz="1600" i="1">
                                                      <a:latin typeface="Cambria Math" panose="02040503050406030204" pitchFamily="18" charset="0"/>
                                                    </a:rPr>
                                                    <m:t>𝛼</m:t>
                                                  </m:r>
                                                </m:e>
                                              </m:acc>
                                            </m:e>
                                            <m:sub>
                                              <m:r>
                                                <a:rPr lang="en-US" altLang="zh-CN" sz="1600" i="1">
                                                  <a:latin typeface="Cambria Math" panose="02040503050406030204" pitchFamily="18" charset="0"/>
                                                </a:rPr>
                                                <m:t>𝑠</m:t>
                                              </m:r>
                                            </m:sub>
                                          </m:sSub>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ea typeface="Cambria Math" panose="02040503050406030204" pitchFamily="18" charset="0"/>
                                                </a:rPr>
                                                <m:t>𝜎</m:t>
                                              </m:r>
                                            </m:e>
                                            <m:sup>
                                              <m:r>
                                                <a:rPr lang="en-US" altLang="zh-CN" sz="1600" i="1">
                                                  <a:latin typeface="Cambria Math" panose="02040503050406030204" pitchFamily="18" charset="0"/>
                                                </a:rPr>
                                                <m:t>2</m:t>
                                              </m:r>
                                            </m:sup>
                                          </m:sSup>
                                        </m:num>
                                        <m:den>
                                          <m:r>
                                            <a:rPr lang="en-US" altLang="zh-CN" sz="1600" i="1">
                                              <a:latin typeface="Cambria Math" panose="02040503050406030204" pitchFamily="18" charset="0"/>
                                            </a:rPr>
                                            <m:t>1−</m:t>
                                          </m:r>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zh-CN" altLang="en-US" sz="1600" i="1">
                                                      <a:latin typeface="Cambria Math" panose="02040503050406030204" pitchFamily="18" charset="0"/>
                                                    </a:rPr>
                                                    <m:t>𝛼</m:t>
                                                  </m:r>
                                                </m:e>
                                              </m:acc>
                                            </m:e>
                                            <m:sub>
                                              <m:r>
                                                <a:rPr lang="en-US" altLang="zh-CN" sz="1600" i="1">
                                                  <a:latin typeface="Cambria Math" panose="02040503050406030204" pitchFamily="18" charset="0"/>
                                                </a:rPr>
                                                <m:t>𝑘</m:t>
                                              </m:r>
                                            </m:sub>
                                          </m:sSub>
                                        </m:den>
                                      </m:f>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zh-CN" altLang="en-US" sz="1600" i="1">
                                                  <a:latin typeface="Cambria Math" panose="02040503050406030204" pitchFamily="18" charset="0"/>
                                                </a:rPr>
                                                <m:t>𝛼</m:t>
                                              </m:r>
                                            </m:e>
                                          </m:acc>
                                        </m:e>
                                        <m:sub>
                                          <m:r>
                                            <a:rPr lang="en-US" altLang="zh-CN" sz="1600" b="0" i="1" smtClean="0">
                                              <a:latin typeface="Cambria Math" panose="02040503050406030204" pitchFamily="18" charset="0"/>
                                            </a:rPr>
                                            <m:t>𝑘</m:t>
                                          </m:r>
                                        </m:sub>
                                      </m:sSub>
                                    </m:e>
                                  </m:rad>
                                </m:e>
                              </m:eqArr>
                            </m:e>
                          </m:d>
                        </m:oMath>
                      </m:oMathPara>
                    </a14:m>
                    <a:endParaRPr lang="zh-CN" altLang="en-US" sz="1600" dirty="0"/>
                  </a:p>
                </p:txBody>
              </p:sp>
            </mc:Choice>
            <mc:Fallback xmlns="">
              <p:sp>
                <p:nvSpPr>
                  <p:cNvPr id="25" name="文本框 24">
                    <a:extLst>
                      <a:ext uri="{FF2B5EF4-FFF2-40B4-BE49-F238E27FC236}">
                        <a16:creationId xmlns:a16="http://schemas.microsoft.com/office/drawing/2014/main" id="{348AD11B-4691-6D84-3349-128CA3B86D1D}"/>
                      </a:ext>
                    </a:extLst>
                  </p:cNvPr>
                  <p:cNvSpPr txBox="1">
                    <a:spLocks noRot="1" noChangeAspect="1" noMove="1" noResize="1" noEditPoints="1" noAdjustHandles="1" noChangeArrowheads="1" noChangeShapeType="1" noTextEdit="1"/>
                  </p:cNvSpPr>
                  <p:nvPr/>
                </p:nvSpPr>
                <p:spPr>
                  <a:xfrm>
                    <a:off x="8267025" y="2333798"/>
                    <a:ext cx="2707087" cy="1541448"/>
                  </a:xfrm>
                  <a:prstGeom prst="rect">
                    <a:avLst/>
                  </a:prstGeom>
                  <a:blipFill>
                    <a:blip r:embed="rId9"/>
                    <a:stretch>
                      <a:fillRect/>
                    </a:stretch>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FCE881D8-7E99-F6DB-842D-CB29251F7CFB}"/>
                  </a:ext>
                </a:extLst>
              </p:cNvPr>
              <p:cNvSpPr txBox="1"/>
              <p:nvPr/>
            </p:nvSpPr>
            <p:spPr>
              <a:xfrm>
                <a:off x="2717510" y="4859887"/>
                <a:ext cx="7797494" cy="80823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b="0" i="1" smtClean="0">
                          <a:solidFill>
                            <a:schemeClr val="tx1"/>
                          </a:solidFill>
                          <a:latin typeface="Cambria Math" panose="02040503050406030204" pitchFamily="18" charset="0"/>
                        </a:rPr>
                        <m:t>𝑝</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𝑠</m:t>
                              </m:r>
                            </m:sub>
                          </m:sSub>
                        </m:e>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𝑘</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0</m:t>
                              </m:r>
                            </m:sub>
                          </m:sSub>
                        </m:e>
                      </m:d>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𝑁</m:t>
                      </m:r>
                      <m:r>
                        <a:rPr lang="en-US" altLang="zh-CN" b="0" i="1" smtClean="0">
                          <a:solidFill>
                            <a:schemeClr val="tx1"/>
                          </a:solidFill>
                          <a:latin typeface="Cambria Math" panose="02040503050406030204" pitchFamily="18" charset="0"/>
                        </a:rPr>
                        <m:t>(</m:t>
                      </m:r>
                      <m:rad>
                        <m:radPr>
                          <m:degHide m:val="on"/>
                          <m:ctrlPr>
                            <a:rPr lang="en-US" altLang="zh-CN" b="0" i="1" smtClean="0">
                              <a:solidFill>
                                <a:schemeClr val="tx1"/>
                              </a:solidFill>
                              <a:latin typeface="Cambria Math" panose="02040503050406030204" pitchFamily="18" charset="0"/>
                            </a:rPr>
                          </m:ctrlPr>
                        </m:radPr>
                        <m:deg/>
                        <m:e>
                          <m:sSub>
                            <m:sSubPr>
                              <m:ctrlPr>
                                <a:rPr lang="en-US" altLang="zh-CN" i="1">
                                  <a:solidFill>
                                    <a:schemeClr val="tx1"/>
                                  </a:solidFill>
                                  <a:latin typeface="Cambria Math" panose="02040503050406030204" pitchFamily="18" charset="0"/>
                                </a:rPr>
                              </m:ctrlPr>
                            </m:sSubPr>
                            <m:e>
                              <m:acc>
                                <m:accPr>
                                  <m:chr m:val="̅"/>
                                  <m:ctrlPr>
                                    <a:rPr lang="en-US" altLang="zh-CN"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𝛼</m:t>
                                  </m:r>
                                </m:e>
                              </m:acc>
                            </m:e>
                            <m:sub>
                              <m:r>
                                <a:rPr lang="en-US" altLang="zh-CN" i="1">
                                  <a:solidFill>
                                    <a:schemeClr val="tx1"/>
                                  </a:solidFill>
                                  <a:latin typeface="Cambria Math" panose="02040503050406030204" pitchFamily="18" charset="0"/>
                                </a:rPr>
                                <m:t>𝑠</m:t>
                              </m:r>
                            </m:sub>
                          </m:sSub>
                        </m:e>
                      </m:rad>
                      <m:d>
                        <m:dPr>
                          <m:ctrlPr>
                            <a:rPr lang="en-US" altLang="zh-CN" b="0" i="1" smtClean="0">
                              <a:solidFill>
                                <a:schemeClr val="tx1"/>
                              </a:solidFill>
                              <a:latin typeface="Cambria Math" panose="02040503050406030204" pitchFamily="18" charset="0"/>
                            </a:rPr>
                          </m:ctrlPr>
                        </m:dPr>
                        <m:e>
                          <m:f>
                            <m:fPr>
                              <m:ctrlPr>
                                <a:rPr lang="en-US" altLang="zh-CN" b="1" i="1">
                                  <a:solidFill>
                                    <a:schemeClr val="tx1"/>
                                  </a:solidFill>
                                  <a:latin typeface="Cambria Math" panose="02040503050406030204" pitchFamily="18" charset="0"/>
                                </a:rPr>
                              </m:ctrlPr>
                            </m:fPr>
                            <m:num>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𝑘</m:t>
                                  </m:r>
                                </m:sub>
                              </m:sSub>
                              <m:r>
                                <a:rPr lang="en-US" altLang="zh-CN" i="1">
                                  <a:solidFill>
                                    <a:schemeClr val="tx1"/>
                                  </a:solidFill>
                                  <a:latin typeface="Cambria Math" panose="02040503050406030204" pitchFamily="18" charset="0"/>
                                </a:rPr>
                                <m:t>−</m:t>
                              </m:r>
                              <m:rad>
                                <m:radPr>
                                  <m:degHide m:val="on"/>
                                  <m:ctrlPr>
                                    <a:rPr lang="en-US" altLang="zh-CN" i="1">
                                      <a:solidFill>
                                        <a:schemeClr val="tx1"/>
                                      </a:solidFill>
                                      <a:latin typeface="Cambria Math" panose="02040503050406030204" pitchFamily="18" charset="0"/>
                                    </a:rPr>
                                  </m:ctrlPr>
                                </m:radPr>
                                <m:deg/>
                                <m:e>
                                  <m:r>
                                    <a:rPr lang="en-US" altLang="zh-CN" i="1">
                                      <a:solidFill>
                                        <a:schemeClr val="tx1"/>
                                      </a:solidFill>
                                      <a:latin typeface="Cambria Math" panose="02040503050406030204" pitchFamily="18" charset="0"/>
                                    </a:rPr>
                                    <m:t>1−</m:t>
                                  </m:r>
                                  <m:sSub>
                                    <m:sSubPr>
                                      <m:ctrlPr>
                                        <a:rPr lang="en-US" altLang="zh-CN" i="1">
                                          <a:solidFill>
                                            <a:schemeClr val="tx1"/>
                                          </a:solidFill>
                                          <a:latin typeface="Cambria Math" panose="02040503050406030204" pitchFamily="18" charset="0"/>
                                        </a:rPr>
                                      </m:ctrlPr>
                                    </m:sSubPr>
                                    <m:e>
                                      <m:acc>
                                        <m:accPr>
                                          <m:chr m:val="̅"/>
                                          <m:ctrlPr>
                                            <a:rPr lang="en-US" altLang="zh-CN"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𝛼</m:t>
                                          </m:r>
                                        </m:e>
                                      </m:acc>
                                    </m:e>
                                    <m:sub>
                                      <m:r>
                                        <a:rPr lang="en-US" altLang="zh-CN" b="0" i="1" smtClean="0">
                                          <a:solidFill>
                                            <a:schemeClr val="tx1"/>
                                          </a:solidFill>
                                          <a:latin typeface="Cambria Math" panose="02040503050406030204" pitchFamily="18" charset="0"/>
                                        </a:rPr>
                                        <m:t>𝑘</m:t>
                                      </m:r>
                                    </m:sub>
                                  </m:sSub>
                                </m:e>
                              </m:rad>
                              <m:sSub>
                                <m:sSubPr>
                                  <m:ctrlPr>
                                    <a:rPr lang="en-US" altLang="zh-CN"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𝜀</m:t>
                                  </m:r>
                                </m:e>
                                <m:sub>
                                  <m:r>
                                    <a:rPr lang="en-US" altLang="zh-CN" b="0" i="1" smtClean="0">
                                      <a:solidFill>
                                        <a:schemeClr val="tx1"/>
                                      </a:solidFill>
                                      <a:latin typeface="Cambria Math" panose="02040503050406030204" pitchFamily="18" charset="0"/>
                                    </a:rPr>
                                    <m:t>𝑘</m:t>
                                  </m:r>
                                </m:sub>
                              </m:sSub>
                            </m:num>
                            <m:den>
                              <m:rad>
                                <m:radPr>
                                  <m:degHide m:val="on"/>
                                  <m:ctrlPr>
                                    <a:rPr lang="en-US" altLang="zh-CN" i="1">
                                      <a:solidFill>
                                        <a:schemeClr val="tx1"/>
                                      </a:solidFill>
                                      <a:latin typeface="Cambria Math" panose="02040503050406030204" pitchFamily="18" charset="0"/>
                                    </a:rPr>
                                  </m:ctrlPr>
                                </m:radPr>
                                <m:deg/>
                                <m:e>
                                  <m:sSub>
                                    <m:sSubPr>
                                      <m:ctrlPr>
                                        <a:rPr lang="en-US" altLang="zh-CN" i="1">
                                          <a:solidFill>
                                            <a:schemeClr val="tx1"/>
                                          </a:solidFill>
                                          <a:latin typeface="Cambria Math" panose="02040503050406030204" pitchFamily="18" charset="0"/>
                                        </a:rPr>
                                      </m:ctrlPr>
                                    </m:sSubPr>
                                    <m:e>
                                      <m:acc>
                                        <m:accPr>
                                          <m:chr m:val="̅"/>
                                          <m:ctrlPr>
                                            <a:rPr lang="en-US" altLang="zh-CN"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𝛼</m:t>
                                          </m:r>
                                        </m:e>
                                      </m:acc>
                                    </m:e>
                                    <m:sub>
                                      <m:r>
                                        <a:rPr lang="en-US" altLang="zh-CN" b="0" i="1" smtClean="0">
                                          <a:solidFill>
                                            <a:schemeClr val="tx1"/>
                                          </a:solidFill>
                                          <a:latin typeface="Cambria Math" panose="02040503050406030204" pitchFamily="18" charset="0"/>
                                        </a:rPr>
                                        <m:t>𝑘</m:t>
                                      </m:r>
                                    </m:sub>
                                  </m:sSub>
                                </m:e>
                              </m:rad>
                            </m:den>
                          </m:f>
                        </m:e>
                      </m:d>
                      <m:r>
                        <a:rPr lang="en-US" altLang="zh-CN" b="0" i="1" smtClean="0">
                          <a:solidFill>
                            <a:schemeClr val="tx1"/>
                          </a:solidFill>
                          <a:latin typeface="Cambria Math" panose="02040503050406030204" pitchFamily="18" charset="0"/>
                        </a:rPr>
                        <m:t>+</m:t>
                      </m:r>
                      <m:rad>
                        <m:radPr>
                          <m:degHide m:val="on"/>
                          <m:ctrlPr>
                            <a:rPr lang="en-US" altLang="zh-CN" b="0" i="1" smtClean="0">
                              <a:solidFill>
                                <a:schemeClr val="tx1"/>
                              </a:solidFill>
                              <a:latin typeface="Cambria Math" panose="02040503050406030204" pitchFamily="18" charset="0"/>
                            </a:rPr>
                          </m:ctrlPr>
                        </m:radPr>
                        <m:deg/>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𝛼</m:t>
                                  </m:r>
                                </m:e>
                              </m:acc>
                            </m:e>
                            <m:sub>
                              <m:r>
                                <a:rPr lang="en-US" altLang="zh-CN" i="1">
                                  <a:latin typeface="Cambria Math" panose="02040503050406030204" pitchFamily="18" charset="0"/>
                                </a:rPr>
                                <m:t>𝑠</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𝜎</m:t>
                              </m:r>
                            </m:e>
                            <m:sup>
                              <m:r>
                                <a:rPr lang="en-US" altLang="zh-CN" i="1">
                                  <a:latin typeface="Cambria Math" panose="02040503050406030204" pitchFamily="18" charset="0"/>
                                </a:rPr>
                                <m:t>2</m:t>
                              </m:r>
                            </m:sup>
                          </m:sSup>
                        </m:e>
                      </m:rad>
                      <m:sSub>
                        <m:sSubPr>
                          <m:ctrlPr>
                            <a:rPr lang="en-US" altLang="zh-CN" i="1">
                              <a:latin typeface="Cambria Math" panose="02040503050406030204" pitchFamily="18" charset="0"/>
                            </a:rPr>
                          </m:ctrlPr>
                        </m:sSubPr>
                        <m:e>
                          <m:r>
                            <a:rPr lang="zh-CN" altLang="en-US" i="1">
                              <a:latin typeface="Cambria Math" panose="02040503050406030204" pitchFamily="18" charset="0"/>
                            </a:rPr>
                            <m:t>𝜀</m:t>
                          </m:r>
                        </m:e>
                        <m:sub>
                          <m:r>
                            <a:rPr lang="en-US" altLang="zh-CN" i="1">
                              <a:latin typeface="Cambria Math" panose="02040503050406030204" pitchFamily="18" charset="0"/>
                            </a:rPr>
                            <m:t>𝑘</m:t>
                          </m:r>
                        </m:sub>
                      </m:sSub>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𝜎</m:t>
                          </m:r>
                        </m:e>
                        <m:sup>
                          <m:r>
                            <a:rPr lang="en-US" altLang="zh-CN" b="0" i="1" smtClean="0">
                              <a:solidFill>
                                <a:schemeClr val="tx1"/>
                              </a:solidFill>
                              <a:latin typeface="Cambria Math" panose="02040503050406030204" pitchFamily="18" charset="0"/>
                            </a:rPr>
                            <m:t>2</m:t>
                          </m:r>
                        </m:sup>
                      </m:sSup>
                      <m:r>
                        <a:rPr lang="en-US" altLang="zh-CN" b="0" i="1" smtClean="0">
                          <a:solidFill>
                            <a:schemeClr val="tx1"/>
                          </a:solidFill>
                          <a:latin typeface="Cambria Math" panose="02040503050406030204" pitchFamily="18" charset="0"/>
                        </a:rPr>
                        <m:t>)</m:t>
                      </m:r>
                    </m:oMath>
                  </m:oMathPara>
                </a14:m>
                <a:endParaRPr lang="zh-CN" altLang="en-US"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0" name="文本框 29">
                <a:extLst>
                  <a:ext uri="{FF2B5EF4-FFF2-40B4-BE49-F238E27FC236}">
                    <a16:creationId xmlns:a16="http://schemas.microsoft.com/office/drawing/2014/main" id="{FCE881D8-7E99-F6DB-842D-CB29251F7CFB}"/>
                  </a:ext>
                </a:extLst>
              </p:cNvPr>
              <p:cNvSpPr txBox="1">
                <a:spLocks noRot="1" noChangeAspect="1" noMove="1" noResize="1" noEditPoints="1" noAdjustHandles="1" noChangeArrowheads="1" noChangeShapeType="1" noTextEdit="1"/>
              </p:cNvSpPr>
              <p:nvPr/>
            </p:nvSpPr>
            <p:spPr>
              <a:xfrm>
                <a:off x="2717510" y="4859887"/>
                <a:ext cx="7797494" cy="808235"/>
              </a:xfrm>
              <a:prstGeom prst="rect">
                <a:avLst/>
              </a:prstGeom>
              <a:blipFill>
                <a:blip r:embed="rId10"/>
                <a:stretch>
                  <a:fillRect/>
                </a:stretch>
              </a:blipFill>
            </p:spPr>
            <p:txBody>
              <a:bodyPr/>
              <a:lstStyle/>
              <a:p>
                <a:r>
                  <a:rPr lang="zh-CN" altLang="en-US">
                    <a:noFill/>
                  </a:rPr>
                  <a:t> </a:t>
                </a:r>
              </a:p>
            </p:txBody>
          </p:sp>
        </mc:Fallback>
      </mc:AlternateContent>
      <p:sp>
        <p:nvSpPr>
          <p:cNvPr id="31" name="箭头: 右 42">
            <a:extLst>
              <a:ext uri="{FF2B5EF4-FFF2-40B4-BE49-F238E27FC236}">
                <a16:creationId xmlns:a16="http://schemas.microsoft.com/office/drawing/2014/main" id="{AD3B5643-9CB7-E44C-ADDA-77A65C726C45}"/>
              </a:ext>
            </a:extLst>
          </p:cNvPr>
          <p:cNvSpPr/>
          <p:nvPr/>
        </p:nvSpPr>
        <p:spPr>
          <a:xfrm rot="5400000">
            <a:off x="5563648" y="4455237"/>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2" name="文本框 31">
            <a:extLst>
              <a:ext uri="{FF2B5EF4-FFF2-40B4-BE49-F238E27FC236}">
                <a16:creationId xmlns:a16="http://schemas.microsoft.com/office/drawing/2014/main" id="{7D3E05E9-8E2B-0F94-71BB-2BE80B4CF845}"/>
              </a:ext>
            </a:extLst>
          </p:cNvPr>
          <p:cNvSpPr txBox="1"/>
          <p:nvPr/>
        </p:nvSpPr>
        <p:spPr>
          <a:xfrm>
            <a:off x="6010470" y="4369359"/>
            <a:ext cx="1060890" cy="338554"/>
          </a:xfrm>
          <a:prstGeom prst="rect">
            <a:avLst/>
          </a:prstGeom>
          <a:noFill/>
        </p:spPr>
        <p:txBody>
          <a:bodyPr wrap="square">
            <a:spAutoFit/>
          </a:bodyPr>
          <a:lstStyle/>
          <a:p>
            <a:r>
              <a:rPr lang="zh-CN" altLang="en-US"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代回可得</a:t>
            </a:r>
            <a:endParaRPr lang="zh-CN" altLang="en-US" sz="1600" dirty="0"/>
          </a:p>
        </p:txBody>
      </p:sp>
      <p:sp>
        <p:nvSpPr>
          <p:cNvPr id="35" name="文本框 34">
            <a:extLst>
              <a:ext uri="{FF2B5EF4-FFF2-40B4-BE49-F238E27FC236}">
                <a16:creationId xmlns:a16="http://schemas.microsoft.com/office/drawing/2014/main" id="{AE52A9AA-9081-7312-74F0-F270A163606A}"/>
              </a:ext>
            </a:extLst>
          </p:cNvPr>
          <p:cNvSpPr txBox="1"/>
          <p:nvPr/>
        </p:nvSpPr>
        <p:spPr>
          <a:xfrm>
            <a:off x="5181600" y="3708547"/>
            <a:ext cx="2021840" cy="369332"/>
          </a:xfrm>
          <a:prstGeom prst="rect">
            <a:avLst/>
          </a:prstGeom>
          <a:noFill/>
        </p:spPr>
        <p:txBody>
          <a:bodyPr wrap="square">
            <a:spAutoFit/>
          </a:bodyPr>
          <a:lstStyle/>
          <a:p>
            <a:r>
              <a:rPr lang="zh-CN" altLang="en-US" sz="18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联立</a:t>
            </a:r>
            <a:r>
              <a:rPr lang="en-US" altLang="zh-CN" sz="18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8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系数对等</a:t>
            </a:r>
            <a:endParaRPr lang="zh-CN" altLang="en-US" dirty="0"/>
          </a:p>
        </p:txBody>
      </p:sp>
      <p:sp>
        <p:nvSpPr>
          <p:cNvPr id="3" name="文本框 2">
            <a:extLst>
              <a:ext uri="{FF2B5EF4-FFF2-40B4-BE49-F238E27FC236}">
                <a16:creationId xmlns:a16="http://schemas.microsoft.com/office/drawing/2014/main" id="{36BFE12C-DD24-BBAC-82E8-9EB28F15BC80}"/>
              </a:ext>
            </a:extLst>
          </p:cNvPr>
          <p:cNvSpPr txBox="1"/>
          <p:nvPr/>
        </p:nvSpPr>
        <p:spPr>
          <a:xfrm>
            <a:off x="4024325" y="5922888"/>
            <a:ext cx="6094070" cy="369332"/>
          </a:xfrm>
          <a:prstGeom prst="rect">
            <a:avLst/>
          </a:prstGeom>
          <a:noFill/>
        </p:spPr>
        <p:txBody>
          <a:bodyPr wrap="square">
            <a:spAutoFit/>
          </a:bodyPr>
          <a:lstStyle/>
          <a:p>
            <a:r>
              <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注意</a:t>
            </a:r>
            <a:r>
              <a:rPr lang="zh-CN" altLang="en-US" sz="18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：待定系数法导致标准差成为超参数</a:t>
            </a:r>
            <a:endParaRPr lang="zh-CN" altLang="en-US" dirty="0"/>
          </a:p>
        </p:txBody>
      </p:sp>
    </p:spTree>
    <p:extLst>
      <p:ext uri="{BB962C8B-B14F-4D97-AF65-F5344CB8AC3E}">
        <p14:creationId xmlns:p14="http://schemas.microsoft.com/office/powerpoint/2010/main" val="1854796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7"/>
          <p:cNvSpPr txBox="1"/>
          <p:nvPr/>
        </p:nvSpPr>
        <p:spPr>
          <a:xfrm>
            <a:off x="166461" y="875449"/>
            <a:ext cx="6775188" cy="584775"/>
          </a:xfrm>
          <a:prstGeom prst="rect">
            <a:avLst/>
          </a:prstGeom>
          <a:noFill/>
        </p:spPr>
        <p:txBody>
          <a:bodyPr wrap="none" rtlCol="0">
            <a:spAutoFit/>
          </a:bodyPr>
          <a:lstStyle/>
          <a:p>
            <a:pPr algn="l"/>
            <a:r>
              <a:rPr lang="en-US" altLang="zh-CN"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Explanation before the experiments-1</a:t>
            </a:r>
          </a:p>
        </p:txBody>
      </p:sp>
      <p:cxnSp>
        <p:nvCxnSpPr>
          <p:cNvPr id="14" name="直接连接符 13"/>
          <p:cNvCxnSpPr/>
          <p:nvPr/>
        </p:nvCxnSpPr>
        <p:spPr>
          <a:xfrm>
            <a:off x="2113280" y="525569"/>
            <a:ext cx="9720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85960" y="154411"/>
            <a:ext cx="1639963" cy="852252"/>
            <a:chOff x="589" y="516"/>
            <a:chExt cx="2132" cy="1168"/>
          </a:xfrm>
        </p:grpSpPr>
        <p:pic>
          <p:nvPicPr>
            <p:cNvPr id="16" name="图片 15" descr="ppt模板-11"/>
            <p:cNvPicPr>
              <a:picLocks noChangeAspect="1"/>
            </p:cNvPicPr>
            <p:nvPr/>
          </p:nvPicPr>
          <p:blipFill>
            <a:blip r:embed="rId3"/>
            <a:srcRect r="39688"/>
            <a:stretch>
              <a:fillRect/>
            </a:stretch>
          </p:blipFill>
          <p:spPr>
            <a:xfrm>
              <a:off x="589" y="580"/>
              <a:ext cx="1191" cy="841"/>
            </a:xfrm>
            <a:prstGeom prst="rect">
              <a:avLst/>
            </a:prstGeom>
          </p:spPr>
        </p:pic>
        <p:pic>
          <p:nvPicPr>
            <p:cNvPr id="17" name="图片 16" descr="IRIP Lab -16"/>
            <p:cNvPicPr>
              <a:picLocks noChangeAspect="1"/>
            </p:cNvPicPr>
            <p:nvPr/>
          </p:nvPicPr>
          <p:blipFill>
            <a:blip r:embed="rId4"/>
            <a:srcRect l="39515" r="20669"/>
            <a:stretch>
              <a:fillRect/>
            </a:stretch>
          </p:blipFill>
          <p:spPr>
            <a:xfrm>
              <a:off x="1701" y="516"/>
              <a:ext cx="1020" cy="1168"/>
            </a:xfrm>
            <a:prstGeom prst="rect">
              <a:avLst/>
            </a:prstGeom>
          </p:spPr>
        </p:pic>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B96BF64-2EFA-64B9-2373-B0CC8A859958}"/>
                  </a:ext>
                </a:extLst>
              </p:cNvPr>
              <p:cNvSpPr txBox="1"/>
              <p:nvPr/>
            </p:nvSpPr>
            <p:spPr>
              <a:xfrm>
                <a:off x="1693512" y="4861067"/>
                <a:ext cx="7747668" cy="80823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b="0" i="1" smtClean="0">
                          <a:solidFill>
                            <a:schemeClr val="tx1"/>
                          </a:solidFill>
                          <a:latin typeface="Cambria Math" panose="02040503050406030204" pitchFamily="18" charset="0"/>
                        </a:rPr>
                        <m:t>𝑝</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sSub>
                                <m:sSubPr>
                                  <m:ctrlPr>
                                    <a:rPr lang="en-US" altLang="zh-CN" b="0" i="1" smtClean="0">
                                      <a:solidFill>
                                        <a:schemeClr val="tx1"/>
                                      </a:solidFill>
                                      <a:latin typeface="Cambria Math" panose="02040503050406030204" pitchFamily="18" charset="0"/>
                                    </a:rPr>
                                  </m:ctrlPr>
                                </m:sSubPr>
                                <m:e>
                                  <m:r>
                                    <a:rPr lang="zh-CN" altLang="en-US" b="0" i="1" smtClean="0">
                                      <a:solidFill>
                                        <a:schemeClr val="tx1"/>
                                      </a:solidFill>
                                      <a:latin typeface="Cambria Math" panose="02040503050406030204" pitchFamily="18" charset="0"/>
                                    </a:rPr>
                                    <m:t>𝜏</m:t>
                                  </m:r>
                                </m:e>
                                <m:sub>
                                  <m: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rPr>
                                    <m:t>−1</m:t>
                                  </m:r>
                                </m:sub>
                              </m:sSub>
                            </m:sub>
                          </m:sSub>
                        </m:e>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sSub>
                                <m:sSubPr>
                                  <m:ctrlPr>
                                    <a:rPr lang="en-US" altLang="zh-CN" b="0" i="1" smtClean="0">
                                      <a:solidFill>
                                        <a:schemeClr val="tx1"/>
                                      </a:solidFill>
                                      <a:latin typeface="Cambria Math" panose="02040503050406030204" pitchFamily="18" charset="0"/>
                                    </a:rPr>
                                  </m:ctrlPr>
                                </m:sSubPr>
                                <m:e>
                                  <m:r>
                                    <a:rPr lang="zh-CN" altLang="en-US" b="0" i="1" smtClean="0">
                                      <a:solidFill>
                                        <a:schemeClr val="tx1"/>
                                      </a:solidFill>
                                      <a:latin typeface="Cambria Math" panose="02040503050406030204" pitchFamily="18" charset="0"/>
                                    </a:rPr>
                                    <m:t>𝜏</m:t>
                                  </m:r>
                                </m:e>
                                <m:sub>
                                  <m:r>
                                    <a:rPr lang="en-US" altLang="zh-CN" b="0" i="1" smtClean="0">
                                      <a:solidFill>
                                        <a:schemeClr val="tx1"/>
                                      </a:solidFill>
                                      <a:latin typeface="Cambria Math" panose="02040503050406030204" pitchFamily="18" charset="0"/>
                                    </a:rPr>
                                    <m:t>𝑖</m:t>
                                  </m:r>
                                </m:sub>
                              </m:sSub>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0</m:t>
                              </m:r>
                            </m:sub>
                          </m:sSub>
                        </m:e>
                      </m:d>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𝑁</m:t>
                      </m:r>
                      <m:r>
                        <a:rPr lang="en-US" altLang="zh-CN" b="0" i="1" smtClean="0">
                          <a:solidFill>
                            <a:schemeClr val="tx1"/>
                          </a:solidFill>
                          <a:latin typeface="Cambria Math" panose="02040503050406030204" pitchFamily="18" charset="0"/>
                        </a:rPr>
                        <m:t>(</m:t>
                      </m:r>
                      <m:rad>
                        <m:radPr>
                          <m:degHide m:val="on"/>
                          <m:ctrlPr>
                            <a:rPr lang="en-US" altLang="zh-CN" b="0" i="1" smtClean="0">
                              <a:solidFill>
                                <a:schemeClr val="tx1"/>
                              </a:solidFill>
                              <a:latin typeface="Cambria Math" panose="02040503050406030204" pitchFamily="18" charset="0"/>
                            </a:rPr>
                          </m:ctrlPr>
                        </m:radPr>
                        <m:deg/>
                        <m:e>
                          <m:sSub>
                            <m:sSubPr>
                              <m:ctrlPr>
                                <a:rPr lang="en-US" altLang="zh-CN" i="1">
                                  <a:solidFill>
                                    <a:schemeClr val="tx1"/>
                                  </a:solidFill>
                                  <a:latin typeface="Cambria Math" panose="02040503050406030204" pitchFamily="18" charset="0"/>
                                </a:rPr>
                              </m:ctrlPr>
                            </m:sSubPr>
                            <m:e>
                              <m:acc>
                                <m:accPr>
                                  <m:chr m:val="̅"/>
                                  <m:ctrlPr>
                                    <a:rPr lang="en-US" altLang="zh-CN"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𝛼</m:t>
                                  </m:r>
                                </m:e>
                              </m:acc>
                            </m:e>
                            <m:sub>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𝜏</m:t>
                                  </m:r>
                                </m:e>
                                <m:sub>
                                  <m:r>
                                    <a:rPr lang="en-US" altLang="zh-CN" i="1">
                                      <a:solidFill>
                                        <a:schemeClr val="tx1"/>
                                      </a:solidFill>
                                      <a:latin typeface="Cambria Math" panose="02040503050406030204" pitchFamily="18" charset="0"/>
                                    </a:rPr>
                                    <m:t>𝑖</m:t>
                                  </m:r>
                                  <m:r>
                                    <a:rPr lang="en-US" altLang="zh-CN" i="1">
                                      <a:solidFill>
                                        <a:schemeClr val="tx1"/>
                                      </a:solidFill>
                                      <a:latin typeface="Cambria Math" panose="02040503050406030204" pitchFamily="18" charset="0"/>
                                    </a:rPr>
                                    <m:t>−1</m:t>
                                  </m:r>
                                </m:sub>
                              </m:sSub>
                            </m:sub>
                          </m:sSub>
                        </m:e>
                      </m:rad>
                      <m:d>
                        <m:dPr>
                          <m:ctrlPr>
                            <a:rPr lang="en-US" altLang="zh-CN" b="0" i="1" smtClean="0">
                              <a:solidFill>
                                <a:schemeClr val="tx1"/>
                              </a:solidFill>
                              <a:latin typeface="Cambria Math" panose="02040503050406030204" pitchFamily="18" charset="0"/>
                            </a:rPr>
                          </m:ctrlPr>
                        </m:dPr>
                        <m:e>
                          <m:f>
                            <m:fPr>
                              <m:ctrlPr>
                                <a:rPr lang="en-US" altLang="zh-CN" b="1" i="1">
                                  <a:solidFill>
                                    <a:schemeClr val="tx1"/>
                                  </a:solidFill>
                                  <a:latin typeface="Cambria Math" panose="02040503050406030204" pitchFamily="18" charset="0"/>
                                </a:rPr>
                              </m:ctrlPr>
                            </m:fPr>
                            <m:num>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𝜏</m:t>
                                      </m:r>
                                    </m:e>
                                    <m:sub>
                                      <m:r>
                                        <a:rPr lang="en-US" altLang="zh-CN" i="1">
                                          <a:solidFill>
                                            <a:schemeClr val="tx1"/>
                                          </a:solidFill>
                                          <a:latin typeface="Cambria Math" panose="02040503050406030204" pitchFamily="18" charset="0"/>
                                        </a:rPr>
                                        <m:t>𝑖</m:t>
                                      </m:r>
                                    </m:sub>
                                  </m:sSub>
                                </m:sub>
                              </m:sSub>
                              <m:r>
                                <a:rPr lang="en-US" altLang="zh-CN" i="1">
                                  <a:solidFill>
                                    <a:schemeClr val="tx1"/>
                                  </a:solidFill>
                                  <a:latin typeface="Cambria Math" panose="02040503050406030204" pitchFamily="18" charset="0"/>
                                </a:rPr>
                                <m:t>−</m:t>
                              </m:r>
                              <m:rad>
                                <m:radPr>
                                  <m:degHide m:val="on"/>
                                  <m:ctrlPr>
                                    <a:rPr lang="en-US" altLang="zh-CN" i="1">
                                      <a:solidFill>
                                        <a:schemeClr val="tx1"/>
                                      </a:solidFill>
                                      <a:latin typeface="Cambria Math" panose="02040503050406030204" pitchFamily="18" charset="0"/>
                                    </a:rPr>
                                  </m:ctrlPr>
                                </m:radPr>
                                <m:deg/>
                                <m:e>
                                  <m:r>
                                    <a:rPr lang="en-US" altLang="zh-CN" i="1">
                                      <a:solidFill>
                                        <a:schemeClr val="tx1"/>
                                      </a:solidFill>
                                      <a:latin typeface="Cambria Math" panose="02040503050406030204" pitchFamily="18" charset="0"/>
                                    </a:rPr>
                                    <m:t>1−</m:t>
                                  </m:r>
                                  <m:sSub>
                                    <m:sSubPr>
                                      <m:ctrlPr>
                                        <a:rPr lang="en-US" altLang="zh-CN" i="1">
                                          <a:solidFill>
                                            <a:schemeClr val="tx1"/>
                                          </a:solidFill>
                                          <a:latin typeface="Cambria Math" panose="02040503050406030204" pitchFamily="18" charset="0"/>
                                        </a:rPr>
                                      </m:ctrlPr>
                                    </m:sSubPr>
                                    <m:e>
                                      <m:acc>
                                        <m:accPr>
                                          <m:chr m:val="̅"/>
                                          <m:ctrlPr>
                                            <a:rPr lang="en-US" altLang="zh-CN"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𝛼</m:t>
                                          </m:r>
                                        </m:e>
                                      </m:acc>
                                    </m:e>
                                    <m:sub>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𝜏</m:t>
                                          </m:r>
                                        </m:e>
                                        <m:sub>
                                          <m:r>
                                            <a:rPr lang="en-US" altLang="zh-CN" i="1">
                                              <a:solidFill>
                                                <a:schemeClr val="tx1"/>
                                              </a:solidFill>
                                              <a:latin typeface="Cambria Math" panose="02040503050406030204" pitchFamily="18" charset="0"/>
                                            </a:rPr>
                                            <m:t>𝑖</m:t>
                                          </m:r>
                                        </m:sub>
                                      </m:sSub>
                                    </m:sub>
                                  </m:sSub>
                                </m:e>
                              </m:rad>
                              <m:sSub>
                                <m:sSubPr>
                                  <m:ctrlPr>
                                    <a:rPr lang="en-US" altLang="zh-CN"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𝜀</m:t>
                                  </m:r>
                                </m:e>
                                <m:sub>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𝜏</m:t>
                                      </m:r>
                                    </m:e>
                                    <m:sub>
                                      <m:r>
                                        <a:rPr lang="en-US" altLang="zh-CN" i="1">
                                          <a:solidFill>
                                            <a:schemeClr val="tx1"/>
                                          </a:solidFill>
                                          <a:latin typeface="Cambria Math" panose="02040503050406030204" pitchFamily="18" charset="0"/>
                                        </a:rPr>
                                        <m:t>𝑖</m:t>
                                      </m:r>
                                    </m:sub>
                                  </m:sSub>
                                </m:sub>
                              </m:sSub>
                            </m:num>
                            <m:den>
                              <m:rad>
                                <m:radPr>
                                  <m:degHide m:val="on"/>
                                  <m:ctrlPr>
                                    <a:rPr lang="en-US" altLang="zh-CN" i="1">
                                      <a:solidFill>
                                        <a:schemeClr val="tx1"/>
                                      </a:solidFill>
                                      <a:latin typeface="Cambria Math" panose="02040503050406030204" pitchFamily="18" charset="0"/>
                                    </a:rPr>
                                  </m:ctrlPr>
                                </m:radPr>
                                <m:deg/>
                                <m:e>
                                  <m:sSub>
                                    <m:sSubPr>
                                      <m:ctrlPr>
                                        <a:rPr lang="en-US" altLang="zh-CN" i="1">
                                          <a:solidFill>
                                            <a:schemeClr val="tx1"/>
                                          </a:solidFill>
                                          <a:latin typeface="Cambria Math" panose="02040503050406030204" pitchFamily="18" charset="0"/>
                                        </a:rPr>
                                      </m:ctrlPr>
                                    </m:sSubPr>
                                    <m:e>
                                      <m:acc>
                                        <m:accPr>
                                          <m:chr m:val="̅"/>
                                          <m:ctrlPr>
                                            <a:rPr lang="en-US" altLang="zh-CN"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𝛼</m:t>
                                          </m:r>
                                        </m:e>
                                      </m:acc>
                                    </m:e>
                                    <m:sub>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𝜏</m:t>
                                          </m:r>
                                        </m:e>
                                        <m:sub>
                                          <m:r>
                                            <a:rPr lang="en-US" altLang="zh-CN" i="1">
                                              <a:solidFill>
                                                <a:schemeClr val="tx1"/>
                                              </a:solidFill>
                                              <a:latin typeface="Cambria Math" panose="02040503050406030204" pitchFamily="18" charset="0"/>
                                            </a:rPr>
                                            <m:t>𝑖</m:t>
                                          </m:r>
                                        </m:sub>
                                      </m:sSub>
                                    </m:sub>
                                  </m:sSub>
                                </m:e>
                              </m:rad>
                            </m:den>
                          </m:f>
                        </m:e>
                      </m:d>
                      <m:r>
                        <a:rPr lang="en-US" altLang="zh-CN" b="0" i="1" smtClean="0">
                          <a:solidFill>
                            <a:schemeClr val="tx1"/>
                          </a:solidFill>
                          <a:latin typeface="Cambria Math" panose="02040503050406030204" pitchFamily="18" charset="0"/>
                        </a:rPr>
                        <m:t>+</m:t>
                      </m:r>
                      <m:rad>
                        <m:radPr>
                          <m:degHide m:val="on"/>
                          <m:ctrlPr>
                            <a:rPr lang="en-US" altLang="zh-CN" b="0" i="1" smtClean="0">
                              <a:solidFill>
                                <a:schemeClr val="tx1"/>
                              </a:solidFill>
                              <a:latin typeface="Cambria Math" panose="02040503050406030204" pitchFamily="18" charset="0"/>
                            </a:rPr>
                          </m:ctrlPr>
                        </m:radPr>
                        <m:deg/>
                        <m:e>
                          <m:r>
                            <a:rPr lang="en-US" altLang="zh-CN" i="1">
                              <a:solidFill>
                                <a:schemeClr val="tx1"/>
                              </a:solidFill>
                              <a:latin typeface="Cambria Math" panose="02040503050406030204" pitchFamily="18" charset="0"/>
                            </a:rPr>
                            <m:t>1−</m:t>
                          </m:r>
                          <m:sSub>
                            <m:sSubPr>
                              <m:ctrlPr>
                                <a:rPr lang="en-US" altLang="zh-CN" i="1">
                                  <a:solidFill>
                                    <a:schemeClr val="tx1"/>
                                  </a:solidFill>
                                  <a:latin typeface="Cambria Math" panose="02040503050406030204" pitchFamily="18" charset="0"/>
                                </a:rPr>
                              </m:ctrlPr>
                            </m:sSubPr>
                            <m:e>
                              <m:acc>
                                <m:accPr>
                                  <m:chr m:val="̅"/>
                                  <m:ctrlPr>
                                    <a:rPr lang="en-US" altLang="zh-CN"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𝛼</m:t>
                                  </m:r>
                                </m:e>
                              </m:acc>
                            </m:e>
                            <m:sub>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𝜏</m:t>
                                  </m:r>
                                </m:e>
                                <m:sub>
                                  <m:r>
                                    <a:rPr lang="en-US" altLang="zh-CN" i="1">
                                      <a:solidFill>
                                        <a:schemeClr val="tx1"/>
                                      </a:solidFill>
                                      <a:latin typeface="Cambria Math" panose="02040503050406030204" pitchFamily="18" charset="0"/>
                                    </a:rPr>
                                    <m:t>𝑖</m:t>
                                  </m:r>
                                  <m:r>
                                    <a:rPr lang="en-US" altLang="zh-CN" i="1">
                                      <a:solidFill>
                                        <a:schemeClr val="tx1"/>
                                      </a:solidFill>
                                      <a:latin typeface="Cambria Math" panose="02040503050406030204" pitchFamily="18" charset="0"/>
                                    </a:rPr>
                                    <m:t>−1</m:t>
                                  </m:r>
                                </m:sub>
                              </m:sSub>
                            </m:sub>
                          </m:sSub>
                          <m:r>
                            <a:rPr lang="en-US" altLang="zh-CN" i="1">
                              <a:solidFill>
                                <a:schemeClr val="tx1"/>
                              </a:solidFill>
                              <a:latin typeface="Cambria Math" panose="02040503050406030204" pitchFamily="18" charset="0"/>
                            </a:rPr>
                            <m:t>−</m:t>
                          </m:r>
                          <m:sSup>
                            <m:sSupPr>
                              <m:ctrlPr>
                                <a:rPr lang="en-US" altLang="zh-CN" i="1">
                                  <a:latin typeface="Cambria Math" panose="02040503050406030204" pitchFamily="18" charset="0"/>
                                </a:rPr>
                              </m:ctrlPr>
                            </m:sSupPr>
                            <m:e>
                              <m:r>
                                <a:rPr lang="zh-CN" altLang="en-US" i="1">
                                  <a:latin typeface="Cambria Math" panose="02040503050406030204" pitchFamily="18" charset="0"/>
                                  <a:ea typeface="Cambria Math" panose="02040503050406030204" pitchFamily="18" charset="0"/>
                                </a:rPr>
                                <m:t>𝜎</m:t>
                              </m:r>
                            </m:e>
                            <m:sup>
                              <m:r>
                                <a:rPr lang="en-US" altLang="zh-CN" i="1">
                                  <a:latin typeface="Cambria Math" panose="02040503050406030204" pitchFamily="18" charset="0"/>
                                </a:rPr>
                                <m:t>2</m:t>
                              </m:r>
                            </m:sup>
                          </m:sSup>
                        </m:e>
                      </m:rad>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𝜀</m:t>
                          </m:r>
                        </m:e>
                        <m:sub>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𝜏</m:t>
                              </m:r>
                            </m:e>
                            <m:sub>
                              <m:r>
                                <a:rPr lang="en-US" altLang="zh-CN" i="1">
                                  <a:solidFill>
                                    <a:schemeClr val="tx1"/>
                                  </a:solidFill>
                                  <a:latin typeface="Cambria Math" panose="02040503050406030204" pitchFamily="18" charset="0"/>
                                </a:rPr>
                                <m:t>𝑖</m:t>
                              </m:r>
                            </m:sub>
                          </m:sSub>
                        </m:sub>
                      </m:sSub>
                      <m:r>
                        <a:rPr lang="en-US" altLang="zh-CN" b="0" i="1" smtClean="0">
                          <a:solidFill>
                            <a:schemeClr val="tx1"/>
                          </a:solidFill>
                          <a:latin typeface="Cambria Math" panose="02040503050406030204" pitchFamily="18" charset="0"/>
                        </a:rPr>
                        <m:t>,</m:t>
                      </m:r>
                      <m:sSup>
                        <m:sSupPr>
                          <m:ctrlPr>
                            <a:rPr lang="en-US" altLang="zh-CN" i="1">
                              <a:latin typeface="Cambria Math" panose="02040503050406030204" pitchFamily="18" charset="0"/>
                            </a:rPr>
                          </m:ctrlPr>
                        </m:sSupPr>
                        <m:e>
                          <m:r>
                            <a:rPr lang="zh-CN" altLang="en-US" i="1">
                              <a:latin typeface="Cambria Math" panose="02040503050406030204" pitchFamily="18" charset="0"/>
                              <a:ea typeface="Cambria Math" panose="02040503050406030204" pitchFamily="18" charset="0"/>
                            </a:rPr>
                            <m:t>𝜎</m:t>
                          </m:r>
                        </m:e>
                        <m:sup>
                          <m:r>
                            <a:rPr lang="en-US" altLang="zh-CN" i="1">
                              <a:latin typeface="Cambria Math" panose="02040503050406030204" pitchFamily="18" charset="0"/>
                            </a:rPr>
                            <m:t>2</m:t>
                          </m:r>
                        </m:sup>
                      </m:sSup>
                      <m:r>
                        <a:rPr lang="en-US" altLang="zh-CN" b="0" i="1" smtClean="0">
                          <a:solidFill>
                            <a:schemeClr val="tx1"/>
                          </a:solidFill>
                          <a:latin typeface="Cambria Math" panose="02040503050406030204" pitchFamily="18" charset="0"/>
                        </a:rPr>
                        <m:t>)</m:t>
                      </m:r>
                    </m:oMath>
                  </m:oMathPara>
                </a14:m>
                <a:endParaRPr lang="zh-CN" altLang="en-US"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DB96BF64-2EFA-64B9-2373-B0CC8A859958}"/>
                  </a:ext>
                </a:extLst>
              </p:cNvPr>
              <p:cNvSpPr txBox="1">
                <a:spLocks noRot="1" noChangeAspect="1" noMove="1" noResize="1" noEditPoints="1" noAdjustHandles="1" noChangeArrowheads="1" noChangeShapeType="1" noTextEdit="1"/>
              </p:cNvSpPr>
              <p:nvPr/>
            </p:nvSpPr>
            <p:spPr>
              <a:xfrm>
                <a:off x="1693512" y="4861067"/>
                <a:ext cx="7747668" cy="80823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DEA017A-65E1-01C2-C8D9-A9F2247F140A}"/>
                  </a:ext>
                </a:extLst>
              </p:cNvPr>
              <p:cNvSpPr txBox="1"/>
              <p:nvPr/>
            </p:nvSpPr>
            <p:spPr>
              <a:xfrm>
                <a:off x="984874" y="2227292"/>
                <a:ext cx="4227227" cy="400110"/>
              </a:xfrm>
              <a:prstGeom prst="rect">
                <a:avLst/>
              </a:prstGeom>
              <a:noFill/>
            </p:spPr>
            <p:txBody>
              <a:bodyPr wrap="square">
                <a:spAutoFit/>
              </a:bodyPr>
              <a:lstStyle/>
              <a:p>
                <a:r>
                  <a:rPr lang="en-US" altLang="zh-CN" sz="2000" b="1" dirty="0">
                    <a:solidFill>
                      <a:srgbClr val="002060"/>
                    </a:solidFill>
                    <a:ea typeface="黑体" panose="02010609060101010101" pitchFamily="49" charset="-122"/>
                    <a:cs typeface="Times New Roman" panose="02020603050405020304" pitchFamily="18" charset="0"/>
                  </a:rPr>
                  <a:t>Array </a:t>
                </a:r>
                <a14:m>
                  <m:oMath xmlns:m="http://schemas.openxmlformats.org/officeDocument/2006/math">
                    <m:r>
                      <a:rPr lang="zh-CN" altLang="en-US" sz="2000" b="1" i="1" smtClean="0">
                        <a:solidFill>
                          <a:srgbClr val="002060"/>
                        </a:solidFill>
                        <a:latin typeface="Cambria Math" panose="02040503050406030204" pitchFamily="18" charset="0"/>
                        <a:ea typeface="黑体" panose="02010609060101010101" pitchFamily="49" charset="-122"/>
                        <a:cs typeface="Times New Roman" panose="02020603050405020304" pitchFamily="18" charset="0"/>
                      </a:rPr>
                      <m:t>𝝉</m:t>
                    </m:r>
                    <m:r>
                      <a:rPr lang="en-US" altLang="zh-CN" sz="2000" b="1" i="1" smtClean="0">
                        <a:solidFill>
                          <a:srgbClr val="002060"/>
                        </a:solidFill>
                        <a:latin typeface="Cambria Math" panose="02040503050406030204" pitchFamily="18" charset="0"/>
                        <a:ea typeface="黑体" panose="02010609060101010101" pitchFamily="49" charset="-122"/>
                        <a:cs typeface="Times New Roman" panose="02020603050405020304" pitchFamily="18" charset="0"/>
                      </a:rPr>
                      <m:t> </m:t>
                    </m:r>
                  </m:oMath>
                </a14:m>
                <a:r>
                  <a:rPr lang="en-US" altLang="zh-CN" sz="20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-&gt; Sub-Sequences of [1…T]</a:t>
                </a:r>
                <a:endParaRPr lang="zh-CN" altLang="en-US" sz="20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5DEA017A-65E1-01C2-C8D9-A9F2247F140A}"/>
                  </a:ext>
                </a:extLst>
              </p:cNvPr>
              <p:cNvSpPr txBox="1">
                <a:spLocks noRot="1" noChangeAspect="1" noMove="1" noResize="1" noEditPoints="1" noAdjustHandles="1" noChangeArrowheads="1" noChangeShapeType="1" noTextEdit="1"/>
              </p:cNvSpPr>
              <p:nvPr/>
            </p:nvSpPr>
            <p:spPr>
              <a:xfrm>
                <a:off x="984874" y="2227292"/>
                <a:ext cx="4227227" cy="400110"/>
              </a:xfrm>
              <a:prstGeom prst="rect">
                <a:avLst/>
              </a:prstGeom>
              <a:blipFill>
                <a:blip r:embed="rId6"/>
                <a:stretch>
                  <a:fillRect l="-1587" t="-9091"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40EB68B-F37F-98B3-B1BF-7F8819ED2736}"/>
                  </a:ext>
                </a:extLst>
              </p:cNvPr>
              <p:cNvSpPr txBox="1"/>
              <p:nvPr/>
            </p:nvSpPr>
            <p:spPr>
              <a:xfrm>
                <a:off x="5567346" y="4167159"/>
                <a:ext cx="6371533" cy="369332"/>
              </a:xfrm>
              <a:prstGeom prst="rect">
                <a:avLst/>
              </a:prstGeom>
              <a:noFill/>
            </p:spPr>
            <p:txBody>
              <a:bodyPr wrap="square">
                <a:spAutoFit/>
              </a:bodyPr>
              <a:lstStyle/>
              <a:p>
                <a:r>
                  <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为了跟实验部分的符号对齐一下，把</a:t>
                </a:r>
                <a14:m>
                  <m:oMath xmlns:m="http://schemas.openxmlformats.org/officeDocument/2006/math">
                    <m:r>
                      <a:rPr lang="en-US" altLang="zh-CN" b="1" i="1" dirty="0" smtClean="0">
                        <a:solidFill>
                          <a:srgbClr val="002060"/>
                        </a:solidFill>
                        <a:latin typeface="Cambria Math" panose="02040503050406030204" pitchFamily="18" charset="0"/>
                        <a:ea typeface="黑体" panose="02010609060101010101" pitchFamily="49" charset="-122"/>
                        <a:cs typeface="Times New Roman" panose="02020603050405020304" pitchFamily="18" charset="0"/>
                      </a:rPr>
                      <m:t>𝒔</m:t>
                    </m:r>
                    <m:r>
                      <a:rPr lang="en-US" altLang="zh-CN" b="1" i="1" dirty="0" smtClean="0">
                        <a:solidFill>
                          <a:srgbClr val="002060"/>
                        </a:solidFill>
                        <a:latin typeface="Cambria Math" panose="02040503050406030204" pitchFamily="18" charset="0"/>
                        <a:ea typeface="黑体" panose="02010609060101010101" pitchFamily="49" charset="-122"/>
                        <a:cs typeface="Times New Roman" panose="02020603050405020304" pitchFamily="18" charset="0"/>
                      </a:rPr>
                      <m:t>,</m:t>
                    </m:r>
                    <m:r>
                      <a:rPr lang="en-US" altLang="zh-CN" b="1" i="1" dirty="0" smtClean="0">
                        <a:solidFill>
                          <a:srgbClr val="002060"/>
                        </a:solidFill>
                        <a:latin typeface="Cambria Math" panose="02040503050406030204" pitchFamily="18" charset="0"/>
                        <a:ea typeface="黑体" panose="02010609060101010101" pitchFamily="49" charset="-122"/>
                        <a:cs typeface="Times New Roman" panose="02020603050405020304" pitchFamily="18" charset="0"/>
                      </a:rPr>
                      <m:t>𝒌</m:t>
                    </m:r>
                  </m:oMath>
                </a14:m>
                <a:r>
                  <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替换成</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𝜏</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𝜏</m:t>
                        </m:r>
                      </m:e>
                      <m:sub>
                        <m:r>
                          <a:rPr lang="en-US" altLang="zh-CN" i="1">
                            <a:latin typeface="Cambria Math" panose="02040503050406030204" pitchFamily="18" charset="0"/>
                          </a:rPr>
                          <m:t>𝑖</m:t>
                        </m:r>
                      </m:sub>
                    </m:sSub>
                  </m:oMath>
                </a14:m>
                <a:endPar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940EB68B-F37F-98B3-B1BF-7F8819ED2736}"/>
                  </a:ext>
                </a:extLst>
              </p:cNvPr>
              <p:cNvSpPr txBox="1">
                <a:spLocks noRot="1" noChangeAspect="1" noMove="1" noResize="1" noEditPoints="1" noAdjustHandles="1" noChangeArrowheads="1" noChangeShapeType="1" noTextEdit="1"/>
              </p:cNvSpPr>
              <p:nvPr/>
            </p:nvSpPr>
            <p:spPr>
              <a:xfrm>
                <a:off x="5567346" y="4167159"/>
                <a:ext cx="6371533" cy="369332"/>
              </a:xfrm>
              <a:prstGeom prst="rect">
                <a:avLst/>
              </a:prstGeom>
              <a:blipFill>
                <a:blip r:embed="rId7"/>
                <a:stretch>
                  <a:fillRect l="-766" t="-13333"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34DD626-3B9A-3FAE-66BA-62DE5EE8C463}"/>
                  </a:ext>
                </a:extLst>
              </p:cNvPr>
              <p:cNvSpPr txBox="1"/>
              <p:nvPr/>
            </p:nvSpPr>
            <p:spPr>
              <a:xfrm>
                <a:off x="2197253" y="3065127"/>
                <a:ext cx="7797494" cy="80823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b="0" i="1" smtClean="0">
                          <a:solidFill>
                            <a:schemeClr val="tx1"/>
                          </a:solidFill>
                          <a:latin typeface="Cambria Math" panose="02040503050406030204" pitchFamily="18" charset="0"/>
                        </a:rPr>
                        <m:t>𝑝</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𝑠</m:t>
                              </m:r>
                            </m:sub>
                          </m:sSub>
                        </m:e>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𝑘</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0</m:t>
                              </m:r>
                            </m:sub>
                          </m:sSub>
                        </m:e>
                      </m:d>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𝑁</m:t>
                      </m:r>
                      <m:r>
                        <a:rPr lang="en-US" altLang="zh-CN" b="0" i="1" smtClean="0">
                          <a:solidFill>
                            <a:schemeClr val="tx1"/>
                          </a:solidFill>
                          <a:latin typeface="Cambria Math" panose="02040503050406030204" pitchFamily="18" charset="0"/>
                        </a:rPr>
                        <m:t>(</m:t>
                      </m:r>
                      <m:rad>
                        <m:radPr>
                          <m:degHide m:val="on"/>
                          <m:ctrlPr>
                            <a:rPr lang="en-US" altLang="zh-CN" b="0" i="1" smtClean="0">
                              <a:solidFill>
                                <a:schemeClr val="tx1"/>
                              </a:solidFill>
                              <a:latin typeface="Cambria Math" panose="02040503050406030204" pitchFamily="18" charset="0"/>
                            </a:rPr>
                          </m:ctrlPr>
                        </m:radPr>
                        <m:deg/>
                        <m:e>
                          <m:sSub>
                            <m:sSubPr>
                              <m:ctrlPr>
                                <a:rPr lang="en-US" altLang="zh-CN" i="1">
                                  <a:solidFill>
                                    <a:schemeClr val="tx1"/>
                                  </a:solidFill>
                                  <a:latin typeface="Cambria Math" panose="02040503050406030204" pitchFamily="18" charset="0"/>
                                </a:rPr>
                              </m:ctrlPr>
                            </m:sSubPr>
                            <m:e>
                              <m:acc>
                                <m:accPr>
                                  <m:chr m:val="̅"/>
                                  <m:ctrlPr>
                                    <a:rPr lang="en-US" altLang="zh-CN"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𝛼</m:t>
                                  </m:r>
                                </m:e>
                              </m:acc>
                            </m:e>
                            <m:sub>
                              <m:r>
                                <a:rPr lang="en-US" altLang="zh-CN" i="1">
                                  <a:solidFill>
                                    <a:schemeClr val="tx1"/>
                                  </a:solidFill>
                                  <a:latin typeface="Cambria Math" panose="02040503050406030204" pitchFamily="18" charset="0"/>
                                </a:rPr>
                                <m:t>𝑠</m:t>
                              </m:r>
                            </m:sub>
                          </m:sSub>
                        </m:e>
                      </m:rad>
                      <m:d>
                        <m:dPr>
                          <m:ctrlPr>
                            <a:rPr lang="en-US" altLang="zh-CN" b="0" i="1" smtClean="0">
                              <a:solidFill>
                                <a:schemeClr val="tx1"/>
                              </a:solidFill>
                              <a:latin typeface="Cambria Math" panose="02040503050406030204" pitchFamily="18" charset="0"/>
                            </a:rPr>
                          </m:ctrlPr>
                        </m:dPr>
                        <m:e>
                          <m:f>
                            <m:fPr>
                              <m:ctrlPr>
                                <a:rPr lang="en-US" altLang="zh-CN" b="1" i="1">
                                  <a:solidFill>
                                    <a:schemeClr val="tx1"/>
                                  </a:solidFill>
                                  <a:latin typeface="Cambria Math" panose="02040503050406030204" pitchFamily="18" charset="0"/>
                                </a:rPr>
                              </m:ctrlPr>
                            </m:fPr>
                            <m:num>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𝑘</m:t>
                                  </m:r>
                                </m:sub>
                              </m:sSub>
                              <m:r>
                                <a:rPr lang="en-US" altLang="zh-CN" i="1">
                                  <a:solidFill>
                                    <a:schemeClr val="tx1"/>
                                  </a:solidFill>
                                  <a:latin typeface="Cambria Math" panose="02040503050406030204" pitchFamily="18" charset="0"/>
                                </a:rPr>
                                <m:t>−</m:t>
                              </m:r>
                              <m:rad>
                                <m:radPr>
                                  <m:degHide m:val="on"/>
                                  <m:ctrlPr>
                                    <a:rPr lang="en-US" altLang="zh-CN" i="1">
                                      <a:solidFill>
                                        <a:schemeClr val="tx1"/>
                                      </a:solidFill>
                                      <a:latin typeface="Cambria Math" panose="02040503050406030204" pitchFamily="18" charset="0"/>
                                    </a:rPr>
                                  </m:ctrlPr>
                                </m:radPr>
                                <m:deg/>
                                <m:e>
                                  <m:r>
                                    <a:rPr lang="en-US" altLang="zh-CN" i="1">
                                      <a:solidFill>
                                        <a:schemeClr val="tx1"/>
                                      </a:solidFill>
                                      <a:latin typeface="Cambria Math" panose="02040503050406030204" pitchFamily="18" charset="0"/>
                                    </a:rPr>
                                    <m:t>1−</m:t>
                                  </m:r>
                                  <m:sSub>
                                    <m:sSubPr>
                                      <m:ctrlPr>
                                        <a:rPr lang="en-US" altLang="zh-CN" i="1">
                                          <a:solidFill>
                                            <a:schemeClr val="tx1"/>
                                          </a:solidFill>
                                          <a:latin typeface="Cambria Math" panose="02040503050406030204" pitchFamily="18" charset="0"/>
                                        </a:rPr>
                                      </m:ctrlPr>
                                    </m:sSubPr>
                                    <m:e>
                                      <m:acc>
                                        <m:accPr>
                                          <m:chr m:val="̅"/>
                                          <m:ctrlPr>
                                            <a:rPr lang="en-US" altLang="zh-CN"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𝛼</m:t>
                                          </m:r>
                                        </m:e>
                                      </m:acc>
                                    </m:e>
                                    <m:sub>
                                      <m:r>
                                        <a:rPr lang="en-US" altLang="zh-CN" b="0" i="1" smtClean="0">
                                          <a:solidFill>
                                            <a:schemeClr val="tx1"/>
                                          </a:solidFill>
                                          <a:latin typeface="Cambria Math" panose="02040503050406030204" pitchFamily="18" charset="0"/>
                                        </a:rPr>
                                        <m:t>𝑘</m:t>
                                      </m:r>
                                    </m:sub>
                                  </m:sSub>
                                </m:e>
                              </m:rad>
                              <m:sSub>
                                <m:sSubPr>
                                  <m:ctrlPr>
                                    <a:rPr lang="en-US" altLang="zh-CN"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𝜀</m:t>
                                  </m:r>
                                </m:e>
                                <m:sub>
                                  <m:r>
                                    <a:rPr lang="en-US" altLang="zh-CN" b="0" i="1" smtClean="0">
                                      <a:solidFill>
                                        <a:schemeClr val="tx1"/>
                                      </a:solidFill>
                                      <a:latin typeface="Cambria Math" panose="02040503050406030204" pitchFamily="18" charset="0"/>
                                    </a:rPr>
                                    <m:t>𝑘</m:t>
                                  </m:r>
                                </m:sub>
                              </m:sSub>
                            </m:num>
                            <m:den>
                              <m:rad>
                                <m:radPr>
                                  <m:degHide m:val="on"/>
                                  <m:ctrlPr>
                                    <a:rPr lang="en-US" altLang="zh-CN" i="1">
                                      <a:solidFill>
                                        <a:schemeClr val="tx1"/>
                                      </a:solidFill>
                                      <a:latin typeface="Cambria Math" panose="02040503050406030204" pitchFamily="18" charset="0"/>
                                    </a:rPr>
                                  </m:ctrlPr>
                                </m:radPr>
                                <m:deg/>
                                <m:e>
                                  <m:sSub>
                                    <m:sSubPr>
                                      <m:ctrlPr>
                                        <a:rPr lang="en-US" altLang="zh-CN" i="1">
                                          <a:solidFill>
                                            <a:schemeClr val="tx1"/>
                                          </a:solidFill>
                                          <a:latin typeface="Cambria Math" panose="02040503050406030204" pitchFamily="18" charset="0"/>
                                        </a:rPr>
                                      </m:ctrlPr>
                                    </m:sSubPr>
                                    <m:e>
                                      <m:acc>
                                        <m:accPr>
                                          <m:chr m:val="̅"/>
                                          <m:ctrlPr>
                                            <a:rPr lang="en-US" altLang="zh-CN"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𝛼</m:t>
                                          </m:r>
                                        </m:e>
                                      </m:acc>
                                    </m:e>
                                    <m:sub>
                                      <m:r>
                                        <a:rPr lang="en-US" altLang="zh-CN" b="0" i="1" smtClean="0">
                                          <a:solidFill>
                                            <a:schemeClr val="tx1"/>
                                          </a:solidFill>
                                          <a:latin typeface="Cambria Math" panose="02040503050406030204" pitchFamily="18" charset="0"/>
                                        </a:rPr>
                                        <m:t>𝑘</m:t>
                                      </m:r>
                                    </m:sub>
                                  </m:sSub>
                                </m:e>
                              </m:rad>
                            </m:den>
                          </m:f>
                        </m:e>
                      </m:d>
                      <m:r>
                        <a:rPr lang="en-US" altLang="zh-CN" b="0" i="1" smtClean="0">
                          <a:solidFill>
                            <a:schemeClr val="tx1"/>
                          </a:solidFill>
                          <a:latin typeface="Cambria Math" panose="02040503050406030204" pitchFamily="18" charset="0"/>
                        </a:rPr>
                        <m:t>+</m:t>
                      </m:r>
                      <m:rad>
                        <m:radPr>
                          <m:degHide m:val="on"/>
                          <m:ctrlPr>
                            <a:rPr lang="en-US" altLang="zh-CN" b="0" i="1" smtClean="0">
                              <a:solidFill>
                                <a:schemeClr val="tx1"/>
                              </a:solidFill>
                              <a:latin typeface="Cambria Math" panose="02040503050406030204" pitchFamily="18" charset="0"/>
                            </a:rPr>
                          </m:ctrlPr>
                        </m:radPr>
                        <m:deg/>
                        <m:e>
                          <m:r>
                            <a:rPr lang="en-US" altLang="zh-CN" i="1">
                              <a:solidFill>
                                <a:schemeClr val="tx1"/>
                              </a:solidFill>
                              <a:latin typeface="Cambria Math" panose="02040503050406030204" pitchFamily="18" charset="0"/>
                            </a:rPr>
                            <m:t>1−</m:t>
                          </m:r>
                          <m:sSub>
                            <m:sSubPr>
                              <m:ctrlPr>
                                <a:rPr lang="en-US" altLang="zh-CN" i="1">
                                  <a:solidFill>
                                    <a:schemeClr val="tx1"/>
                                  </a:solidFill>
                                  <a:latin typeface="Cambria Math" panose="02040503050406030204" pitchFamily="18" charset="0"/>
                                </a:rPr>
                              </m:ctrlPr>
                            </m:sSubPr>
                            <m:e>
                              <m:acc>
                                <m:accPr>
                                  <m:chr m:val="̅"/>
                                  <m:ctrlPr>
                                    <a:rPr lang="en-US" altLang="zh-CN"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𝛼</m:t>
                                  </m:r>
                                </m:e>
                              </m:acc>
                            </m:e>
                            <m:sub>
                              <m:r>
                                <a:rPr lang="en-US" altLang="zh-CN" i="1">
                                  <a:solidFill>
                                    <a:schemeClr val="tx1"/>
                                  </a:solidFill>
                                  <a:latin typeface="Cambria Math" panose="02040503050406030204" pitchFamily="18" charset="0"/>
                                </a:rPr>
                                <m:t>𝑠</m:t>
                              </m:r>
                            </m:sub>
                          </m:sSub>
                          <m:r>
                            <a:rPr lang="en-US" altLang="zh-CN" i="1">
                              <a:solidFill>
                                <a:schemeClr val="tx1"/>
                              </a:solidFill>
                              <a:latin typeface="Cambria Math" panose="02040503050406030204" pitchFamily="18" charset="0"/>
                            </a:rPr>
                            <m:t>−</m:t>
                          </m:r>
                          <m:sSup>
                            <m:sSupPr>
                              <m:ctrlPr>
                                <a:rPr lang="en-US" altLang="zh-CN" i="1">
                                  <a:solidFill>
                                    <a:schemeClr val="tx1"/>
                                  </a:solidFill>
                                  <a:latin typeface="Cambria Math" panose="02040503050406030204" pitchFamily="18" charset="0"/>
                                </a:rPr>
                              </m:ctrlPr>
                            </m:sSupPr>
                            <m:e>
                              <m:r>
                                <a:rPr lang="zh-CN" altLang="en-US" i="1">
                                  <a:latin typeface="Cambria Math" panose="02040503050406030204" pitchFamily="18" charset="0"/>
                                  <a:ea typeface="Cambria Math" panose="02040503050406030204" pitchFamily="18" charset="0"/>
                                </a:rPr>
                                <m:t>𝜎</m:t>
                              </m:r>
                            </m:e>
                            <m:sup>
                              <m:r>
                                <a:rPr lang="en-US" altLang="zh-CN" i="1">
                                  <a:solidFill>
                                    <a:schemeClr val="tx1"/>
                                  </a:solidFill>
                                  <a:latin typeface="Cambria Math" panose="02040503050406030204" pitchFamily="18" charset="0"/>
                                </a:rPr>
                                <m:t>2</m:t>
                              </m:r>
                            </m:sup>
                          </m:sSup>
                        </m:e>
                      </m:rad>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𝜀</m:t>
                          </m:r>
                        </m:e>
                        <m:sub>
                          <m:r>
                            <a:rPr lang="en-US" altLang="zh-CN" i="1">
                              <a:solidFill>
                                <a:schemeClr val="tx1"/>
                              </a:solidFill>
                              <a:latin typeface="Cambria Math" panose="02040503050406030204" pitchFamily="18" charset="0"/>
                            </a:rPr>
                            <m:t>𝑘</m:t>
                          </m:r>
                        </m:sub>
                      </m:sSub>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zh-CN" altLang="en-US" i="1">
                              <a:latin typeface="Cambria Math" panose="02040503050406030204" pitchFamily="18" charset="0"/>
                              <a:ea typeface="Cambria Math" panose="02040503050406030204" pitchFamily="18" charset="0"/>
                            </a:rPr>
                            <m:t>𝜎</m:t>
                          </m:r>
                        </m:e>
                        <m:sup>
                          <m:r>
                            <a:rPr lang="en-US" altLang="zh-CN" b="0" i="1" smtClean="0">
                              <a:solidFill>
                                <a:schemeClr val="tx1"/>
                              </a:solidFill>
                              <a:latin typeface="Cambria Math" panose="02040503050406030204" pitchFamily="18" charset="0"/>
                            </a:rPr>
                            <m:t>2</m:t>
                          </m:r>
                        </m:sup>
                      </m:sSup>
                      <m:r>
                        <a:rPr lang="en-US" altLang="zh-CN" b="0" i="1" smtClean="0">
                          <a:solidFill>
                            <a:schemeClr val="tx1"/>
                          </a:solidFill>
                          <a:latin typeface="Cambria Math" panose="02040503050406030204" pitchFamily="18" charset="0"/>
                        </a:rPr>
                        <m:t>)</m:t>
                      </m:r>
                    </m:oMath>
                  </m:oMathPara>
                </a14:m>
                <a:endParaRPr lang="zh-CN" altLang="en-US"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F34DD626-3B9A-3FAE-66BA-62DE5EE8C463}"/>
                  </a:ext>
                </a:extLst>
              </p:cNvPr>
              <p:cNvSpPr txBox="1">
                <a:spLocks noRot="1" noChangeAspect="1" noMove="1" noResize="1" noEditPoints="1" noAdjustHandles="1" noChangeArrowheads="1" noChangeShapeType="1" noTextEdit="1"/>
              </p:cNvSpPr>
              <p:nvPr/>
            </p:nvSpPr>
            <p:spPr>
              <a:xfrm>
                <a:off x="2197253" y="3065127"/>
                <a:ext cx="7797494" cy="808235"/>
              </a:xfrm>
              <a:prstGeom prst="rect">
                <a:avLst/>
              </a:prstGeom>
              <a:blipFill>
                <a:blip r:embed="rId8"/>
                <a:stretch>
                  <a:fillRect/>
                </a:stretch>
              </a:blipFill>
            </p:spPr>
            <p:txBody>
              <a:bodyPr/>
              <a:lstStyle/>
              <a:p>
                <a:r>
                  <a:rPr lang="zh-CN" altLang="en-US">
                    <a:noFill/>
                  </a:rPr>
                  <a:t> </a:t>
                </a:r>
              </a:p>
            </p:txBody>
          </p:sp>
        </mc:Fallback>
      </mc:AlternateContent>
      <p:sp>
        <p:nvSpPr>
          <p:cNvPr id="21" name="箭头: 右 42">
            <a:extLst>
              <a:ext uri="{FF2B5EF4-FFF2-40B4-BE49-F238E27FC236}">
                <a16:creationId xmlns:a16="http://schemas.microsoft.com/office/drawing/2014/main" id="{A80EABD6-787B-3091-DB9E-7B13FDDB1A90}"/>
              </a:ext>
            </a:extLst>
          </p:cNvPr>
          <p:cNvSpPr/>
          <p:nvPr/>
        </p:nvSpPr>
        <p:spPr>
          <a:xfrm rot="5400000">
            <a:off x="4969878" y="4287675"/>
            <a:ext cx="71510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68CEDBC-8D70-1FE6-99E4-50672512F46D}"/>
                  </a:ext>
                </a:extLst>
              </p:cNvPr>
              <p:cNvSpPr txBox="1"/>
              <p:nvPr/>
            </p:nvSpPr>
            <p:spPr>
              <a:xfrm>
                <a:off x="5925718" y="2242681"/>
                <a:ext cx="3721833" cy="369332"/>
              </a:xfrm>
              <a:prstGeom prst="rect">
                <a:avLst/>
              </a:prstGeom>
              <a:noFill/>
            </p:spPr>
            <p:txBody>
              <a:bodyPr wrap="square">
                <a:spAutoFit/>
              </a:bodyPr>
              <a:lstStyle/>
              <a:p>
                <a14:m>
                  <m:oMath xmlns:m="http://schemas.openxmlformats.org/officeDocument/2006/math">
                    <m:r>
                      <a:rPr lang="zh-CN" altLang="en-US" sz="1800" b="1" i="1" smtClean="0">
                        <a:solidFill>
                          <a:srgbClr val="002060"/>
                        </a:solidFill>
                        <a:latin typeface="Cambria Math" panose="02040503050406030204" pitchFamily="18" charset="0"/>
                        <a:ea typeface="黑体" panose="02010609060101010101" pitchFamily="49" charset="-122"/>
                        <a:cs typeface="Times New Roman" panose="02020603050405020304" pitchFamily="18" charset="0"/>
                      </a:rPr>
                      <m:t>𝝉</m:t>
                    </m:r>
                  </m:oMath>
                </a14:m>
                <a:r>
                  <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的维度</a:t>
                </a:r>
                <a:r>
                  <a:rPr lang="en-US" altLang="zh-CN"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模型生成图像的步数</a:t>
                </a:r>
              </a:p>
            </p:txBody>
          </p:sp>
        </mc:Choice>
        <mc:Fallback xmlns="">
          <p:sp>
            <p:nvSpPr>
              <p:cNvPr id="2" name="文本框 1">
                <a:extLst>
                  <a:ext uri="{FF2B5EF4-FFF2-40B4-BE49-F238E27FC236}">
                    <a16:creationId xmlns:a16="http://schemas.microsoft.com/office/drawing/2014/main" id="{E68CEDBC-8D70-1FE6-99E4-50672512F46D}"/>
                  </a:ext>
                </a:extLst>
              </p:cNvPr>
              <p:cNvSpPr txBox="1">
                <a:spLocks noRot="1" noChangeAspect="1" noMove="1" noResize="1" noEditPoints="1" noAdjustHandles="1" noChangeArrowheads="1" noChangeShapeType="1" noTextEdit="1"/>
              </p:cNvSpPr>
              <p:nvPr/>
            </p:nvSpPr>
            <p:spPr>
              <a:xfrm>
                <a:off x="5925718" y="2242681"/>
                <a:ext cx="3721833" cy="369332"/>
              </a:xfrm>
              <a:prstGeom prst="rect">
                <a:avLst/>
              </a:prstGeom>
              <a:blipFill>
                <a:blip r:embed="rId9"/>
                <a:stretch>
                  <a:fillRect t="-13333" b="-28333"/>
                </a:stretch>
              </a:blipFill>
            </p:spPr>
            <p:txBody>
              <a:bodyPr/>
              <a:lstStyle/>
              <a:p>
                <a:r>
                  <a:rPr lang="zh-CN" altLang="en-US">
                    <a:noFill/>
                  </a:rPr>
                  <a:t> </a:t>
                </a:r>
              </a:p>
            </p:txBody>
          </p:sp>
        </mc:Fallback>
      </mc:AlternateContent>
      <p:sp>
        <p:nvSpPr>
          <p:cNvPr id="3" name="箭头: 右 42">
            <a:extLst>
              <a:ext uri="{FF2B5EF4-FFF2-40B4-BE49-F238E27FC236}">
                <a16:creationId xmlns:a16="http://schemas.microsoft.com/office/drawing/2014/main" id="{EFF8DCD2-2334-0158-A280-D3ECCB13710A}"/>
              </a:ext>
            </a:extLst>
          </p:cNvPr>
          <p:cNvSpPr/>
          <p:nvPr/>
        </p:nvSpPr>
        <p:spPr>
          <a:xfrm>
            <a:off x="5247176" y="2340619"/>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49531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B1160798-DCF2-AC47-855D-4416D7741111}"/>
              </a:ext>
            </a:extLst>
          </p:cNvPr>
          <p:cNvSpPr/>
          <p:nvPr/>
        </p:nvSpPr>
        <p:spPr>
          <a:xfrm flipV="1">
            <a:off x="1843714" y="3808802"/>
            <a:ext cx="8235831" cy="10017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200" dirty="0"/>
          </a:p>
        </p:txBody>
      </p:sp>
      <p:sp>
        <p:nvSpPr>
          <p:cNvPr id="11" name="TextBox 7"/>
          <p:cNvSpPr txBox="1"/>
          <p:nvPr/>
        </p:nvSpPr>
        <p:spPr>
          <a:xfrm>
            <a:off x="166461" y="875449"/>
            <a:ext cx="6775188" cy="584775"/>
          </a:xfrm>
          <a:prstGeom prst="rect">
            <a:avLst/>
          </a:prstGeom>
          <a:noFill/>
        </p:spPr>
        <p:txBody>
          <a:bodyPr wrap="none" rtlCol="0">
            <a:spAutoFit/>
          </a:bodyPr>
          <a:lstStyle/>
          <a:p>
            <a:pPr algn="l"/>
            <a:r>
              <a:rPr lang="en-US" altLang="zh-CN"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Explanation before the experiments-2</a:t>
            </a:r>
          </a:p>
        </p:txBody>
      </p:sp>
      <p:cxnSp>
        <p:nvCxnSpPr>
          <p:cNvPr id="14" name="直接连接符 13"/>
          <p:cNvCxnSpPr/>
          <p:nvPr/>
        </p:nvCxnSpPr>
        <p:spPr>
          <a:xfrm>
            <a:off x="2113280" y="525569"/>
            <a:ext cx="9720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85960" y="154411"/>
            <a:ext cx="1639963" cy="852252"/>
            <a:chOff x="589" y="516"/>
            <a:chExt cx="2132" cy="1168"/>
          </a:xfrm>
        </p:grpSpPr>
        <p:pic>
          <p:nvPicPr>
            <p:cNvPr id="16" name="图片 15" descr="ppt模板-11"/>
            <p:cNvPicPr>
              <a:picLocks noChangeAspect="1"/>
            </p:cNvPicPr>
            <p:nvPr/>
          </p:nvPicPr>
          <p:blipFill>
            <a:blip r:embed="rId3"/>
            <a:srcRect r="39688"/>
            <a:stretch>
              <a:fillRect/>
            </a:stretch>
          </p:blipFill>
          <p:spPr>
            <a:xfrm>
              <a:off x="589" y="580"/>
              <a:ext cx="1191" cy="841"/>
            </a:xfrm>
            <a:prstGeom prst="rect">
              <a:avLst/>
            </a:prstGeom>
          </p:spPr>
        </p:pic>
        <p:pic>
          <p:nvPicPr>
            <p:cNvPr id="17" name="图片 16" descr="IRIP Lab -16"/>
            <p:cNvPicPr>
              <a:picLocks noChangeAspect="1"/>
            </p:cNvPicPr>
            <p:nvPr/>
          </p:nvPicPr>
          <p:blipFill>
            <a:blip r:embed="rId4"/>
            <a:srcRect l="39515" r="20669"/>
            <a:stretch>
              <a:fillRect/>
            </a:stretch>
          </p:blipFill>
          <p:spPr>
            <a:xfrm>
              <a:off x="1701" y="516"/>
              <a:ext cx="1020" cy="1168"/>
            </a:xfrm>
            <a:prstGeom prst="rect">
              <a:avLst/>
            </a:prstGeom>
          </p:spPr>
        </p:pic>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B96BF64-2EFA-64B9-2373-B0CC8A859958}"/>
                  </a:ext>
                </a:extLst>
              </p:cNvPr>
              <p:cNvSpPr txBox="1"/>
              <p:nvPr/>
            </p:nvSpPr>
            <p:spPr>
              <a:xfrm>
                <a:off x="2113280" y="1777144"/>
                <a:ext cx="9004968" cy="80823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b="0" i="1" smtClean="0">
                          <a:solidFill>
                            <a:schemeClr val="tx1"/>
                          </a:solidFill>
                          <a:latin typeface="Cambria Math" panose="02040503050406030204" pitchFamily="18" charset="0"/>
                        </a:rPr>
                        <m:t>𝐷𝐷𝐼𝑀</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𝑝</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sSub>
                                <m:sSubPr>
                                  <m:ctrlPr>
                                    <a:rPr lang="en-US" altLang="zh-CN" b="0" i="1" smtClean="0">
                                      <a:solidFill>
                                        <a:schemeClr val="tx1"/>
                                      </a:solidFill>
                                      <a:latin typeface="Cambria Math" panose="02040503050406030204" pitchFamily="18" charset="0"/>
                                    </a:rPr>
                                  </m:ctrlPr>
                                </m:sSubPr>
                                <m:e>
                                  <m:r>
                                    <a:rPr lang="zh-CN" altLang="en-US" b="0" i="1" smtClean="0">
                                      <a:solidFill>
                                        <a:schemeClr val="tx1"/>
                                      </a:solidFill>
                                      <a:latin typeface="Cambria Math" panose="02040503050406030204" pitchFamily="18" charset="0"/>
                                    </a:rPr>
                                    <m:t>𝜏</m:t>
                                  </m:r>
                                </m:e>
                                <m:sub>
                                  <m: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rPr>
                                    <m:t>−1</m:t>
                                  </m:r>
                                </m:sub>
                              </m:sSub>
                            </m:sub>
                          </m:sSub>
                        </m:e>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sSub>
                                <m:sSubPr>
                                  <m:ctrlPr>
                                    <a:rPr lang="en-US" altLang="zh-CN" b="0" i="1" smtClean="0">
                                      <a:solidFill>
                                        <a:schemeClr val="tx1"/>
                                      </a:solidFill>
                                      <a:latin typeface="Cambria Math" panose="02040503050406030204" pitchFamily="18" charset="0"/>
                                    </a:rPr>
                                  </m:ctrlPr>
                                </m:sSubPr>
                                <m:e>
                                  <m:r>
                                    <a:rPr lang="zh-CN" altLang="en-US" b="0" i="1" smtClean="0">
                                      <a:solidFill>
                                        <a:schemeClr val="tx1"/>
                                      </a:solidFill>
                                      <a:latin typeface="Cambria Math" panose="02040503050406030204" pitchFamily="18" charset="0"/>
                                    </a:rPr>
                                    <m:t>𝜏</m:t>
                                  </m:r>
                                </m:e>
                                <m:sub>
                                  <m:r>
                                    <a:rPr lang="en-US" altLang="zh-CN" b="0" i="1" smtClean="0">
                                      <a:solidFill>
                                        <a:schemeClr val="tx1"/>
                                      </a:solidFill>
                                      <a:latin typeface="Cambria Math" panose="02040503050406030204" pitchFamily="18" charset="0"/>
                                    </a:rPr>
                                    <m:t>𝑖</m:t>
                                  </m:r>
                                </m:sub>
                              </m:sSub>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0</m:t>
                              </m:r>
                            </m:sub>
                          </m:sSub>
                        </m:e>
                      </m:d>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𝑁</m:t>
                      </m:r>
                      <m:r>
                        <a:rPr lang="en-US" altLang="zh-CN" b="0" i="1" smtClean="0">
                          <a:solidFill>
                            <a:schemeClr val="tx1"/>
                          </a:solidFill>
                          <a:latin typeface="Cambria Math" panose="02040503050406030204" pitchFamily="18" charset="0"/>
                        </a:rPr>
                        <m:t>(</m:t>
                      </m:r>
                      <m:rad>
                        <m:radPr>
                          <m:degHide m:val="on"/>
                          <m:ctrlPr>
                            <a:rPr lang="en-US" altLang="zh-CN" b="0" i="1" smtClean="0">
                              <a:solidFill>
                                <a:schemeClr val="tx1"/>
                              </a:solidFill>
                              <a:latin typeface="Cambria Math" panose="02040503050406030204" pitchFamily="18" charset="0"/>
                            </a:rPr>
                          </m:ctrlPr>
                        </m:radPr>
                        <m:deg/>
                        <m:e>
                          <m:sSub>
                            <m:sSubPr>
                              <m:ctrlPr>
                                <a:rPr lang="en-US" altLang="zh-CN" i="1">
                                  <a:solidFill>
                                    <a:schemeClr val="tx1"/>
                                  </a:solidFill>
                                  <a:latin typeface="Cambria Math" panose="02040503050406030204" pitchFamily="18" charset="0"/>
                                </a:rPr>
                              </m:ctrlPr>
                            </m:sSubPr>
                            <m:e>
                              <m:acc>
                                <m:accPr>
                                  <m:chr m:val="̅"/>
                                  <m:ctrlPr>
                                    <a:rPr lang="en-US" altLang="zh-CN"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𝛼</m:t>
                                  </m:r>
                                </m:e>
                              </m:acc>
                            </m:e>
                            <m:sub>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𝜏</m:t>
                                  </m:r>
                                </m:e>
                                <m:sub>
                                  <m:r>
                                    <a:rPr lang="en-US" altLang="zh-CN" i="1">
                                      <a:solidFill>
                                        <a:schemeClr val="tx1"/>
                                      </a:solidFill>
                                      <a:latin typeface="Cambria Math" panose="02040503050406030204" pitchFamily="18" charset="0"/>
                                    </a:rPr>
                                    <m:t>𝑖</m:t>
                                  </m:r>
                                  <m:r>
                                    <a:rPr lang="en-US" altLang="zh-CN" i="1">
                                      <a:solidFill>
                                        <a:schemeClr val="tx1"/>
                                      </a:solidFill>
                                      <a:latin typeface="Cambria Math" panose="02040503050406030204" pitchFamily="18" charset="0"/>
                                    </a:rPr>
                                    <m:t>−1</m:t>
                                  </m:r>
                                </m:sub>
                              </m:sSub>
                            </m:sub>
                          </m:sSub>
                        </m:e>
                      </m:rad>
                      <m:d>
                        <m:dPr>
                          <m:ctrlPr>
                            <a:rPr lang="en-US" altLang="zh-CN" b="0" i="1" smtClean="0">
                              <a:solidFill>
                                <a:schemeClr val="tx1"/>
                              </a:solidFill>
                              <a:latin typeface="Cambria Math" panose="02040503050406030204" pitchFamily="18" charset="0"/>
                            </a:rPr>
                          </m:ctrlPr>
                        </m:dPr>
                        <m:e>
                          <m:f>
                            <m:fPr>
                              <m:ctrlPr>
                                <a:rPr lang="en-US" altLang="zh-CN" b="1" i="1">
                                  <a:solidFill>
                                    <a:schemeClr val="tx1"/>
                                  </a:solidFill>
                                  <a:latin typeface="Cambria Math" panose="02040503050406030204" pitchFamily="18" charset="0"/>
                                </a:rPr>
                              </m:ctrlPr>
                            </m:fPr>
                            <m:num>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𝜏</m:t>
                                      </m:r>
                                    </m:e>
                                    <m:sub>
                                      <m:r>
                                        <a:rPr lang="en-US" altLang="zh-CN" i="1">
                                          <a:solidFill>
                                            <a:schemeClr val="tx1"/>
                                          </a:solidFill>
                                          <a:latin typeface="Cambria Math" panose="02040503050406030204" pitchFamily="18" charset="0"/>
                                        </a:rPr>
                                        <m:t>𝑖</m:t>
                                      </m:r>
                                    </m:sub>
                                  </m:sSub>
                                </m:sub>
                              </m:sSub>
                              <m:r>
                                <a:rPr lang="en-US" altLang="zh-CN" i="1">
                                  <a:solidFill>
                                    <a:schemeClr val="tx1"/>
                                  </a:solidFill>
                                  <a:latin typeface="Cambria Math" panose="02040503050406030204" pitchFamily="18" charset="0"/>
                                </a:rPr>
                                <m:t>−</m:t>
                              </m:r>
                              <m:rad>
                                <m:radPr>
                                  <m:degHide m:val="on"/>
                                  <m:ctrlPr>
                                    <a:rPr lang="en-US" altLang="zh-CN" i="1">
                                      <a:solidFill>
                                        <a:schemeClr val="tx1"/>
                                      </a:solidFill>
                                      <a:latin typeface="Cambria Math" panose="02040503050406030204" pitchFamily="18" charset="0"/>
                                    </a:rPr>
                                  </m:ctrlPr>
                                </m:radPr>
                                <m:deg/>
                                <m:e>
                                  <m:r>
                                    <a:rPr lang="en-US" altLang="zh-CN" i="1">
                                      <a:solidFill>
                                        <a:schemeClr val="tx1"/>
                                      </a:solidFill>
                                      <a:latin typeface="Cambria Math" panose="02040503050406030204" pitchFamily="18" charset="0"/>
                                    </a:rPr>
                                    <m:t>1−</m:t>
                                  </m:r>
                                  <m:sSub>
                                    <m:sSubPr>
                                      <m:ctrlPr>
                                        <a:rPr lang="en-US" altLang="zh-CN" i="1">
                                          <a:solidFill>
                                            <a:schemeClr val="tx1"/>
                                          </a:solidFill>
                                          <a:latin typeface="Cambria Math" panose="02040503050406030204" pitchFamily="18" charset="0"/>
                                        </a:rPr>
                                      </m:ctrlPr>
                                    </m:sSubPr>
                                    <m:e>
                                      <m:acc>
                                        <m:accPr>
                                          <m:chr m:val="̅"/>
                                          <m:ctrlPr>
                                            <a:rPr lang="en-US" altLang="zh-CN"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𝛼</m:t>
                                          </m:r>
                                        </m:e>
                                      </m:acc>
                                    </m:e>
                                    <m:sub>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𝜏</m:t>
                                          </m:r>
                                        </m:e>
                                        <m:sub>
                                          <m:r>
                                            <a:rPr lang="en-US" altLang="zh-CN" i="1">
                                              <a:solidFill>
                                                <a:schemeClr val="tx1"/>
                                              </a:solidFill>
                                              <a:latin typeface="Cambria Math" panose="02040503050406030204" pitchFamily="18" charset="0"/>
                                            </a:rPr>
                                            <m:t>𝑖</m:t>
                                          </m:r>
                                        </m:sub>
                                      </m:sSub>
                                    </m:sub>
                                  </m:sSub>
                                </m:e>
                              </m:rad>
                              <m:sSub>
                                <m:sSubPr>
                                  <m:ctrlPr>
                                    <a:rPr lang="en-US" altLang="zh-CN"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𝜀</m:t>
                                  </m:r>
                                </m:e>
                                <m:sub>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𝜏</m:t>
                                      </m:r>
                                    </m:e>
                                    <m:sub>
                                      <m:r>
                                        <a:rPr lang="en-US" altLang="zh-CN" i="1">
                                          <a:solidFill>
                                            <a:schemeClr val="tx1"/>
                                          </a:solidFill>
                                          <a:latin typeface="Cambria Math" panose="02040503050406030204" pitchFamily="18" charset="0"/>
                                        </a:rPr>
                                        <m:t>𝑖</m:t>
                                      </m:r>
                                    </m:sub>
                                  </m:sSub>
                                </m:sub>
                              </m:sSub>
                            </m:num>
                            <m:den>
                              <m:rad>
                                <m:radPr>
                                  <m:degHide m:val="on"/>
                                  <m:ctrlPr>
                                    <a:rPr lang="en-US" altLang="zh-CN" i="1">
                                      <a:solidFill>
                                        <a:schemeClr val="tx1"/>
                                      </a:solidFill>
                                      <a:latin typeface="Cambria Math" panose="02040503050406030204" pitchFamily="18" charset="0"/>
                                    </a:rPr>
                                  </m:ctrlPr>
                                </m:radPr>
                                <m:deg/>
                                <m:e>
                                  <m:sSub>
                                    <m:sSubPr>
                                      <m:ctrlPr>
                                        <a:rPr lang="en-US" altLang="zh-CN" i="1">
                                          <a:solidFill>
                                            <a:schemeClr val="tx1"/>
                                          </a:solidFill>
                                          <a:latin typeface="Cambria Math" panose="02040503050406030204" pitchFamily="18" charset="0"/>
                                        </a:rPr>
                                      </m:ctrlPr>
                                    </m:sSubPr>
                                    <m:e>
                                      <m:acc>
                                        <m:accPr>
                                          <m:chr m:val="̅"/>
                                          <m:ctrlPr>
                                            <a:rPr lang="en-US" altLang="zh-CN"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𝛼</m:t>
                                          </m:r>
                                        </m:e>
                                      </m:acc>
                                    </m:e>
                                    <m:sub>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𝜏</m:t>
                                          </m:r>
                                        </m:e>
                                        <m:sub>
                                          <m:r>
                                            <a:rPr lang="en-US" altLang="zh-CN" i="1">
                                              <a:solidFill>
                                                <a:schemeClr val="tx1"/>
                                              </a:solidFill>
                                              <a:latin typeface="Cambria Math" panose="02040503050406030204" pitchFamily="18" charset="0"/>
                                            </a:rPr>
                                            <m:t>𝑖</m:t>
                                          </m:r>
                                        </m:sub>
                                      </m:sSub>
                                    </m:sub>
                                  </m:sSub>
                                </m:e>
                              </m:rad>
                            </m:den>
                          </m:f>
                        </m:e>
                      </m:d>
                      <m:r>
                        <a:rPr lang="en-US" altLang="zh-CN" b="0" i="1" smtClean="0">
                          <a:solidFill>
                            <a:schemeClr val="tx1"/>
                          </a:solidFill>
                          <a:latin typeface="Cambria Math" panose="02040503050406030204" pitchFamily="18" charset="0"/>
                        </a:rPr>
                        <m:t>+</m:t>
                      </m:r>
                      <m:rad>
                        <m:radPr>
                          <m:degHide m:val="on"/>
                          <m:ctrlPr>
                            <a:rPr lang="en-US" altLang="zh-CN" b="0" i="1" smtClean="0">
                              <a:solidFill>
                                <a:schemeClr val="tx1"/>
                              </a:solidFill>
                              <a:latin typeface="Cambria Math" panose="02040503050406030204" pitchFamily="18" charset="0"/>
                            </a:rPr>
                          </m:ctrlPr>
                        </m:radPr>
                        <m:deg/>
                        <m:e>
                          <m:r>
                            <a:rPr lang="en-US" altLang="zh-CN" i="1">
                              <a:solidFill>
                                <a:schemeClr val="tx1"/>
                              </a:solidFill>
                              <a:latin typeface="Cambria Math" panose="02040503050406030204" pitchFamily="18" charset="0"/>
                            </a:rPr>
                            <m:t>1−</m:t>
                          </m:r>
                          <m:sSub>
                            <m:sSubPr>
                              <m:ctrlPr>
                                <a:rPr lang="en-US" altLang="zh-CN" i="1">
                                  <a:solidFill>
                                    <a:schemeClr val="tx1"/>
                                  </a:solidFill>
                                  <a:latin typeface="Cambria Math" panose="02040503050406030204" pitchFamily="18" charset="0"/>
                                </a:rPr>
                              </m:ctrlPr>
                            </m:sSubPr>
                            <m:e>
                              <m:acc>
                                <m:accPr>
                                  <m:chr m:val="̅"/>
                                  <m:ctrlPr>
                                    <a:rPr lang="en-US" altLang="zh-CN"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𝛼</m:t>
                                  </m:r>
                                </m:e>
                              </m:acc>
                            </m:e>
                            <m:sub>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𝜏</m:t>
                                  </m:r>
                                </m:e>
                                <m:sub>
                                  <m:r>
                                    <a:rPr lang="en-US" altLang="zh-CN" i="1">
                                      <a:solidFill>
                                        <a:schemeClr val="tx1"/>
                                      </a:solidFill>
                                      <a:latin typeface="Cambria Math" panose="02040503050406030204" pitchFamily="18" charset="0"/>
                                    </a:rPr>
                                    <m:t>𝑖</m:t>
                                  </m:r>
                                  <m:r>
                                    <a:rPr lang="en-US" altLang="zh-CN" i="1">
                                      <a:solidFill>
                                        <a:schemeClr val="tx1"/>
                                      </a:solidFill>
                                      <a:latin typeface="Cambria Math" panose="02040503050406030204" pitchFamily="18" charset="0"/>
                                    </a:rPr>
                                    <m:t>−1</m:t>
                                  </m:r>
                                </m:sub>
                              </m:sSub>
                            </m:sub>
                          </m:sSub>
                          <m:r>
                            <a:rPr lang="en-US" altLang="zh-CN" i="1">
                              <a:solidFill>
                                <a:schemeClr val="tx1"/>
                              </a:solidFill>
                              <a:latin typeface="Cambria Math" panose="02040503050406030204" pitchFamily="18" charset="0"/>
                            </a:rPr>
                            <m:t>−</m:t>
                          </m:r>
                          <m:sSup>
                            <m:sSupPr>
                              <m:ctrlPr>
                                <a:rPr lang="en-US" altLang="zh-CN" i="1" smtClean="0">
                                  <a:solidFill>
                                    <a:schemeClr val="tx1"/>
                                  </a:solidFill>
                                  <a:latin typeface="Cambria Math" panose="02040503050406030204" pitchFamily="18" charset="0"/>
                                </a:rPr>
                              </m:ctrlPr>
                            </m:sSupPr>
                            <m:e>
                              <m:r>
                                <a:rPr lang="zh-CN" altLang="en-US" i="1">
                                  <a:latin typeface="Cambria Math" panose="02040503050406030204" pitchFamily="18" charset="0"/>
                                  <a:ea typeface="Cambria Math" panose="02040503050406030204" pitchFamily="18" charset="0"/>
                                </a:rPr>
                                <m:t>𝜎</m:t>
                              </m:r>
                            </m:e>
                            <m:sup>
                              <m:r>
                                <a:rPr lang="en-US" altLang="zh-CN" i="1" smtClean="0">
                                  <a:solidFill>
                                    <a:schemeClr val="tx1"/>
                                  </a:solidFill>
                                  <a:latin typeface="Cambria Math" panose="02040503050406030204" pitchFamily="18" charset="0"/>
                                </a:rPr>
                                <m:t>2</m:t>
                              </m:r>
                            </m:sup>
                          </m:sSup>
                        </m:e>
                      </m:rad>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𝜀</m:t>
                          </m:r>
                        </m:e>
                        <m:sub>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𝜏</m:t>
                              </m:r>
                            </m:e>
                            <m:sub>
                              <m:r>
                                <a:rPr lang="en-US" altLang="zh-CN" i="1">
                                  <a:solidFill>
                                    <a:schemeClr val="tx1"/>
                                  </a:solidFill>
                                  <a:latin typeface="Cambria Math" panose="02040503050406030204" pitchFamily="18" charset="0"/>
                                </a:rPr>
                                <m:t>𝑖</m:t>
                              </m:r>
                            </m:sub>
                          </m:sSub>
                        </m:sub>
                      </m:sSub>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zh-CN" altLang="en-US" b="0" i="1" smtClean="0">
                              <a:solidFill>
                                <a:srgbClr val="FF0000"/>
                              </a:solidFill>
                              <a:latin typeface="Cambria Math" panose="02040503050406030204" pitchFamily="18" charset="0"/>
                              <a:ea typeface="Cambria Math" panose="02040503050406030204" pitchFamily="18" charset="0"/>
                            </a:rPr>
                            <m:t>𝜎</m:t>
                          </m:r>
                        </m:e>
                        <m:sup>
                          <m:r>
                            <a:rPr lang="en-US" altLang="zh-CN" b="0" i="1" smtClean="0">
                              <a:solidFill>
                                <a:schemeClr val="tx1"/>
                              </a:solidFill>
                              <a:latin typeface="Cambria Math" panose="02040503050406030204" pitchFamily="18" charset="0"/>
                            </a:rPr>
                            <m:t>2</m:t>
                          </m:r>
                        </m:sup>
                      </m:sSup>
                      <m:r>
                        <a:rPr lang="en-US" altLang="zh-CN" b="0" i="1" smtClean="0">
                          <a:solidFill>
                            <a:schemeClr val="tx1"/>
                          </a:solidFill>
                          <a:latin typeface="Cambria Math" panose="02040503050406030204" pitchFamily="18" charset="0"/>
                        </a:rPr>
                        <m:t>)</m:t>
                      </m:r>
                    </m:oMath>
                  </m:oMathPara>
                </a14:m>
                <a:endParaRPr lang="zh-CN" altLang="en-US"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DB96BF64-2EFA-64B9-2373-B0CC8A859958}"/>
                  </a:ext>
                </a:extLst>
              </p:cNvPr>
              <p:cNvSpPr txBox="1">
                <a:spLocks noRot="1" noChangeAspect="1" noMove="1" noResize="1" noEditPoints="1" noAdjustHandles="1" noChangeArrowheads="1" noChangeShapeType="1" noTextEdit="1"/>
              </p:cNvSpPr>
              <p:nvPr/>
            </p:nvSpPr>
            <p:spPr>
              <a:xfrm>
                <a:off x="2113280" y="1777144"/>
                <a:ext cx="9004968" cy="808235"/>
              </a:xfrm>
              <a:prstGeom prst="rect">
                <a:avLst/>
              </a:prstGeom>
              <a:blipFill>
                <a:blip r:embed="rId5"/>
                <a:stretch>
                  <a:fillRect/>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AA55E198-BD67-1CBE-A371-4EF5D936788D}"/>
              </a:ext>
            </a:extLst>
          </p:cNvPr>
          <p:cNvSpPr txBox="1"/>
          <p:nvPr/>
        </p:nvSpPr>
        <p:spPr>
          <a:xfrm>
            <a:off x="2895600" y="2902299"/>
            <a:ext cx="6736080" cy="369332"/>
          </a:xfrm>
          <a:prstGeom prst="rect">
            <a:avLst/>
          </a:prstGeom>
          <a:noFill/>
        </p:spPr>
        <p:txBody>
          <a:bodyPr wrap="square">
            <a:spAutoFit/>
          </a:bodyPr>
          <a:lstStyle/>
          <a:p>
            <a:r>
              <a:rPr lang="zh-CN" altLang="en-US" sz="18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待定系数法导致标准差成为超参数→实验时𝜎应该怎么选取？</a:t>
            </a:r>
            <a:endParaRPr lang="zh-CN" altLang="en-US" dirty="0"/>
          </a:p>
        </p:txBody>
      </p:sp>
      <p:sp>
        <p:nvSpPr>
          <p:cNvPr id="7" name="箭头: 右 42">
            <a:extLst>
              <a:ext uri="{FF2B5EF4-FFF2-40B4-BE49-F238E27FC236}">
                <a16:creationId xmlns:a16="http://schemas.microsoft.com/office/drawing/2014/main" id="{629B78F6-9C69-B582-F483-F52E6C88C8C6}"/>
              </a:ext>
            </a:extLst>
          </p:cNvPr>
          <p:cNvSpPr/>
          <p:nvPr/>
        </p:nvSpPr>
        <p:spPr>
          <a:xfrm rot="5400000">
            <a:off x="5392658" y="3437884"/>
            <a:ext cx="36933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8D27AA2-8936-0F26-BCBC-96D3F1C70812}"/>
                  </a:ext>
                </a:extLst>
              </p:cNvPr>
              <p:cNvSpPr txBox="1"/>
              <p:nvPr/>
            </p:nvSpPr>
            <p:spPr>
              <a:xfrm>
                <a:off x="1908917" y="4058515"/>
                <a:ext cx="5327874" cy="58746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1400" b="0" i="1" smtClean="0">
                          <a:solidFill>
                            <a:schemeClr val="tx1"/>
                          </a:solidFill>
                          <a:latin typeface="Cambria Math" panose="02040503050406030204" pitchFamily="18" charset="0"/>
                        </a:rPr>
                        <m:t>𝐷𝐷𝑃𝑀</m:t>
                      </m:r>
                      <m:r>
                        <a:rPr lang="en-US" altLang="zh-CN" sz="1400" b="0" i="1" smtClean="0">
                          <a:solidFill>
                            <a:schemeClr val="tx1"/>
                          </a:solidFill>
                          <a:latin typeface="Cambria Math" panose="02040503050406030204" pitchFamily="18" charset="0"/>
                        </a:rPr>
                        <m:t>:</m:t>
                      </m:r>
                      <m:r>
                        <a:rPr lang="en-US" altLang="zh-CN" sz="1400" b="0" i="1" smtClean="0">
                          <a:solidFill>
                            <a:schemeClr val="tx1"/>
                          </a:solidFill>
                          <a:latin typeface="Cambria Math" panose="02040503050406030204" pitchFamily="18" charset="0"/>
                        </a:rPr>
                        <m:t>𝑝</m:t>
                      </m:r>
                      <m:d>
                        <m:dPr>
                          <m:ctrlPr>
                            <a:rPr lang="en-US" altLang="zh-CN" sz="1400" b="0" i="1" smtClean="0">
                              <a:solidFill>
                                <a:schemeClr val="tx1"/>
                              </a:solidFill>
                              <a:latin typeface="Cambria Math" panose="02040503050406030204" pitchFamily="18" charset="0"/>
                            </a:rPr>
                          </m:ctrlPr>
                        </m:dPr>
                        <m:e>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𝑥</m:t>
                              </m:r>
                            </m:e>
                            <m:sub>
                              <m:r>
                                <a:rPr lang="en-US" altLang="zh-CN" sz="1400" b="0" i="1" smtClean="0">
                                  <a:solidFill>
                                    <a:schemeClr val="tx1"/>
                                  </a:solidFill>
                                  <a:latin typeface="Cambria Math" panose="02040503050406030204" pitchFamily="18" charset="0"/>
                                </a:rPr>
                                <m:t>𝑡</m:t>
                              </m:r>
                              <m:r>
                                <a:rPr lang="en-US" altLang="zh-CN" sz="1400" b="0" i="1" smtClean="0">
                                  <a:solidFill>
                                    <a:schemeClr val="tx1"/>
                                  </a:solidFill>
                                  <a:latin typeface="Cambria Math" panose="02040503050406030204" pitchFamily="18" charset="0"/>
                                </a:rPr>
                                <m:t>−1</m:t>
                              </m:r>
                            </m:sub>
                          </m:sSub>
                        </m:e>
                        <m:e>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𝑥</m:t>
                              </m:r>
                            </m:e>
                            <m:sub>
                              <m:r>
                                <a:rPr lang="en-US" altLang="zh-CN" sz="1400" b="0" i="1" smtClean="0">
                                  <a:solidFill>
                                    <a:schemeClr val="tx1"/>
                                  </a:solidFill>
                                  <a:latin typeface="Cambria Math" panose="02040503050406030204" pitchFamily="18" charset="0"/>
                                </a:rPr>
                                <m:t>𝑡</m:t>
                              </m:r>
                            </m:sub>
                          </m:sSub>
                          <m:r>
                            <a:rPr lang="en-US" altLang="zh-CN" sz="1400" b="0" i="1" smtClean="0">
                              <a:solidFill>
                                <a:schemeClr val="tx1"/>
                              </a:solidFill>
                              <a:latin typeface="Cambria Math" panose="02040503050406030204" pitchFamily="18" charset="0"/>
                            </a:rPr>
                            <m:t>,</m:t>
                          </m:r>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𝑥</m:t>
                              </m:r>
                            </m:e>
                            <m:sub>
                              <m:r>
                                <a:rPr lang="en-US" altLang="zh-CN" sz="1400" b="0" i="1" smtClean="0">
                                  <a:solidFill>
                                    <a:schemeClr val="tx1"/>
                                  </a:solidFill>
                                  <a:latin typeface="Cambria Math" panose="02040503050406030204" pitchFamily="18" charset="0"/>
                                </a:rPr>
                                <m:t>0</m:t>
                              </m:r>
                            </m:sub>
                          </m:sSub>
                        </m:e>
                      </m:d>
                      <m:r>
                        <a:rPr lang="en-US" altLang="zh-CN" sz="1400" b="0" i="1" smtClean="0">
                          <a:solidFill>
                            <a:schemeClr val="tx1"/>
                          </a:solidFill>
                          <a:latin typeface="Cambria Math" panose="02040503050406030204" pitchFamily="18" charset="0"/>
                        </a:rPr>
                        <m:t>~</m:t>
                      </m:r>
                      <m:r>
                        <a:rPr lang="en-US" altLang="zh-CN" sz="1400" b="0" i="1" smtClean="0">
                          <a:solidFill>
                            <a:schemeClr val="tx1"/>
                          </a:solidFill>
                          <a:latin typeface="Cambria Math" panose="02040503050406030204" pitchFamily="18" charset="0"/>
                        </a:rPr>
                        <m:t>𝑁</m:t>
                      </m:r>
                      <m:r>
                        <a:rPr lang="en-US" altLang="zh-CN" sz="1400" b="0" i="1" smtClean="0">
                          <a:solidFill>
                            <a:schemeClr val="tx1"/>
                          </a:solidFill>
                          <a:latin typeface="Cambria Math" panose="02040503050406030204" pitchFamily="18" charset="0"/>
                        </a:rPr>
                        <m:t>(</m:t>
                      </m:r>
                      <m:f>
                        <m:fPr>
                          <m:ctrlPr>
                            <a:rPr lang="en-US" altLang="zh-CN" sz="1400" b="0" i="1" smtClean="0">
                              <a:solidFill>
                                <a:schemeClr val="tx1"/>
                              </a:solidFill>
                              <a:latin typeface="Cambria Math" panose="02040503050406030204" pitchFamily="18" charset="0"/>
                            </a:rPr>
                          </m:ctrlPr>
                        </m:fPr>
                        <m:num>
                          <m:r>
                            <a:rPr lang="en-US" altLang="zh-CN" sz="1400" b="0" i="1" smtClean="0">
                              <a:solidFill>
                                <a:schemeClr val="tx1"/>
                              </a:solidFill>
                              <a:latin typeface="Cambria Math" panose="02040503050406030204" pitchFamily="18" charset="0"/>
                            </a:rPr>
                            <m:t>1</m:t>
                          </m:r>
                        </m:num>
                        <m:den>
                          <m:rad>
                            <m:radPr>
                              <m:degHide m:val="on"/>
                              <m:ctrlPr>
                                <a:rPr lang="en-US" altLang="zh-CN" sz="1400" i="1">
                                  <a:solidFill>
                                    <a:schemeClr val="tx1"/>
                                  </a:solidFill>
                                  <a:latin typeface="Cambria Math" panose="02040503050406030204" pitchFamily="18" charset="0"/>
                                </a:rPr>
                              </m:ctrlPr>
                            </m:radPr>
                            <m:deg/>
                            <m:e>
                              <m:sSub>
                                <m:sSubPr>
                                  <m:ctrlPr>
                                    <a:rPr lang="en-US" altLang="zh-CN"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𝛼</m:t>
                                  </m:r>
                                </m:e>
                                <m:sub>
                                  <m:r>
                                    <a:rPr lang="en-US" altLang="zh-CN" sz="1400" i="1">
                                      <a:solidFill>
                                        <a:schemeClr val="tx1"/>
                                      </a:solidFill>
                                      <a:latin typeface="Cambria Math" panose="02040503050406030204" pitchFamily="18" charset="0"/>
                                    </a:rPr>
                                    <m:t>𝑡</m:t>
                                  </m:r>
                                </m:sub>
                              </m:sSub>
                            </m:e>
                          </m:rad>
                        </m:den>
                      </m:f>
                      <m:r>
                        <a:rPr lang="en-US" altLang="zh-CN" sz="1400" b="0" i="1" smtClean="0">
                          <a:solidFill>
                            <a:schemeClr val="tx1"/>
                          </a:solidFill>
                          <a:latin typeface="Cambria Math" panose="02040503050406030204" pitchFamily="18" charset="0"/>
                        </a:rPr>
                        <m:t>(</m:t>
                      </m:r>
                      <m:sSub>
                        <m:sSubPr>
                          <m:ctrlPr>
                            <a:rPr lang="en-US" altLang="zh-CN" sz="1400" i="1">
                              <a:solidFill>
                                <a:schemeClr val="tx1"/>
                              </a:solidFill>
                              <a:latin typeface="Cambria Math" panose="02040503050406030204" pitchFamily="18" charset="0"/>
                            </a:rPr>
                          </m:ctrlPr>
                        </m:sSubPr>
                        <m:e>
                          <m:r>
                            <a:rPr lang="en-US" altLang="zh-CN" sz="1400" i="1">
                              <a:solidFill>
                                <a:schemeClr val="tx1"/>
                              </a:solidFill>
                              <a:latin typeface="Cambria Math" panose="02040503050406030204" pitchFamily="18" charset="0"/>
                            </a:rPr>
                            <m:t>𝑥</m:t>
                          </m:r>
                        </m:e>
                        <m:sub>
                          <m:r>
                            <a:rPr lang="en-US" altLang="zh-CN" sz="1400" i="1">
                              <a:solidFill>
                                <a:schemeClr val="tx1"/>
                              </a:solidFill>
                              <a:latin typeface="Cambria Math" panose="02040503050406030204" pitchFamily="18" charset="0"/>
                            </a:rPr>
                            <m:t>𝑡</m:t>
                          </m:r>
                        </m:sub>
                      </m:sSub>
                      <m:r>
                        <a:rPr lang="en-US" altLang="zh-CN" sz="1400" b="0" i="1" smtClean="0">
                          <a:solidFill>
                            <a:schemeClr val="tx1"/>
                          </a:solidFill>
                          <a:latin typeface="Cambria Math" panose="02040503050406030204" pitchFamily="18" charset="0"/>
                        </a:rPr>
                        <m:t>−</m:t>
                      </m:r>
                      <m:f>
                        <m:fPr>
                          <m:ctrlPr>
                            <a:rPr lang="en-US" altLang="zh-CN" sz="1400" b="0" i="1" smtClean="0">
                              <a:solidFill>
                                <a:schemeClr val="tx1"/>
                              </a:solidFill>
                              <a:latin typeface="Cambria Math" panose="02040503050406030204" pitchFamily="18" charset="0"/>
                            </a:rPr>
                          </m:ctrlPr>
                        </m:fPr>
                        <m:num>
                          <m:r>
                            <a:rPr lang="en-US" altLang="zh-CN" sz="1400" b="0" i="1" smtClean="0">
                              <a:solidFill>
                                <a:schemeClr val="tx1"/>
                              </a:solidFill>
                              <a:latin typeface="Cambria Math" panose="02040503050406030204" pitchFamily="18" charset="0"/>
                            </a:rPr>
                            <m:t>1−</m:t>
                          </m:r>
                          <m:sSub>
                            <m:sSubPr>
                              <m:ctrlPr>
                                <a:rPr lang="en-US" altLang="zh-CN"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𝛼</m:t>
                              </m:r>
                            </m:e>
                            <m:sub>
                              <m:r>
                                <a:rPr lang="en-US" altLang="zh-CN" sz="1400" i="1">
                                  <a:solidFill>
                                    <a:schemeClr val="tx1"/>
                                  </a:solidFill>
                                  <a:latin typeface="Cambria Math" panose="02040503050406030204" pitchFamily="18" charset="0"/>
                                </a:rPr>
                                <m:t>𝑡</m:t>
                              </m:r>
                            </m:sub>
                          </m:sSub>
                        </m:num>
                        <m:den>
                          <m:rad>
                            <m:radPr>
                              <m:degHide m:val="on"/>
                              <m:ctrlPr>
                                <a:rPr lang="en-US" altLang="zh-CN" sz="1400" b="0" i="1" smtClean="0">
                                  <a:solidFill>
                                    <a:schemeClr val="tx1"/>
                                  </a:solidFill>
                                  <a:latin typeface="Cambria Math" panose="02040503050406030204" pitchFamily="18" charset="0"/>
                                </a:rPr>
                              </m:ctrlPr>
                            </m:radPr>
                            <m:deg/>
                            <m:e>
                              <m:r>
                                <a:rPr lang="en-US" altLang="zh-CN" sz="1400" i="1">
                                  <a:solidFill>
                                    <a:schemeClr val="tx1"/>
                                  </a:solidFill>
                                  <a:latin typeface="Cambria Math" panose="02040503050406030204" pitchFamily="18" charset="0"/>
                                </a:rPr>
                                <m:t>1−</m:t>
                              </m:r>
                              <m:sSub>
                                <m:sSubPr>
                                  <m:ctrlPr>
                                    <a:rPr lang="en-US" altLang="zh-CN" sz="1400" i="1">
                                      <a:solidFill>
                                        <a:schemeClr val="tx1"/>
                                      </a:solidFill>
                                      <a:latin typeface="Cambria Math" panose="02040503050406030204" pitchFamily="18" charset="0"/>
                                    </a:rPr>
                                  </m:ctrlPr>
                                </m:sSubPr>
                                <m:e>
                                  <m:acc>
                                    <m:accPr>
                                      <m:chr m:val="̅"/>
                                      <m:ctrlPr>
                                        <a:rPr lang="en-US" altLang="zh-CN" sz="1400" i="1">
                                          <a:solidFill>
                                            <a:schemeClr val="tx1"/>
                                          </a:solidFill>
                                          <a:latin typeface="Cambria Math" panose="02040503050406030204" pitchFamily="18" charset="0"/>
                                        </a:rPr>
                                      </m:ctrlPr>
                                    </m:accPr>
                                    <m:e>
                                      <m:r>
                                        <a:rPr lang="zh-CN" altLang="en-US" sz="1400" i="1">
                                          <a:solidFill>
                                            <a:schemeClr val="tx1"/>
                                          </a:solidFill>
                                          <a:latin typeface="Cambria Math" panose="02040503050406030204" pitchFamily="18" charset="0"/>
                                        </a:rPr>
                                        <m:t>𝛼</m:t>
                                      </m:r>
                                    </m:e>
                                  </m:acc>
                                </m:e>
                                <m:sub>
                                  <m:r>
                                    <a:rPr lang="en-US" altLang="zh-CN" sz="1400" i="1">
                                      <a:solidFill>
                                        <a:schemeClr val="tx1"/>
                                      </a:solidFill>
                                      <a:latin typeface="Cambria Math" panose="02040503050406030204" pitchFamily="18" charset="0"/>
                                    </a:rPr>
                                    <m:t>𝑡</m:t>
                                  </m:r>
                                </m:sub>
                              </m:sSub>
                            </m:e>
                          </m:rad>
                        </m:den>
                      </m:f>
                      <m:sSub>
                        <m:sSubPr>
                          <m:ctrlPr>
                            <a:rPr lang="en-US" altLang="zh-CN" sz="1400" b="0" i="1" smtClean="0">
                              <a:solidFill>
                                <a:schemeClr val="tx1"/>
                              </a:solidFill>
                              <a:latin typeface="Cambria Math" panose="02040503050406030204" pitchFamily="18" charset="0"/>
                            </a:rPr>
                          </m:ctrlPr>
                        </m:sSubPr>
                        <m:e>
                          <m:r>
                            <a:rPr lang="zh-CN" altLang="en-US" sz="1400" b="0" i="1" smtClean="0">
                              <a:solidFill>
                                <a:schemeClr val="tx1"/>
                              </a:solidFill>
                              <a:latin typeface="Cambria Math" panose="02040503050406030204" pitchFamily="18" charset="0"/>
                            </a:rPr>
                            <m:t>𝜀</m:t>
                          </m:r>
                        </m:e>
                        <m:sub>
                          <m:r>
                            <a:rPr lang="zh-CN" altLang="en-US" sz="1400" b="0" i="1" smtClean="0">
                              <a:solidFill>
                                <a:schemeClr val="tx1"/>
                              </a:solidFill>
                              <a:latin typeface="Cambria Math" panose="02040503050406030204" pitchFamily="18" charset="0"/>
                            </a:rPr>
                            <m:t>𝜃</m:t>
                          </m:r>
                        </m:sub>
                      </m:sSub>
                      <m:r>
                        <a:rPr lang="en-US" altLang="zh-CN" sz="1400" b="0" i="1" smtClean="0">
                          <a:solidFill>
                            <a:schemeClr val="tx1"/>
                          </a:solidFill>
                          <a:latin typeface="Cambria Math" panose="02040503050406030204" pitchFamily="18" charset="0"/>
                        </a:rPr>
                        <m:t>),</m:t>
                      </m:r>
                      <m:f>
                        <m:fPr>
                          <m:ctrlPr>
                            <a:rPr lang="en-US" altLang="zh-CN" sz="1400" i="1">
                              <a:solidFill>
                                <a:schemeClr val="tx1"/>
                              </a:solidFill>
                              <a:latin typeface="Cambria Math" panose="02040503050406030204" pitchFamily="18" charset="0"/>
                            </a:rPr>
                          </m:ctrlPr>
                        </m:fPr>
                        <m:num>
                          <m:r>
                            <a:rPr lang="en-US" altLang="zh-CN" sz="1400" i="1">
                              <a:solidFill>
                                <a:schemeClr val="tx1"/>
                              </a:solidFill>
                              <a:latin typeface="Cambria Math" panose="02040503050406030204" pitchFamily="18" charset="0"/>
                            </a:rPr>
                            <m:t>1−</m:t>
                          </m:r>
                          <m:sSub>
                            <m:sSubPr>
                              <m:ctrlPr>
                                <a:rPr lang="en-US" altLang="zh-CN" sz="1400" i="1">
                                  <a:solidFill>
                                    <a:schemeClr val="tx1"/>
                                  </a:solidFill>
                                  <a:latin typeface="Cambria Math" panose="02040503050406030204" pitchFamily="18" charset="0"/>
                                </a:rPr>
                              </m:ctrlPr>
                            </m:sSubPr>
                            <m:e>
                              <m:acc>
                                <m:accPr>
                                  <m:chr m:val="̅"/>
                                  <m:ctrlPr>
                                    <a:rPr lang="en-US" altLang="zh-CN" sz="1400" i="1">
                                      <a:solidFill>
                                        <a:schemeClr val="tx1"/>
                                      </a:solidFill>
                                      <a:latin typeface="Cambria Math" panose="02040503050406030204" pitchFamily="18" charset="0"/>
                                    </a:rPr>
                                  </m:ctrlPr>
                                </m:accPr>
                                <m:e>
                                  <m:r>
                                    <a:rPr lang="zh-CN" altLang="en-US" sz="1400" i="1">
                                      <a:solidFill>
                                        <a:schemeClr val="tx1"/>
                                      </a:solidFill>
                                      <a:latin typeface="Cambria Math" panose="02040503050406030204" pitchFamily="18" charset="0"/>
                                    </a:rPr>
                                    <m:t>𝛼</m:t>
                                  </m:r>
                                </m:e>
                              </m:acc>
                            </m:e>
                            <m:sub>
                              <m:r>
                                <a:rPr lang="en-US" altLang="zh-CN" sz="1400" i="1">
                                  <a:solidFill>
                                    <a:schemeClr val="tx1"/>
                                  </a:solidFill>
                                  <a:latin typeface="Cambria Math" panose="02040503050406030204" pitchFamily="18" charset="0"/>
                                </a:rPr>
                                <m:t>𝑡</m:t>
                              </m:r>
                              <m:r>
                                <a:rPr lang="en-US" altLang="zh-CN" sz="1400" i="1">
                                  <a:solidFill>
                                    <a:schemeClr val="tx1"/>
                                  </a:solidFill>
                                  <a:latin typeface="Cambria Math" panose="02040503050406030204" pitchFamily="18" charset="0"/>
                                </a:rPr>
                                <m:t>−1</m:t>
                              </m:r>
                            </m:sub>
                          </m:sSub>
                        </m:num>
                        <m:den>
                          <m:r>
                            <a:rPr lang="en-US" altLang="zh-CN" sz="1400" i="1">
                              <a:solidFill>
                                <a:schemeClr val="tx1"/>
                              </a:solidFill>
                              <a:latin typeface="Cambria Math" panose="02040503050406030204" pitchFamily="18" charset="0"/>
                            </a:rPr>
                            <m:t>1−</m:t>
                          </m:r>
                          <m:sSub>
                            <m:sSubPr>
                              <m:ctrlPr>
                                <a:rPr lang="en-US" altLang="zh-CN" sz="1400" i="1">
                                  <a:solidFill>
                                    <a:schemeClr val="tx1"/>
                                  </a:solidFill>
                                  <a:latin typeface="Cambria Math" panose="02040503050406030204" pitchFamily="18" charset="0"/>
                                </a:rPr>
                              </m:ctrlPr>
                            </m:sSubPr>
                            <m:e>
                              <m:acc>
                                <m:accPr>
                                  <m:chr m:val="̅"/>
                                  <m:ctrlPr>
                                    <a:rPr lang="en-US" altLang="zh-CN" sz="1400" i="1">
                                      <a:solidFill>
                                        <a:schemeClr val="tx1"/>
                                      </a:solidFill>
                                      <a:latin typeface="Cambria Math" panose="02040503050406030204" pitchFamily="18" charset="0"/>
                                    </a:rPr>
                                  </m:ctrlPr>
                                </m:accPr>
                                <m:e>
                                  <m:r>
                                    <a:rPr lang="zh-CN" altLang="en-US" sz="1400" i="1">
                                      <a:solidFill>
                                        <a:schemeClr val="tx1"/>
                                      </a:solidFill>
                                      <a:latin typeface="Cambria Math" panose="02040503050406030204" pitchFamily="18" charset="0"/>
                                    </a:rPr>
                                    <m:t>𝛼</m:t>
                                  </m:r>
                                </m:e>
                              </m:acc>
                            </m:e>
                            <m:sub>
                              <m:r>
                                <a:rPr lang="en-US" altLang="zh-CN" sz="1400" i="1">
                                  <a:solidFill>
                                    <a:schemeClr val="tx1"/>
                                  </a:solidFill>
                                  <a:latin typeface="Cambria Math" panose="02040503050406030204" pitchFamily="18" charset="0"/>
                                </a:rPr>
                                <m:t>𝑡</m:t>
                              </m:r>
                            </m:sub>
                          </m:sSub>
                        </m:den>
                      </m:f>
                      <m:r>
                        <a:rPr lang="en-US" altLang="zh-CN" sz="1400" i="1">
                          <a:solidFill>
                            <a:schemeClr val="tx1"/>
                          </a:solidFill>
                          <a:latin typeface="Cambria Math" panose="02040503050406030204" pitchFamily="18" charset="0"/>
                        </a:rPr>
                        <m:t>(1−</m:t>
                      </m:r>
                      <m:sSub>
                        <m:sSubPr>
                          <m:ctrlPr>
                            <a:rPr lang="en-US" altLang="zh-CN"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𝛼</m:t>
                          </m:r>
                        </m:e>
                        <m:sub>
                          <m:r>
                            <a:rPr lang="en-US" altLang="zh-CN" sz="1400" i="1">
                              <a:solidFill>
                                <a:schemeClr val="tx1"/>
                              </a:solidFill>
                              <a:latin typeface="Cambria Math" panose="02040503050406030204" pitchFamily="18" charset="0"/>
                            </a:rPr>
                            <m:t>𝑡</m:t>
                          </m:r>
                        </m:sub>
                      </m:sSub>
                      <m:r>
                        <a:rPr lang="en-US" altLang="zh-CN" sz="1400" i="1">
                          <a:solidFill>
                            <a:schemeClr val="tx1"/>
                          </a:solidFill>
                          <a:latin typeface="Cambria Math" panose="02040503050406030204" pitchFamily="18" charset="0"/>
                        </a:rPr>
                        <m:t>))</m:t>
                      </m:r>
                    </m:oMath>
                  </m:oMathPara>
                </a14:m>
                <a:endParaRPr lang="zh-CN" altLang="en-US" sz="1400" dirty="0">
                  <a:solidFill>
                    <a:schemeClr val="tx1"/>
                  </a:solidFill>
                </a:endParaRPr>
              </a:p>
            </p:txBody>
          </p:sp>
        </mc:Choice>
        <mc:Fallback xmlns="">
          <p:sp>
            <p:nvSpPr>
              <p:cNvPr id="9" name="文本框 8">
                <a:extLst>
                  <a:ext uri="{FF2B5EF4-FFF2-40B4-BE49-F238E27FC236}">
                    <a16:creationId xmlns:a16="http://schemas.microsoft.com/office/drawing/2014/main" id="{98D27AA2-8936-0F26-BCBC-96D3F1C70812}"/>
                  </a:ext>
                </a:extLst>
              </p:cNvPr>
              <p:cNvSpPr txBox="1">
                <a:spLocks noRot="1" noChangeAspect="1" noMove="1" noResize="1" noEditPoints="1" noAdjustHandles="1" noChangeArrowheads="1" noChangeShapeType="1" noTextEdit="1"/>
              </p:cNvSpPr>
              <p:nvPr/>
            </p:nvSpPr>
            <p:spPr>
              <a:xfrm>
                <a:off x="1908917" y="4058515"/>
                <a:ext cx="5327874" cy="58746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428417E-E36E-D3D7-BA12-8B2CC81C8053}"/>
                  </a:ext>
                </a:extLst>
              </p:cNvPr>
              <p:cNvSpPr txBox="1"/>
              <p:nvPr/>
            </p:nvSpPr>
            <p:spPr>
              <a:xfrm>
                <a:off x="7641697" y="3899756"/>
                <a:ext cx="2437848" cy="81984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sz="1600" b="0" i="1" smtClean="0">
                          <a:solidFill>
                            <a:schemeClr val="tx1"/>
                          </a:solidFill>
                          <a:latin typeface="Cambria Math" panose="02040503050406030204" pitchFamily="18" charset="0"/>
                          <a:ea typeface="Cambria Math" panose="02040503050406030204" pitchFamily="18" charset="0"/>
                        </a:rPr>
                        <m:t>𝜎</m:t>
                      </m:r>
                      <m:r>
                        <a:rPr lang="en-US" altLang="zh-CN" sz="1600" b="0" i="1" smtClean="0">
                          <a:solidFill>
                            <a:schemeClr val="tx1"/>
                          </a:solidFill>
                          <a:latin typeface="Cambria Math" panose="02040503050406030204" pitchFamily="18" charset="0"/>
                          <a:ea typeface="Cambria Math" panose="02040503050406030204" pitchFamily="18" charset="0"/>
                        </a:rPr>
                        <m:t>=</m:t>
                      </m:r>
                      <m:rad>
                        <m:radPr>
                          <m:degHide m:val="on"/>
                          <m:ctrlPr>
                            <a:rPr lang="en-US" altLang="zh-CN" sz="1600" b="0" i="1" smtClean="0">
                              <a:solidFill>
                                <a:schemeClr val="tx1"/>
                              </a:solidFill>
                              <a:latin typeface="Cambria Math" panose="02040503050406030204" pitchFamily="18" charset="0"/>
                              <a:ea typeface="Cambria Math" panose="02040503050406030204" pitchFamily="18" charset="0"/>
                            </a:rPr>
                          </m:ctrlPr>
                        </m:radPr>
                        <m:deg/>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zh-CN" altLang="en-US" sz="1600" i="1">
                                          <a:latin typeface="Cambria Math" panose="02040503050406030204" pitchFamily="18" charset="0"/>
                                        </a:rPr>
                                        <m:t>𝛼</m:t>
                                      </m:r>
                                    </m:e>
                                  </m:acc>
                                </m:e>
                                <m:sub>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𝜏</m:t>
                                      </m:r>
                                    </m:e>
                                    <m:sub>
                                      <m:r>
                                        <a:rPr lang="en-US" altLang="zh-CN" sz="1600" i="1">
                                          <a:latin typeface="Cambria Math" panose="02040503050406030204" pitchFamily="18" charset="0"/>
                                        </a:rPr>
                                        <m:t>𝑖</m:t>
                                      </m:r>
                                      <m:r>
                                        <a:rPr lang="en-US" altLang="zh-CN" sz="1600" i="1">
                                          <a:latin typeface="Cambria Math" panose="02040503050406030204" pitchFamily="18" charset="0"/>
                                        </a:rPr>
                                        <m:t>−1</m:t>
                                      </m:r>
                                    </m:sub>
                                  </m:sSub>
                                </m:sub>
                              </m:sSub>
                            </m:num>
                            <m:den>
                              <m:r>
                                <a:rPr lang="en-US" altLang="zh-CN" sz="1600" i="1">
                                  <a:latin typeface="Cambria Math" panose="02040503050406030204" pitchFamily="18" charset="0"/>
                                </a:rPr>
                                <m:t>1−</m:t>
                              </m:r>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zh-CN" altLang="en-US" sz="1600" i="1">
                                          <a:latin typeface="Cambria Math" panose="02040503050406030204" pitchFamily="18" charset="0"/>
                                        </a:rPr>
                                        <m:t>𝛼</m:t>
                                      </m:r>
                                    </m:e>
                                  </m:acc>
                                </m:e>
                                <m:sub>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𝜏</m:t>
                                      </m:r>
                                    </m:e>
                                    <m:sub>
                                      <m:r>
                                        <a:rPr lang="en-US" altLang="zh-CN" sz="1600" i="1">
                                          <a:latin typeface="Cambria Math" panose="02040503050406030204" pitchFamily="18" charset="0"/>
                                        </a:rPr>
                                        <m:t>𝑖</m:t>
                                      </m:r>
                                    </m:sub>
                                  </m:sSub>
                                </m:sub>
                              </m:sSub>
                            </m:den>
                          </m:f>
                          <m:r>
                            <a:rPr lang="en-US" altLang="zh-CN" sz="1600" i="1">
                              <a:latin typeface="Cambria Math" panose="02040503050406030204" pitchFamily="18" charset="0"/>
                            </a:rPr>
                            <m:t>(1−</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𝛼</m:t>
                              </m:r>
                            </m:e>
                            <m:sub>
                              <m:sSub>
                                <m:sSubPr>
                                  <m:ctrlPr>
                                    <a:rPr lang="en-US" altLang="zh-CN" sz="1600" i="1" smtClean="0">
                                      <a:latin typeface="Cambria Math" panose="02040503050406030204" pitchFamily="18" charset="0"/>
                                    </a:rPr>
                                  </m:ctrlPr>
                                </m:sSubPr>
                                <m:e>
                                  <m:r>
                                    <a:rPr lang="zh-CN" altLang="en-US" sz="1600" i="1">
                                      <a:latin typeface="Cambria Math" panose="02040503050406030204" pitchFamily="18" charset="0"/>
                                    </a:rPr>
                                    <m:t>𝜏</m:t>
                                  </m:r>
                                </m:e>
                                <m:sub>
                                  <m:r>
                                    <a:rPr lang="en-US" altLang="zh-CN" sz="1600" i="1">
                                      <a:latin typeface="Cambria Math" panose="02040503050406030204" pitchFamily="18" charset="0"/>
                                    </a:rPr>
                                    <m:t>𝑖</m:t>
                                  </m:r>
                                </m:sub>
                              </m:sSub>
                            </m:sub>
                          </m:sSub>
                          <m:r>
                            <a:rPr lang="en-US" altLang="zh-CN" sz="1600" i="1">
                              <a:latin typeface="Cambria Math" panose="02040503050406030204" pitchFamily="18" charset="0"/>
                            </a:rPr>
                            <m:t>)</m:t>
                          </m:r>
                        </m:e>
                      </m:rad>
                    </m:oMath>
                  </m:oMathPara>
                </a14:m>
                <a:endParaRPr lang="zh-CN" altLang="en-US" sz="1600" dirty="0">
                  <a:solidFill>
                    <a:schemeClr val="tx1"/>
                  </a:solidFill>
                </a:endParaRPr>
              </a:p>
            </p:txBody>
          </p:sp>
        </mc:Choice>
        <mc:Fallback xmlns="">
          <p:sp>
            <p:nvSpPr>
              <p:cNvPr id="18" name="文本框 17">
                <a:extLst>
                  <a:ext uri="{FF2B5EF4-FFF2-40B4-BE49-F238E27FC236}">
                    <a16:creationId xmlns:a16="http://schemas.microsoft.com/office/drawing/2014/main" id="{F428417E-E36E-D3D7-BA12-8B2CC81C8053}"/>
                  </a:ext>
                </a:extLst>
              </p:cNvPr>
              <p:cNvSpPr txBox="1">
                <a:spLocks noRot="1" noChangeAspect="1" noMove="1" noResize="1" noEditPoints="1" noAdjustHandles="1" noChangeArrowheads="1" noChangeShapeType="1" noTextEdit="1"/>
              </p:cNvSpPr>
              <p:nvPr/>
            </p:nvSpPr>
            <p:spPr>
              <a:xfrm>
                <a:off x="7641697" y="3899756"/>
                <a:ext cx="2437848" cy="819840"/>
              </a:xfrm>
              <a:prstGeom prst="rect">
                <a:avLst/>
              </a:prstGeom>
              <a:blipFill>
                <a:blip r:embed="rId7"/>
                <a:stretch>
                  <a:fillRect/>
                </a:stretch>
              </a:blipFill>
            </p:spPr>
            <p:txBody>
              <a:bodyPr/>
              <a:lstStyle/>
              <a:p>
                <a:r>
                  <a:rPr lang="zh-CN" altLang="en-US">
                    <a:noFill/>
                  </a:rPr>
                  <a:t> </a:t>
                </a:r>
              </a:p>
            </p:txBody>
          </p:sp>
        </mc:Fallback>
      </mc:AlternateContent>
      <p:sp>
        <p:nvSpPr>
          <p:cNvPr id="19" name="箭头: 右 42">
            <a:extLst>
              <a:ext uri="{FF2B5EF4-FFF2-40B4-BE49-F238E27FC236}">
                <a16:creationId xmlns:a16="http://schemas.microsoft.com/office/drawing/2014/main" id="{5ACB6D82-7D2A-0696-9D68-B94FE7AD495D}"/>
              </a:ext>
            </a:extLst>
          </p:cNvPr>
          <p:cNvSpPr/>
          <p:nvPr/>
        </p:nvSpPr>
        <p:spPr>
          <a:xfrm>
            <a:off x="7254578" y="4205342"/>
            <a:ext cx="36933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E8FBA13-7981-4DFC-EFA7-A1FA2A8FAA15}"/>
                  </a:ext>
                </a:extLst>
              </p:cNvPr>
              <p:cNvSpPr txBox="1"/>
              <p:nvPr/>
            </p:nvSpPr>
            <p:spPr>
              <a:xfrm>
                <a:off x="4550303" y="4991890"/>
                <a:ext cx="3091394" cy="9106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b="0" i="1" smtClean="0">
                          <a:solidFill>
                            <a:schemeClr val="tx1"/>
                          </a:solidFill>
                          <a:latin typeface="Cambria Math" panose="02040503050406030204" pitchFamily="18" charset="0"/>
                          <a:ea typeface="Cambria Math" panose="02040503050406030204" pitchFamily="18" charset="0"/>
                        </a:rPr>
                        <m:t>𝜎</m:t>
                      </m:r>
                      <m:r>
                        <a:rPr lang="en-US" altLang="zh-CN" b="0" i="1" smtClean="0">
                          <a:solidFill>
                            <a:schemeClr val="tx1"/>
                          </a:solidFill>
                          <a:latin typeface="Cambria Math" panose="02040503050406030204" pitchFamily="18" charset="0"/>
                          <a:ea typeface="Cambria Math" panose="02040503050406030204" pitchFamily="18" charset="0"/>
                        </a:rPr>
                        <m:t>=</m:t>
                      </m:r>
                      <m:r>
                        <a:rPr lang="zh-CN" altLang="en-US" b="0" i="1" smtClean="0">
                          <a:solidFill>
                            <a:srgbClr val="FF0000"/>
                          </a:solidFill>
                          <a:latin typeface="Cambria Math" panose="02040503050406030204" pitchFamily="18" charset="0"/>
                          <a:ea typeface="Cambria Math" panose="02040503050406030204" pitchFamily="18" charset="0"/>
                        </a:rPr>
                        <m:t>𝜂</m:t>
                      </m:r>
                      <m:rad>
                        <m:radPr>
                          <m:degHide m:val="on"/>
                          <m:ctrlPr>
                            <a:rPr lang="en-US" altLang="zh-CN" i="1">
                              <a:latin typeface="Cambria Math" panose="02040503050406030204" pitchFamily="18" charset="0"/>
                              <a:ea typeface="Cambria Math" panose="02040503050406030204" pitchFamily="18" charset="0"/>
                            </a:rPr>
                          </m:ctrlPr>
                        </m:radPr>
                        <m:deg/>
                        <m:e>
                          <m:f>
                            <m:fPr>
                              <m:ctrlPr>
                                <a:rPr lang="en-US" altLang="zh-CN" i="1">
                                  <a:latin typeface="Cambria Math" panose="02040503050406030204" pitchFamily="18" charset="0"/>
                                </a:rPr>
                              </m:ctrlPr>
                            </m:fPr>
                            <m:num>
                              <m:r>
                                <a:rPr lang="en-US" altLang="zh-CN" i="1">
                                  <a:latin typeface="Cambria Math" panose="02040503050406030204" pitchFamily="18" charset="0"/>
                                </a:rPr>
                                <m:t>1−</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𝛼</m:t>
                                      </m:r>
                                    </m:e>
                                  </m:acc>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𝜏</m:t>
                                      </m:r>
                                    </m:e>
                                    <m:sub>
                                      <m:r>
                                        <a:rPr lang="en-US" altLang="zh-CN" i="1">
                                          <a:latin typeface="Cambria Math" panose="02040503050406030204" pitchFamily="18" charset="0"/>
                                        </a:rPr>
                                        <m:t>𝑖</m:t>
                                      </m:r>
                                      <m:r>
                                        <a:rPr lang="en-US" altLang="zh-CN" i="1">
                                          <a:latin typeface="Cambria Math" panose="02040503050406030204" pitchFamily="18" charset="0"/>
                                        </a:rPr>
                                        <m:t>−1</m:t>
                                      </m:r>
                                    </m:sub>
                                  </m:sSub>
                                </m:sub>
                              </m:sSub>
                            </m:num>
                            <m:den>
                              <m:r>
                                <a:rPr lang="en-US" altLang="zh-CN" i="1">
                                  <a:latin typeface="Cambria Math" panose="02040503050406030204" pitchFamily="18" charset="0"/>
                                </a:rPr>
                                <m:t>1−</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𝛼</m:t>
                                      </m:r>
                                    </m:e>
                                  </m:acc>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𝜏</m:t>
                                      </m:r>
                                    </m:e>
                                    <m:sub>
                                      <m:r>
                                        <a:rPr lang="en-US" altLang="zh-CN" i="1">
                                          <a:latin typeface="Cambria Math" panose="02040503050406030204" pitchFamily="18" charset="0"/>
                                        </a:rPr>
                                        <m:t>𝑖</m:t>
                                      </m:r>
                                    </m:sub>
                                  </m:sSub>
                                </m:sub>
                              </m:sSub>
                            </m:den>
                          </m:f>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𝜏</m:t>
                                  </m:r>
                                </m:e>
                                <m:sub>
                                  <m:r>
                                    <a:rPr lang="en-US" altLang="zh-CN" i="1">
                                      <a:latin typeface="Cambria Math" panose="02040503050406030204" pitchFamily="18" charset="0"/>
                                    </a:rPr>
                                    <m:t>𝑖</m:t>
                                  </m:r>
                                </m:sub>
                              </m:sSub>
                            </m:sub>
                          </m:sSub>
                          <m:r>
                            <a:rPr lang="en-US" altLang="zh-CN" i="1">
                              <a:latin typeface="Cambria Math" panose="02040503050406030204" pitchFamily="18" charset="0"/>
                            </a:rPr>
                            <m:t>)</m:t>
                          </m:r>
                        </m:e>
                      </m:rad>
                    </m:oMath>
                  </m:oMathPara>
                </a14:m>
                <a:endParaRPr lang="zh-CN" altLang="en-US" dirty="0">
                  <a:solidFill>
                    <a:schemeClr val="tx1"/>
                  </a:solidFill>
                </a:endParaRPr>
              </a:p>
            </p:txBody>
          </p:sp>
        </mc:Choice>
        <mc:Fallback xmlns="">
          <p:sp>
            <p:nvSpPr>
              <p:cNvPr id="26" name="文本框 25">
                <a:extLst>
                  <a:ext uri="{FF2B5EF4-FFF2-40B4-BE49-F238E27FC236}">
                    <a16:creationId xmlns:a16="http://schemas.microsoft.com/office/drawing/2014/main" id="{DE8FBA13-7981-4DFC-EFA7-A1FA2A8FAA15}"/>
                  </a:ext>
                </a:extLst>
              </p:cNvPr>
              <p:cNvSpPr txBox="1">
                <a:spLocks noRot="1" noChangeAspect="1" noMove="1" noResize="1" noEditPoints="1" noAdjustHandles="1" noChangeArrowheads="1" noChangeShapeType="1" noTextEdit="1"/>
              </p:cNvSpPr>
              <p:nvPr/>
            </p:nvSpPr>
            <p:spPr>
              <a:xfrm>
                <a:off x="4550303" y="4991890"/>
                <a:ext cx="3091394" cy="91069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2D3F05F2-392B-3447-8F1A-E1F47AF4338C}"/>
                  </a:ext>
                </a:extLst>
              </p:cNvPr>
              <p:cNvSpPr txBox="1"/>
              <p:nvPr/>
            </p:nvSpPr>
            <p:spPr>
              <a:xfrm>
                <a:off x="3789709" y="5905607"/>
                <a:ext cx="4612582" cy="369332"/>
              </a:xfrm>
              <a:prstGeom prst="rect">
                <a:avLst/>
              </a:prstGeom>
              <a:noFill/>
            </p:spPr>
            <p:txBody>
              <a:bodyPr wrap="square">
                <a:spAutoFit/>
              </a:bodyPr>
              <a:lstStyle/>
              <a:p>
                <a14:m>
                  <m:oMath xmlns:m="http://schemas.openxmlformats.org/officeDocument/2006/math">
                    <m:r>
                      <a:rPr lang="zh-CN" altLang="en-US" b="1">
                        <a:solidFill>
                          <a:srgbClr val="002060"/>
                        </a:solidFill>
                        <a:latin typeface="Cambria Math" panose="02040503050406030204" pitchFamily="18" charset="0"/>
                        <a:ea typeface="黑体" panose="02010609060101010101" pitchFamily="49" charset="-122"/>
                        <a:cs typeface="Times New Roman" panose="02020603050405020304" pitchFamily="18" charset="0"/>
                      </a:rPr>
                      <m:t>𝜂</m:t>
                    </m:r>
                  </m:oMath>
                </a14:m>
                <a:r>
                  <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为</a:t>
                </a:r>
                <a:r>
                  <a:rPr lang="en-US" altLang="zh-CN"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时，当</a:t>
                </a:r>
                <a14:m>
                  <m:oMath xmlns:m="http://schemas.openxmlformats.org/officeDocument/2006/math">
                    <m:sSub>
                      <m:sSubPr>
                        <m:ctrlPr>
                          <a:rPr lang="en-US" altLang="zh-CN" b="1" i="1">
                            <a:solidFill>
                              <a:srgbClr val="00206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b="1">
                            <a:solidFill>
                              <a:srgbClr val="002060"/>
                            </a:solidFill>
                            <a:latin typeface="Cambria Math" panose="02040503050406030204" pitchFamily="18" charset="0"/>
                            <a:ea typeface="黑体" panose="02010609060101010101" pitchFamily="49" charset="-122"/>
                            <a:cs typeface="Times New Roman" panose="02020603050405020304" pitchFamily="18" charset="0"/>
                          </a:rPr>
                          <m:t>𝑥</m:t>
                        </m:r>
                      </m:e>
                      <m:sub>
                        <m:r>
                          <a:rPr lang="en-US" altLang="zh-CN" b="1">
                            <a:solidFill>
                              <a:srgbClr val="002060"/>
                            </a:solidFill>
                            <a:latin typeface="Cambria Math" panose="02040503050406030204" pitchFamily="18" charset="0"/>
                            <a:ea typeface="黑体" panose="02010609060101010101" pitchFamily="49" charset="-122"/>
                            <a:cs typeface="Times New Roman" panose="02020603050405020304" pitchFamily="18" charset="0"/>
                          </a:rPr>
                          <m:t>𝑇</m:t>
                        </m:r>
                      </m:sub>
                    </m:sSub>
                    <m:r>
                      <a:rPr lang="zh-CN" altLang="en-US" b="1">
                        <a:solidFill>
                          <a:srgbClr val="002060"/>
                        </a:solidFill>
                        <a:latin typeface="Cambria Math" panose="02040503050406030204" pitchFamily="18" charset="0"/>
                        <a:ea typeface="黑体" panose="02010609060101010101" pitchFamily="49" charset="-122"/>
                        <a:cs typeface="Times New Roman" panose="02020603050405020304" pitchFamily="18" charset="0"/>
                      </a:rPr>
                      <m:t>确定</m:t>
                    </m:r>
                  </m:oMath>
                </a14:m>
                <a:r>
                  <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时，原图就确定了</a:t>
                </a:r>
              </a:p>
            </p:txBody>
          </p:sp>
        </mc:Choice>
        <mc:Fallback xmlns="">
          <p:sp>
            <p:nvSpPr>
              <p:cNvPr id="27" name="文本框 26">
                <a:extLst>
                  <a:ext uri="{FF2B5EF4-FFF2-40B4-BE49-F238E27FC236}">
                    <a16:creationId xmlns:a16="http://schemas.microsoft.com/office/drawing/2014/main" id="{2D3F05F2-392B-3447-8F1A-E1F47AF4338C}"/>
                  </a:ext>
                </a:extLst>
              </p:cNvPr>
              <p:cNvSpPr txBox="1">
                <a:spLocks noRot="1" noChangeAspect="1" noMove="1" noResize="1" noEditPoints="1" noAdjustHandles="1" noChangeArrowheads="1" noChangeShapeType="1" noTextEdit="1"/>
              </p:cNvSpPr>
              <p:nvPr/>
            </p:nvSpPr>
            <p:spPr>
              <a:xfrm>
                <a:off x="3789709" y="5905607"/>
                <a:ext cx="4612582" cy="369332"/>
              </a:xfrm>
              <a:prstGeom prst="rect">
                <a:avLst/>
              </a:prstGeom>
              <a:blipFill>
                <a:blip r:embed="rId9"/>
                <a:stretch>
                  <a:fillRect t="-13333" b="-28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1953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7"/>
          <p:cNvSpPr txBox="1"/>
          <p:nvPr/>
        </p:nvSpPr>
        <p:spPr>
          <a:xfrm>
            <a:off x="166461" y="875449"/>
            <a:ext cx="6673622" cy="584775"/>
          </a:xfrm>
          <a:prstGeom prst="rect">
            <a:avLst/>
          </a:prstGeom>
          <a:noFill/>
        </p:spPr>
        <p:txBody>
          <a:bodyPr wrap="none" rtlCol="0">
            <a:spAutoFit/>
          </a:bodyPr>
          <a:lstStyle/>
          <a:p>
            <a:pPr algn="l"/>
            <a:r>
              <a:rPr lang="en-US" altLang="zh-CN"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 Experiments-1 </a:t>
            </a:r>
            <a:r>
              <a:rPr lang="zh-CN" altLang="en-US"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生成步数、方差大小</a:t>
            </a:r>
            <a:endParaRPr lang="en-US" altLang="zh-CN"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endParaRPr>
          </a:p>
        </p:txBody>
      </p:sp>
      <p:cxnSp>
        <p:nvCxnSpPr>
          <p:cNvPr id="14" name="直接连接符 13"/>
          <p:cNvCxnSpPr/>
          <p:nvPr/>
        </p:nvCxnSpPr>
        <p:spPr>
          <a:xfrm>
            <a:off x="2113280" y="525569"/>
            <a:ext cx="9720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85960" y="154411"/>
            <a:ext cx="1639963" cy="852252"/>
            <a:chOff x="589" y="516"/>
            <a:chExt cx="2132" cy="1168"/>
          </a:xfrm>
        </p:grpSpPr>
        <p:pic>
          <p:nvPicPr>
            <p:cNvPr id="16" name="图片 15" descr="ppt模板-11"/>
            <p:cNvPicPr>
              <a:picLocks noChangeAspect="1"/>
            </p:cNvPicPr>
            <p:nvPr/>
          </p:nvPicPr>
          <p:blipFill>
            <a:blip r:embed="rId3"/>
            <a:srcRect r="39688"/>
            <a:stretch>
              <a:fillRect/>
            </a:stretch>
          </p:blipFill>
          <p:spPr>
            <a:xfrm>
              <a:off x="589" y="580"/>
              <a:ext cx="1191" cy="841"/>
            </a:xfrm>
            <a:prstGeom prst="rect">
              <a:avLst/>
            </a:prstGeom>
          </p:spPr>
        </p:pic>
        <p:pic>
          <p:nvPicPr>
            <p:cNvPr id="17" name="图片 16" descr="IRIP Lab -16"/>
            <p:cNvPicPr>
              <a:picLocks noChangeAspect="1"/>
            </p:cNvPicPr>
            <p:nvPr/>
          </p:nvPicPr>
          <p:blipFill>
            <a:blip r:embed="rId4"/>
            <a:srcRect l="39515" r="20669"/>
            <a:stretch>
              <a:fillRect/>
            </a:stretch>
          </p:blipFill>
          <p:spPr>
            <a:xfrm>
              <a:off x="1701" y="516"/>
              <a:ext cx="1020" cy="1168"/>
            </a:xfrm>
            <a:prstGeom prst="rect">
              <a:avLst/>
            </a:prstGeom>
          </p:spPr>
        </p:pic>
      </p:grpSp>
      <p:pic>
        <p:nvPicPr>
          <p:cNvPr id="3" name="图片 2">
            <a:extLst>
              <a:ext uri="{FF2B5EF4-FFF2-40B4-BE49-F238E27FC236}">
                <a16:creationId xmlns:a16="http://schemas.microsoft.com/office/drawing/2014/main" id="{0440F990-6171-8B06-4329-E8C557677780}"/>
              </a:ext>
            </a:extLst>
          </p:cNvPr>
          <p:cNvPicPr>
            <a:picLocks noChangeAspect="1"/>
          </p:cNvPicPr>
          <p:nvPr/>
        </p:nvPicPr>
        <p:blipFill>
          <a:blip r:embed="rId5"/>
          <a:stretch>
            <a:fillRect/>
          </a:stretch>
        </p:blipFill>
        <p:spPr>
          <a:xfrm>
            <a:off x="744026" y="1487293"/>
            <a:ext cx="10650308" cy="2491586"/>
          </a:xfrm>
          <a:prstGeom prst="rect">
            <a:avLst/>
          </a:prstGeom>
        </p:spPr>
      </p:pic>
      <p:sp>
        <p:nvSpPr>
          <p:cNvPr id="7" name="文本框 6">
            <a:extLst>
              <a:ext uri="{FF2B5EF4-FFF2-40B4-BE49-F238E27FC236}">
                <a16:creationId xmlns:a16="http://schemas.microsoft.com/office/drawing/2014/main" id="{305F07A9-FDCC-87FF-7D0C-18262438B150}"/>
              </a:ext>
            </a:extLst>
          </p:cNvPr>
          <p:cNvSpPr txBox="1"/>
          <p:nvPr/>
        </p:nvSpPr>
        <p:spPr>
          <a:xfrm>
            <a:off x="744026" y="4124901"/>
            <a:ext cx="9137083" cy="369332"/>
          </a:xfrm>
          <a:prstGeom prst="rect">
            <a:avLst/>
          </a:prstGeom>
          <a:noFill/>
        </p:spPr>
        <p:txBody>
          <a:bodyPr wrap="square">
            <a:spAutoFit/>
          </a:bodyPr>
          <a:lstStyle/>
          <a:p>
            <a:r>
              <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衡量指标</a:t>
            </a:r>
            <a:r>
              <a:rPr lang="zh-CN" altLang="en-US" sz="18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8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FID(</a:t>
            </a:r>
            <a:r>
              <a:rPr lang="en-US" altLang="zh-CN" sz="1800" b="1" dirty="0" err="1">
                <a:solidFill>
                  <a:srgbClr val="002060"/>
                </a:solidFill>
                <a:latin typeface="Times New Roman" panose="02020603050405020304" pitchFamily="18" charset="0"/>
                <a:ea typeface="黑体" panose="02010609060101010101" pitchFamily="49" charset="-122"/>
                <a:cs typeface="Times New Roman" panose="02020603050405020304" pitchFamily="18" charset="0"/>
              </a:rPr>
              <a:t>Frechet</a:t>
            </a:r>
            <a:r>
              <a:rPr lang="en-US" altLang="zh-CN" sz="18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 Inception Distance)</a:t>
            </a:r>
            <a:r>
              <a:rPr lang="zh-CN" altLang="en-US" sz="18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数值越小，图像质量越高</a:t>
            </a:r>
            <a:endParaRPr lang="zh-CN" altLang="en-US" dirty="0"/>
          </a:p>
        </p:txBody>
      </p:sp>
      <p:sp>
        <p:nvSpPr>
          <p:cNvPr id="19" name="文本框 18">
            <a:extLst>
              <a:ext uri="{FF2B5EF4-FFF2-40B4-BE49-F238E27FC236}">
                <a16:creationId xmlns:a16="http://schemas.microsoft.com/office/drawing/2014/main" id="{AB2AD09D-5CD5-6D54-0951-08CD0131EE00}"/>
              </a:ext>
            </a:extLst>
          </p:cNvPr>
          <p:cNvSpPr txBox="1"/>
          <p:nvPr/>
        </p:nvSpPr>
        <p:spPr>
          <a:xfrm>
            <a:off x="2837319" y="6060945"/>
            <a:ext cx="6094070" cy="461665"/>
          </a:xfrm>
          <a:prstGeom prst="rect">
            <a:avLst/>
          </a:prstGeom>
          <a:noFill/>
        </p:spPr>
        <p:txBody>
          <a:bodyPr wrap="square">
            <a:spAutoFit/>
          </a:bodyPr>
          <a:lstStyle/>
          <a:p>
            <a:pPr algn="ctr"/>
            <a:r>
              <a:rPr lang="zh-CN" altLang="en-US" sz="2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图像质量</a:t>
            </a:r>
            <a:r>
              <a:rPr lang="en-US" altLang="zh-CN" sz="2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 V.S. </a:t>
            </a:r>
            <a:r>
              <a:rPr lang="zh-CN" altLang="en-US" sz="2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图像多样性</a:t>
            </a:r>
            <a:endParaRPr lang="en-US" altLang="zh-CN" sz="2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2" name="组合 21">
            <a:extLst>
              <a:ext uri="{FF2B5EF4-FFF2-40B4-BE49-F238E27FC236}">
                <a16:creationId xmlns:a16="http://schemas.microsoft.com/office/drawing/2014/main" id="{D77514CD-D477-63C5-792F-075EB9C544E0}"/>
              </a:ext>
            </a:extLst>
          </p:cNvPr>
          <p:cNvGrpSpPr/>
          <p:nvPr/>
        </p:nvGrpSpPr>
        <p:grpSpPr>
          <a:xfrm>
            <a:off x="744025" y="4987882"/>
            <a:ext cx="11634321" cy="913113"/>
            <a:chOff x="770846" y="3978879"/>
            <a:chExt cx="11634321" cy="913113"/>
          </a:xfrm>
        </p:grpSpPr>
        <p:grpSp>
          <p:nvGrpSpPr>
            <p:cNvPr id="13" name="组合 12">
              <a:extLst>
                <a:ext uri="{FF2B5EF4-FFF2-40B4-BE49-F238E27FC236}">
                  <a16:creationId xmlns:a16="http://schemas.microsoft.com/office/drawing/2014/main" id="{497D5134-E9E9-E2B5-D89E-08BA0B4C6124}"/>
                </a:ext>
              </a:extLst>
            </p:cNvPr>
            <p:cNvGrpSpPr/>
            <p:nvPr/>
          </p:nvGrpSpPr>
          <p:grpSpPr>
            <a:xfrm>
              <a:off x="770846" y="3978879"/>
              <a:ext cx="8416548" cy="910699"/>
              <a:chOff x="770846" y="4161665"/>
              <a:chExt cx="8416548" cy="910699"/>
            </a:xfrm>
          </p:grpSpPr>
          <p:sp>
            <p:nvSpPr>
              <p:cNvPr id="6" name="文本框 5">
                <a:extLst>
                  <a:ext uri="{FF2B5EF4-FFF2-40B4-BE49-F238E27FC236}">
                    <a16:creationId xmlns:a16="http://schemas.microsoft.com/office/drawing/2014/main" id="{380CE971-BAEE-14B4-495D-B340E7DB7E69}"/>
                  </a:ext>
                </a:extLst>
              </p:cNvPr>
              <p:cNvSpPr txBox="1"/>
              <p:nvPr/>
            </p:nvSpPr>
            <p:spPr>
              <a:xfrm>
                <a:off x="770846" y="4438995"/>
                <a:ext cx="2209800" cy="369332"/>
              </a:xfrm>
              <a:prstGeom prst="rect">
                <a:avLst/>
              </a:prstGeom>
              <a:noFill/>
            </p:spPr>
            <p:txBody>
              <a:bodyPr wrap="square">
                <a:spAutoFit/>
              </a:bodyPr>
              <a:lstStyle/>
              <a:p>
                <a:r>
                  <a:rPr lang="zh-CN" altLang="en-US" sz="18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参数：</a:t>
                </a: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C5DA939-ECA9-A5BE-89AE-549DFC2527DE}"/>
                      </a:ext>
                    </a:extLst>
                  </p:cNvPr>
                  <p:cNvSpPr txBox="1"/>
                  <p:nvPr/>
                </p:nvSpPr>
                <p:spPr>
                  <a:xfrm>
                    <a:off x="4365478" y="4295654"/>
                    <a:ext cx="3091394" cy="65601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acc>
                            <m:accPr>
                              <m:chr m:val="̂"/>
                              <m:ctrlPr>
                                <a:rPr lang="zh-CN" altLang="en-US" b="0" i="1" smtClean="0">
                                  <a:solidFill>
                                    <a:srgbClr val="FF0000"/>
                                  </a:solidFill>
                                  <a:latin typeface="Cambria Math" panose="02040503050406030204" pitchFamily="18" charset="0"/>
                                </a:rPr>
                              </m:ctrlPr>
                            </m:accPr>
                            <m:e>
                              <m:r>
                                <a:rPr lang="zh-CN" altLang="en-US" i="1">
                                  <a:solidFill>
                                    <a:srgbClr val="FF0000"/>
                                  </a:solidFill>
                                  <a:latin typeface="Cambria Math" panose="02040503050406030204" pitchFamily="18" charset="0"/>
                                  <a:ea typeface="Cambria Math" panose="02040503050406030204" pitchFamily="18" charset="0"/>
                                </a:rPr>
                                <m:t>𝜎</m:t>
                              </m:r>
                            </m:e>
                          </m:acc>
                          <m:r>
                            <a:rPr lang="en-US" altLang="zh-CN" b="0" i="1" smtClean="0">
                              <a:solidFill>
                                <a:schemeClr val="tx1"/>
                              </a:solidFill>
                              <a:latin typeface="Cambria Math" panose="02040503050406030204" pitchFamily="18" charset="0"/>
                              <a:ea typeface="Cambria Math" panose="02040503050406030204" pitchFamily="18" charset="0"/>
                            </a:rPr>
                            <m:t>=</m:t>
                          </m:r>
                          <m:rad>
                            <m:radPr>
                              <m:degHide m:val="on"/>
                              <m:ctrlPr>
                                <a:rPr lang="en-US" altLang="zh-CN" i="1">
                                  <a:latin typeface="Cambria Math" panose="02040503050406030204" pitchFamily="18" charset="0"/>
                                  <a:ea typeface="Cambria Math" panose="02040503050406030204" pitchFamily="18" charset="0"/>
                                </a:rPr>
                              </m:ctrlPr>
                            </m:radPr>
                            <m:deg/>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𝜏</m:t>
                                      </m:r>
                                    </m:e>
                                    <m:sub>
                                      <m:r>
                                        <a:rPr lang="en-US" altLang="zh-CN" i="1">
                                          <a:latin typeface="Cambria Math" panose="02040503050406030204" pitchFamily="18" charset="0"/>
                                        </a:rPr>
                                        <m:t>𝑖</m:t>
                                      </m:r>
                                    </m:sub>
                                  </m:sSub>
                                </m:sub>
                              </m:sSub>
                            </m:e>
                          </m:rad>
                        </m:oMath>
                      </m:oMathPara>
                    </a14:m>
                    <a:endParaRPr lang="zh-CN" altLang="en-US" dirty="0">
                      <a:solidFill>
                        <a:schemeClr val="tx1"/>
                      </a:solidFill>
                    </a:endParaRPr>
                  </a:p>
                </p:txBody>
              </p:sp>
            </mc:Choice>
            <mc:Fallback xmlns="">
              <p:sp>
                <p:nvSpPr>
                  <p:cNvPr id="8" name="文本框 7">
                    <a:extLst>
                      <a:ext uri="{FF2B5EF4-FFF2-40B4-BE49-F238E27FC236}">
                        <a16:creationId xmlns:a16="http://schemas.microsoft.com/office/drawing/2014/main" id="{AC5DA939-ECA9-A5BE-89AE-549DFC2527DE}"/>
                      </a:ext>
                    </a:extLst>
                  </p:cNvPr>
                  <p:cNvSpPr txBox="1">
                    <a:spLocks noRot="1" noChangeAspect="1" noMove="1" noResize="1" noEditPoints="1" noAdjustHandles="1" noChangeArrowheads="1" noChangeShapeType="1" noTextEdit="1"/>
                  </p:cNvSpPr>
                  <p:nvPr/>
                </p:nvSpPr>
                <p:spPr>
                  <a:xfrm>
                    <a:off x="4365478" y="4295654"/>
                    <a:ext cx="3091394" cy="65601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506B15C-93EB-2FA4-814A-B5D043A14BD2}"/>
                      </a:ext>
                    </a:extLst>
                  </p:cNvPr>
                  <p:cNvSpPr txBox="1"/>
                  <p:nvPr/>
                </p:nvSpPr>
                <p:spPr>
                  <a:xfrm>
                    <a:off x="1484048" y="4161665"/>
                    <a:ext cx="3091394" cy="9106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b="0" i="1" smtClean="0">
                              <a:solidFill>
                                <a:schemeClr val="tx1"/>
                              </a:solidFill>
                              <a:latin typeface="Cambria Math" panose="02040503050406030204" pitchFamily="18" charset="0"/>
                              <a:ea typeface="Cambria Math" panose="02040503050406030204" pitchFamily="18" charset="0"/>
                            </a:rPr>
                            <m:t>𝜎</m:t>
                          </m:r>
                          <m:r>
                            <a:rPr lang="en-US" altLang="zh-CN" b="0" i="1" smtClean="0">
                              <a:solidFill>
                                <a:schemeClr val="tx1"/>
                              </a:solidFill>
                              <a:latin typeface="Cambria Math" panose="02040503050406030204" pitchFamily="18" charset="0"/>
                              <a:ea typeface="Cambria Math" panose="02040503050406030204" pitchFamily="18" charset="0"/>
                            </a:rPr>
                            <m:t>=</m:t>
                          </m:r>
                          <m:r>
                            <a:rPr lang="zh-CN" altLang="en-US" b="0" i="1" smtClean="0">
                              <a:solidFill>
                                <a:srgbClr val="FF0000"/>
                              </a:solidFill>
                              <a:latin typeface="Cambria Math" panose="02040503050406030204" pitchFamily="18" charset="0"/>
                              <a:ea typeface="Cambria Math" panose="02040503050406030204" pitchFamily="18" charset="0"/>
                            </a:rPr>
                            <m:t>𝜂</m:t>
                          </m:r>
                          <m:rad>
                            <m:radPr>
                              <m:degHide m:val="on"/>
                              <m:ctrlPr>
                                <a:rPr lang="en-US" altLang="zh-CN" i="1">
                                  <a:latin typeface="Cambria Math" panose="02040503050406030204" pitchFamily="18" charset="0"/>
                                  <a:ea typeface="Cambria Math" panose="02040503050406030204" pitchFamily="18" charset="0"/>
                                </a:rPr>
                              </m:ctrlPr>
                            </m:radPr>
                            <m:deg/>
                            <m:e>
                              <m:f>
                                <m:fPr>
                                  <m:ctrlPr>
                                    <a:rPr lang="en-US" altLang="zh-CN" i="1">
                                      <a:latin typeface="Cambria Math" panose="02040503050406030204" pitchFamily="18" charset="0"/>
                                    </a:rPr>
                                  </m:ctrlPr>
                                </m:fPr>
                                <m:num>
                                  <m:r>
                                    <a:rPr lang="en-US" altLang="zh-CN" i="1">
                                      <a:latin typeface="Cambria Math" panose="02040503050406030204" pitchFamily="18" charset="0"/>
                                    </a:rPr>
                                    <m:t>1−</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𝛼</m:t>
                                          </m:r>
                                        </m:e>
                                      </m:acc>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𝜏</m:t>
                                          </m:r>
                                        </m:e>
                                        <m:sub>
                                          <m:r>
                                            <a:rPr lang="en-US" altLang="zh-CN" i="1">
                                              <a:latin typeface="Cambria Math" panose="02040503050406030204" pitchFamily="18" charset="0"/>
                                            </a:rPr>
                                            <m:t>𝑖</m:t>
                                          </m:r>
                                          <m:r>
                                            <a:rPr lang="en-US" altLang="zh-CN" i="1">
                                              <a:latin typeface="Cambria Math" panose="02040503050406030204" pitchFamily="18" charset="0"/>
                                            </a:rPr>
                                            <m:t>−1</m:t>
                                          </m:r>
                                        </m:sub>
                                      </m:sSub>
                                    </m:sub>
                                  </m:sSub>
                                </m:num>
                                <m:den>
                                  <m:r>
                                    <a:rPr lang="en-US" altLang="zh-CN" i="1">
                                      <a:latin typeface="Cambria Math" panose="02040503050406030204" pitchFamily="18" charset="0"/>
                                    </a:rPr>
                                    <m:t>1−</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𝛼</m:t>
                                          </m:r>
                                        </m:e>
                                      </m:acc>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𝜏</m:t>
                                          </m:r>
                                        </m:e>
                                        <m:sub>
                                          <m:r>
                                            <a:rPr lang="en-US" altLang="zh-CN" i="1">
                                              <a:latin typeface="Cambria Math" panose="02040503050406030204" pitchFamily="18" charset="0"/>
                                            </a:rPr>
                                            <m:t>𝑖</m:t>
                                          </m:r>
                                        </m:sub>
                                      </m:sSub>
                                    </m:sub>
                                  </m:sSub>
                                </m:den>
                              </m:f>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𝜏</m:t>
                                      </m:r>
                                    </m:e>
                                    <m:sub>
                                      <m:r>
                                        <a:rPr lang="en-US" altLang="zh-CN" i="1">
                                          <a:latin typeface="Cambria Math" panose="02040503050406030204" pitchFamily="18" charset="0"/>
                                        </a:rPr>
                                        <m:t>𝑖</m:t>
                                      </m:r>
                                    </m:sub>
                                  </m:sSub>
                                </m:sub>
                              </m:sSub>
                              <m:r>
                                <a:rPr lang="en-US" altLang="zh-CN" i="1">
                                  <a:latin typeface="Cambria Math" panose="02040503050406030204" pitchFamily="18" charset="0"/>
                                </a:rPr>
                                <m:t>)</m:t>
                              </m:r>
                            </m:e>
                          </m:rad>
                        </m:oMath>
                      </m:oMathPara>
                    </a14:m>
                    <a:endParaRPr lang="zh-CN" altLang="en-US" dirty="0">
                      <a:solidFill>
                        <a:schemeClr val="tx1"/>
                      </a:solidFill>
                    </a:endParaRPr>
                  </a:p>
                </p:txBody>
              </p:sp>
            </mc:Choice>
            <mc:Fallback xmlns="">
              <p:sp>
                <p:nvSpPr>
                  <p:cNvPr id="2" name="文本框 1">
                    <a:extLst>
                      <a:ext uri="{FF2B5EF4-FFF2-40B4-BE49-F238E27FC236}">
                        <a16:creationId xmlns:a16="http://schemas.microsoft.com/office/drawing/2014/main" id="{A506B15C-93EB-2FA4-814A-B5D043A14BD2}"/>
                      </a:ext>
                    </a:extLst>
                  </p:cNvPr>
                  <p:cNvSpPr txBox="1">
                    <a:spLocks noRot="1" noChangeAspect="1" noMove="1" noResize="1" noEditPoints="1" noAdjustHandles="1" noChangeArrowheads="1" noChangeShapeType="1" noTextEdit="1"/>
                  </p:cNvSpPr>
                  <p:nvPr/>
                </p:nvSpPr>
                <p:spPr>
                  <a:xfrm>
                    <a:off x="1484048" y="4161665"/>
                    <a:ext cx="3091394" cy="91069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C49B75A-BEB1-E468-586B-62B59EC05E76}"/>
                      </a:ext>
                    </a:extLst>
                  </p:cNvPr>
                  <p:cNvSpPr txBox="1"/>
                  <p:nvPr/>
                </p:nvSpPr>
                <p:spPr>
                  <a:xfrm>
                    <a:off x="6096000" y="4458018"/>
                    <a:ext cx="309139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b="0" i="1" smtClean="0">
                              <a:solidFill>
                                <a:srgbClr val="FF0000"/>
                              </a:solidFill>
                              <a:latin typeface="Cambria Math" panose="02040503050406030204" pitchFamily="18" charset="0"/>
                            </a:rPr>
                            <m:t>𝑆</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dim</m:t>
                          </m:r>
                          <m:r>
                            <a:rPr lang="en-US" altLang="zh-CN" b="0" i="1" smtClean="0">
                              <a:latin typeface="Cambria Math" panose="02040503050406030204" pitchFamily="18" charset="0"/>
                            </a:rPr>
                            <m:t>(</m:t>
                          </m:r>
                          <m:r>
                            <a:rPr lang="zh-CN" altLang="en-US" i="1">
                              <a:latin typeface="Cambria Math" panose="02040503050406030204" pitchFamily="18" charset="0"/>
                            </a:rPr>
                            <m:t>𝜏</m:t>
                          </m:r>
                          <m:r>
                            <a:rPr lang="en-US" altLang="zh-CN" b="0" i="1" smtClean="0">
                              <a:latin typeface="Cambria Math" panose="02040503050406030204" pitchFamily="18" charset="0"/>
                            </a:rPr>
                            <m:t>)</m:t>
                          </m:r>
                        </m:oMath>
                      </m:oMathPara>
                    </a14:m>
                    <a:endParaRPr lang="zh-CN" altLang="en-US" dirty="0">
                      <a:solidFill>
                        <a:schemeClr val="tx1"/>
                      </a:solidFill>
                    </a:endParaRPr>
                  </a:p>
                </p:txBody>
              </p:sp>
            </mc:Choice>
            <mc:Fallback xmlns="">
              <p:sp>
                <p:nvSpPr>
                  <p:cNvPr id="12" name="文本框 11">
                    <a:extLst>
                      <a:ext uri="{FF2B5EF4-FFF2-40B4-BE49-F238E27FC236}">
                        <a16:creationId xmlns:a16="http://schemas.microsoft.com/office/drawing/2014/main" id="{FC49B75A-BEB1-E468-586B-62B59EC05E76}"/>
                      </a:ext>
                    </a:extLst>
                  </p:cNvPr>
                  <p:cNvSpPr txBox="1">
                    <a:spLocks noRot="1" noChangeAspect="1" noMove="1" noResize="1" noEditPoints="1" noAdjustHandles="1" noChangeArrowheads="1" noChangeShapeType="1" noTextEdit="1"/>
                  </p:cNvSpPr>
                  <p:nvPr/>
                </p:nvSpPr>
                <p:spPr>
                  <a:xfrm>
                    <a:off x="6096000" y="4458018"/>
                    <a:ext cx="3091394" cy="369332"/>
                  </a:xfrm>
                  <a:prstGeom prst="rect">
                    <a:avLst/>
                  </a:prstGeom>
                  <a:blipFill>
                    <a:blip r:embed="rId8"/>
                    <a:stretch>
                      <a:fillRect b="-13115"/>
                    </a:stretch>
                  </a:blipFill>
                </p:spPr>
                <p:txBody>
                  <a:bodyPr/>
                  <a:lstStyle/>
                  <a:p>
                    <a:r>
                      <a:rPr lang="zh-CN" altLang="en-US">
                        <a:noFill/>
                      </a:rPr>
                      <a:t> </a:t>
                    </a:r>
                  </a:p>
                </p:txBody>
              </p:sp>
            </mc:Fallback>
          </mc:AlternateContent>
        </p:grpSp>
        <p:sp>
          <p:nvSpPr>
            <p:cNvPr id="21" name="文本框 20">
              <a:extLst>
                <a:ext uri="{FF2B5EF4-FFF2-40B4-BE49-F238E27FC236}">
                  <a16:creationId xmlns:a16="http://schemas.microsoft.com/office/drawing/2014/main" id="{EA23C922-11CD-5920-8D7A-DA9DE588143A}"/>
                </a:ext>
              </a:extLst>
            </p:cNvPr>
            <p:cNvSpPr txBox="1"/>
            <p:nvPr/>
          </p:nvSpPr>
          <p:spPr>
            <a:xfrm>
              <a:off x="6311097" y="4584215"/>
              <a:ext cx="6094070" cy="307777"/>
            </a:xfrm>
            <a:prstGeom prst="rect">
              <a:avLst/>
            </a:prstGeom>
            <a:noFill/>
          </p:spPr>
          <p:txBody>
            <a:bodyPr wrap="square">
              <a:spAutoFit/>
            </a:bodyPr>
            <a:lstStyle/>
            <a:p>
              <a:r>
                <a:rPr lang="zh-CN" altLang="en-US" sz="1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生成步数</a:t>
              </a:r>
              <a:endParaRPr lang="zh-CN" altLang="en-US" sz="1400" dirty="0"/>
            </a:p>
          </p:txBody>
        </p:sp>
      </p:grpSp>
      <p:sp>
        <p:nvSpPr>
          <p:cNvPr id="10" name="文本框 9">
            <a:extLst>
              <a:ext uri="{FF2B5EF4-FFF2-40B4-BE49-F238E27FC236}">
                <a16:creationId xmlns:a16="http://schemas.microsoft.com/office/drawing/2014/main" id="{B8536029-355D-BA94-8B73-243E33DBDAF0}"/>
              </a:ext>
            </a:extLst>
          </p:cNvPr>
          <p:cNvSpPr txBox="1"/>
          <p:nvPr/>
        </p:nvSpPr>
        <p:spPr>
          <a:xfrm>
            <a:off x="744025" y="4618550"/>
            <a:ext cx="9137083" cy="369332"/>
          </a:xfrm>
          <a:prstGeom prst="rect">
            <a:avLst/>
          </a:prstGeom>
          <a:noFill/>
        </p:spPr>
        <p:txBody>
          <a:bodyPr wrap="square">
            <a:spAutoFit/>
          </a:bodyPr>
          <a:lstStyle/>
          <a:p>
            <a:r>
              <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数据集</a:t>
            </a:r>
            <a:r>
              <a:rPr lang="zh-CN" altLang="en-US" sz="18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8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CIFAR-10</a:t>
            </a:r>
            <a:r>
              <a:rPr lang="zh-CN" altLang="en-US" sz="18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err="1">
                <a:solidFill>
                  <a:srgbClr val="002060"/>
                </a:solidFill>
                <a:latin typeface="Times New Roman" panose="02020603050405020304" pitchFamily="18" charset="0"/>
                <a:ea typeface="黑体" panose="02010609060101010101" pitchFamily="49" charset="-122"/>
                <a:cs typeface="Times New Roman" panose="02020603050405020304" pitchFamily="18" charset="0"/>
              </a:rPr>
              <a:t>CelebA</a:t>
            </a:r>
            <a:endParaRPr lang="zh-CN" altLang="en-US" dirty="0"/>
          </a:p>
        </p:txBody>
      </p:sp>
      <p:grpSp>
        <p:nvGrpSpPr>
          <p:cNvPr id="18" name="组合 17">
            <a:extLst>
              <a:ext uri="{FF2B5EF4-FFF2-40B4-BE49-F238E27FC236}">
                <a16:creationId xmlns:a16="http://schemas.microsoft.com/office/drawing/2014/main" id="{0A7E7629-F5A0-3E04-D5E2-0ED5FF83848A}"/>
              </a:ext>
            </a:extLst>
          </p:cNvPr>
          <p:cNvGrpSpPr/>
          <p:nvPr/>
        </p:nvGrpSpPr>
        <p:grpSpPr>
          <a:xfrm>
            <a:off x="8020191" y="4062061"/>
            <a:ext cx="3721833" cy="451601"/>
            <a:chOff x="7625598" y="4211261"/>
            <a:chExt cx="3721833" cy="451601"/>
          </a:xfrm>
        </p:grpSpPr>
        <p:sp>
          <p:nvSpPr>
            <p:cNvPr id="20" name="矩形 19">
              <a:extLst>
                <a:ext uri="{FF2B5EF4-FFF2-40B4-BE49-F238E27FC236}">
                  <a16:creationId xmlns:a16="http://schemas.microsoft.com/office/drawing/2014/main" id="{23A9CE8C-AB88-D4CE-B68A-5D17950FBD2C}"/>
                </a:ext>
              </a:extLst>
            </p:cNvPr>
            <p:cNvSpPr/>
            <p:nvPr/>
          </p:nvSpPr>
          <p:spPr>
            <a:xfrm flipV="1">
              <a:off x="7625599" y="4211261"/>
              <a:ext cx="3540930" cy="4516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200" dirty="0"/>
            </a:p>
          </p:txBody>
        </p:sp>
        <p:sp>
          <p:nvSpPr>
            <p:cNvPr id="23" name="文本框 22">
              <a:extLst>
                <a:ext uri="{FF2B5EF4-FFF2-40B4-BE49-F238E27FC236}">
                  <a16:creationId xmlns:a16="http://schemas.microsoft.com/office/drawing/2014/main" id="{8B81DAD2-73F2-BA95-2A64-8495BA85EBB5}"/>
                </a:ext>
              </a:extLst>
            </p:cNvPr>
            <p:cNvSpPr txBox="1"/>
            <p:nvPr/>
          </p:nvSpPr>
          <p:spPr>
            <a:xfrm>
              <a:off x="7625598" y="4256933"/>
              <a:ext cx="3721833" cy="369332"/>
            </a:xfrm>
            <a:prstGeom prst="rect">
              <a:avLst/>
            </a:prstGeom>
            <a:noFill/>
          </p:spPr>
          <p:txBody>
            <a:bodyPr wrap="square">
              <a:spAutoFit/>
            </a:bodyPr>
            <a:lstStyle/>
            <a:p>
              <a:r>
                <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文章中将𝜂</a:t>
              </a:r>
              <a:r>
                <a:rPr lang="en-US" altLang="zh-CN"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的情况才叫做</a:t>
              </a:r>
              <a:r>
                <a:rPr lang="en-US" altLang="zh-CN"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DDIM</a:t>
              </a:r>
              <a:endPar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451631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113280" y="525569"/>
            <a:ext cx="9720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85960" y="154411"/>
            <a:ext cx="1639963" cy="852252"/>
            <a:chOff x="589" y="516"/>
            <a:chExt cx="2132" cy="1168"/>
          </a:xfrm>
        </p:grpSpPr>
        <p:pic>
          <p:nvPicPr>
            <p:cNvPr id="16" name="图片 15" descr="ppt模板-11"/>
            <p:cNvPicPr>
              <a:picLocks noChangeAspect="1"/>
            </p:cNvPicPr>
            <p:nvPr/>
          </p:nvPicPr>
          <p:blipFill>
            <a:blip r:embed="rId3"/>
            <a:srcRect r="39688"/>
            <a:stretch>
              <a:fillRect/>
            </a:stretch>
          </p:blipFill>
          <p:spPr>
            <a:xfrm>
              <a:off x="589" y="580"/>
              <a:ext cx="1191" cy="841"/>
            </a:xfrm>
            <a:prstGeom prst="rect">
              <a:avLst/>
            </a:prstGeom>
          </p:spPr>
        </p:pic>
        <p:pic>
          <p:nvPicPr>
            <p:cNvPr id="17" name="图片 16" descr="IRIP Lab -16"/>
            <p:cNvPicPr>
              <a:picLocks noChangeAspect="1"/>
            </p:cNvPicPr>
            <p:nvPr/>
          </p:nvPicPr>
          <p:blipFill>
            <a:blip r:embed="rId4"/>
            <a:srcRect l="39515" r="20669"/>
            <a:stretch>
              <a:fillRect/>
            </a:stretch>
          </p:blipFill>
          <p:spPr>
            <a:xfrm>
              <a:off x="1701" y="516"/>
              <a:ext cx="1020" cy="1168"/>
            </a:xfrm>
            <a:prstGeom prst="rect">
              <a:avLst/>
            </a:prstGeom>
          </p:spPr>
        </p:pic>
      </p:grpSp>
      <p:pic>
        <p:nvPicPr>
          <p:cNvPr id="7" name="图片 6">
            <a:extLst>
              <a:ext uri="{FF2B5EF4-FFF2-40B4-BE49-F238E27FC236}">
                <a16:creationId xmlns:a16="http://schemas.microsoft.com/office/drawing/2014/main" id="{56A161F5-318B-8DF4-859D-3F2F296D1EF7}"/>
              </a:ext>
            </a:extLst>
          </p:cNvPr>
          <p:cNvPicPr>
            <a:picLocks noChangeAspect="1"/>
          </p:cNvPicPr>
          <p:nvPr/>
        </p:nvPicPr>
        <p:blipFill>
          <a:blip r:embed="rId5"/>
          <a:stretch>
            <a:fillRect/>
          </a:stretch>
        </p:blipFill>
        <p:spPr>
          <a:xfrm>
            <a:off x="134043" y="1535799"/>
            <a:ext cx="11699237" cy="3295709"/>
          </a:xfrm>
          <a:prstGeom prst="rect">
            <a:avLst/>
          </a:prstGeom>
        </p:spPr>
      </p:pic>
      <p:sp>
        <p:nvSpPr>
          <p:cNvPr id="2" name="文本框 1">
            <a:extLst>
              <a:ext uri="{FF2B5EF4-FFF2-40B4-BE49-F238E27FC236}">
                <a16:creationId xmlns:a16="http://schemas.microsoft.com/office/drawing/2014/main" id="{DA534F52-D9EC-D580-EC75-09B5F56D8DFA}"/>
              </a:ext>
            </a:extLst>
          </p:cNvPr>
          <p:cNvSpPr txBox="1"/>
          <p:nvPr/>
        </p:nvSpPr>
        <p:spPr>
          <a:xfrm>
            <a:off x="2936626" y="5322201"/>
            <a:ext cx="6094070" cy="461665"/>
          </a:xfrm>
          <a:prstGeom prst="rect">
            <a:avLst/>
          </a:prstGeom>
          <a:noFill/>
        </p:spPr>
        <p:txBody>
          <a:bodyPr wrap="square">
            <a:spAutoFit/>
          </a:bodyPr>
          <a:lstStyle/>
          <a:p>
            <a:pPr algn="ctr"/>
            <a:r>
              <a:rPr lang="en-US" altLang="zh-CN" sz="2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100</a:t>
            </a:r>
            <a:r>
              <a:rPr lang="zh-CN" altLang="en-US" sz="2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步生成的图像质量已经比较好</a:t>
            </a:r>
            <a:endParaRPr lang="en-US" altLang="zh-CN" sz="2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TextBox 7">
            <a:extLst>
              <a:ext uri="{FF2B5EF4-FFF2-40B4-BE49-F238E27FC236}">
                <a16:creationId xmlns:a16="http://schemas.microsoft.com/office/drawing/2014/main" id="{C2BBD6C5-9C13-A07B-8AA6-922D2FC9DE57}"/>
              </a:ext>
            </a:extLst>
          </p:cNvPr>
          <p:cNvSpPr txBox="1"/>
          <p:nvPr/>
        </p:nvSpPr>
        <p:spPr>
          <a:xfrm>
            <a:off x="166461" y="875449"/>
            <a:ext cx="6673622" cy="584775"/>
          </a:xfrm>
          <a:prstGeom prst="rect">
            <a:avLst/>
          </a:prstGeom>
          <a:noFill/>
        </p:spPr>
        <p:txBody>
          <a:bodyPr wrap="none" rtlCol="0">
            <a:spAutoFit/>
          </a:bodyPr>
          <a:lstStyle/>
          <a:p>
            <a:pPr algn="l"/>
            <a:r>
              <a:rPr lang="en-US" altLang="zh-CN"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 Experiments-1 </a:t>
            </a:r>
            <a:r>
              <a:rPr lang="zh-CN" altLang="en-US"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生成步数、方差大小</a:t>
            </a:r>
            <a:endParaRPr lang="en-US" altLang="zh-CN"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endParaRPr>
          </a:p>
        </p:txBody>
      </p:sp>
    </p:spTree>
    <p:extLst>
      <p:ext uri="{BB962C8B-B14F-4D97-AF65-F5344CB8AC3E}">
        <p14:creationId xmlns:p14="http://schemas.microsoft.com/office/powerpoint/2010/main" val="3549819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7"/>
          <p:cNvSpPr txBox="1"/>
          <p:nvPr/>
        </p:nvSpPr>
        <p:spPr>
          <a:xfrm>
            <a:off x="166461" y="875449"/>
            <a:ext cx="2863284" cy="584775"/>
          </a:xfrm>
          <a:prstGeom prst="rect">
            <a:avLst/>
          </a:prstGeom>
          <a:noFill/>
        </p:spPr>
        <p:txBody>
          <a:bodyPr wrap="none" rtlCol="0">
            <a:spAutoFit/>
          </a:bodyPr>
          <a:lstStyle/>
          <a:p>
            <a:pPr algn="l"/>
            <a:r>
              <a:rPr lang="en-US" altLang="zh-CN"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 Experiments-2</a:t>
            </a:r>
          </a:p>
        </p:txBody>
      </p:sp>
      <p:cxnSp>
        <p:nvCxnSpPr>
          <p:cNvPr id="14" name="直接连接符 13"/>
          <p:cNvCxnSpPr/>
          <p:nvPr/>
        </p:nvCxnSpPr>
        <p:spPr>
          <a:xfrm>
            <a:off x="2113280" y="525569"/>
            <a:ext cx="9720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85960" y="154411"/>
            <a:ext cx="1639963" cy="852252"/>
            <a:chOff x="589" y="516"/>
            <a:chExt cx="2132" cy="1168"/>
          </a:xfrm>
        </p:grpSpPr>
        <p:pic>
          <p:nvPicPr>
            <p:cNvPr id="16" name="图片 15" descr="ppt模板-11"/>
            <p:cNvPicPr>
              <a:picLocks noChangeAspect="1"/>
            </p:cNvPicPr>
            <p:nvPr/>
          </p:nvPicPr>
          <p:blipFill>
            <a:blip r:embed="rId3"/>
            <a:srcRect r="39688"/>
            <a:stretch>
              <a:fillRect/>
            </a:stretch>
          </p:blipFill>
          <p:spPr>
            <a:xfrm>
              <a:off x="589" y="580"/>
              <a:ext cx="1191" cy="841"/>
            </a:xfrm>
            <a:prstGeom prst="rect">
              <a:avLst/>
            </a:prstGeom>
          </p:spPr>
        </p:pic>
        <p:pic>
          <p:nvPicPr>
            <p:cNvPr id="17" name="图片 16" descr="IRIP Lab -16"/>
            <p:cNvPicPr>
              <a:picLocks noChangeAspect="1"/>
            </p:cNvPicPr>
            <p:nvPr/>
          </p:nvPicPr>
          <p:blipFill>
            <a:blip r:embed="rId4"/>
            <a:srcRect l="39515" r="20669"/>
            <a:stretch>
              <a:fillRect/>
            </a:stretch>
          </p:blipFill>
          <p:spPr>
            <a:xfrm>
              <a:off x="1701" y="516"/>
              <a:ext cx="1020" cy="1168"/>
            </a:xfrm>
            <a:prstGeom prst="rect">
              <a:avLst/>
            </a:prstGeom>
          </p:spPr>
        </p:pic>
      </p:grpSp>
      <p:pic>
        <p:nvPicPr>
          <p:cNvPr id="5" name="图片 4">
            <a:extLst>
              <a:ext uri="{FF2B5EF4-FFF2-40B4-BE49-F238E27FC236}">
                <a16:creationId xmlns:a16="http://schemas.microsoft.com/office/drawing/2014/main" id="{8047EBA0-8297-3C01-3F02-77A10228D17D}"/>
              </a:ext>
            </a:extLst>
          </p:cNvPr>
          <p:cNvPicPr>
            <a:picLocks noChangeAspect="1"/>
          </p:cNvPicPr>
          <p:nvPr/>
        </p:nvPicPr>
        <p:blipFill>
          <a:blip r:embed="rId5"/>
          <a:stretch>
            <a:fillRect/>
          </a:stretch>
        </p:blipFill>
        <p:spPr>
          <a:xfrm>
            <a:off x="77265" y="1460224"/>
            <a:ext cx="11948274" cy="300070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2C74BA8-66B5-892E-3A10-65C5D3E6DE4B}"/>
                  </a:ext>
                </a:extLst>
              </p:cNvPr>
              <p:cNvSpPr txBox="1"/>
              <p:nvPr/>
            </p:nvSpPr>
            <p:spPr>
              <a:xfrm>
                <a:off x="963188" y="4590400"/>
                <a:ext cx="309139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b="0" i="1" smtClean="0">
                          <a:solidFill>
                            <a:schemeClr val="tx1"/>
                          </a:solidFill>
                          <a:latin typeface="Cambria Math" panose="02040503050406030204" pitchFamily="18" charset="0"/>
                          <a:ea typeface="Cambria Math" panose="02040503050406030204" pitchFamily="18" charset="0"/>
                        </a:rPr>
                        <m:t>𝜎</m:t>
                      </m:r>
                      <m:r>
                        <a:rPr lang="en-US" altLang="zh-CN" b="0" i="1" smtClean="0">
                          <a:solidFill>
                            <a:schemeClr val="tx1"/>
                          </a:solidFill>
                          <a:latin typeface="Cambria Math" panose="02040503050406030204" pitchFamily="18" charset="0"/>
                          <a:ea typeface="Cambria Math" panose="02040503050406030204" pitchFamily="18" charset="0"/>
                        </a:rPr>
                        <m:t>=0</m:t>
                      </m:r>
                    </m:oMath>
                  </m:oMathPara>
                </a14:m>
                <a:endParaRPr lang="zh-CN" altLang="en-US" dirty="0">
                  <a:solidFill>
                    <a:schemeClr val="tx1"/>
                  </a:solidFill>
                </a:endParaRPr>
              </a:p>
            </p:txBody>
          </p:sp>
        </mc:Choice>
        <mc:Fallback xmlns="">
          <p:sp>
            <p:nvSpPr>
              <p:cNvPr id="2" name="文本框 1">
                <a:extLst>
                  <a:ext uri="{FF2B5EF4-FFF2-40B4-BE49-F238E27FC236}">
                    <a16:creationId xmlns:a16="http://schemas.microsoft.com/office/drawing/2014/main" id="{D2C74BA8-66B5-892E-3A10-65C5D3E6DE4B}"/>
                  </a:ext>
                </a:extLst>
              </p:cNvPr>
              <p:cNvSpPr txBox="1">
                <a:spLocks noRot="1" noChangeAspect="1" noMove="1" noResize="1" noEditPoints="1" noAdjustHandles="1" noChangeArrowheads="1" noChangeShapeType="1" noTextEdit="1"/>
              </p:cNvSpPr>
              <p:nvPr/>
            </p:nvSpPr>
            <p:spPr>
              <a:xfrm>
                <a:off x="963188" y="4590400"/>
                <a:ext cx="3091394" cy="369332"/>
              </a:xfrm>
              <a:prstGeom prst="rect">
                <a:avLst/>
              </a:prstGeom>
              <a:blipFill>
                <a:blip r:embed="rId6"/>
                <a:stretch>
                  <a:fillRect/>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DBCB7400-E247-2EC5-B005-313781FA77B2}"/>
              </a:ext>
            </a:extLst>
          </p:cNvPr>
          <p:cNvSpPr txBox="1"/>
          <p:nvPr/>
        </p:nvSpPr>
        <p:spPr>
          <a:xfrm>
            <a:off x="2338378" y="4582232"/>
            <a:ext cx="6094070" cy="400110"/>
          </a:xfrm>
          <a:prstGeom prst="rect">
            <a:avLst/>
          </a:prstGeom>
          <a:noFill/>
        </p:spPr>
        <p:txBody>
          <a:bodyPr wrap="square">
            <a:spAutoFit/>
          </a:bodyPr>
          <a:lstStyle/>
          <a:p>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不同的步数会不会生成不同的图像内容</a:t>
            </a:r>
            <a:r>
              <a:rPr lang="zh-CN" altLang="en-US" sz="20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箭头: 右 42">
            <a:extLst>
              <a:ext uri="{FF2B5EF4-FFF2-40B4-BE49-F238E27FC236}">
                <a16:creationId xmlns:a16="http://schemas.microsoft.com/office/drawing/2014/main" id="{830FA00D-511C-61CA-70F2-2CEEAA191DBE}"/>
              </a:ext>
            </a:extLst>
          </p:cNvPr>
          <p:cNvSpPr/>
          <p:nvPr/>
        </p:nvSpPr>
        <p:spPr>
          <a:xfrm>
            <a:off x="1838701" y="4659737"/>
            <a:ext cx="36933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 name="箭头: 右 42">
            <a:extLst>
              <a:ext uri="{FF2B5EF4-FFF2-40B4-BE49-F238E27FC236}">
                <a16:creationId xmlns:a16="http://schemas.microsoft.com/office/drawing/2014/main" id="{EBDA0916-FF00-F80C-77F0-14815E4010FF}"/>
              </a:ext>
            </a:extLst>
          </p:cNvPr>
          <p:cNvSpPr/>
          <p:nvPr/>
        </p:nvSpPr>
        <p:spPr>
          <a:xfrm rot="5400000">
            <a:off x="5085419" y="5059806"/>
            <a:ext cx="36933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a:extLst>
              <a:ext uri="{FF2B5EF4-FFF2-40B4-BE49-F238E27FC236}">
                <a16:creationId xmlns:a16="http://schemas.microsoft.com/office/drawing/2014/main" id="{FC4CB623-CFA3-2CDD-7D7E-2AEE90DDF867}"/>
              </a:ext>
            </a:extLst>
          </p:cNvPr>
          <p:cNvSpPr txBox="1"/>
          <p:nvPr/>
        </p:nvSpPr>
        <p:spPr>
          <a:xfrm>
            <a:off x="2297801" y="5393291"/>
            <a:ext cx="9350958" cy="400110"/>
          </a:xfrm>
          <a:prstGeom prst="rect">
            <a:avLst/>
          </a:prstGeom>
          <a:noFill/>
        </p:spPr>
        <p:txBody>
          <a:bodyPr wrap="square">
            <a:spAutoFit/>
          </a:bodyPr>
          <a:lstStyle/>
          <a:p>
            <a:r>
              <a:rPr lang="zh-CN" altLang="en-US" sz="20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很多情况下，</a:t>
            </a:r>
            <a:r>
              <a:rPr lang="en-US" altLang="zh-CN" sz="20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20</a:t>
            </a:r>
            <a:r>
              <a:rPr lang="zh-CN" altLang="en-US" sz="20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步生成的图像与</a:t>
            </a:r>
            <a:r>
              <a:rPr lang="en-US" altLang="zh-CN" sz="20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1000</a:t>
            </a:r>
            <a:r>
              <a:rPr lang="zh-CN" altLang="en-US" sz="20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步生成的图像只有在细节处有差异</a:t>
            </a:r>
            <a:endParaRPr lang="en-US" altLang="zh-CN" sz="20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箭头: 右 42">
            <a:extLst>
              <a:ext uri="{FF2B5EF4-FFF2-40B4-BE49-F238E27FC236}">
                <a16:creationId xmlns:a16="http://schemas.microsoft.com/office/drawing/2014/main" id="{5995B496-C15B-D564-9A41-54DB1A5D8775}"/>
              </a:ext>
            </a:extLst>
          </p:cNvPr>
          <p:cNvSpPr/>
          <p:nvPr/>
        </p:nvSpPr>
        <p:spPr>
          <a:xfrm rot="5400000">
            <a:off x="5085419" y="5886568"/>
            <a:ext cx="36933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a:extLst>
              <a:ext uri="{FF2B5EF4-FFF2-40B4-BE49-F238E27FC236}">
                <a16:creationId xmlns:a16="http://schemas.microsoft.com/office/drawing/2014/main" id="{74985814-620E-7C96-D89C-166DB926FC96}"/>
              </a:ext>
            </a:extLst>
          </p:cNvPr>
          <p:cNvSpPr txBox="1"/>
          <p:nvPr/>
        </p:nvSpPr>
        <p:spPr>
          <a:xfrm>
            <a:off x="2260425" y="6209492"/>
            <a:ext cx="9425709" cy="400110"/>
          </a:xfrm>
          <a:prstGeom prst="rect">
            <a:avLst/>
          </a:prstGeom>
          <a:noFill/>
        </p:spPr>
        <p:txBody>
          <a:bodyPr wrap="square">
            <a:spAutoFit/>
          </a:bodyPr>
          <a:lstStyle/>
          <a:p>
            <a:r>
              <a:rPr lang="zh-CN" altLang="en-US" sz="20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xT是图像的信息性潜在编码；影响图像质量细节被编码在模型参数中</a:t>
            </a:r>
          </a:p>
        </p:txBody>
      </p:sp>
      <p:grpSp>
        <p:nvGrpSpPr>
          <p:cNvPr id="8" name="组合 7">
            <a:extLst>
              <a:ext uri="{FF2B5EF4-FFF2-40B4-BE49-F238E27FC236}">
                <a16:creationId xmlns:a16="http://schemas.microsoft.com/office/drawing/2014/main" id="{31B427CB-8EA6-68B9-28B5-AA66A7D3B4E6}"/>
              </a:ext>
            </a:extLst>
          </p:cNvPr>
          <p:cNvGrpSpPr/>
          <p:nvPr/>
        </p:nvGrpSpPr>
        <p:grpSpPr>
          <a:xfrm>
            <a:off x="7424120" y="4525599"/>
            <a:ext cx="3721833" cy="451601"/>
            <a:chOff x="7625598" y="4211261"/>
            <a:chExt cx="3721833" cy="451601"/>
          </a:xfrm>
        </p:grpSpPr>
        <p:sp>
          <p:nvSpPr>
            <p:cNvPr id="12" name="矩形 11">
              <a:extLst>
                <a:ext uri="{FF2B5EF4-FFF2-40B4-BE49-F238E27FC236}">
                  <a16:creationId xmlns:a16="http://schemas.microsoft.com/office/drawing/2014/main" id="{0A9EF45E-3269-F43B-1A42-08D74A6451C7}"/>
                </a:ext>
              </a:extLst>
            </p:cNvPr>
            <p:cNvSpPr/>
            <p:nvPr/>
          </p:nvSpPr>
          <p:spPr>
            <a:xfrm flipV="1">
              <a:off x="7625599" y="4211261"/>
              <a:ext cx="3540930" cy="4516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200" dirty="0"/>
            </a:p>
          </p:txBody>
        </p:sp>
        <p:sp>
          <p:nvSpPr>
            <p:cNvPr id="18" name="文本框 17">
              <a:extLst>
                <a:ext uri="{FF2B5EF4-FFF2-40B4-BE49-F238E27FC236}">
                  <a16:creationId xmlns:a16="http://schemas.microsoft.com/office/drawing/2014/main" id="{2661A789-FF98-2C1B-1AC2-FC70A2C85CD3}"/>
                </a:ext>
              </a:extLst>
            </p:cNvPr>
            <p:cNvSpPr txBox="1"/>
            <p:nvPr/>
          </p:nvSpPr>
          <p:spPr>
            <a:xfrm>
              <a:off x="7625598" y="4256933"/>
              <a:ext cx="3721833" cy="369332"/>
            </a:xfrm>
            <a:prstGeom prst="rect">
              <a:avLst/>
            </a:prstGeom>
            <a:noFill/>
          </p:spPr>
          <p:txBody>
            <a:bodyPr wrap="square">
              <a:spAutoFit/>
            </a:bodyPr>
            <a:lstStyle/>
            <a:p>
              <a:r>
                <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文章中将𝜂</a:t>
              </a:r>
              <a:r>
                <a:rPr lang="en-US" altLang="zh-CN"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的情况才叫做</a:t>
              </a:r>
              <a:r>
                <a:rPr lang="en-US" altLang="zh-CN"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DDIM</a:t>
              </a:r>
              <a:endPar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347543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7"/>
          <p:cNvSpPr txBox="1"/>
          <p:nvPr/>
        </p:nvSpPr>
        <p:spPr>
          <a:xfrm>
            <a:off x="178829" y="893532"/>
            <a:ext cx="3697422" cy="584775"/>
          </a:xfrm>
          <a:prstGeom prst="rect">
            <a:avLst/>
          </a:prstGeom>
          <a:noFill/>
        </p:spPr>
        <p:txBody>
          <a:bodyPr wrap="none" rtlCol="0">
            <a:spAutoFit/>
          </a:bodyPr>
          <a:lstStyle/>
          <a:p>
            <a:r>
              <a:rPr lang="en-US"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Author Information</a:t>
            </a:r>
          </a:p>
        </p:txBody>
      </p:sp>
      <p:cxnSp>
        <p:nvCxnSpPr>
          <p:cNvPr id="14" name="直接连接符 13"/>
          <p:cNvCxnSpPr/>
          <p:nvPr/>
        </p:nvCxnSpPr>
        <p:spPr>
          <a:xfrm>
            <a:off x="2113280" y="525569"/>
            <a:ext cx="9720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85960" y="154411"/>
            <a:ext cx="1639963" cy="852252"/>
            <a:chOff x="589" y="516"/>
            <a:chExt cx="2132" cy="1168"/>
          </a:xfrm>
        </p:grpSpPr>
        <p:pic>
          <p:nvPicPr>
            <p:cNvPr id="16" name="图片 15" descr="ppt模板-11"/>
            <p:cNvPicPr>
              <a:picLocks noChangeAspect="1"/>
            </p:cNvPicPr>
            <p:nvPr/>
          </p:nvPicPr>
          <p:blipFill>
            <a:blip r:embed="rId3"/>
            <a:srcRect r="39688"/>
            <a:stretch>
              <a:fillRect/>
            </a:stretch>
          </p:blipFill>
          <p:spPr>
            <a:xfrm>
              <a:off x="589" y="580"/>
              <a:ext cx="1191" cy="841"/>
            </a:xfrm>
            <a:prstGeom prst="rect">
              <a:avLst/>
            </a:prstGeom>
          </p:spPr>
        </p:pic>
        <p:pic>
          <p:nvPicPr>
            <p:cNvPr id="17" name="图片 16" descr="IRIP Lab -16"/>
            <p:cNvPicPr>
              <a:picLocks noChangeAspect="1"/>
            </p:cNvPicPr>
            <p:nvPr/>
          </p:nvPicPr>
          <p:blipFill>
            <a:blip r:embed="rId4"/>
            <a:srcRect l="39515" r="20669"/>
            <a:stretch>
              <a:fillRect/>
            </a:stretch>
          </p:blipFill>
          <p:spPr>
            <a:xfrm>
              <a:off x="1701" y="516"/>
              <a:ext cx="1020" cy="1168"/>
            </a:xfrm>
            <a:prstGeom prst="rect">
              <a:avLst/>
            </a:prstGeom>
          </p:spPr>
        </p:pic>
      </p:grpSp>
      <p:sp>
        <p:nvSpPr>
          <p:cNvPr id="22" name="文本框 21"/>
          <p:cNvSpPr txBox="1"/>
          <p:nvPr/>
        </p:nvSpPr>
        <p:spPr>
          <a:xfrm>
            <a:off x="2273299" y="3707331"/>
            <a:ext cx="9271285" cy="769441"/>
          </a:xfrm>
          <a:prstGeom prst="rect">
            <a:avLst/>
          </a:prstGeom>
          <a:noFill/>
        </p:spPr>
        <p:txBody>
          <a:bodyPr wrap="square" rtlCol="0">
            <a:spAutoFit/>
          </a:bodyPr>
          <a:lstStyle/>
          <a:p>
            <a:r>
              <a:rPr lang="en-US" altLang="zh-CN" sz="2200" b="1" dirty="0">
                <a:latin typeface="Times New Roman" panose="02020603050405020304" pitchFamily="18" charset="0"/>
                <a:cs typeface="Times New Roman" panose="02020603050405020304" pitchFamily="18" charset="0"/>
              </a:rPr>
              <a:t>Author 2: </a:t>
            </a:r>
            <a:r>
              <a:rPr lang="en-US" altLang="zh-CN" sz="2200" dirty="0" err="1">
                <a:latin typeface="Times New Roman" panose="02020603050405020304" pitchFamily="18" charset="0"/>
                <a:cs typeface="Times New Roman" panose="02020603050405020304" pitchFamily="18" charset="0"/>
              </a:rPr>
              <a:t>Chenlin</a:t>
            </a:r>
            <a:r>
              <a:rPr lang="en-US" altLang="zh-CN" sz="2200" dirty="0">
                <a:latin typeface="Times New Roman" panose="02020603050405020304" pitchFamily="18" charset="0"/>
                <a:cs typeface="Times New Roman" panose="02020603050405020304" pitchFamily="18" charset="0"/>
              </a:rPr>
              <a:t> Meng</a:t>
            </a:r>
          </a:p>
          <a:p>
            <a:r>
              <a:rPr lang="en-US" altLang="zh-CN" sz="2200" b="1" dirty="0">
                <a:latin typeface="Times New Roman" panose="02020603050405020304" pitchFamily="18" charset="0"/>
                <a:cs typeface="Times New Roman" panose="02020603050405020304" pitchFamily="18" charset="0"/>
              </a:rPr>
              <a:t>Basic Information: </a:t>
            </a:r>
            <a:r>
              <a:rPr lang="en-US" altLang="zh-CN" sz="2200" dirty="0">
                <a:latin typeface="Times New Roman" panose="02020603050405020304" pitchFamily="18" charset="0"/>
                <a:cs typeface="Times New Roman" panose="02020603050405020304" pitchFamily="18" charset="0"/>
              </a:rPr>
              <a:t>Ph.D., Computer Science, Stanford University</a:t>
            </a:r>
          </a:p>
        </p:txBody>
      </p:sp>
      <p:sp>
        <p:nvSpPr>
          <p:cNvPr id="8" name="文本框 7"/>
          <p:cNvSpPr txBox="1"/>
          <p:nvPr/>
        </p:nvSpPr>
        <p:spPr>
          <a:xfrm>
            <a:off x="2193289" y="1754813"/>
            <a:ext cx="9271285" cy="1107996"/>
          </a:xfrm>
          <a:prstGeom prst="rect">
            <a:avLst/>
          </a:prstGeom>
          <a:noFill/>
        </p:spPr>
        <p:txBody>
          <a:bodyPr wrap="square" rtlCol="0">
            <a:spAutoFit/>
          </a:bodyPr>
          <a:lstStyle/>
          <a:p>
            <a:r>
              <a:rPr lang="en-US" altLang="zh-CN" sz="2200" b="1" dirty="0">
                <a:latin typeface="Times New Roman" panose="02020603050405020304" pitchFamily="18" charset="0"/>
                <a:cs typeface="Times New Roman" panose="02020603050405020304" pitchFamily="18" charset="0"/>
              </a:rPr>
              <a:t>Author 1: </a:t>
            </a:r>
            <a:r>
              <a:rPr lang="en-US" altLang="zh-CN" sz="2200" dirty="0">
                <a:latin typeface="Times New Roman" panose="02020603050405020304" pitchFamily="18" charset="0"/>
                <a:cs typeface="Times New Roman" panose="02020603050405020304" pitchFamily="18" charset="0"/>
              </a:rPr>
              <a:t>Jiaming Song</a:t>
            </a:r>
          </a:p>
          <a:p>
            <a:r>
              <a:rPr lang="en-US" altLang="zh-CN" sz="2200" b="1" dirty="0">
                <a:latin typeface="Times New Roman" panose="02020603050405020304" pitchFamily="18" charset="0"/>
                <a:cs typeface="Times New Roman" panose="02020603050405020304" pitchFamily="18" charset="0"/>
              </a:rPr>
              <a:t>Basic Information: </a:t>
            </a:r>
            <a:r>
              <a:rPr lang="en-US" altLang="zh-CN" sz="2200" dirty="0">
                <a:latin typeface="Times New Roman" panose="02020603050405020304" pitchFamily="18" charset="0"/>
                <a:cs typeface="Times New Roman" panose="02020603050405020304" pitchFamily="18" charset="0"/>
              </a:rPr>
              <a:t>Ph.D., Computer Science, Stanford University</a:t>
            </a:r>
          </a:p>
          <a:p>
            <a:r>
              <a:rPr lang="en-US" altLang="zh-CN" sz="2200" dirty="0">
                <a:latin typeface="Times New Roman" panose="02020603050405020304" pitchFamily="18" charset="0"/>
                <a:cs typeface="Times New Roman" panose="02020603050405020304" pitchFamily="18" charset="0"/>
              </a:rPr>
              <a:t> 		       Chief Scientist, Luma AI</a:t>
            </a:r>
          </a:p>
        </p:txBody>
      </p:sp>
      <p:pic>
        <p:nvPicPr>
          <p:cNvPr id="7" name="图片 6">
            <a:extLst>
              <a:ext uri="{FF2B5EF4-FFF2-40B4-BE49-F238E27FC236}">
                <a16:creationId xmlns:a16="http://schemas.microsoft.com/office/drawing/2014/main" id="{D510F491-95BB-86FF-B7B4-CB104E34DC33}"/>
              </a:ext>
            </a:extLst>
          </p:cNvPr>
          <p:cNvPicPr>
            <a:picLocks noChangeAspect="1"/>
          </p:cNvPicPr>
          <p:nvPr/>
        </p:nvPicPr>
        <p:blipFill>
          <a:blip r:embed="rId5"/>
          <a:stretch>
            <a:fillRect/>
          </a:stretch>
        </p:blipFill>
        <p:spPr>
          <a:xfrm>
            <a:off x="647415" y="3247897"/>
            <a:ext cx="1299528" cy="1567867"/>
          </a:xfrm>
          <a:prstGeom prst="rect">
            <a:avLst/>
          </a:prstGeom>
        </p:spPr>
      </p:pic>
      <p:sp>
        <p:nvSpPr>
          <p:cNvPr id="9" name="文本框 8">
            <a:extLst>
              <a:ext uri="{FF2B5EF4-FFF2-40B4-BE49-F238E27FC236}">
                <a16:creationId xmlns:a16="http://schemas.microsoft.com/office/drawing/2014/main" id="{BEBCBBBB-01EE-AD28-93D6-6920463A1702}"/>
              </a:ext>
            </a:extLst>
          </p:cNvPr>
          <p:cNvSpPr txBox="1"/>
          <p:nvPr/>
        </p:nvSpPr>
        <p:spPr>
          <a:xfrm>
            <a:off x="2273300" y="5483397"/>
            <a:ext cx="9559980" cy="1107996"/>
          </a:xfrm>
          <a:prstGeom prst="rect">
            <a:avLst/>
          </a:prstGeom>
          <a:noFill/>
        </p:spPr>
        <p:txBody>
          <a:bodyPr wrap="square" rtlCol="0">
            <a:spAutoFit/>
          </a:bodyPr>
          <a:lstStyle/>
          <a:p>
            <a:r>
              <a:rPr lang="en-US" altLang="zh-CN" sz="2200" b="1" dirty="0">
                <a:latin typeface="Times New Roman" panose="02020603050405020304" pitchFamily="18" charset="0"/>
                <a:cs typeface="Times New Roman" panose="02020603050405020304" pitchFamily="18" charset="0"/>
              </a:rPr>
              <a:t>Author 3: </a:t>
            </a:r>
            <a:r>
              <a:rPr lang="en-US" altLang="zh-CN" sz="2200" dirty="0">
                <a:latin typeface="Times New Roman" panose="02020603050405020304" pitchFamily="18" charset="0"/>
                <a:cs typeface="Times New Roman" panose="02020603050405020304" pitchFamily="18" charset="0"/>
              </a:rPr>
              <a:t>Stefano </a:t>
            </a:r>
            <a:r>
              <a:rPr lang="en-US" altLang="zh-CN" sz="2200" dirty="0" err="1">
                <a:latin typeface="Times New Roman" panose="02020603050405020304" pitchFamily="18" charset="0"/>
                <a:cs typeface="Times New Roman" panose="02020603050405020304" pitchFamily="18" charset="0"/>
              </a:rPr>
              <a:t>Ermon</a:t>
            </a:r>
            <a:endParaRPr lang="en-US" altLang="zh-CN" sz="2200" dirty="0">
              <a:latin typeface="Times New Roman" panose="02020603050405020304" pitchFamily="18" charset="0"/>
              <a:cs typeface="Times New Roman" panose="02020603050405020304" pitchFamily="18" charset="0"/>
            </a:endParaRPr>
          </a:p>
          <a:p>
            <a:r>
              <a:rPr lang="en-US" altLang="zh-CN" sz="2200" b="1" dirty="0">
                <a:latin typeface="Times New Roman" panose="02020603050405020304" pitchFamily="18" charset="0"/>
                <a:cs typeface="Times New Roman" panose="02020603050405020304" pitchFamily="18" charset="0"/>
              </a:rPr>
              <a:t>Basic Information: </a:t>
            </a:r>
            <a:r>
              <a:rPr lang="en-US" altLang="zh-CN" sz="2200" dirty="0">
                <a:latin typeface="Times New Roman" panose="02020603050405020304" pitchFamily="18" charset="0"/>
                <a:cs typeface="Times New Roman" panose="02020603050405020304" pitchFamily="18" charset="0"/>
              </a:rPr>
              <a:t>an Associate Professor in Computer Science at Stanford University</a:t>
            </a:r>
          </a:p>
        </p:txBody>
      </p:sp>
      <p:pic>
        <p:nvPicPr>
          <p:cNvPr id="13" name="图片 12">
            <a:extLst>
              <a:ext uri="{FF2B5EF4-FFF2-40B4-BE49-F238E27FC236}">
                <a16:creationId xmlns:a16="http://schemas.microsoft.com/office/drawing/2014/main" id="{C62B5185-46D9-7B8C-1DA0-6413E41A7D72}"/>
              </a:ext>
            </a:extLst>
          </p:cNvPr>
          <p:cNvPicPr>
            <a:picLocks noChangeAspect="1"/>
          </p:cNvPicPr>
          <p:nvPr/>
        </p:nvPicPr>
        <p:blipFill>
          <a:blip r:embed="rId6"/>
          <a:stretch>
            <a:fillRect/>
          </a:stretch>
        </p:blipFill>
        <p:spPr>
          <a:xfrm>
            <a:off x="478029" y="5015631"/>
            <a:ext cx="1638300" cy="1704975"/>
          </a:xfrm>
          <a:prstGeom prst="rect">
            <a:avLst/>
          </a:prstGeom>
        </p:spPr>
      </p:pic>
      <p:pic>
        <p:nvPicPr>
          <p:cNvPr id="1026" name="Picture 2">
            <a:extLst>
              <a:ext uri="{FF2B5EF4-FFF2-40B4-BE49-F238E27FC236}">
                <a16:creationId xmlns:a16="http://schemas.microsoft.com/office/drawing/2014/main" id="{5A9E4B5B-0158-FBBC-EDAD-D091AFF809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540" y="1455428"/>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7"/>
          <p:cNvSpPr txBox="1"/>
          <p:nvPr/>
        </p:nvSpPr>
        <p:spPr>
          <a:xfrm>
            <a:off x="166461" y="875449"/>
            <a:ext cx="2863284" cy="584775"/>
          </a:xfrm>
          <a:prstGeom prst="rect">
            <a:avLst/>
          </a:prstGeom>
          <a:noFill/>
        </p:spPr>
        <p:txBody>
          <a:bodyPr wrap="none" rtlCol="0">
            <a:spAutoFit/>
          </a:bodyPr>
          <a:lstStyle/>
          <a:p>
            <a:pPr algn="l"/>
            <a:r>
              <a:rPr lang="en-US" altLang="zh-CN"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 Experiments-3</a:t>
            </a:r>
          </a:p>
        </p:txBody>
      </p:sp>
      <p:cxnSp>
        <p:nvCxnSpPr>
          <p:cNvPr id="14" name="直接连接符 13"/>
          <p:cNvCxnSpPr/>
          <p:nvPr/>
        </p:nvCxnSpPr>
        <p:spPr>
          <a:xfrm>
            <a:off x="2113280" y="525569"/>
            <a:ext cx="9720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85960" y="154411"/>
            <a:ext cx="1639963" cy="852252"/>
            <a:chOff x="589" y="516"/>
            <a:chExt cx="2132" cy="1168"/>
          </a:xfrm>
        </p:grpSpPr>
        <p:pic>
          <p:nvPicPr>
            <p:cNvPr id="16" name="图片 15" descr="ppt模板-11"/>
            <p:cNvPicPr>
              <a:picLocks noChangeAspect="1"/>
            </p:cNvPicPr>
            <p:nvPr/>
          </p:nvPicPr>
          <p:blipFill>
            <a:blip r:embed="rId3"/>
            <a:srcRect r="39688"/>
            <a:stretch>
              <a:fillRect/>
            </a:stretch>
          </p:blipFill>
          <p:spPr>
            <a:xfrm>
              <a:off x="589" y="580"/>
              <a:ext cx="1191" cy="841"/>
            </a:xfrm>
            <a:prstGeom prst="rect">
              <a:avLst/>
            </a:prstGeom>
          </p:spPr>
        </p:pic>
        <p:pic>
          <p:nvPicPr>
            <p:cNvPr id="17" name="图片 16" descr="IRIP Lab -16"/>
            <p:cNvPicPr>
              <a:picLocks noChangeAspect="1"/>
            </p:cNvPicPr>
            <p:nvPr/>
          </p:nvPicPr>
          <p:blipFill>
            <a:blip r:embed="rId4"/>
            <a:srcRect l="39515" r="20669"/>
            <a:stretch>
              <a:fillRect/>
            </a:stretch>
          </p:blipFill>
          <p:spPr>
            <a:xfrm>
              <a:off x="1701" y="516"/>
              <a:ext cx="1020" cy="1168"/>
            </a:xfrm>
            <a:prstGeom prst="rect">
              <a:avLst/>
            </a:prstGeom>
          </p:spPr>
        </p:pic>
      </p:grpSp>
      <p:pic>
        <p:nvPicPr>
          <p:cNvPr id="3" name="图片 2">
            <a:extLst>
              <a:ext uri="{FF2B5EF4-FFF2-40B4-BE49-F238E27FC236}">
                <a16:creationId xmlns:a16="http://schemas.microsoft.com/office/drawing/2014/main" id="{946EC06F-2026-A487-E5CD-7F6498D09740}"/>
              </a:ext>
            </a:extLst>
          </p:cNvPr>
          <p:cNvPicPr>
            <a:picLocks noChangeAspect="1"/>
          </p:cNvPicPr>
          <p:nvPr/>
        </p:nvPicPr>
        <p:blipFill>
          <a:blip r:embed="rId5"/>
          <a:stretch>
            <a:fillRect/>
          </a:stretch>
        </p:blipFill>
        <p:spPr>
          <a:xfrm>
            <a:off x="1818022" y="1375862"/>
            <a:ext cx="7869988" cy="3250203"/>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75F4DD0-DD9C-A807-770E-418DC334DBA1}"/>
                  </a:ext>
                </a:extLst>
              </p:cNvPr>
              <p:cNvSpPr txBox="1"/>
              <p:nvPr/>
            </p:nvSpPr>
            <p:spPr>
              <a:xfrm>
                <a:off x="3004606" y="4690608"/>
                <a:ext cx="309139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b="0" i="1" smtClean="0">
                          <a:solidFill>
                            <a:schemeClr val="tx1"/>
                          </a:solidFill>
                          <a:latin typeface="Cambria Math" panose="02040503050406030204" pitchFamily="18" charset="0"/>
                          <a:ea typeface="Cambria Math" panose="02040503050406030204" pitchFamily="18" charset="0"/>
                        </a:rPr>
                        <m:t>𝜎</m:t>
                      </m:r>
                      <m:r>
                        <a:rPr lang="en-US" altLang="zh-CN" b="0" i="1" smtClean="0">
                          <a:solidFill>
                            <a:schemeClr val="tx1"/>
                          </a:solidFill>
                          <a:latin typeface="Cambria Math" panose="02040503050406030204" pitchFamily="18" charset="0"/>
                          <a:ea typeface="Cambria Math" panose="02040503050406030204" pitchFamily="18" charset="0"/>
                        </a:rPr>
                        <m:t>=0</m:t>
                      </m:r>
                    </m:oMath>
                  </m:oMathPara>
                </a14:m>
                <a:endParaRPr lang="zh-CN" altLang="en-US" dirty="0">
                  <a:solidFill>
                    <a:schemeClr val="tx1"/>
                  </a:solidFill>
                </a:endParaRPr>
              </a:p>
            </p:txBody>
          </p:sp>
        </mc:Choice>
        <mc:Fallback xmlns="">
          <p:sp>
            <p:nvSpPr>
              <p:cNvPr id="2" name="文本框 1">
                <a:extLst>
                  <a:ext uri="{FF2B5EF4-FFF2-40B4-BE49-F238E27FC236}">
                    <a16:creationId xmlns:a16="http://schemas.microsoft.com/office/drawing/2014/main" id="{675F4DD0-DD9C-A807-770E-418DC334DBA1}"/>
                  </a:ext>
                </a:extLst>
              </p:cNvPr>
              <p:cNvSpPr txBox="1">
                <a:spLocks noRot="1" noChangeAspect="1" noMove="1" noResize="1" noEditPoints="1" noAdjustHandles="1" noChangeArrowheads="1" noChangeShapeType="1" noTextEdit="1"/>
              </p:cNvSpPr>
              <p:nvPr/>
            </p:nvSpPr>
            <p:spPr>
              <a:xfrm>
                <a:off x="3004606" y="4690608"/>
                <a:ext cx="3091394" cy="369332"/>
              </a:xfrm>
              <a:prstGeom prst="rect">
                <a:avLst/>
              </a:prstGeom>
              <a:blipFill>
                <a:blip r:embed="rId6"/>
                <a:stretch>
                  <a:fillRect/>
                </a:stretch>
              </a:blipFill>
            </p:spPr>
            <p:txBody>
              <a:bodyPr/>
              <a:lstStyle/>
              <a:p>
                <a:r>
                  <a:rPr lang="zh-CN" altLang="en-US">
                    <a:noFill/>
                  </a:rPr>
                  <a:t> </a:t>
                </a:r>
              </a:p>
            </p:txBody>
          </p:sp>
        </mc:Fallback>
      </mc:AlternateContent>
      <p:sp>
        <p:nvSpPr>
          <p:cNvPr id="4" name="箭头: 右 42">
            <a:extLst>
              <a:ext uri="{FF2B5EF4-FFF2-40B4-BE49-F238E27FC236}">
                <a16:creationId xmlns:a16="http://schemas.microsoft.com/office/drawing/2014/main" id="{62C36764-E383-0986-F1FE-666D4134DDA5}"/>
              </a:ext>
            </a:extLst>
          </p:cNvPr>
          <p:cNvSpPr/>
          <p:nvPr/>
        </p:nvSpPr>
        <p:spPr>
          <a:xfrm>
            <a:off x="3830350" y="4781295"/>
            <a:ext cx="36933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a:extLst>
              <a:ext uri="{FF2B5EF4-FFF2-40B4-BE49-F238E27FC236}">
                <a16:creationId xmlns:a16="http://schemas.microsoft.com/office/drawing/2014/main" id="{91FD03E0-4ADF-D390-B6DB-199246364EF5}"/>
              </a:ext>
            </a:extLst>
          </p:cNvPr>
          <p:cNvSpPr txBox="1"/>
          <p:nvPr/>
        </p:nvSpPr>
        <p:spPr>
          <a:xfrm>
            <a:off x="4206460" y="4675219"/>
            <a:ext cx="6094070" cy="400110"/>
          </a:xfrm>
          <a:prstGeom prst="rect">
            <a:avLst/>
          </a:prstGeom>
          <a:noFill/>
        </p:spPr>
        <p:txBody>
          <a:bodyPr wrap="square">
            <a:spAutoFit/>
          </a:bodyPr>
          <a:lstStyle/>
          <a:p>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如何改变图像内容</a:t>
            </a:r>
            <a:endPar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箭头: 右 42">
            <a:extLst>
              <a:ext uri="{FF2B5EF4-FFF2-40B4-BE49-F238E27FC236}">
                <a16:creationId xmlns:a16="http://schemas.microsoft.com/office/drawing/2014/main" id="{389089CC-7D67-E488-9BB8-AECE5454A20E}"/>
              </a:ext>
            </a:extLst>
          </p:cNvPr>
          <p:cNvSpPr/>
          <p:nvPr/>
        </p:nvSpPr>
        <p:spPr>
          <a:xfrm rot="5400000">
            <a:off x="5111715" y="5154651"/>
            <a:ext cx="36933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9" name="组合 18">
            <a:extLst>
              <a:ext uri="{FF2B5EF4-FFF2-40B4-BE49-F238E27FC236}">
                <a16:creationId xmlns:a16="http://schemas.microsoft.com/office/drawing/2014/main" id="{1ABF6156-3247-AE97-6AF9-FE9629166627}"/>
              </a:ext>
            </a:extLst>
          </p:cNvPr>
          <p:cNvGrpSpPr/>
          <p:nvPr/>
        </p:nvGrpSpPr>
        <p:grpSpPr>
          <a:xfrm>
            <a:off x="6585475" y="4649473"/>
            <a:ext cx="3721833" cy="451601"/>
            <a:chOff x="7625598" y="4211261"/>
            <a:chExt cx="3721833" cy="451601"/>
          </a:xfrm>
        </p:grpSpPr>
        <p:sp>
          <p:nvSpPr>
            <p:cNvPr id="20" name="矩形 19">
              <a:extLst>
                <a:ext uri="{FF2B5EF4-FFF2-40B4-BE49-F238E27FC236}">
                  <a16:creationId xmlns:a16="http://schemas.microsoft.com/office/drawing/2014/main" id="{5E2473EF-120F-8F89-7EFE-9351C46765EB}"/>
                </a:ext>
              </a:extLst>
            </p:cNvPr>
            <p:cNvSpPr/>
            <p:nvPr/>
          </p:nvSpPr>
          <p:spPr>
            <a:xfrm flipV="1">
              <a:off x="7625599" y="4211261"/>
              <a:ext cx="3540930" cy="4516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200" dirty="0"/>
            </a:p>
          </p:txBody>
        </p:sp>
        <p:sp>
          <p:nvSpPr>
            <p:cNvPr id="21" name="文本框 20">
              <a:extLst>
                <a:ext uri="{FF2B5EF4-FFF2-40B4-BE49-F238E27FC236}">
                  <a16:creationId xmlns:a16="http://schemas.microsoft.com/office/drawing/2014/main" id="{BD6BBFB6-7366-F5B7-6617-587BF5E4EECE}"/>
                </a:ext>
              </a:extLst>
            </p:cNvPr>
            <p:cNvSpPr txBox="1"/>
            <p:nvPr/>
          </p:nvSpPr>
          <p:spPr>
            <a:xfrm>
              <a:off x="7625598" y="4256933"/>
              <a:ext cx="3721833" cy="369332"/>
            </a:xfrm>
            <a:prstGeom prst="rect">
              <a:avLst/>
            </a:prstGeom>
            <a:noFill/>
          </p:spPr>
          <p:txBody>
            <a:bodyPr wrap="square">
              <a:spAutoFit/>
            </a:bodyPr>
            <a:lstStyle/>
            <a:p>
              <a:r>
                <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文章中将𝜂</a:t>
              </a:r>
              <a:r>
                <a:rPr lang="en-US" altLang="zh-CN"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的情况才叫做</a:t>
              </a:r>
              <a:r>
                <a:rPr lang="en-US" altLang="zh-CN"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DDIM</a:t>
              </a:r>
              <a:endPar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p:grpSp>
      <p:pic>
        <p:nvPicPr>
          <p:cNvPr id="8" name="图片 7">
            <a:extLst>
              <a:ext uri="{FF2B5EF4-FFF2-40B4-BE49-F238E27FC236}">
                <a16:creationId xmlns:a16="http://schemas.microsoft.com/office/drawing/2014/main" id="{0277E1C8-8CAA-F40F-FF2E-E53F4F661366}"/>
              </a:ext>
            </a:extLst>
          </p:cNvPr>
          <p:cNvPicPr>
            <a:picLocks noChangeAspect="1"/>
          </p:cNvPicPr>
          <p:nvPr/>
        </p:nvPicPr>
        <p:blipFill>
          <a:blip r:embed="rId7"/>
          <a:stretch>
            <a:fillRect/>
          </a:stretch>
        </p:blipFill>
        <p:spPr>
          <a:xfrm>
            <a:off x="1925923" y="5564964"/>
            <a:ext cx="6859867" cy="1138625"/>
          </a:xfrm>
          <a:prstGeom prst="rect">
            <a:avLst/>
          </a:prstGeom>
        </p:spPr>
      </p:pic>
    </p:spTree>
    <p:extLst>
      <p:ext uri="{BB962C8B-B14F-4D97-AF65-F5344CB8AC3E}">
        <p14:creationId xmlns:p14="http://schemas.microsoft.com/office/powerpoint/2010/main" val="2481162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7"/>
          <p:cNvSpPr txBox="1"/>
          <p:nvPr/>
        </p:nvSpPr>
        <p:spPr>
          <a:xfrm>
            <a:off x="166461" y="875449"/>
            <a:ext cx="8371779" cy="584775"/>
          </a:xfrm>
          <a:prstGeom prst="rect">
            <a:avLst/>
          </a:prstGeom>
          <a:noFill/>
        </p:spPr>
        <p:txBody>
          <a:bodyPr wrap="none" rtlCol="0">
            <a:spAutoFit/>
          </a:bodyPr>
          <a:lstStyle/>
          <a:p>
            <a:pPr algn="l"/>
            <a:r>
              <a:rPr lang="en-US" altLang="zh-CN"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 Experiments-4 </a:t>
            </a:r>
            <a:r>
              <a:rPr lang="zh-CN" altLang="en-US"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原图像 </a:t>
            </a:r>
            <a:r>
              <a:rPr lang="en-US" altLang="zh-CN"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V.S. </a:t>
            </a:r>
            <a:r>
              <a:rPr lang="zh-CN" altLang="en-US"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降噪得到的原图像</a:t>
            </a:r>
            <a:endParaRPr lang="en-US" altLang="zh-CN"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endParaRPr>
          </a:p>
        </p:txBody>
      </p:sp>
      <p:cxnSp>
        <p:nvCxnSpPr>
          <p:cNvPr id="14" name="直接连接符 13"/>
          <p:cNvCxnSpPr/>
          <p:nvPr/>
        </p:nvCxnSpPr>
        <p:spPr>
          <a:xfrm>
            <a:off x="2113280" y="525569"/>
            <a:ext cx="9720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85960" y="154411"/>
            <a:ext cx="1639963" cy="852252"/>
            <a:chOff x="589" y="516"/>
            <a:chExt cx="2132" cy="1168"/>
          </a:xfrm>
        </p:grpSpPr>
        <p:pic>
          <p:nvPicPr>
            <p:cNvPr id="16" name="图片 15" descr="ppt模板-11"/>
            <p:cNvPicPr>
              <a:picLocks noChangeAspect="1"/>
            </p:cNvPicPr>
            <p:nvPr/>
          </p:nvPicPr>
          <p:blipFill>
            <a:blip r:embed="rId3"/>
            <a:srcRect r="39688"/>
            <a:stretch>
              <a:fillRect/>
            </a:stretch>
          </p:blipFill>
          <p:spPr>
            <a:xfrm>
              <a:off x="589" y="580"/>
              <a:ext cx="1191" cy="841"/>
            </a:xfrm>
            <a:prstGeom prst="rect">
              <a:avLst/>
            </a:prstGeom>
          </p:spPr>
        </p:pic>
        <p:pic>
          <p:nvPicPr>
            <p:cNvPr id="17" name="图片 16" descr="IRIP Lab -16"/>
            <p:cNvPicPr>
              <a:picLocks noChangeAspect="1"/>
            </p:cNvPicPr>
            <p:nvPr/>
          </p:nvPicPr>
          <p:blipFill>
            <a:blip r:embed="rId4"/>
            <a:srcRect l="39515" r="20669"/>
            <a:stretch>
              <a:fillRect/>
            </a:stretch>
          </p:blipFill>
          <p:spPr>
            <a:xfrm>
              <a:off x="1701" y="516"/>
              <a:ext cx="1020" cy="1168"/>
            </a:xfrm>
            <a:prstGeom prst="rect">
              <a:avLst/>
            </a:prstGeom>
          </p:spPr>
        </p:pic>
      </p:grpSp>
      <p:pic>
        <p:nvPicPr>
          <p:cNvPr id="3" name="图片 2">
            <a:extLst>
              <a:ext uri="{FF2B5EF4-FFF2-40B4-BE49-F238E27FC236}">
                <a16:creationId xmlns:a16="http://schemas.microsoft.com/office/drawing/2014/main" id="{B0F0ABE5-CFA3-EF5C-5772-88EBFCBF600E}"/>
              </a:ext>
            </a:extLst>
          </p:cNvPr>
          <p:cNvPicPr>
            <a:picLocks noChangeAspect="1"/>
          </p:cNvPicPr>
          <p:nvPr/>
        </p:nvPicPr>
        <p:blipFill>
          <a:blip r:embed="rId5"/>
          <a:stretch>
            <a:fillRect/>
          </a:stretch>
        </p:blipFill>
        <p:spPr>
          <a:xfrm>
            <a:off x="439838" y="1772994"/>
            <a:ext cx="11115376" cy="2165672"/>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1EB901A-95CE-F6EF-FB6D-D4C4EEBE7664}"/>
                  </a:ext>
                </a:extLst>
              </p:cNvPr>
              <p:cNvSpPr txBox="1"/>
              <p:nvPr/>
            </p:nvSpPr>
            <p:spPr>
              <a:xfrm>
                <a:off x="-934720" y="4169037"/>
                <a:ext cx="60960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r>
                            <a:rPr lang="en-US" altLang="zh-CN" sz="2400" b="0" i="1" smtClean="0">
                              <a:solidFill>
                                <a:srgbClr val="FF0000"/>
                              </a:solidFill>
                              <a:latin typeface="Cambria Math" panose="02040503050406030204" pitchFamily="18" charset="0"/>
                            </a:rPr>
                            <m:t>𝑥</m:t>
                          </m:r>
                        </m:e>
                        <m:sub>
                          <m:r>
                            <a:rPr lang="en-US" altLang="zh-CN" sz="2400" b="0" i="1" smtClean="0">
                              <a:solidFill>
                                <a:srgbClr val="FF0000"/>
                              </a:solidFill>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𝑇</m:t>
                          </m:r>
                        </m:sub>
                      </m:sSub>
                      <m:r>
                        <a:rPr lang="en-US" altLang="zh-CN" sz="2400" b="0" i="1" smtClean="0">
                          <a:latin typeface="Cambria Math" panose="02040503050406030204" pitchFamily="18" charset="0"/>
                        </a:rPr>
                        <m:t>→</m:t>
                      </m:r>
                      <m:sSup>
                        <m:sSupPr>
                          <m:ctrlPr>
                            <a:rPr lang="en-US" altLang="zh-CN" sz="2400" b="0" i="1" smtClean="0">
                              <a:solidFill>
                                <a:srgbClr val="FF0000"/>
                              </a:solidFill>
                              <a:latin typeface="Cambria Math" panose="02040503050406030204" pitchFamily="18" charset="0"/>
                            </a:rPr>
                          </m:ctrlPr>
                        </m:sSupPr>
                        <m:e>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𝑥</m:t>
                              </m:r>
                            </m:e>
                            <m:sub>
                              <m:r>
                                <a:rPr lang="en-US" altLang="zh-CN" sz="2400" i="1">
                                  <a:solidFill>
                                    <a:srgbClr val="FF0000"/>
                                  </a:solidFill>
                                  <a:latin typeface="Cambria Math" panose="02040503050406030204" pitchFamily="18" charset="0"/>
                                </a:rPr>
                                <m:t>0</m:t>
                              </m:r>
                            </m:sub>
                          </m:sSub>
                        </m:e>
                        <m:sup>
                          <m:r>
                            <a:rPr lang="en-US" altLang="zh-CN" sz="2400" b="0" i="1" smtClean="0">
                              <a:solidFill>
                                <a:srgbClr val="FF0000"/>
                              </a:solidFill>
                              <a:latin typeface="Cambria Math" panose="02040503050406030204" pitchFamily="18" charset="0"/>
                            </a:rPr>
                            <m:t>′</m:t>
                          </m:r>
                        </m:sup>
                      </m:sSup>
                    </m:oMath>
                  </m:oMathPara>
                </a14:m>
                <a:endParaRPr lang="zh-CN" altLang="en-US" sz="2400" dirty="0"/>
              </a:p>
            </p:txBody>
          </p:sp>
        </mc:Choice>
        <mc:Fallback xmlns="">
          <p:sp>
            <p:nvSpPr>
              <p:cNvPr id="6" name="文本框 5">
                <a:extLst>
                  <a:ext uri="{FF2B5EF4-FFF2-40B4-BE49-F238E27FC236}">
                    <a16:creationId xmlns:a16="http://schemas.microsoft.com/office/drawing/2014/main" id="{C1EB901A-95CE-F6EF-FB6D-D4C4EEBE7664}"/>
                  </a:ext>
                </a:extLst>
              </p:cNvPr>
              <p:cNvSpPr txBox="1">
                <a:spLocks noRot="1" noChangeAspect="1" noMove="1" noResize="1" noEditPoints="1" noAdjustHandles="1" noChangeArrowheads="1" noChangeShapeType="1" noTextEdit="1"/>
              </p:cNvSpPr>
              <p:nvPr/>
            </p:nvSpPr>
            <p:spPr>
              <a:xfrm>
                <a:off x="-934720" y="4169037"/>
                <a:ext cx="6096000" cy="461665"/>
              </a:xfrm>
              <a:prstGeom prst="rect">
                <a:avLst/>
              </a:prstGeom>
              <a:blipFill>
                <a:blip r:embed="rId6"/>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3A8C3FA-A43C-59B7-DC8B-EB2825F65714}"/>
              </a:ext>
            </a:extLst>
          </p:cNvPr>
          <p:cNvSpPr txBox="1"/>
          <p:nvPr/>
        </p:nvSpPr>
        <p:spPr>
          <a:xfrm>
            <a:off x="1090578" y="4943175"/>
            <a:ext cx="9137083" cy="369332"/>
          </a:xfrm>
          <a:prstGeom prst="rect">
            <a:avLst/>
          </a:prstGeom>
          <a:noFill/>
        </p:spPr>
        <p:txBody>
          <a:bodyPr wrap="square">
            <a:spAutoFit/>
          </a:bodyPr>
          <a:lstStyle/>
          <a:p>
            <a:r>
              <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衡量指标</a:t>
            </a:r>
            <a:r>
              <a:rPr lang="zh-CN" altLang="en-US" sz="18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8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per-dimension mean squared error</a:t>
            </a:r>
          </a:p>
        </p:txBody>
      </p:sp>
    </p:spTree>
    <p:extLst>
      <p:ext uri="{BB962C8B-B14F-4D97-AF65-F5344CB8AC3E}">
        <p14:creationId xmlns:p14="http://schemas.microsoft.com/office/powerpoint/2010/main" val="693511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113280" y="525569"/>
            <a:ext cx="9720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85960" y="154411"/>
            <a:ext cx="1639963" cy="852252"/>
            <a:chOff x="589" y="516"/>
            <a:chExt cx="2132" cy="1168"/>
          </a:xfrm>
        </p:grpSpPr>
        <p:pic>
          <p:nvPicPr>
            <p:cNvPr id="16" name="图片 15" descr="ppt模板-11"/>
            <p:cNvPicPr>
              <a:picLocks noChangeAspect="1"/>
            </p:cNvPicPr>
            <p:nvPr/>
          </p:nvPicPr>
          <p:blipFill>
            <a:blip r:embed="rId3"/>
            <a:srcRect r="39688"/>
            <a:stretch>
              <a:fillRect/>
            </a:stretch>
          </p:blipFill>
          <p:spPr>
            <a:xfrm>
              <a:off x="589" y="580"/>
              <a:ext cx="1191" cy="841"/>
            </a:xfrm>
            <a:prstGeom prst="rect">
              <a:avLst/>
            </a:prstGeom>
          </p:spPr>
        </p:pic>
        <p:pic>
          <p:nvPicPr>
            <p:cNvPr id="17" name="图片 16" descr="IRIP Lab -16"/>
            <p:cNvPicPr>
              <a:picLocks noChangeAspect="1"/>
            </p:cNvPicPr>
            <p:nvPr/>
          </p:nvPicPr>
          <p:blipFill>
            <a:blip r:embed="rId4"/>
            <a:srcRect l="39515" r="20669"/>
            <a:stretch>
              <a:fillRect/>
            </a:stretch>
          </p:blipFill>
          <p:spPr>
            <a:xfrm>
              <a:off x="1701" y="516"/>
              <a:ext cx="1020" cy="1168"/>
            </a:xfrm>
            <a:prstGeom prst="rect">
              <a:avLst/>
            </a:prstGeom>
          </p:spPr>
        </p:pic>
      </p:grpSp>
      <p:sp>
        <p:nvSpPr>
          <p:cNvPr id="2" name="文本框 1">
            <a:extLst>
              <a:ext uri="{FF2B5EF4-FFF2-40B4-BE49-F238E27FC236}">
                <a16:creationId xmlns:a16="http://schemas.microsoft.com/office/drawing/2014/main" id="{1310DE5B-5DA6-DA62-C35F-4ED938BF03ED}"/>
              </a:ext>
            </a:extLst>
          </p:cNvPr>
          <p:cNvSpPr txBox="1"/>
          <p:nvPr/>
        </p:nvSpPr>
        <p:spPr>
          <a:xfrm>
            <a:off x="881186" y="2452719"/>
            <a:ext cx="10556434" cy="2241960"/>
          </a:xfrm>
          <a:prstGeom prst="rect">
            <a:avLst/>
          </a:prstGeom>
          <a:noFill/>
        </p:spPr>
        <p:txBody>
          <a:bodyPr wrap="square">
            <a:spAutoFit/>
          </a:bodyPr>
          <a:lstStyle/>
          <a:p>
            <a:pPr>
              <a:lnSpc>
                <a:spcPct val="150000"/>
              </a:lnSpc>
            </a:pPr>
            <a:r>
              <a:rPr lang="en-US" altLang="zh-CN" sz="2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DDPM:</a:t>
            </a:r>
            <a:r>
              <a:rPr lang="zh-CN" altLang="en-US" sz="2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hlinkClick r:id="rId5"/>
              </a:rPr>
              <a:t>https://nn.labml.ai/diffusion/ddpm/index.html</a:t>
            </a:r>
            <a:endParaRPr lang="en-US" altLang="zh-CN" sz="2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2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DDIM: </a:t>
            </a:r>
            <a:r>
              <a:rPr lang="en-US" altLang="zh-CN" sz="2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hlinkClick r:id="rId6"/>
              </a:rPr>
              <a:t>https://nn.labml.ai/diffusion/stable_diffusion/sampler/ddim.html</a:t>
            </a:r>
            <a:endParaRPr lang="en-US" altLang="zh-CN" sz="2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2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DDIM </a:t>
            </a:r>
            <a:r>
              <a:rPr lang="en-US" altLang="zh-CN" sz="2400" b="1" dirty="0" err="1">
                <a:solidFill>
                  <a:srgbClr val="002060"/>
                </a:solidFill>
                <a:latin typeface="Times New Roman" panose="02020603050405020304" pitchFamily="18" charset="0"/>
                <a:ea typeface="黑体" panose="02010609060101010101" pitchFamily="49" charset="-122"/>
                <a:cs typeface="Times New Roman" panose="02020603050405020304" pitchFamily="18" charset="0"/>
              </a:rPr>
              <a:t>CelebA</a:t>
            </a:r>
            <a:r>
              <a:rPr lang="en-US" altLang="zh-CN" sz="2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 Demo</a:t>
            </a:r>
            <a:r>
              <a:rPr lang="zh-CN" altLang="en-US" sz="2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hlinkClick r:id="rId7"/>
              </a:rPr>
              <a:t>https://www.youtube.com/watch?v=WCKzxoSduJQ</a:t>
            </a:r>
            <a:endParaRPr lang="en-US" altLang="zh-CN" sz="2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endParaRPr lang="zh-CN" altLang="en-US" sz="2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57553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81CADBC4-59B8-61EC-28B7-2C95585D269E}"/>
              </a:ext>
            </a:extLst>
          </p:cNvPr>
          <p:cNvPicPr>
            <a:picLocks noChangeAspect="1"/>
          </p:cNvPicPr>
          <p:nvPr/>
        </p:nvPicPr>
        <p:blipFill>
          <a:blip r:embed="rId3"/>
          <a:stretch>
            <a:fillRect/>
          </a:stretch>
        </p:blipFill>
        <p:spPr>
          <a:xfrm>
            <a:off x="4103026" y="3672840"/>
            <a:ext cx="4047882" cy="1797955"/>
          </a:xfrm>
          <a:prstGeom prst="rect">
            <a:avLst/>
          </a:prstGeom>
        </p:spPr>
      </p:pic>
      <p:cxnSp>
        <p:nvCxnSpPr>
          <p:cNvPr id="14" name="直接连接符 13"/>
          <p:cNvCxnSpPr/>
          <p:nvPr/>
        </p:nvCxnSpPr>
        <p:spPr>
          <a:xfrm>
            <a:off x="2113280" y="525569"/>
            <a:ext cx="9720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85960" y="154411"/>
            <a:ext cx="1639963" cy="852252"/>
            <a:chOff x="589" y="516"/>
            <a:chExt cx="2132" cy="1168"/>
          </a:xfrm>
        </p:grpSpPr>
        <p:pic>
          <p:nvPicPr>
            <p:cNvPr id="16" name="图片 15" descr="ppt模板-11"/>
            <p:cNvPicPr>
              <a:picLocks noChangeAspect="1"/>
            </p:cNvPicPr>
            <p:nvPr/>
          </p:nvPicPr>
          <p:blipFill>
            <a:blip r:embed="rId4"/>
            <a:srcRect r="39688"/>
            <a:stretch>
              <a:fillRect/>
            </a:stretch>
          </p:blipFill>
          <p:spPr>
            <a:xfrm>
              <a:off x="589" y="580"/>
              <a:ext cx="1191" cy="841"/>
            </a:xfrm>
            <a:prstGeom prst="rect">
              <a:avLst/>
            </a:prstGeom>
          </p:spPr>
        </p:pic>
        <p:pic>
          <p:nvPicPr>
            <p:cNvPr id="17" name="图片 16" descr="IRIP Lab -16"/>
            <p:cNvPicPr>
              <a:picLocks noChangeAspect="1"/>
            </p:cNvPicPr>
            <p:nvPr/>
          </p:nvPicPr>
          <p:blipFill>
            <a:blip r:embed="rId5"/>
            <a:srcRect l="39515" r="20669"/>
            <a:stretch>
              <a:fillRect/>
            </a:stretch>
          </p:blipFill>
          <p:spPr>
            <a:xfrm>
              <a:off x="1701" y="516"/>
              <a:ext cx="1020" cy="1168"/>
            </a:xfrm>
            <a:prstGeom prst="rect">
              <a:avLst/>
            </a:prstGeom>
          </p:spPr>
        </p:pic>
      </p:grpSp>
      <p:pic>
        <p:nvPicPr>
          <p:cNvPr id="3" name="图片 2">
            <a:extLst>
              <a:ext uri="{FF2B5EF4-FFF2-40B4-BE49-F238E27FC236}">
                <a16:creationId xmlns:a16="http://schemas.microsoft.com/office/drawing/2014/main" id="{D285B855-ED90-2659-9734-42B0EA9F2B24}"/>
              </a:ext>
            </a:extLst>
          </p:cNvPr>
          <p:cNvPicPr>
            <a:picLocks noChangeAspect="1"/>
          </p:cNvPicPr>
          <p:nvPr/>
        </p:nvPicPr>
        <p:blipFill>
          <a:blip r:embed="rId6"/>
          <a:stretch>
            <a:fillRect/>
          </a:stretch>
        </p:blipFill>
        <p:spPr>
          <a:xfrm>
            <a:off x="6311018" y="687727"/>
            <a:ext cx="5701965" cy="1390820"/>
          </a:xfrm>
          <a:prstGeom prst="rect">
            <a:avLst/>
          </a:prstGeom>
        </p:spPr>
      </p:pic>
      <p:sp>
        <p:nvSpPr>
          <p:cNvPr id="4" name="文本框 3">
            <a:extLst>
              <a:ext uri="{FF2B5EF4-FFF2-40B4-BE49-F238E27FC236}">
                <a16:creationId xmlns:a16="http://schemas.microsoft.com/office/drawing/2014/main" id="{4908EB62-E0CD-6298-0452-C433B1D097FC}"/>
              </a:ext>
            </a:extLst>
          </p:cNvPr>
          <p:cNvSpPr txBox="1"/>
          <p:nvPr/>
        </p:nvSpPr>
        <p:spPr>
          <a:xfrm>
            <a:off x="179017" y="1472298"/>
            <a:ext cx="6817116" cy="2156103"/>
          </a:xfrm>
          <a:prstGeom prst="rect">
            <a:avLst/>
          </a:prstGeom>
          <a:noFill/>
        </p:spPr>
        <p:txBody>
          <a:bodyPr wrap="square">
            <a:spAutoFit/>
          </a:bodyPr>
          <a:lstStyle/>
          <a:p>
            <a:pPr>
              <a:lnSpc>
                <a:spcPct val="150000"/>
              </a:lnSpc>
            </a:pPr>
            <a:r>
              <a:rPr lang="zh-CN" altLang="en-US" sz="23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为什么选择这篇？</a:t>
            </a:r>
            <a:endParaRPr lang="en-US" altLang="zh-CN" sz="23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zh-CN" altLang="en-US" sz="23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① 扩散模型的优化采样</a:t>
            </a:r>
            <a:r>
              <a:rPr lang="en-US" altLang="zh-CN" sz="23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3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原理、对比</a:t>
            </a:r>
            <a:endParaRPr lang="en-US" altLang="zh-CN" sz="23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zh-CN" altLang="en-US" sz="23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② 文生图、图生图类似的过程</a:t>
            </a:r>
            <a:endParaRPr lang="en-US" altLang="zh-CN" sz="23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zh-CN" altLang="en-US" sz="23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③ “大模型</a:t>
            </a:r>
            <a:r>
              <a:rPr lang="en-US" altLang="zh-CN" sz="23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3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300" dirty="0"/>
          </a:p>
        </p:txBody>
      </p:sp>
      <p:pic>
        <p:nvPicPr>
          <p:cNvPr id="5" name="图片 4">
            <a:extLst>
              <a:ext uri="{FF2B5EF4-FFF2-40B4-BE49-F238E27FC236}">
                <a16:creationId xmlns:a16="http://schemas.microsoft.com/office/drawing/2014/main" id="{9D1299AC-08E9-3A48-23C3-70E0F0EB2A93}"/>
              </a:ext>
            </a:extLst>
          </p:cNvPr>
          <p:cNvPicPr>
            <a:picLocks noChangeAspect="1"/>
          </p:cNvPicPr>
          <p:nvPr/>
        </p:nvPicPr>
        <p:blipFill rotWithShape="1">
          <a:blip r:embed="rId7"/>
          <a:srcRect l="68453" t="2512" r="-486" b="-257"/>
          <a:stretch/>
        </p:blipFill>
        <p:spPr>
          <a:xfrm>
            <a:off x="8717280" y="2199621"/>
            <a:ext cx="3015535" cy="4256496"/>
          </a:xfrm>
          <a:prstGeom prst="rect">
            <a:avLst/>
          </a:prstGeom>
        </p:spPr>
      </p:pic>
      <p:pic>
        <p:nvPicPr>
          <p:cNvPr id="6" name="图片 5">
            <a:extLst>
              <a:ext uri="{FF2B5EF4-FFF2-40B4-BE49-F238E27FC236}">
                <a16:creationId xmlns:a16="http://schemas.microsoft.com/office/drawing/2014/main" id="{4B8CDE1E-C33C-D08C-17AB-57553ED0CC93}"/>
              </a:ext>
            </a:extLst>
          </p:cNvPr>
          <p:cNvPicPr>
            <a:picLocks noChangeAspect="1"/>
          </p:cNvPicPr>
          <p:nvPr/>
        </p:nvPicPr>
        <p:blipFill rotWithShape="1">
          <a:blip r:embed="rId8"/>
          <a:srcRect b="1687"/>
          <a:stretch/>
        </p:blipFill>
        <p:spPr>
          <a:xfrm>
            <a:off x="512162" y="3933072"/>
            <a:ext cx="2827522" cy="1277489"/>
          </a:xfrm>
          <a:prstGeom prst="rect">
            <a:avLst/>
          </a:prstGeom>
        </p:spPr>
      </p:pic>
    </p:spTree>
    <p:extLst>
      <p:ext uri="{BB962C8B-B14F-4D97-AF65-F5344CB8AC3E}">
        <p14:creationId xmlns:p14="http://schemas.microsoft.com/office/powerpoint/2010/main" val="3532358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113280" y="525569"/>
            <a:ext cx="9720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85960" y="154411"/>
            <a:ext cx="1639963" cy="852252"/>
            <a:chOff x="589" y="516"/>
            <a:chExt cx="2132" cy="1168"/>
          </a:xfrm>
        </p:grpSpPr>
        <p:pic>
          <p:nvPicPr>
            <p:cNvPr id="16" name="图片 15" descr="ppt模板-11"/>
            <p:cNvPicPr>
              <a:picLocks noChangeAspect="1"/>
            </p:cNvPicPr>
            <p:nvPr/>
          </p:nvPicPr>
          <p:blipFill>
            <a:blip r:embed="rId3"/>
            <a:srcRect r="39688"/>
            <a:stretch>
              <a:fillRect/>
            </a:stretch>
          </p:blipFill>
          <p:spPr>
            <a:xfrm>
              <a:off x="589" y="580"/>
              <a:ext cx="1191" cy="841"/>
            </a:xfrm>
            <a:prstGeom prst="rect">
              <a:avLst/>
            </a:prstGeom>
          </p:spPr>
        </p:pic>
        <p:pic>
          <p:nvPicPr>
            <p:cNvPr id="17" name="图片 16" descr="IRIP Lab -16"/>
            <p:cNvPicPr>
              <a:picLocks noChangeAspect="1"/>
            </p:cNvPicPr>
            <p:nvPr/>
          </p:nvPicPr>
          <p:blipFill>
            <a:blip r:embed="rId4"/>
            <a:srcRect l="39515" r="20669"/>
            <a:stretch>
              <a:fillRect/>
            </a:stretch>
          </p:blipFill>
          <p:spPr>
            <a:xfrm>
              <a:off x="1701" y="516"/>
              <a:ext cx="1020" cy="1168"/>
            </a:xfrm>
            <a:prstGeom prst="rect">
              <a:avLst/>
            </a:prstGeom>
          </p:spPr>
        </p:pic>
      </p:grpSp>
      <p:grpSp>
        <p:nvGrpSpPr>
          <p:cNvPr id="19" name="组合 18">
            <a:extLst>
              <a:ext uri="{FF2B5EF4-FFF2-40B4-BE49-F238E27FC236}">
                <a16:creationId xmlns:a16="http://schemas.microsoft.com/office/drawing/2014/main" id="{8B5D8187-6A92-6998-6578-913B840D84AE}"/>
              </a:ext>
            </a:extLst>
          </p:cNvPr>
          <p:cNvGrpSpPr/>
          <p:nvPr/>
        </p:nvGrpSpPr>
        <p:grpSpPr>
          <a:xfrm>
            <a:off x="2614377" y="814761"/>
            <a:ext cx="6597486" cy="5836047"/>
            <a:chOff x="2797257" y="580537"/>
            <a:chExt cx="6597486" cy="5836047"/>
          </a:xfrm>
        </p:grpSpPr>
        <p:grpSp>
          <p:nvGrpSpPr>
            <p:cNvPr id="12" name="组合 11">
              <a:extLst>
                <a:ext uri="{FF2B5EF4-FFF2-40B4-BE49-F238E27FC236}">
                  <a16:creationId xmlns:a16="http://schemas.microsoft.com/office/drawing/2014/main" id="{C23BBEBD-5E9F-AA23-D029-28DA1746C436}"/>
                </a:ext>
              </a:extLst>
            </p:cNvPr>
            <p:cNvGrpSpPr/>
            <p:nvPr/>
          </p:nvGrpSpPr>
          <p:grpSpPr>
            <a:xfrm>
              <a:off x="2797257" y="580537"/>
              <a:ext cx="6597486" cy="5304099"/>
              <a:chOff x="3101658" y="814761"/>
              <a:chExt cx="6597486" cy="5304099"/>
            </a:xfrm>
          </p:grpSpPr>
          <p:pic>
            <p:nvPicPr>
              <p:cNvPr id="8" name="图片 7">
                <a:extLst>
                  <a:ext uri="{FF2B5EF4-FFF2-40B4-BE49-F238E27FC236}">
                    <a16:creationId xmlns:a16="http://schemas.microsoft.com/office/drawing/2014/main" id="{BE558170-70A9-EE54-A7BE-9CB3D329AD20}"/>
                  </a:ext>
                </a:extLst>
              </p:cNvPr>
              <p:cNvPicPr>
                <a:picLocks noChangeAspect="1"/>
              </p:cNvPicPr>
              <p:nvPr/>
            </p:nvPicPr>
            <p:blipFill rotWithShape="1">
              <a:blip r:embed="rId5"/>
              <a:srcRect b="1320"/>
              <a:stretch/>
            </p:blipFill>
            <p:spPr>
              <a:xfrm>
                <a:off x="3101658" y="814762"/>
                <a:ext cx="6597486" cy="5304098"/>
              </a:xfrm>
              <a:prstGeom prst="rect">
                <a:avLst/>
              </a:prstGeom>
            </p:spPr>
          </p:pic>
          <p:pic>
            <p:nvPicPr>
              <p:cNvPr id="10" name="图片 9">
                <a:extLst>
                  <a:ext uri="{FF2B5EF4-FFF2-40B4-BE49-F238E27FC236}">
                    <a16:creationId xmlns:a16="http://schemas.microsoft.com/office/drawing/2014/main" id="{38E80BA0-D3CC-2E4D-351F-AF53035D6F5B}"/>
                  </a:ext>
                </a:extLst>
              </p:cNvPr>
              <p:cNvPicPr>
                <a:picLocks noChangeAspect="1"/>
              </p:cNvPicPr>
              <p:nvPr/>
            </p:nvPicPr>
            <p:blipFill>
              <a:blip r:embed="rId6"/>
              <a:stretch>
                <a:fillRect/>
              </a:stretch>
            </p:blipFill>
            <p:spPr>
              <a:xfrm>
                <a:off x="3101658" y="814761"/>
                <a:ext cx="2752725" cy="1304925"/>
              </a:xfrm>
              <a:prstGeom prst="rect">
                <a:avLst/>
              </a:prstGeom>
            </p:spPr>
          </p:pic>
        </p:grpSp>
        <p:sp>
          <p:nvSpPr>
            <p:cNvPr id="18" name="文本框 17">
              <a:extLst>
                <a:ext uri="{FF2B5EF4-FFF2-40B4-BE49-F238E27FC236}">
                  <a16:creationId xmlns:a16="http://schemas.microsoft.com/office/drawing/2014/main" id="{2830EF4E-A4F3-2166-6A78-BD8DF139DFCB}"/>
                </a:ext>
              </a:extLst>
            </p:cNvPr>
            <p:cNvSpPr txBox="1"/>
            <p:nvPr/>
          </p:nvSpPr>
          <p:spPr>
            <a:xfrm>
              <a:off x="5151120" y="5955624"/>
              <a:ext cx="2021840" cy="460960"/>
            </a:xfrm>
            <a:prstGeom prst="rect">
              <a:avLst/>
            </a:prstGeom>
            <a:noFill/>
          </p:spPr>
          <p:txBody>
            <a:bodyPr wrap="square">
              <a:spAutoFit/>
            </a:bodyPr>
            <a:lstStyle/>
            <a:p>
              <a:pPr>
                <a:lnSpc>
                  <a:spcPct val="150000"/>
                </a:lnSpc>
              </a:pPr>
              <a:r>
                <a:rPr lang="en-US" altLang="zh-CN" sz="18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DDPM</a:t>
              </a:r>
              <a:r>
                <a:rPr lang="zh-CN" altLang="en-US" sz="18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的流程</a:t>
              </a:r>
              <a:endParaRPr lang="zh-CN" altLang="en-US" sz="1800" dirty="0"/>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7"/>
          <p:cNvSpPr txBox="1"/>
          <p:nvPr/>
        </p:nvSpPr>
        <p:spPr>
          <a:xfrm>
            <a:off x="2" y="2623602"/>
            <a:ext cx="12191998" cy="1337945"/>
          </a:xfrm>
          <a:prstGeom prst="rect">
            <a:avLst/>
          </a:prstGeom>
          <a:noFill/>
        </p:spPr>
        <p:txBody>
          <a:bodyPr wrap="square" rtlCol="0" anchor="ctr" anchorCtr="0">
            <a:spAutoFit/>
          </a:bodyPr>
          <a:lstStyle/>
          <a:p>
            <a:pPr algn="ctr">
              <a:lnSpc>
                <a:spcPct val="150000"/>
              </a:lnSpc>
            </a:pPr>
            <a:r>
              <a:rPr lang="en-US" sz="5400" dirty="0">
                <a:solidFill>
                  <a:srgbClr val="002060"/>
                </a:solidFill>
                <a:latin typeface="Times New Roman Regular" panose="02020603050405020304" charset="0"/>
                <a:ea typeface="黑体" panose="02010609060101010101" pitchFamily="49" charset="-122"/>
                <a:cs typeface="Times New Roman Regular" panose="02020603050405020304" charset="0"/>
                <a:sym typeface="+mn-lt"/>
              </a:rPr>
              <a:t>Thanks</a:t>
            </a:r>
          </a:p>
        </p:txBody>
      </p:sp>
      <p:cxnSp>
        <p:nvCxnSpPr>
          <p:cNvPr id="14" name="直接连接符 13"/>
          <p:cNvCxnSpPr/>
          <p:nvPr/>
        </p:nvCxnSpPr>
        <p:spPr>
          <a:xfrm>
            <a:off x="2113280" y="525569"/>
            <a:ext cx="9720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85960" y="154411"/>
            <a:ext cx="1639963" cy="852252"/>
            <a:chOff x="589" y="516"/>
            <a:chExt cx="2132" cy="1168"/>
          </a:xfrm>
        </p:grpSpPr>
        <p:pic>
          <p:nvPicPr>
            <p:cNvPr id="16" name="图片 15" descr="ppt模板-11"/>
            <p:cNvPicPr>
              <a:picLocks noChangeAspect="1"/>
            </p:cNvPicPr>
            <p:nvPr/>
          </p:nvPicPr>
          <p:blipFill>
            <a:blip r:embed="rId3"/>
            <a:srcRect r="39688"/>
            <a:stretch>
              <a:fillRect/>
            </a:stretch>
          </p:blipFill>
          <p:spPr>
            <a:xfrm>
              <a:off x="589" y="580"/>
              <a:ext cx="1191" cy="841"/>
            </a:xfrm>
            <a:prstGeom prst="rect">
              <a:avLst/>
            </a:prstGeom>
          </p:spPr>
        </p:pic>
        <p:pic>
          <p:nvPicPr>
            <p:cNvPr id="17" name="图片 16" descr="IRIP Lab -16"/>
            <p:cNvPicPr>
              <a:picLocks noChangeAspect="1"/>
            </p:cNvPicPr>
            <p:nvPr/>
          </p:nvPicPr>
          <p:blipFill>
            <a:blip r:embed="rId4"/>
            <a:srcRect l="39515" r="20669"/>
            <a:stretch>
              <a:fillRect/>
            </a:stretch>
          </p:blipFill>
          <p:spPr>
            <a:xfrm>
              <a:off x="1701" y="516"/>
              <a:ext cx="1020" cy="1168"/>
            </a:xfrm>
            <a:prstGeom prst="rect">
              <a:avLst/>
            </a:prstGeom>
          </p:spPr>
        </p:pic>
      </p:grpSp>
    </p:spTree>
    <p:extLst>
      <p:ext uri="{BB962C8B-B14F-4D97-AF65-F5344CB8AC3E}">
        <p14:creationId xmlns:p14="http://schemas.microsoft.com/office/powerpoint/2010/main" val="298804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7"/>
          <p:cNvSpPr txBox="1"/>
          <p:nvPr/>
        </p:nvSpPr>
        <p:spPr>
          <a:xfrm>
            <a:off x="178829" y="893532"/>
            <a:ext cx="1712328" cy="584775"/>
          </a:xfrm>
          <a:prstGeom prst="rect">
            <a:avLst/>
          </a:prstGeom>
          <a:noFill/>
        </p:spPr>
        <p:txBody>
          <a:bodyPr wrap="none" rtlCol="0">
            <a:spAutoFit/>
          </a:bodyPr>
          <a:lstStyle/>
          <a:p>
            <a:r>
              <a:rPr lang="en-US"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Abstract</a:t>
            </a:r>
          </a:p>
        </p:txBody>
      </p:sp>
      <p:cxnSp>
        <p:nvCxnSpPr>
          <p:cNvPr id="14" name="直接连接符 13"/>
          <p:cNvCxnSpPr/>
          <p:nvPr/>
        </p:nvCxnSpPr>
        <p:spPr>
          <a:xfrm>
            <a:off x="2113280" y="525569"/>
            <a:ext cx="9720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85960" y="154411"/>
            <a:ext cx="1639963" cy="852252"/>
            <a:chOff x="589" y="516"/>
            <a:chExt cx="2132" cy="1168"/>
          </a:xfrm>
        </p:grpSpPr>
        <p:pic>
          <p:nvPicPr>
            <p:cNvPr id="16" name="图片 15" descr="ppt模板-11"/>
            <p:cNvPicPr>
              <a:picLocks noChangeAspect="1"/>
            </p:cNvPicPr>
            <p:nvPr/>
          </p:nvPicPr>
          <p:blipFill>
            <a:blip r:embed="rId3"/>
            <a:srcRect r="39688"/>
            <a:stretch>
              <a:fillRect/>
            </a:stretch>
          </p:blipFill>
          <p:spPr>
            <a:xfrm>
              <a:off x="589" y="580"/>
              <a:ext cx="1191" cy="841"/>
            </a:xfrm>
            <a:prstGeom prst="rect">
              <a:avLst/>
            </a:prstGeom>
          </p:spPr>
        </p:pic>
        <p:pic>
          <p:nvPicPr>
            <p:cNvPr id="17" name="图片 16" descr="IRIP Lab -16"/>
            <p:cNvPicPr>
              <a:picLocks noChangeAspect="1"/>
            </p:cNvPicPr>
            <p:nvPr/>
          </p:nvPicPr>
          <p:blipFill>
            <a:blip r:embed="rId4"/>
            <a:srcRect l="39515" r="20669"/>
            <a:stretch>
              <a:fillRect/>
            </a:stretch>
          </p:blipFill>
          <p:spPr>
            <a:xfrm>
              <a:off x="1701" y="516"/>
              <a:ext cx="1020" cy="1168"/>
            </a:xfrm>
            <a:prstGeom prst="rect">
              <a:avLst/>
            </a:prstGeom>
          </p:spPr>
        </p:pic>
      </p:grpSp>
      <p:grpSp>
        <p:nvGrpSpPr>
          <p:cNvPr id="6" name="组合 5"/>
          <p:cNvGrpSpPr/>
          <p:nvPr/>
        </p:nvGrpSpPr>
        <p:grpSpPr>
          <a:xfrm>
            <a:off x="505103" y="1745784"/>
            <a:ext cx="11181794" cy="3505576"/>
            <a:chOff x="494570" y="1657286"/>
            <a:chExt cx="11181794" cy="3505576"/>
          </a:xfrm>
        </p:grpSpPr>
        <p:sp>
          <p:nvSpPr>
            <p:cNvPr id="19" name="矩形 18"/>
            <p:cNvSpPr/>
            <p:nvPr/>
          </p:nvSpPr>
          <p:spPr>
            <a:xfrm>
              <a:off x="515635" y="1657286"/>
              <a:ext cx="11160729" cy="1014730"/>
            </a:xfrm>
            <a:prstGeom prst="rect">
              <a:avLst/>
            </a:prstGeom>
          </p:spPr>
          <p:txBody>
            <a:bodyPr wrap="square">
              <a:spAutoFit/>
            </a:bodyPr>
            <a:lstStyle/>
            <a:p>
              <a:pPr indent="457200" algn="just"/>
              <a:r>
                <a:rPr lang="en-US" altLang="zh-CN" sz="2000" dirty="0">
                  <a:latin typeface="Times New Roman" panose="02020603050405020304" pitchFamily="18" charset="0"/>
                  <a:cs typeface="Times New Roman" panose="02020603050405020304" pitchFamily="18" charset="0"/>
                </a:rPr>
                <a:t>Denoising diffusion probabilistic models (DDPMs) have achieved high quality image generation without adversarial training, yet they require simulating a Markov chain for many steps in order to produce a sample.</a:t>
              </a:r>
            </a:p>
          </p:txBody>
        </p:sp>
        <p:sp>
          <p:nvSpPr>
            <p:cNvPr id="20" name="文本框 19"/>
            <p:cNvSpPr txBox="1"/>
            <p:nvPr/>
          </p:nvSpPr>
          <p:spPr>
            <a:xfrm>
              <a:off x="515634" y="2766814"/>
              <a:ext cx="11160729" cy="707886"/>
            </a:xfrm>
            <a:prstGeom prst="rect">
              <a:avLst/>
            </a:prstGeom>
            <a:noFill/>
          </p:spPr>
          <p:txBody>
            <a:bodyPr wrap="square">
              <a:spAutoFit/>
            </a:bodyPr>
            <a:lstStyle/>
            <a:p>
              <a:pPr indent="457200" algn="just"/>
              <a:r>
                <a:rPr lang="zh-CN" altLang="en-US" sz="2000" dirty="0">
                  <a:solidFill>
                    <a:srgbClr val="C00000"/>
                  </a:solidFill>
                  <a:latin typeface="Times New Roman" panose="02020603050405020304" pitchFamily="18" charset="0"/>
                  <a:cs typeface="Times New Roman" panose="02020603050405020304" pitchFamily="18" charset="0"/>
                </a:rPr>
                <a:t>去噪扩散概率模型（</a:t>
              </a:r>
              <a:r>
                <a:rPr lang="en-US" altLang="zh-CN" sz="2000" dirty="0">
                  <a:solidFill>
                    <a:srgbClr val="C00000"/>
                  </a:solidFill>
                  <a:latin typeface="Times New Roman" panose="02020603050405020304" pitchFamily="18" charset="0"/>
                  <a:cs typeface="Times New Roman" panose="02020603050405020304" pitchFamily="18" charset="0"/>
                </a:rPr>
                <a:t>DDPMs</a:t>
              </a:r>
              <a:r>
                <a:rPr lang="zh-CN" altLang="en-US" sz="2000" dirty="0">
                  <a:solidFill>
                    <a:srgbClr val="C00000"/>
                  </a:solidFill>
                  <a:latin typeface="Times New Roman" panose="02020603050405020304" pitchFamily="18" charset="0"/>
                  <a:cs typeface="Times New Roman" panose="02020603050405020304" pitchFamily="18" charset="0"/>
                </a:rPr>
                <a:t>）在没有使用对抗训练的情况下实现了高质量的图像生成，但是它需要模拟一个马尔可夫链过程才能生成一个图像。</a:t>
              </a:r>
              <a:endParaRPr sz="2000" dirty="0">
                <a:solidFill>
                  <a:srgbClr val="C00000"/>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494570" y="3554403"/>
              <a:ext cx="11138100" cy="707886"/>
            </a:xfrm>
            <a:prstGeom prst="rect">
              <a:avLst/>
            </a:prstGeom>
            <a:noFill/>
          </p:spPr>
          <p:txBody>
            <a:bodyPr wrap="square">
              <a:spAutoFit/>
            </a:bodyPr>
            <a:lstStyle/>
            <a:p>
              <a:pPr indent="457200"/>
              <a:r>
                <a:rPr lang="en-US" altLang="zh-CN" sz="2000" dirty="0">
                  <a:latin typeface="Times New Roman" panose="02020603050405020304" pitchFamily="18" charset="0"/>
                  <a:cs typeface="Times New Roman" panose="02020603050405020304" pitchFamily="18" charset="0"/>
                </a:rPr>
                <a:t>To accelerate sampling, we present denoising diffusion implicit models (DDIMs), a more efficient class of iterative implicit probabilistic models with the same training procedure as DDPMs.</a:t>
              </a:r>
            </a:p>
          </p:txBody>
        </p:sp>
        <p:sp>
          <p:nvSpPr>
            <p:cNvPr id="22" name="文本框 21"/>
            <p:cNvSpPr txBox="1"/>
            <p:nvPr/>
          </p:nvSpPr>
          <p:spPr>
            <a:xfrm>
              <a:off x="494570" y="4454976"/>
              <a:ext cx="11138100" cy="707886"/>
            </a:xfrm>
            <a:prstGeom prst="rect">
              <a:avLst/>
            </a:prstGeom>
            <a:noFill/>
          </p:spPr>
          <p:txBody>
            <a:bodyPr wrap="square">
              <a:spAutoFit/>
            </a:bodyPr>
            <a:lstStyle/>
            <a:p>
              <a:pPr indent="457200" algn="just"/>
              <a:r>
                <a:rPr lang="zh-CN" altLang="en-US" sz="2000" dirty="0">
                  <a:solidFill>
                    <a:srgbClr val="C00000"/>
                  </a:solidFill>
                  <a:latin typeface="Times New Roman" panose="02020603050405020304" pitchFamily="18" charset="0"/>
                  <a:cs typeface="Times New Roman" panose="02020603050405020304" pitchFamily="18" charset="0"/>
                </a:rPr>
                <a:t>为了加速图像的生成过程，这篇文章提出了去噪扩散隐式模型（</a:t>
              </a:r>
              <a:r>
                <a:rPr lang="en-US" altLang="zh-CN" sz="2000" dirty="0">
                  <a:solidFill>
                    <a:srgbClr val="C00000"/>
                  </a:solidFill>
                  <a:latin typeface="Times New Roman" panose="02020603050405020304" pitchFamily="18" charset="0"/>
                  <a:cs typeface="Times New Roman" panose="02020603050405020304" pitchFamily="18" charset="0"/>
                </a:rPr>
                <a:t>DDIMs</a:t>
              </a:r>
              <a:r>
                <a:rPr lang="zh-CN" altLang="en-US" sz="2000" dirty="0">
                  <a:solidFill>
                    <a:srgbClr val="C00000"/>
                  </a:solidFill>
                  <a:latin typeface="Times New Roman" panose="02020603050405020304" pitchFamily="18" charset="0"/>
                  <a:cs typeface="Times New Roman" panose="02020603050405020304" pitchFamily="18" charset="0"/>
                </a:rPr>
                <a:t>）。这是一类更加高效的迭代隐式概率模型，其训练过程与</a:t>
              </a:r>
              <a:r>
                <a:rPr lang="en-US" altLang="zh-CN" sz="2000" dirty="0">
                  <a:solidFill>
                    <a:srgbClr val="C00000"/>
                  </a:solidFill>
                  <a:latin typeface="Times New Roman" panose="02020603050405020304" pitchFamily="18" charset="0"/>
                  <a:cs typeface="Times New Roman" panose="02020603050405020304" pitchFamily="18" charset="0"/>
                </a:rPr>
                <a:t>DDPMs</a:t>
              </a:r>
              <a:r>
                <a:rPr lang="zh-CN" altLang="en-US" sz="2000" dirty="0">
                  <a:solidFill>
                    <a:srgbClr val="C00000"/>
                  </a:solidFill>
                  <a:latin typeface="Times New Roman" panose="02020603050405020304" pitchFamily="18" charset="0"/>
                  <a:cs typeface="Times New Roman" panose="02020603050405020304" pitchFamily="18" charset="0"/>
                </a:rPr>
                <a:t>相同。</a:t>
              </a:r>
              <a:endParaRPr sz="2000" dirty="0">
                <a:solidFill>
                  <a:srgbClr val="C00000"/>
                </a:solidFill>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7"/>
          <p:cNvSpPr txBox="1"/>
          <p:nvPr/>
        </p:nvSpPr>
        <p:spPr>
          <a:xfrm>
            <a:off x="178829" y="893532"/>
            <a:ext cx="1712328" cy="584775"/>
          </a:xfrm>
          <a:prstGeom prst="rect">
            <a:avLst/>
          </a:prstGeom>
          <a:noFill/>
        </p:spPr>
        <p:txBody>
          <a:bodyPr wrap="none" rtlCol="0">
            <a:spAutoFit/>
          </a:bodyPr>
          <a:lstStyle/>
          <a:p>
            <a:r>
              <a:rPr lang="en-US"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Abstract</a:t>
            </a:r>
          </a:p>
        </p:txBody>
      </p:sp>
      <p:cxnSp>
        <p:nvCxnSpPr>
          <p:cNvPr id="14" name="直接连接符 13"/>
          <p:cNvCxnSpPr/>
          <p:nvPr/>
        </p:nvCxnSpPr>
        <p:spPr>
          <a:xfrm>
            <a:off x="2113280" y="525569"/>
            <a:ext cx="9720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85960" y="154411"/>
            <a:ext cx="1639963" cy="852252"/>
            <a:chOff x="589" y="516"/>
            <a:chExt cx="2132" cy="1168"/>
          </a:xfrm>
        </p:grpSpPr>
        <p:pic>
          <p:nvPicPr>
            <p:cNvPr id="16" name="图片 15" descr="ppt模板-11"/>
            <p:cNvPicPr>
              <a:picLocks noChangeAspect="1"/>
            </p:cNvPicPr>
            <p:nvPr/>
          </p:nvPicPr>
          <p:blipFill>
            <a:blip r:embed="rId3"/>
            <a:srcRect r="39688"/>
            <a:stretch>
              <a:fillRect/>
            </a:stretch>
          </p:blipFill>
          <p:spPr>
            <a:xfrm>
              <a:off x="589" y="580"/>
              <a:ext cx="1191" cy="841"/>
            </a:xfrm>
            <a:prstGeom prst="rect">
              <a:avLst/>
            </a:prstGeom>
          </p:spPr>
        </p:pic>
        <p:pic>
          <p:nvPicPr>
            <p:cNvPr id="17" name="图片 16" descr="IRIP Lab -16"/>
            <p:cNvPicPr>
              <a:picLocks noChangeAspect="1"/>
            </p:cNvPicPr>
            <p:nvPr/>
          </p:nvPicPr>
          <p:blipFill>
            <a:blip r:embed="rId4"/>
            <a:srcRect l="39515" r="20669"/>
            <a:stretch>
              <a:fillRect/>
            </a:stretch>
          </p:blipFill>
          <p:spPr>
            <a:xfrm>
              <a:off x="1701" y="516"/>
              <a:ext cx="1020" cy="1168"/>
            </a:xfrm>
            <a:prstGeom prst="rect">
              <a:avLst/>
            </a:prstGeom>
          </p:spPr>
        </p:pic>
      </p:grpSp>
      <p:grpSp>
        <p:nvGrpSpPr>
          <p:cNvPr id="6" name="组合 5"/>
          <p:cNvGrpSpPr/>
          <p:nvPr/>
        </p:nvGrpSpPr>
        <p:grpSpPr>
          <a:xfrm>
            <a:off x="546229" y="1892300"/>
            <a:ext cx="11222861" cy="3774440"/>
            <a:chOff x="515476" y="1666967"/>
            <a:chExt cx="11223092" cy="2167768"/>
          </a:xfrm>
        </p:grpSpPr>
        <p:sp>
          <p:nvSpPr>
            <p:cNvPr id="19" name="矩形 18"/>
            <p:cNvSpPr/>
            <p:nvPr/>
          </p:nvSpPr>
          <p:spPr>
            <a:xfrm>
              <a:off x="577839" y="1666967"/>
              <a:ext cx="11160729" cy="1280455"/>
            </a:xfrm>
            <a:prstGeom prst="rect">
              <a:avLst/>
            </a:prstGeom>
          </p:spPr>
          <p:txBody>
            <a:bodyPr wrap="square">
              <a:spAutoFit/>
            </a:bodyPr>
            <a:lstStyle/>
            <a:p>
              <a:pPr indent="457200" algn="just"/>
              <a:r>
                <a:rPr lang="en-US" altLang="zh-CN" sz="2000" dirty="0">
                  <a:latin typeface="Times New Roman" panose="02020603050405020304" pitchFamily="18" charset="0"/>
                  <a:cs typeface="Times New Roman" panose="02020603050405020304" pitchFamily="18" charset="0"/>
                </a:rPr>
                <a:t>In DDPMs, the generative process is defined as the reverse of a particular Markovian diffusion process. We generalize DDPMs via a class of non-Markovian diffusion processes that lead to the same training objective. These non-Markovian processes can correspond to generative processes that are deterministic, giving rise to implicit models that produce high quality samples much faster.</a:t>
              </a:r>
            </a:p>
            <a:p>
              <a:pPr indent="457200" algn="just"/>
              <a:endParaRPr lang="en-US" altLang="zh-CN" sz="2000"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515477" y="2474433"/>
              <a:ext cx="11160729" cy="406559"/>
            </a:xfrm>
            <a:prstGeom prst="rect">
              <a:avLst/>
            </a:prstGeom>
            <a:noFill/>
          </p:spPr>
          <p:txBody>
            <a:bodyPr wrap="square">
              <a:spAutoFit/>
            </a:bodyPr>
            <a:lstStyle/>
            <a:p>
              <a:pPr indent="457200" algn="just"/>
              <a:r>
                <a:rPr lang="zh-CN" altLang="en-US" sz="2000" dirty="0">
                  <a:solidFill>
                    <a:srgbClr val="C00000"/>
                  </a:solidFill>
                  <a:latin typeface="Times New Roman" panose="02020603050405020304" pitchFamily="18" charset="0"/>
                  <a:cs typeface="Times New Roman" panose="02020603050405020304" pitchFamily="18" charset="0"/>
                </a:rPr>
                <a:t>在</a:t>
              </a:r>
              <a:r>
                <a:rPr lang="en-US" altLang="zh-CN" sz="2000" dirty="0">
                  <a:solidFill>
                    <a:srgbClr val="C00000"/>
                  </a:solidFill>
                  <a:latin typeface="Times New Roman" panose="02020603050405020304" pitchFamily="18" charset="0"/>
                  <a:cs typeface="Times New Roman" panose="02020603050405020304" pitchFamily="18" charset="0"/>
                </a:rPr>
                <a:t>DDPMs</a:t>
              </a:r>
              <a:r>
                <a:rPr lang="zh-CN" altLang="en-US" sz="2000" dirty="0">
                  <a:solidFill>
                    <a:srgbClr val="C00000"/>
                  </a:solidFill>
                  <a:latin typeface="Times New Roman" panose="02020603050405020304" pitchFamily="18" charset="0"/>
                  <a:cs typeface="Times New Roman" panose="02020603050405020304" pitchFamily="18" charset="0"/>
                </a:rPr>
                <a:t>中，图像生成过程定义为特定马尔可夫扩散过程的逆过程。这篇文章通过非马尔可夫扩散过程对</a:t>
              </a:r>
              <a:r>
                <a:rPr lang="en-US" altLang="zh-CN" sz="2000" dirty="0">
                  <a:solidFill>
                    <a:srgbClr val="C00000"/>
                  </a:solidFill>
                  <a:latin typeface="Times New Roman" panose="02020603050405020304" pitchFamily="18" charset="0"/>
                  <a:cs typeface="Times New Roman" panose="02020603050405020304" pitchFamily="18" charset="0"/>
                </a:rPr>
                <a:t>DDPMs</a:t>
              </a:r>
              <a:r>
                <a:rPr lang="zh-CN" altLang="en-US" sz="2000" dirty="0">
                  <a:solidFill>
                    <a:srgbClr val="C00000"/>
                  </a:solidFill>
                  <a:latin typeface="Times New Roman" panose="02020603050405020304" pitchFamily="18" charset="0"/>
                  <a:cs typeface="Times New Roman" panose="02020603050405020304" pitchFamily="18" charset="0"/>
                </a:rPr>
                <a:t>进行推广，从而实现相同的训练目标。</a:t>
              </a:r>
              <a:endParaRPr sz="2000" dirty="0">
                <a:solidFill>
                  <a:srgbClr val="C00000"/>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577839" y="2951304"/>
              <a:ext cx="11138100" cy="406559"/>
            </a:xfrm>
            <a:prstGeom prst="rect">
              <a:avLst/>
            </a:prstGeom>
            <a:noFill/>
          </p:spPr>
          <p:txBody>
            <a:bodyPr wrap="square">
              <a:spAutoFit/>
            </a:bodyPr>
            <a:lstStyle/>
            <a:p>
              <a:pPr indent="457200" algn="just"/>
              <a:r>
                <a:rPr lang="en-US" altLang="zh-CN" sz="2000" dirty="0">
                  <a:latin typeface="Times New Roman" panose="02020603050405020304" pitchFamily="18" charset="0"/>
                  <a:cs typeface="Times New Roman" panose="02020603050405020304" pitchFamily="18" charset="0"/>
                </a:rPr>
                <a:t>These non-Markovian processes can correspond to generative processes that are deterministic, giving rise to implicit models that produce high quality samples much faster.</a:t>
              </a:r>
            </a:p>
          </p:txBody>
        </p:sp>
        <p:sp>
          <p:nvSpPr>
            <p:cNvPr id="22" name="文本框 21"/>
            <p:cNvSpPr txBox="1"/>
            <p:nvPr/>
          </p:nvSpPr>
          <p:spPr>
            <a:xfrm>
              <a:off x="515476" y="3428176"/>
              <a:ext cx="11138100" cy="406559"/>
            </a:xfrm>
            <a:prstGeom prst="rect">
              <a:avLst/>
            </a:prstGeom>
            <a:noFill/>
          </p:spPr>
          <p:txBody>
            <a:bodyPr wrap="square">
              <a:spAutoFit/>
            </a:bodyPr>
            <a:lstStyle/>
            <a:p>
              <a:pPr indent="457200"/>
              <a:r>
                <a:rPr lang="zh-CN" altLang="en-US" sz="2000" dirty="0">
                  <a:solidFill>
                    <a:srgbClr val="C00000"/>
                  </a:solidFill>
                  <a:latin typeface="Times New Roman" panose="02020603050405020304" pitchFamily="18" charset="0"/>
                  <a:cs typeface="Times New Roman" panose="02020603050405020304" pitchFamily="18" charset="0"/>
                </a:rPr>
                <a:t>这些非马尔可夫过程可以对应于确定性的图像生成过程，从而产生隐式模型，能够更快地生成高质量图像。</a:t>
              </a:r>
            </a:p>
          </p:txBody>
        </p:sp>
      </p:grpSp>
    </p:spTree>
    <p:extLst>
      <p:ext uri="{BB962C8B-B14F-4D97-AF65-F5344CB8AC3E}">
        <p14:creationId xmlns:p14="http://schemas.microsoft.com/office/powerpoint/2010/main" val="69032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7"/>
          <p:cNvSpPr txBox="1"/>
          <p:nvPr/>
        </p:nvSpPr>
        <p:spPr>
          <a:xfrm>
            <a:off x="178829" y="893532"/>
            <a:ext cx="1712328" cy="584775"/>
          </a:xfrm>
          <a:prstGeom prst="rect">
            <a:avLst/>
          </a:prstGeom>
          <a:noFill/>
        </p:spPr>
        <p:txBody>
          <a:bodyPr wrap="none" rtlCol="0">
            <a:spAutoFit/>
          </a:bodyPr>
          <a:lstStyle/>
          <a:p>
            <a:r>
              <a:rPr lang="en-US"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Abstract</a:t>
            </a:r>
          </a:p>
        </p:txBody>
      </p:sp>
      <p:cxnSp>
        <p:nvCxnSpPr>
          <p:cNvPr id="14" name="直接连接符 13"/>
          <p:cNvCxnSpPr/>
          <p:nvPr/>
        </p:nvCxnSpPr>
        <p:spPr>
          <a:xfrm>
            <a:off x="2113280" y="525569"/>
            <a:ext cx="9720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85960" y="154411"/>
            <a:ext cx="1639963" cy="852252"/>
            <a:chOff x="589" y="516"/>
            <a:chExt cx="2132" cy="1168"/>
          </a:xfrm>
        </p:grpSpPr>
        <p:pic>
          <p:nvPicPr>
            <p:cNvPr id="16" name="图片 15" descr="ppt模板-11"/>
            <p:cNvPicPr>
              <a:picLocks noChangeAspect="1"/>
            </p:cNvPicPr>
            <p:nvPr/>
          </p:nvPicPr>
          <p:blipFill>
            <a:blip r:embed="rId3"/>
            <a:srcRect r="39688"/>
            <a:stretch>
              <a:fillRect/>
            </a:stretch>
          </p:blipFill>
          <p:spPr>
            <a:xfrm>
              <a:off x="589" y="580"/>
              <a:ext cx="1191" cy="841"/>
            </a:xfrm>
            <a:prstGeom prst="rect">
              <a:avLst/>
            </a:prstGeom>
          </p:spPr>
        </p:pic>
        <p:pic>
          <p:nvPicPr>
            <p:cNvPr id="17" name="图片 16" descr="IRIP Lab -16"/>
            <p:cNvPicPr>
              <a:picLocks noChangeAspect="1"/>
            </p:cNvPicPr>
            <p:nvPr/>
          </p:nvPicPr>
          <p:blipFill>
            <a:blip r:embed="rId4"/>
            <a:srcRect l="39515" r="20669"/>
            <a:stretch>
              <a:fillRect/>
            </a:stretch>
          </p:blipFill>
          <p:spPr>
            <a:xfrm>
              <a:off x="1701" y="516"/>
              <a:ext cx="1020" cy="1168"/>
            </a:xfrm>
            <a:prstGeom prst="rect">
              <a:avLst/>
            </a:prstGeom>
          </p:spPr>
        </p:pic>
      </p:grpSp>
      <p:grpSp>
        <p:nvGrpSpPr>
          <p:cNvPr id="6" name="组合 5"/>
          <p:cNvGrpSpPr/>
          <p:nvPr/>
        </p:nvGrpSpPr>
        <p:grpSpPr>
          <a:xfrm>
            <a:off x="582366" y="1864939"/>
            <a:ext cx="11149183" cy="2403832"/>
            <a:chOff x="515477" y="3024277"/>
            <a:chExt cx="11149413" cy="1380589"/>
          </a:xfrm>
        </p:grpSpPr>
        <p:sp>
          <p:nvSpPr>
            <p:cNvPr id="21" name="文本框 20"/>
            <p:cNvSpPr txBox="1"/>
            <p:nvPr/>
          </p:nvSpPr>
          <p:spPr>
            <a:xfrm>
              <a:off x="515477" y="3024277"/>
              <a:ext cx="11138100" cy="810458"/>
            </a:xfrm>
            <a:prstGeom prst="rect">
              <a:avLst/>
            </a:prstGeom>
            <a:noFill/>
          </p:spPr>
          <p:txBody>
            <a:bodyPr wrap="square">
              <a:spAutoFit/>
            </a:bodyPr>
            <a:lstStyle/>
            <a:p>
              <a:pPr indent="457200"/>
              <a:r>
                <a:rPr lang="en-US" altLang="zh-CN" sz="2000" dirty="0">
                  <a:latin typeface="Times New Roman" panose="02020603050405020304" pitchFamily="18" charset="0"/>
                  <a:cs typeface="Times New Roman" panose="02020603050405020304" pitchFamily="18" charset="0"/>
                </a:rPr>
                <a:t>We empirically demonstrate that DDIMs can produce high quality samples 10× to 50× faster in terms of wall-clock time compared to DDPMs, allow us to trade off computation for sample quality, perform semantically meaningful image interpolation directly in the latent space, and reconstruct observations with very low error.</a:t>
              </a:r>
            </a:p>
          </p:txBody>
        </p:sp>
        <p:sp>
          <p:nvSpPr>
            <p:cNvPr id="22" name="文本框 21"/>
            <p:cNvSpPr txBox="1"/>
            <p:nvPr/>
          </p:nvSpPr>
          <p:spPr>
            <a:xfrm>
              <a:off x="526790" y="3821542"/>
              <a:ext cx="11138100" cy="583324"/>
            </a:xfrm>
            <a:prstGeom prst="rect">
              <a:avLst/>
            </a:prstGeom>
            <a:noFill/>
          </p:spPr>
          <p:txBody>
            <a:bodyPr wrap="square">
              <a:spAutoFit/>
            </a:bodyPr>
            <a:lstStyle/>
            <a:p>
              <a:pPr indent="457200"/>
              <a:r>
                <a:rPr lang="zh-CN" altLang="en-US" sz="2000" dirty="0">
                  <a:solidFill>
                    <a:srgbClr val="C00000"/>
                  </a:solidFill>
                  <a:latin typeface="Times New Roman" panose="02020603050405020304" pitchFamily="18" charset="0"/>
                  <a:cs typeface="Times New Roman" panose="02020603050405020304" pitchFamily="18" charset="0"/>
                </a:rPr>
                <a:t>通过实验证明：与</a:t>
              </a:r>
              <a:r>
                <a:rPr lang="en-US" altLang="zh-CN" sz="2000" dirty="0">
                  <a:solidFill>
                    <a:srgbClr val="C00000"/>
                  </a:solidFill>
                  <a:latin typeface="Times New Roman" panose="02020603050405020304" pitchFamily="18" charset="0"/>
                  <a:cs typeface="Times New Roman" panose="02020603050405020304" pitchFamily="18" charset="0"/>
                </a:rPr>
                <a:t>DDPMs</a:t>
              </a:r>
              <a:r>
                <a:rPr lang="zh-CN" altLang="en-US" sz="2000" dirty="0">
                  <a:solidFill>
                    <a:srgbClr val="C00000"/>
                  </a:solidFill>
                  <a:latin typeface="Times New Roman" panose="02020603050405020304" pitchFamily="18" charset="0"/>
                  <a:cs typeface="Times New Roman" panose="02020603050405020304" pitchFamily="18" charset="0"/>
                </a:rPr>
                <a:t>相比，</a:t>
              </a:r>
              <a:r>
                <a:rPr lang="en-US" altLang="zh-CN" sz="2000" dirty="0">
                  <a:solidFill>
                    <a:srgbClr val="C00000"/>
                  </a:solidFill>
                  <a:latin typeface="Times New Roman" panose="02020603050405020304" pitchFamily="18" charset="0"/>
                  <a:cs typeface="Times New Roman" panose="02020603050405020304" pitchFamily="18" charset="0"/>
                </a:rPr>
                <a:t>DDIMs</a:t>
              </a:r>
              <a:r>
                <a:rPr lang="zh-CN" altLang="en-US" sz="2000" dirty="0">
                  <a:solidFill>
                    <a:srgbClr val="C00000"/>
                  </a:solidFill>
                  <a:latin typeface="Times New Roman" panose="02020603050405020304" pitchFamily="18" charset="0"/>
                  <a:cs typeface="Times New Roman" panose="02020603050405020304" pitchFamily="18" charset="0"/>
                </a:rPr>
                <a:t>可以在实际时间上快</a:t>
              </a:r>
              <a:r>
                <a:rPr lang="en-US" altLang="zh-CN" sz="2000" dirty="0">
                  <a:solidFill>
                    <a:srgbClr val="C00000"/>
                  </a:solidFill>
                  <a:latin typeface="Times New Roman" panose="02020603050405020304" pitchFamily="18" charset="0"/>
                  <a:cs typeface="Times New Roman" panose="02020603050405020304" pitchFamily="18" charset="0"/>
                </a:rPr>
                <a:t>10</a:t>
              </a:r>
              <a:r>
                <a:rPr lang="zh-CN" altLang="en-US" sz="2000" dirty="0">
                  <a:solidFill>
                    <a:srgbClr val="C00000"/>
                  </a:solidFill>
                  <a:latin typeface="Times New Roman" panose="02020603050405020304" pitchFamily="18" charset="0"/>
                  <a:cs typeface="Times New Roman" panose="02020603050405020304" pitchFamily="18" charset="0"/>
                </a:rPr>
                <a:t>倍到</a:t>
              </a:r>
              <a:r>
                <a:rPr lang="en-US" altLang="zh-CN" sz="2000" dirty="0">
                  <a:solidFill>
                    <a:srgbClr val="C00000"/>
                  </a:solidFill>
                  <a:latin typeface="Times New Roman" panose="02020603050405020304" pitchFamily="18" charset="0"/>
                  <a:cs typeface="Times New Roman" panose="02020603050405020304" pitchFamily="18" charset="0"/>
                </a:rPr>
                <a:t>50</a:t>
              </a:r>
              <a:r>
                <a:rPr lang="zh-CN" altLang="en-US" sz="2000" dirty="0">
                  <a:solidFill>
                    <a:srgbClr val="C00000"/>
                  </a:solidFill>
                  <a:latin typeface="Times New Roman" panose="02020603050405020304" pitchFamily="18" charset="0"/>
                  <a:cs typeface="Times New Roman" panose="02020603050405020304" pitchFamily="18" charset="0"/>
                </a:rPr>
                <a:t>倍地生成高质量图像，使生成图像时能够在计算</a:t>
              </a:r>
              <a:r>
                <a:rPr lang="zh-CN" altLang="en-US" sz="2000">
                  <a:solidFill>
                    <a:srgbClr val="C00000"/>
                  </a:solidFill>
                  <a:latin typeface="Times New Roman" panose="02020603050405020304" pitchFamily="18" charset="0"/>
                  <a:cs typeface="Times New Roman" panose="02020603050405020304" pitchFamily="18" charset="0"/>
                </a:rPr>
                <a:t>量和图像质量</a:t>
              </a:r>
              <a:r>
                <a:rPr lang="zh-CN" altLang="en-US" sz="2000" dirty="0">
                  <a:solidFill>
                    <a:srgbClr val="C00000"/>
                  </a:solidFill>
                  <a:latin typeface="Times New Roman" panose="02020603050405020304" pitchFamily="18" charset="0"/>
                  <a:cs typeface="Times New Roman" panose="02020603050405020304" pitchFamily="18" charset="0"/>
                </a:rPr>
                <a:t>之间进行权衡，直接在潜在空间中执行语义上有意义的图像插值，并以非常低的误差重建观测值。</a:t>
              </a:r>
            </a:p>
          </p:txBody>
        </p:sp>
      </p:grpSp>
      <p:sp>
        <p:nvSpPr>
          <p:cNvPr id="5" name="文本框 4">
            <a:extLst>
              <a:ext uri="{FF2B5EF4-FFF2-40B4-BE49-F238E27FC236}">
                <a16:creationId xmlns:a16="http://schemas.microsoft.com/office/drawing/2014/main" id="{1EE2D5D0-983E-8DD6-B0D3-08C2BB99899E}"/>
              </a:ext>
            </a:extLst>
          </p:cNvPr>
          <p:cNvSpPr txBox="1"/>
          <p:nvPr/>
        </p:nvSpPr>
        <p:spPr>
          <a:xfrm>
            <a:off x="479544" y="5002700"/>
            <a:ext cx="11559190" cy="584775"/>
          </a:xfrm>
          <a:prstGeom prst="rect">
            <a:avLst/>
          </a:prstGeom>
          <a:noFill/>
        </p:spPr>
        <p:txBody>
          <a:bodyPr wrap="square">
            <a:spAutoFit/>
          </a:bodyPr>
          <a:lstStyle/>
          <a:p>
            <a:r>
              <a:rPr lang="zh-CN" altLang="en-US"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总的来说，</a:t>
            </a:r>
            <a:r>
              <a:rPr lang="en-US" altLang="zh-CN"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DDPM</a:t>
            </a:r>
            <a:r>
              <a:rPr lang="zh-CN" altLang="en-US"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基于马尔科夫链的图像生成过程速度比较慢（据文章说，在</a:t>
            </a:r>
            <a:r>
              <a:rPr lang="en-US" altLang="zh-CN"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个</a:t>
            </a:r>
            <a:r>
              <a:rPr lang="en-US" altLang="zh-CN"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2080Ti</a:t>
            </a:r>
            <a:r>
              <a:rPr lang="zh-CN" altLang="en-US"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上要用将近</a:t>
            </a:r>
            <a:r>
              <a:rPr lang="en-US" altLang="zh-CN"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1000h</a:t>
            </a:r>
            <a:r>
              <a:rPr lang="zh-CN" altLang="en-US"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才能生成</a:t>
            </a:r>
            <a:r>
              <a:rPr lang="en-US" altLang="zh-CN"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50k</a:t>
            </a:r>
            <a:r>
              <a:rPr lang="zh-CN" altLang="en-US"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张</a:t>
            </a:r>
            <a:r>
              <a:rPr lang="en-US" altLang="zh-CN"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256×256</a:t>
            </a:r>
            <a:r>
              <a:rPr lang="zh-CN" altLang="en-US"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的图像），这篇文章就提出了一个加速生成过程的方法。</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7"/>
          <p:cNvSpPr txBox="1"/>
          <p:nvPr/>
        </p:nvSpPr>
        <p:spPr>
          <a:xfrm>
            <a:off x="166461" y="928789"/>
            <a:ext cx="4441216" cy="584775"/>
          </a:xfrm>
          <a:prstGeom prst="rect">
            <a:avLst/>
          </a:prstGeom>
          <a:noFill/>
        </p:spPr>
        <p:txBody>
          <a:bodyPr wrap="none" rtlCol="0">
            <a:spAutoFit/>
          </a:bodyPr>
          <a:lstStyle/>
          <a:p>
            <a:pPr algn="l"/>
            <a:r>
              <a:rPr lang="en-US" altLang="zh-CN"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Diffusion Model Process</a:t>
            </a:r>
          </a:p>
        </p:txBody>
      </p:sp>
      <p:cxnSp>
        <p:nvCxnSpPr>
          <p:cNvPr id="14" name="直接连接符 13"/>
          <p:cNvCxnSpPr/>
          <p:nvPr/>
        </p:nvCxnSpPr>
        <p:spPr>
          <a:xfrm>
            <a:off x="2113280" y="525569"/>
            <a:ext cx="9720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85960" y="154411"/>
            <a:ext cx="1639963" cy="852252"/>
            <a:chOff x="589" y="516"/>
            <a:chExt cx="2132" cy="1168"/>
          </a:xfrm>
        </p:grpSpPr>
        <p:pic>
          <p:nvPicPr>
            <p:cNvPr id="16" name="图片 15" descr="ppt模板-11"/>
            <p:cNvPicPr>
              <a:picLocks noChangeAspect="1"/>
            </p:cNvPicPr>
            <p:nvPr/>
          </p:nvPicPr>
          <p:blipFill>
            <a:blip r:embed="rId3"/>
            <a:srcRect r="39688"/>
            <a:stretch>
              <a:fillRect/>
            </a:stretch>
          </p:blipFill>
          <p:spPr>
            <a:xfrm>
              <a:off x="589" y="580"/>
              <a:ext cx="1191" cy="841"/>
            </a:xfrm>
            <a:prstGeom prst="rect">
              <a:avLst/>
            </a:prstGeom>
          </p:spPr>
        </p:pic>
        <p:pic>
          <p:nvPicPr>
            <p:cNvPr id="17" name="图片 16" descr="IRIP Lab -16"/>
            <p:cNvPicPr>
              <a:picLocks noChangeAspect="1"/>
            </p:cNvPicPr>
            <p:nvPr/>
          </p:nvPicPr>
          <p:blipFill>
            <a:blip r:embed="rId4"/>
            <a:srcRect l="39515" r="20669"/>
            <a:stretch>
              <a:fillRect/>
            </a:stretch>
          </p:blipFill>
          <p:spPr>
            <a:xfrm>
              <a:off x="1701" y="516"/>
              <a:ext cx="1020" cy="1168"/>
            </a:xfrm>
            <a:prstGeom prst="rect">
              <a:avLst/>
            </a:prstGeom>
          </p:spPr>
        </p:pic>
      </p:grpSp>
      <p:sp>
        <p:nvSpPr>
          <p:cNvPr id="3" name="文本框 2"/>
          <p:cNvSpPr txBox="1"/>
          <p:nvPr/>
        </p:nvSpPr>
        <p:spPr>
          <a:xfrm>
            <a:off x="1003702" y="3317071"/>
            <a:ext cx="11264310" cy="1043747"/>
          </a:xfrm>
          <a:prstGeom prst="rect">
            <a:avLst/>
          </a:prstGeom>
          <a:noFill/>
        </p:spPr>
        <p:txBody>
          <a:bodyPr wrap="square" rtlCol="0" anchor="t">
            <a:spAutoFit/>
          </a:bodyPr>
          <a:lstStyle/>
          <a:p>
            <a:pPr>
              <a:lnSpc>
                <a:spcPct val="150000"/>
              </a:lnSpc>
            </a:pPr>
            <a:r>
              <a:rPr lang="en-US" altLang="zh-CN" sz="2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Forward Process or Diffusion Process:</a:t>
            </a:r>
            <a:r>
              <a:rPr lang="zh-CN" altLang="en-US" sz="2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 逐渐向原图像添加幅度很小的高斯噪声</a:t>
            </a:r>
            <a:r>
              <a:rPr lang="en-US" altLang="zh-CN" sz="2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理论定义</a:t>
            </a:r>
            <a:r>
              <a:rPr lang="en-US" altLang="zh-CN" sz="2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2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Reverse Process:</a:t>
            </a:r>
            <a:r>
              <a:rPr lang="zh-CN" altLang="en-US" sz="2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 采样一个噪声逐步还原得到图像</a:t>
            </a:r>
            <a:r>
              <a:rPr lang="en-US" altLang="zh-CN" sz="2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实际操作</a:t>
            </a:r>
            <a:r>
              <a:rPr lang="en-US" altLang="zh-CN" sz="2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7" name="图片 6">
            <a:extLst>
              <a:ext uri="{FF2B5EF4-FFF2-40B4-BE49-F238E27FC236}">
                <a16:creationId xmlns:a16="http://schemas.microsoft.com/office/drawing/2014/main" id="{E75366BF-0184-8A6D-DAE9-FB4F5FD2483E}"/>
              </a:ext>
            </a:extLst>
          </p:cNvPr>
          <p:cNvPicPr>
            <a:picLocks noChangeAspect="1"/>
          </p:cNvPicPr>
          <p:nvPr/>
        </p:nvPicPr>
        <p:blipFill>
          <a:blip r:embed="rId5"/>
          <a:stretch>
            <a:fillRect/>
          </a:stretch>
        </p:blipFill>
        <p:spPr>
          <a:xfrm>
            <a:off x="1628813" y="1841860"/>
            <a:ext cx="8429587" cy="1458603"/>
          </a:xfrm>
          <a:prstGeom prst="rect">
            <a:avLst/>
          </a:prstGeom>
        </p:spPr>
      </p:pic>
      <p:sp>
        <p:nvSpPr>
          <p:cNvPr id="8" name="箭头: 右 42">
            <a:extLst>
              <a:ext uri="{FF2B5EF4-FFF2-40B4-BE49-F238E27FC236}">
                <a16:creationId xmlns:a16="http://schemas.microsoft.com/office/drawing/2014/main" id="{F2E13458-017B-80F0-4EDB-2F0F85E42063}"/>
              </a:ext>
            </a:extLst>
          </p:cNvPr>
          <p:cNvSpPr/>
          <p:nvPr/>
        </p:nvSpPr>
        <p:spPr>
          <a:xfrm rot="5400000">
            <a:off x="2322563" y="4522295"/>
            <a:ext cx="538482" cy="394230"/>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C0E1386-3D8C-6520-1E25-54245C3D9ADB}"/>
                  </a:ext>
                </a:extLst>
              </p:cNvPr>
              <p:cNvSpPr txBox="1"/>
              <p:nvPr/>
            </p:nvSpPr>
            <p:spPr>
              <a:xfrm>
                <a:off x="1910682" y="4988651"/>
                <a:ext cx="14652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9" name="文本框 8">
                <a:extLst>
                  <a:ext uri="{FF2B5EF4-FFF2-40B4-BE49-F238E27FC236}">
                    <a16:creationId xmlns:a16="http://schemas.microsoft.com/office/drawing/2014/main" id="{FC0E1386-3D8C-6520-1E25-54245C3D9ADB}"/>
                  </a:ext>
                </a:extLst>
              </p:cNvPr>
              <p:cNvSpPr txBox="1">
                <a:spLocks noRot="1" noChangeAspect="1" noMove="1" noResize="1" noEditPoints="1" noAdjustHandles="1" noChangeArrowheads="1" noChangeShapeType="1" noTextEdit="1"/>
              </p:cNvSpPr>
              <p:nvPr/>
            </p:nvSpPr>
            <p:spPr>
              <a:xfrm>
                <a:off x="1910682" y="4988651"/>
                <a:ext cx="1465209" cy="369332"/>
              </a:xfrm>
              <a:prstGeom prst="rect">
                <a:avLst/>
              </a:prstGeom>
              <a:blipFill>
                <a:blip r:embed="rId6"/>
                <a:stretch>
                  <a:fillRect l="-4149" r="-6639" b="-34426"/>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E4C3E5D1-E1C7-A6CF-60B0-16A03261013F}"/>
              </a:ext>
            </a:extLst>
          </p:cNvPr>
          <p:cNvSpPr txBox="1"/>
          <p:nvPr/>
        </p:nvSpPr>
        <p:spPr>
          <a:xfrm>
            <a:off x="1533624" y="5360549"/>
            <a:ext cx="10204467" cy="535916"/>
          </a:xfrm>
          <a:prstGeom prst="rect">
            <a:avLst/>
          </a:prstGeom>
          <a:noFill/>
        </p:spPr>
        <p:txBody>
          <a:bodyPr wrap="square" rtlCol="0" anchor="t">
            <a:spAutoFit/>
          </a:bodyPr>
          <a:lstStyle/>
          <a:p>
            <a:pPr>
              <a:lnSpc>
                <a:spcPct val="150000"/>
              </a:lnSpc>
            </a:pPr>
            <a:r>
              <a:rPr lang="zh-CN" altLang="en-US" sz="2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为什么强调概率分布：生成模型需要多样性</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7"/>
          <p:cNvSpPr txBox="1"/>
          <p:nvPr/>
        </p:nvSpPr>
        <p:spPr>
          <a:xfrm>
            <a:off x="166461" y="875449"/>
            <a:ext cx="4441216" cy="584775"/>
          </a:xfrm>
          <a:prstGeom prst="rect">
            <a:avLst/>
          </a:prstGeom>
          <a:noFill/>
        </p:spPr>
        <p:txBody>
          <a:bodyPr wrap="none" rtlCol="0">
            <a:spAutoFit/>
          </a:bodyPr>
          <a:lstStyle/>
          <a:p>
            <a:pPr algn="l"/>
            <a:r>
              <a:rPr lang="en-US" altLang="zh-CN"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Diffusion Model Process</a:t>
            </a:r>
          </a:p>
        </p:txBody>
      </p:sp>
      <p:cxnSp>
        <p:nvCxnSpPr>
          <p:cNvPr id="14" name="直接连接符 13"/>
          <p:cNvCxnSpPr/>
          <p:nvPr/>
        </p:nvCxnSpPr>
        <p:spPr>
          <a:xfrm>
            <a:off x="2113280" y="525569"/>
            <a:ext cx="9720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85960" y="154411"/>
            <a:ext cx="1639963" cy="852252"/>
            <a:chOff x="589" y="516"/>
            <a:chExt cx="2132" cy="1168"/>
          </a:xfrm>
        </p:grpSpPr>
        <p:pic>
          <p:nvPicPr>
            <p:cNvPr id="16" name="图片 15" descr="ppt模板-11"/>
            <p:cNvPicPr>
              <a:picLocks noChangeAspect="1"/>
            </p:cNvPicPr>
            <p:nvPr/>
          </p:nvPicPr>
          <p:blipFill>
            <a:blip r:embed="rId3"/>
            <a:srcRect r="39688"/>
            <a:stretch>
              <a:fillRect/>
            </a:stretch>
          </p:blipFill>
          <p:spPr>
            <a:xfrm>
              <a:off x="589" y="580"/>
              <a:ext cx="1191" cy="841"/>
            </a:xfrm>
            <a:prstGeom prst="rect">
              <a:avLst/>
            </a:prstGeom>
          </p:spPr>
        </p:pic>
        <p:pic>
          <p:nvPicPr>
            <p:cNvPr id="17" name="图片 16" descr="IRIP Lab -16"/>
            <p:cNvPicPr>
              <a:picLocks noChangeAspect="1"/>
            </p:cNvPicPr>
            <p:nvPr/>
          </p:nvPicPr>
          <p:blipFill>
            <a:blip r:embed="rId4"/>
            <a:srcRect l="39515" r="20669"/>
            <a:stretch>
              <a:fillRect/>
            </a:stretch>
          </p:blipFill>
          <p:spPr>
            <a:xfrm>
              <a:off x="1701" y="516"/>
              <a:ext cx="1020" cy="1168"/>
            </a:xfrm>
            <a:prstGeom prst="rect">
              <a:avLst/>
            </a:prstGeom>
          </p:spPr>
        </p:pic>
      </p:gr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C0E1386-3D8C-6520-1E25-54245C3D9ADB}"/>
                  </a:ext>
                </a:extLst>
              </p:cNvPr>
              <p:cNvSpPr txBox="1"/>
              <p:nvPr/>
            </p:nvSpPr>
            <p:spPr>
              <a:xfrm>
                <a:off x="670366" y="1864700"/>
                <a:ext cx="6185094" cy="585610"/>
              </a:xfrm>
              <a:prstGeom prst="rect">
                <a:avLst/>
              </a:prstGeom>
              <a:noFill/>
            </p:spPr>
            <p:txBody>
              <a:bodyPr wrap="square" lIns="0" tIns="0" rIns="0" bIns="0" rtlCol="0">
                <a:spAutoFit/>
              </a:bodyPr>
              <a:lstStyle/>
              <a:p>
                <a:r>
                  <a:rPr lang="zh-CN" altLang="en-US" sz="2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贝叶斯公式：</a:t>
                </a:r>
                <a14:m>
                  <m:oMath xmlns:m="http://schemas.openxmlformats.org/officeDocument/2006/math">
                    <m:r>
                      <a:rPr lang="en-US" altLang="zh-CN" sz="2200" b="0" i="1" smtClean="0">
                        <a:solidFill>
                          <a:schemeClr val="tx1"/>
                        </a:solidFill>
                        <a:latin typeface="Cambria Math" panose="02040503050406030204" pitchFamily="18" charset="0"/>
                      </a:rPr>
                      <m:t>𝑝</m:t>
                    </m:r>
                    <m:d>
                      <m:dPr>
                        <m:ctrlPr>
                          <a:rPr lang="en-US" altLang="zh-CN" sz="2200" b="0" i="1" smtClean="0">
                            <a:solidFill>
                              <a:schemeClr val="tx1"/>
                            </a:solidFill>
                            <a:latin typeface="Cambria Math" panose="02040503050406030204" pitchFamily="18" charset="0"/>
                          </a:rPr>
                        </m:ctrlPr>
                      </m:dPr>
                      <m:e>
                        <m:sSub>
                          <m:sSubPr>
                            <m:ctrlPr>
                              <a:rPr lang="en-US" altLang="zh-CN" sz="2200" b="0" i="1" smtClean="0">
                                <a:solidFill>
                                  <a:schemeClr val="tx1"/>
                                </a:solidFill>
                                <a:latin typeface="Cambria Math" panose="02040503050406030204" pitchFamily="18" charset="0"/>
                              </a:rPr>
                            </m:ctrlPr>
                          </m:sSubPr>
                          <m:e>
                            <m:r>
                              <a:rPr lang="en-US" altLang="zh-CN" sz="2200" b="0" i="1" smtClean="0">
                                <a:solidFill>
                                  <a:schemeClr val="tx1"/>
                                </a:solidFill>
                                <a:latin typeface="Cambria Math" panose="02040503050406030204" pitchFamily="18" charset="0"/>
                              </a:rPr>
                              <m:t>𝑥</m:t>
                            </m:r>
                          </m:e>
                          <m:sub>
                            <m:r>
                              <a:rPr lang="en-US" altLang="zh-CN" sz="2200" b="0" i="1" smtClean="0">
                                <a:solidFill>
                                  <a:schemeClr val="tx1"/>
                                </a:solidFill>
                                <a:latin typeface="Cambria Math" panose="02040503050406030204" pitchFamily="18" charset="0"/>
                              </a:rPr>
                              <m:t>𝑡</m:t>
                            </m:r>
                            <m:r>
                              <a:rPr lang="en-US" altLang="zh-CN" sz="2200" b="0" i="1" smtClean="0">
                                <a:solidFill>
                                  <a:schemeClr val="tx1"/>
                                </a:solidFill>
                                <a:latin typeface="Cambria Math" panose="02040503050406030204" pitchFamily="18" charset="0"/>
                              </a:rPr>
                              <m:t>−1</m:t>
                            </m:r>
                          </m:sub>
                        </m:sSub>
                      </m:e>
                      <m:e>
                        <m:sSub>
                          <m:sSubPr>
                            <m:ctrlPr>
                              <a:rPr lang="en-US" altLang="zh-CN" sz="2200" b="0" i="1" smtClean="0">
                                <a:solidFill>
                                  <a:schemeClr val="tx1"/>
                                </a:solidFill>
                                <a:latin typeface="Cambria Math" panose="02040503050406030204" pitchFamily="18" charset="0"/>
                              </a:rPr>
                            </m:ctrlPr>
                          </m:sSubPr>
                          <m:e>
                            <m:r>
                              <a:rPr lang="en-US" altLang="zh-CN" sz="2200" b="0" i="1" smtClean="0">
                                <a:solidFill>
                                  <a:schemeClr val="tx1"/>
                                </a:solidFill>
                                <a:latin typeface="Cambria Math" panose="02040503050406030204" pitchFamily="18" charset="0"/>
                              </a:rPr>
                              <m:t>𝑥</m:t>
                            </m:r>
                          </m:e>
                          <m:sub>
                            <m:r>
                              <a:rPr lang="en-US" altLang="zh-CN" sz="2200" b="0" i="1" smtClean="0">
                                <a:solidFill>
                                  <a:schemeClr val="tx1"/>
                                </a:solidFill>
                                <a:latin typeface="Cambria Math" panose="02040503050406030204" pitchFamily="18" charset="0"/>
                              </a:rPr>
                              <m:t>𝑡</m:t>
                            </m:r>
                          </m:sub>
                        </m:sSub>
                      </m:e>
                    </m:d>
                    <m:r>
                      <a:rPr lang="en-US" altLang="zh-CN" sz="2200" b="0" i="1" smtClean="0">
                        <a:solidFill>
                          <a:schemeClr val="tx1"/>
                        </a:solidFill>
                        <a:latin typeface="Cambria Math" panose="02040503050406030204" pitchFamily="18" charset="0"/>
                      </a:rPr>
                      <m:t>=</m:t>
                    </m:r>
                    <m:f>
                      <m:fPr>
                        <m:ctrlPr>
                          <a:rPr lang="en-US" altLang="zh-CN" sz="2200" b="0" i="1" smtClean="0">
                            <a:solidFill>
                              <a:schemeClr val="tx1"/>
                            </a:solidFill>
                            <a:latin typeface="Cambria Math" panose="02040503050406030204" pitchFamily="18" charset="0"/>
                          </a:rPr>
                        </m:ctrlPr>
                      </m:fPr>
                      <m:num>
                        <m:r>
                          <a:rPr lang="en-US" altLang="zh-CN" sz="2200" b="0" i="1" smtClean="0">
                            <a:solidFill>
                              <a:srgbClr val="FF0000"/>
                            </a:solidFill>
                            <a:latin typeface="Cambria Math" panose="02040503050406030204" pitchFamily="18" charset="0"/>
                          </a:rPr>
                          <m:t>𝑝</m:t>
                        </m:r>
                        <m:d>
                          <m:dPr>
                            <m:ctrlPr>
                              <a:rPr lang="en-US" altLang="zh-CN" sz="2200" b="0" i="1" smtClean="0">
                                <a:solidFill>
                                  <a:srgbClr val="FF0000"/>
                                </a:solidFill>
                                <a:latin typeface="Cambria Math" panose="02040503050406030204" pitchFamily="18" charset="0"/>
                              </a:rPr>
                            </m:ctrlPr>
                          </m:dPr>
                          <m:e>
                            <m:sSub>
                              <m:sSubPr>
                                <m:ctrlPr>
                                  <a:rPr lang="en-US" altLang="zh-CN" sz="2200" b="0" i="1" smtClean="0">
                                    <a:solidFill>
                                      <a:srgbClr val="FF0000"/>
                                    </a:solidFill>
                                    <a:latin typeface="Cambria Math" panose="02040503050406030204" pitchFamily="18" charset="0"/>
                                  </a:rPr>
                                </m:ctrlPr>
                              </m:sSubPr>
                              <m:e>
                                <m:r>
                                  <a:rPr lang="en-US" altLang="zh-CN" sz="2200" b="0" i="1" smtClean="0">
                                    <a:solidFill>
                                      <a:srgbClr val="FF0000"/>
                                    </a:solidFill>
                                    <a:latin typeface="Cambria Math" panose="02040503050406030204" pitchFamily="18" charset="0"/>
                                  </a:rPr>
                                  <m:t>𝑥</m:t>
                                </m:r>
                              </m:e>
                              <m:sub>
                                <m:r>
                                  <a:rPr lang="en-US" altLang="zh-CN" sz="2200" b="0" i="1" smtClean="0">
                                    <a:solidFill>
                                      <a:srgbClr val="FF0000"/>
                                    </a:solidFill>
                                    <a:latin typeface="Cambria Math" panose="02040503050406030204" pitchFamily="18" charset="0"/>
                                  </a:rPr>
                                  <m:t>𝑡</m:t>
                                </m:r>
                              </m:sub>
                            </m:sSub>
                          </m:e>
                          <m:e>
                            <m:sSub>
                              <m:sSubPr>
                                <m:ctrlPr>
                                  <a:rPr lang="en-US" altLang="zh-CN" sz="2200" b="0" i="1" smtClean="0">
                                    <a:solidFill>
                                      <a:srgbClr val="FF0000"/>
                                    </a:solidFill>
                                    <a:latin typeface="Cambria Math" panose="02040503050406030204" pitchFamily="18" charset="0"/>
                                  </a:rPr>
                                </m:ctrlPr>
                              </m:sSubPr>
                              <m:e>
                                <m:r>
                                  <a:rPr lang="en-US" altLang="zh-CN" sz="2200" b="0" i="1" smtClean="0">
                                    <a:solidFill>
                                      <a:srgbClr val="FF0000"/>
                                    </a:solidFill>
                                    <a:latin typeface="Cambria Math" panose="02040503050406030204" pitchFamily="18" charset="0"/>
                                  </a:rPr>
                                  <m:t>𝑥</m:t>
                                </m:r>
                              </m:e>
                              <m:sub>
                                <m:r>
                                  <a:rPr lang="en-US" altLang="zh-CN" sz="2200" b="0" i="1" smtClean="0">
                                    <a:solidFill>
                                      <a:srgbClr val="FF0000"/>
                                    </a:solidFill>
                                    <a:latin typeface="Cambria Math" panose="02040503050406030204" pitchFamily="18" charset="0"/>
                                  </a:rPr>
                                  <m:t>𝑡</m:t>
                                </m:r>
                                <m:r>
                                  <a:rPr lang="en-US" altLang="zh-CN" sz="2200" b="0" i="1" smtClean="0">
                                    <a:solidFill>
                                      <a:srgbClr val="FF0000"/>
                                    </a:solidFill>
                                    <a:latin typeface="Cambria Math" panose="02040503050406030204" pitchFamily="18" charset="0"/>
                                  </a:rPr>
                                  <m:t>−1</m:t>
                                </m:r>
                              </m:sub>
                            </m:sSub>
                          </m:e>
                        </m:d>
                        <m:r>
                          <a:rPr lang="en-US" altLang="zh-CN" sz="2200" b="0" i="1" smtClean="0">
                            <a:solidFill>
                              <a:schemeClr val="tx1"/>
                            </a:solidFill>
                            <a:latin typeface="Cambria Math" panose="02040503050406030204" pitchFamily="18" charset="0"/>
                          </a:rPr>
                          <m:t>𝑝</m:t>
                        </m:r>
                        <m:r>
                          <a:rPr lang="en-US" altLang="zh-CN" sz="2200" b="0" i="1" smtClean="0">
                            <a:solidFill>
                              <a:schemeClr val="tx1"/>
                            </a:solidFill>
                            <a:latin typeface="Cambria Math" panose="02040503050406030204" pitchFamily="18" charset="0"/>
                          </a:rPr>
                          <m:t>(</m:t>
                        </m:r>
                        <m:sSub>
                          <m:sSubPr>
                            <m:ctrlPr>
                              <a:rPr lang="en-US" altLang="zh-CN" sz="2200" i="1">
                                <a:solidFill>
                                  <a:schemeClr val="tx1"/>
                                </a:solidFill>
                                <a:latin typeface="Cambria Math" panose="02040503050406030204" pitchFamily="18" charset="0"/>
                              </a:rPr>
                            </m:ctrlPr>
                          </m:sSubPr>
                          <m:e>
                            <m:r>
                              <a:rPr lang="en-US" altLang="zh-CN" sz="2200" i="1">
                                <a:solidFill>
                                  <a:schemeClr val="tx1"/>
                                </a:solidFill>
                                <a:latin typeface="Cambria Math" panose="02040503050406030204" pitchFamily="18" charset="0"/>
                              </a:rPr>
                              <m:t>𝑥</m:t>
                            </m:r>
                          </m:e>
                          <m:sub>
                            <m:r>
                              <a:rPr lang="en-US" altLang="zh-CN" sz="2200" i="1">
                                <a:solidFill>
                                  <a:schemeClr val="tx1"/>
                                </a:solidFill>
                                <a:latin typeface="Cambria Math" panose="02040503050406030204" pitchFamily="18" charset="0"/>
                              </a:rPr>
                              <m:t>𝑡</m:t>
                            </m:r>
                            <m:r>
                              <a:rPr lang="en-US" altLang="zh-CN" sz="2200" i="1">
                                <a:solidFill>
                                  <a:schemeClr val="tx1"/>
                                </a:solidFill>
                                <a:latin typeface="Cambria Math" panose="02040503050406030204" pitchFamily="18" charset="0"/>
                              </a:rPr>
                              <m:t>−1</m:t>
                            </m:r>
                          </m:sub>
                        </m:sSub>
                        <m:r>
                          <a:rPr lang="en-US" altLang="zh-CN" sz="2200" b="0" i="1" smtClean="0">
                            <a:solidFill>
                              <a:schemeClr val="tx1"/>
                            </a:solidFill>
                            <a:latin typeface="Cambria Math" panose="02040503050406030204" pitchFamily="18" charset="0"/>
                          </a:rPr>
                          <m:t>)</m:t>
                        </m:r>
                      </m:num>
                      <m:den>
                        <m:r>
                          <a:rPr lang="en-US" altLang="zh-CN" sz="2200" i="1" smtClean="0">
                            <a:solidFill>
                              <a:schemeClr val="tx1"/>
                            </a:solidFill>
                            <a:latin typeface="Cambria Math" panose="02040503050406030204" pitchFamily="18" charset="0"/>
                          </a:rPr>
                          <m:t>𝑝</m:t>
                        </m:r>
                        <m:r>
                          <a:rPr lang="en-US" altLang="zh-CN" sz="2200" i="1" smtClean="0">
                            <a:solidFill>
                              <a:schemeClr val="tx1"/>
                            </a:solidFill>
                            <a:latin typeface="Cambria Math" panose="02040503050406030204" pitchFamily="18" charset="0"/>
                          </a:rPr>
                          <m:t>(</m:t>
                        </m:r>
                        <m:sSub>
                          <m:sSubPr>
                            <m:ctrlPr>
                              <a:rPr lang="en-US" altLang="zh-CN" sz="2200" i="1">
                                <a:solidFill>
                                  <a:schemeClr val="tx1"/>
                                </a:solidFill>
                                <a:latin typeface="Cambria Math" panose="02040503050406030204" pitchFamily="18" charset="0"/>
                              </a:rPr>
                            </m:ctrlPr>
                          </m:sSubPr>
                          <m:e>
                            <m:r>
                              <a:rPr lang="en-US" altLang="zh-CN" sz="2200" i="1">
                                <a:solidFill>
                                  <a:schemeClr val="tx1"/>
                                </a:solidFill>
                                <a:latin typeface="Cambria Math" panose="02040503050406030204" pitchFamily="18" charset="0"/>
                              </a:rPr>
                              <m:t>𝑥</m:t>
                            </m:r>
                          </m:e>
                          <m:sub>
                            <m:r>
                              <a:rPr lang="en-US" altLang="zh-CN" sz="2200" i="1">
                                <a:solidFill>
                                  <a:schemeClr val="tx1"/>
                                </a:solidFill>
                                <a:latin typeface="Cambria Math" panose="02040503050406030204" pitchFamily="18" charset="0"/>
                              </a:rPr>
                              <m:t>𝑡</m:t>
                            </m:r>
                          </m:sub>
                        </m:sSub>
                        <m:r>
                          <a:rPr lang="en-US" altLang="zh-CN" sz="2200" i="1">
                            <a:solidFill>
                              <a:schemeClr val="tx1"/>
                            </a:solidFill>
                            <a:latin typeface="Cambria Math" panose="02040503050406030204" pitchFamily="18" charset="0"/>
                          </a:rPr>
                          <m:t>)</m:t>
                        </m:r>
                      </m:den>
                    </m:f>
                  </m:oMath>
                </a14:m>
                <a:endParaRPr lang="zh-CN" altLang="en-US" sz="2200" dirty="0"/>
              </a:p>
            </p:txBody>
          </p:sp>
        </mc:Choice>
        <mc:Fallback xmlns="">
          <p:sp>
            <p:nvSpPr>
              <p:cNvPr id="9" name="文本框 8">
                <a:extLst>
                  <a:ext uri="{FF2B5EF4-FFF2-40B4-BE49-F238E27FC236}">
                    <a16:creationId xmlns:a16="http://schemas.microsoft.com/office/drawing/2014/main" id="{FC0E1386-3D8C-6520-1E25-54245C3D9ADB}"/>
                  </a:ext>
                </a:extLst>
              </p:cNvPr>
              <p:cNvSpPr txBox="1">
                <a:spLocks noRot="1" noChangeAspect="1" noMove="1" noResize="1" noEditPoints="1" noAdjustHandles="1" noChangeArrowheads="1" noChangeShapeType="1" noTextEdit="1"/>
              </p:cNvSpPr>
              <p:nvPr/>
            </p:nvSpPr>
            <p:spPr>
              <a:xfrm>
                <a:off x="670366" y="1864700"/>
                <a:ext cx="6185094" cy="585610"/>
              </a:xfrm>
              <a:prstGeom prst="rect">
                <a:avLst/>
              </a:prstGeom>
              <a:blipFill>
                <a:blip r:embed="rId5"/>
                <a:stretch>
                  <a:fillRect l="-2759" b="-4167"/>
                </a:stretch>
              </a:blipFill>
            </p:spPr>
            <p:txBody>
              <a:bodyPr/>
              <a:lstStyle/>
              <a:p>
                <a:r>
                  <a:rPr lang="zh-CN" altLang="en-US">
                    <a:noFill/>
                  </a:rPr>
                  <a:t> </a:t>
                </a:r>
              </a:p>
            </p:txBody>
          </p:sp>
        </mc:Fallback>
      </mc:AlternateContent>
      <p:grpSp>
        <p:nvGrpSpPr>
          <p:cNvPr id="80" name="组合 79">
            <a:extLst>
              <a:ext uri="{FF2B5EF4-FFF2-40B4-BE49-F238E27FC236}">
                <a16:creationId xmlns:a16="http://schemas.microsoft.com/office/drawing/2014/main" id="{C111EE9A-CBFF-DD6C-B208-A0885DDC2C03}"/>
              </a:ext>
            </a:extLst>
          </p:cNvPr>
          <p:cNvGrpSpPr/>
          <p:nvPr/>
        </p:nvGrpSpPr>
        <p:grpSpPr>
          <a:xfrm>
            <a:off x="668223" y="3105814"/>
            <a:ext cx="10855553" cy="3061132"/>
            <a:chOff x="416452" y="2248890"/>
            <a:chExt cx="10855553" cy="3061132"/>
          </a:xfrm>
        </p:grpSpPr>
        <p:sp>
          <p:nvSpPr>
            <p:cNvPr id="79" name="矩形 78">
              <a:extLst>
                <a:ext uri="{FF2B5EF4-FFF2-40B4-BE49-F238E27FC236}">
                  <a16:creationId xmlns:a16="http://schemas.microsoft.com/office/drawing/2014/main" id="{834160EB-8752-3A86-C0C1-0544844CC8C3}"/>
                </a:ext>
              </a:extLst>
            </p:cNvPr>
            <p:cNvSpPr/>
            <p:nvPr/>
          </p:nvSpPr>
          <p:spPr>
            <a:xfrm>
              <a:off x="416452" y="2248890"/>
              <a:ext cx="10855553" cy="30611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pSp>
          <p:nvGrpSpPr>
            <p:cNvPr id="65" name="组合 64">
              <a:extLst>
                <a:ext uri="{FF2B5EF4-FFF2-40B4-BE49-F238E27FC236}">
                  <a16:creationId xmlns:a16="http://schemas.microsoft.com/office/drawing/2014/main" id="{C00E0989-4755-50AA-1540-EBBB1EF0E667}"/>
                </a:ext>
              </a:extLst>
            </p:cNvPr>
            <p:cNvGrpSpPr/>
            <p:nvPr/>
          </p:nvGrpSpPr>
          <p:grpSpPr>
            <a:xfrm>
              <a:off x="3056801" y="2413382"/>
              <a:ext cx="6669409" cy="1315162"/>
              <a:chOff x="2910657" y="2746021"/>
              <a:chExt cx="6405623" cy="1315162"/>
            </a:xfrm>
          </p:grpSpPr>
          <mc:AlternateContent xmlns:mc="http://schemas.openxmlformats.org/markup-compatibility/2006" xmlns:a14="http://schemas.microsoft.com/office/drawing/2010/main">
            <mc:Choice Requires="a14">
              <p:sp>
                <p:nvSpPr>
                  <p:cNvPr id="37" name="椭圆 36">
                    <a:extLst>
                      <a:ext uri="{FF2B5EF4-FFF2-40B4-BE49-F238E27FC236}">
                        <a16:creationId xmlns:a16="http://schemas.microsoft.com/office/drawing/2014/main" id="{5A8FF7CC-1A4B-D698-0AAD-5C9394081C50}"/>
                      </a:ext>
                    </a:extLst>
                  </p:cNvPr>
                  <p:cNvSpPr/>
                  <p:nvPr/>
                </p:nvSpPr>
                <p:spPr>
                  <a:xfrm>
                    <a:off x="2910657" y="2752132"/>
                    <a:ext cx="685044" cy="68297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𝟎</m:t>
                              </m:r>
                            </m:sub>
                          </m:sSub>
                        </m:oMath>
                      </m:oMathPara>
                    </a14:m>
                    <a:endParaRPr lang="zh-CN" altLang="en-US" b="1" i="1" dirty="0"/>
                  </a:p>
                </p:txBody>
              </p:sp>
            </mc:Choice>
            <mc:Fallback xmlns="">
              <p:sp>
                <p:nvSpPr>
                  <p:cNvPr id="37" name="椭圆 36">
                    <a:extLst>
                      <a:ext uri="{FF2B5EF4-FFF2-40B4-BE49-F238E27FC236}">
                        <a16:creationId xmlns:a16="http://schemas.microsoft.com/office/drawing/2014/main" id="{5A8FF7CC-1A4B-D698-0AAD-5C9394081C50}"/>
                      </a:ext>
                    </a:extLst>
                  </p:cNvPr>
                  <p:cNvSpPr>
                    <a:spLocks noRot="1" noChangeAspect="1" noMove="1" noResize="1" noEditPoints="1" noAdjustHandles="1" noChangeArrowheads="1" noChangeShapeType="1" noTextEdit="1"/>
                  </p:cNvSpPr>
                  <p:nvPr/>
                </p:nvSpPr>
                <p:spPr>
                  <a:xfrm>
                    <a:off x="2910657" y="2752132"/>
                    <a:ext cx="685044" cy="682979"/>
                  </a:xfrm>
                  <a:prstGeom prst="ellipse">
                    <a:avLst/>
                  </a:prstGeom>
                  <a:blipFill>
                    <a:blip r:embed="rId6"/>
                    <a:stretch>
                      <a:fillRect/>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椭圆 37">
                    <a:extLst>
                      <a:ext uri="{FF2B5EF4-FFF2-40B4-BE49-F238E27FC236}">
                        <a16:creationId xmlns:a16="http://schemas.microsoft.com/office/drawing/2014/main" id="{0A455F35-7510-CA47-CAFF-F52A66CDDE33}"/>
                      </a:ext>
                    </a:extLst>
                  </p:cNvPr>
                  <p:cNvSpPr/>
                  <p:nvPr/>
                </p:nvSpPr>
                <p:spPr>
                  <a:xfrm>
                    <a:off x="5177651" y="2752132"/>
                    <a:ext cx="685044" cy="68297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𝒕</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𝟏</m:t>
                              </m:r>
                            </m:sub>
                          </m:sSub>
                        </m:oMath>
                      </m:oMathPara>
                    </a14:m>
                    <a:endParaRPr lang="zh-CN" altLang="en-US" b="1" i="1" dirty="0"/>
                  </a:p>
                </p:txBody>
              </p:sp>
            </mc:Choice>
            <mc:Fallback xmlns="">
              <p:sp>
                <p:nvSpPr>
                  <p:cNvPr id="38" name="椭圆 37">
                    <a:extLst>
                      <a:ext uri="{FF2B5EF4-FFF2-40B4-BE49-F238E27FC236}">
                        <a16:creationId xmlns:a16="http://schemas.microsoft.com/office/drawing/2014/main" id="{0A455F35-7510-CA47-CAFF-F52A66CDDE33}"/>
                      </a:ext>
                    </a:extLst>
                  </p:cNvPr>
                  <p:cNvSpPr>
                    <a:spLocks noRot="1" noChangeAspect="1" noMove="1" noResize="1" noEditPoints="1" noAdjustHandles="1" noChangeArrowheads="1" noChangeShapeType="1" noTextEdit="1"/>
                  </p:cNvSpPr>
                  <p:nvPr/>
                </p:nvSpPr>
                <p:spPr>
                  <a:xfrm>
                    <a:off x="5177651" y="2752132"/>
                    <a:ext cx="685044" cy="682979"/>
                  </a:xfrm>
                  <a:prstGeom prst="ellipse">
                    <a:avLst/>
                  </a:prstGeom>
                  <a:blipFill>
                    <a:blip r:embed="rId7"/>
                    <a:stretch>
                      <a:fillRect/>
                    </a:stretch>
                  </a:blipFill>
                  <a:ln/>
                </p:spPr>
                <p:txBody>
                  <a:bodyPr/>
                  <a:lstStyle/>
                  <a:p>
                    <a:r>
                      <a:rPr lang="zh-CN" altLang="en-US">
                        <a:noFill/>
                      </a:rPr>
                      <a:t> </a:t>
                    </a:r>
                  </a:p>
                </p:txBody>
              </p:sp>
            </mc:Fallback>
          </mc:AlternateContent>
          <p:cxnSp>
            <p:nvCxnSpPr>
              <p:cNvPr id="39" name="直接箭头连接符 38">
                <a:extLst>
                  <a:ext uri="{FF2B5EF4-FFF2-40B4-BE49-F238E27FC236}">
                    <a16:creationId xmlns:a16="http://schemas.microsoft.com/office/drawing/2014/main" id="{15F137F5-7DE4-F67C-6C55-5A471C1711C4}"/>
                  </a:ext>
                </a:extLst>
              </p:cNvPr>
              <p:cNvCxnSpPr>
                <a:cxnSpLocks/>
                <a:stCxn id="37" idx="6"/>
              </p:cNvCxnSpPr>
              <p:nvPr/>
            </p:nvCxnSpPr>
            <p:spPr>
              <a:xfrm flipV="1">
                <a:off x="3595731" y="3093621"/>
                <a:ext cx="558883"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48" name="图片 47">
                <a:extLst>
                  <a:ext uri="{FF2B5EF4-FFF2-40B4-BE49-F238E27FC236}">
                    <a16:creationId xmlns:a16="http://schemas.microsoft.com/office/drawing/2014/main" id="{F5550F4F-B61F-77A0-4F01-4EA440C7BB6D}"/>
                  </a:ext>
                </a:extLst>
              </p:cNvPr>
              <p:cNvPicPr>
                <a:picLocks noChangeAspect="1"/>
              </p:cNvPicPr>
              <p:nvPr/>
            </p:nvPicPr>
            <p:blipFill>
              <a:blip r:embed="rId8"/>
              <a:stretch>
                <a:fillRect/>
              </a:stretch>
            </p:blipFill>
            <p:spPr>
              <a:xfrm>
                <a:off x="2997597" y="3534172"/>
                <a:ext cx="517530" cy="504428"/>
              </a:xfrm>
              <a:prstGeom prst="rect">
                <a:avLst/>
              </a:prstGeom>
            </p:spPr>
          </p:pic>
          <p:sp>
            <p:nvSpPr>
              <p:cNvPr id="52" name="文本框 51">
                <a:extLst>
                  <a:ext uri="{FF2B5EF4-FFF2-40B4-BE49-F238E27FC236}">
                    <a16:creationId xmlns:a16="http://schemas.microsoft.com/office/drawing/2014/main" id="{026F3EED-117B-DF71-B376-76BE076FCAD8}"/>
                  </a:ext>
                </a:extLst>
              </p:cNvPr>
              <p:cNvSpPr txBox="1"/>
              <p:nvPr/>
            </p:nvSpPr>
            <p:spPr>
              <a:xfrm>
                <a:off x="4101572" y="2908955"/>
                <a:ext cx="685044" cy="369332"/>
              </a:xfrm>
              <a:prstGeom prst="rect">
                <a:avLst/>
              </a:prstGeom>
              <a:noFill/>
            </p:spPr>
            <p:txBody>
              <a:bodyPr wrap="square">
                <a:spAutoFit/>
              </a:bodyPr>
              <a:lstStyle/>
              <a:p>
                <a:r>
                  <a:rPr lang="en-US" altLang="zh-CN" b="1" dirty="0"/>
                  <a:t>……</a:t>
                </a:r>
                <a:endParaRPr lang="zh-CN" altLang="en-US" b="1" dirty="0"/>
              </a:p>
            </p:txBody>
          </p:sp>
          <p:cxnSp>
            <p:nvCxnSpPr>
              <p:cNvPr id="53" name="直接箭头连接符 52">
                <a:extLst>
                  <a:ext uri="{FF2B5EF4-FFF2-40B4-BE49-F238E27FC236}">
                    <a16:creationId xmlns:a16="http://schemas.microsoft.com/office/drawing/2014/main" id="{459A29BF-C3E5-B7E8-B2F3-3C900F3854B1}"/>
                  </a:ext>
                </a:extLst>
              </p:cNvPr>
              <p:cNvCxnSpPr>
                <a:cxnSpLocks/>
              </p:cNvCxnSpPr>
              <p:nvPr/>
            </p:nvCxnSpPr>
            <p:spPr>
              <a:xfrm flipV="1">
                <a:off x="4618766" y="3093620"/>
                <a:ext cx="558883"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椭圆 53">
                    <a:extLst>
                      <a:ext uri="{FF2B5EF4-FFF2-40B4-BE49-F238E27FC236}">
                        <a16:creationId xmlns:a16="http://schemas.microsoft.com/office/drawing/2014/main" id="{4622139C-FBF3-D83C-41AB-4CBDBF5B002D}"/>
                      </a:ext>
                    </a:extLst>
                  </p:cNvPr>
                  <p:cNvSpPr/>
                  <p:nvPr/>
                </p:nvSpPr>
                <p:spPr>
                  <a:xfrm>
                    <a:off x="6421577" y="2752132"/>
                    <a:ext cx="685044" cy="68297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𝒕</m:t>
                              </m:r>
                            </m:sub>
                          </m:sSub>
                        </m:oMath>
                      </m:oMathPara>
                    </a14:m>
                    <a:endParaRPr lang="zh-CN" altLang="en-US" b="1" i="1" dirty="0"/>
                  </a:p>
                </p:txBody>
              </p:sp>
            </mc:Choice>
            <mc:Fallback xmlns="">
              <p:sp>
                <p:nvSpPr>
                  <p:cNvPr id="54" name="椭圆 53">
                    <a:extLst>
                      <a:ext uri="{FF2B5EF4-FFF2-40B4-BE49-F238E27FC236}">
                        <a16:creationId xmlns:a16="http://schemas.microsoft.com/office/drawing/2014/main" id="{4622139C-FBF3-D83C-41AB-4CBDBF5B002D}"/>
                      </a:ext>
                    </a:extLst>
                  </p:cNvPr>
                  <p:cNvSpPr>
                    <a:spLocks noRot="1" noChangeAspect="1" noMove="1" noResize="1" noEditPoints="1" noAdjustHandles="1" noChangeArrowheads="1" noChangeShapeType="1" noTextEdit="1"/>
                  </p:cNvSpPr>
                  <p:nvPr/>
                </p:nvSpPr>
                <p:spPr>
                  <a:xfrm>
                    <a:off x="6421577" y="2752132"/>
                    <a:ext cx="685044" cy="682979"/>
                  </a:xfrm>
                  <a:prstGeom prst="ellipse">
                    <a:avLst/>
                  </a:prstGeom>
                  <a:blipFill>
                    <a:blip r:embed="rId9"/>
                    <a:stretch>
                      <a:fillRect/>
                    </a:stretch>
                  </a:blipFill>
                  <a:ln/>
                </p:spPr>
                <p:txBody>
                  <a:bodyPr/>
                  <a:lstStyle/>
                  <a:p>
                    <a:r>
                      <a:rPr lang="zh-CN" altLang="en-US">
                        <a:noFill/>
                      </a:rPr>
                      <a:t> </a:t>
                    </a:r>
                  </a:p>
                </p:txBody>
              </p:sp>
            </mc:Fallback>
          </mc:AlternateContent>
          <p:cxnSp>
            <p:nvCxnSpPr>
              <p:cNvPr id="55" name="直接箭头连接符 54">
                <a:extLst>
                  <a:ext uri="{FF2B5EF4-FFF2-40B4-BE49-F238E27FC236}">
                    <a16:creationId xmlns:a16="http://schemas.microsoft.com/office/drawing/2014/main" id="{BDCBBCEE-398D-4B92-8887-6A764C5D80CB}"/>
                  </a:ext>
                </a:extLst>
              </p:cNvPr>
              <p:cNvCxnSpPr>
                <a:cxnSpLocks/>
              </p:cNvCxnSpPr>
              <p:nvPr/>
            </p:nvCxnSpPr>
            <p:spPr>
              <a:xfrm flipV="1">
                <a:off x="5862691" y="3087513"/>
                <a:ext cx="558883"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6" name="直接箭头连接符 55">
                <a:extLst>
                  <a:ext uri="{FF2B5EF4-FFF2-40B4-BE49-F238E27FC236}">
                    <a16:creationId xmlns:a16="http://schemas.microsoft.com/office/drawing/2014/main" id="{F1D646D8-FCA3-AE02-E5AF-8062C13B3981}"/>
                  </a:ext>
                </a:extLst>
              </p:cNvPr>
              <p:cNvCxnSpPr>
                <a:cxnSpLocks/>
              </p:cNvCxnSpPr>
              <p:nvPr/>
            </p:nvCxnSpPr>
            <p:spPr>
              <a:xfrm flipV="1">
                <a:off x="7106628" y="3087512"/>
                <a:ext cx="558883"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7" name="文本框 56">
                <a:extLst>
                  <a:ext uri="{FF2B5EF4-FFF2-40B4-BE49-F238E27FC236}">
                    <a16:creationId xmlns:a16="http://schemas.microsoft.com/office/drawing/2014/main" id="{0239478D-9A55-8966-08C9-BA2FCD6B35FA}"/>
                  </a:ext>
                </a:extLst>
              </p:cNvPr>
              <p:cNvSpPr txBox="1"/>
              <p:nvPr/>
            </p:nvSpPr>
            <p:spPr>
              <a:xfrm>
                <a:off x="7605144" y="2902846"/>
                <a:ext cx="685044" cy="369332"/>
              </a:xfrm>
              <a:prstGeom prst="rect">
                <a:avLst/>
              </a:prstGeom>
              <a:noFill/>
            </p:spPr>
            <p:txBody>
              <a:bodyPr wrap="square">
                <a:spAutoFit/>
              </a:bodyPr>
              <a:lstStyle/>
              <a:p>
                <a:r>
                  <a:rPr lang="en-US" altLang="zh-CN" b="1" dirty="0"/>
                  <a:t>……</a:t>
                </a:r>
                <a:endParaRPr lang="zh-CN" altLang="en-US" b="1" dirty="0"/>
              </a:p>
            </p:txBody>
          </p:sp>
          <p:cxnSp>
            <p:nvCxnSpPr>
              <p:cNvPr id="58" name="直接箭头连接符 57">
                <a:extLst>
                  <a:ext uri="{FF2B5EF4-FFF2-40B4-BE49-F238E27FC236}">
                    <a16:creationId xmlns:a16="http://schemas.microsoft.com/office/drawing/2014/main" id="{C7A0BE51-5BF7-D3D1-BB55-6F7F20A084E8}"/>
                  </a:ext>
                </a:extLst>
              </p:cNvPr>
              <p:cNvCxnSpPr>
                <a:cxnSpLocks/>
              </p:cNvCxnSpPr>
              <p:nvPr/>
            </p:nvCxnSpPr>
            <p:spPr>
              <a:xfrm flipV="1">
                <a:off x="8071117" y="3087511"/>
                <a:ext cx="558883"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9" name="椭圆 58">
                    <a:extLst>
                      <a:ext uri="{FF2B5EF4-FFF2-40B4-BE49-F238E27FC236}">
                        <a16:creationId xmlns:a16="http://schemas.microsoft.com/office/drawing/2014/main" id="{B7B679DB-DFC6-BBB9-B75D-363CDA87DE53}"/>
                      </a:ext>
                    </a:extLst>
                  </p:cNvPr>
                  <p:cNvSpPr/>
                  <p:nvPr/>
                </p:nvSpPr>
                <p:spPr>
                  <a:xfrm>
                    <a:off x="8631236" y="2746021"/>
                    <a:ext cx="685044" cy="68297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𝑻</m:t>
                              </m:r>
                            </m:sub>
                          </m:sSub>
                        </m:oMath>
                      </m:oMathPara>
                    </a14:m>
                    <a:endParaRPr lang="zh-CN" altLang="en-US" b="1" i="1" dirty="0"/>
                  </a:p>
                </p:txBody>
              </p:sp>
            </mc:Choice>
            <mc:Fallback xmlns="">
              <p:sp>
                <p:nvSpPr>
                  <p:cNvPr id="59" name="椭圆 58">
                    <a:extLst>
                      <a:ext uri="{FF2B5EF4-FFF2-40B4-BE49-F238E27FC236}">
                        <a16:creationId xmlns:a16="http://schemas.microsoft.com/office/drawing/2014/main" id="{B7B679DB-DFC6-BBB9-B75D-363CDA87DE53}"/>
                      </a:ext>
                    </a:extLst>
                  </p:cNvPr>
                  <p:cNvSpPr>
                    <a:spLocks noRot="1" noChangeAspect="1" noMove="1" noResize="1" noEditPoints="1" noAdjustHandles="1" noChangeArrowheads="1" noChangeShapeType="1" noTextEdit="1"/>
                  </p:cNvSpPr>
                  <p:nvPr/>
                </p:nvSpPr>
                <p:spPr>
                  <a:xfrm>
                    <a:off x="8631236" y="2746021"/>
                    <a:ext cx="685044" cy="682979"/>
                  </a:xfrm>
                  <a:prstGeom prst="ellipse">
                    <a:avLst/>
                  </a:prstGeom>
                  <a:blipFill>
                    <a:blip r:embed="rId10"/>
                    <a:stretch>
                      <a:fillRect/>
                    </a:stretch>
                  </a:blipFill>
                  <a:ln/>
                </p:spPr>
                <p:txBody>
                  <a:bodyPr/>
                  <a:lstStyle/>
                  <a:p>
                    <a:r>
                      <a:rPr lang="zh-CN" altLang="en-US">
                        <a:noFill/>
                      </a:rPr>
                      <a:t> </a:t>
                    </a:r>
                  </a:p>
                </p:txBody>
              </p:sp>
            </mc:Fallback>
          </mc:AlternateContent>
          <p:pic>
            <p:nvPicPr>
              <p:cNvPr id="61" name="图片 60">
                <a:extLst>
                  <a:ext uri="{FF2B5EF4-FFF2-40B4-BE49-F238E27FC236}">
                    <a16:creationId xmlns:a16="http://schemas.microsoft.com/office/drawing/2014/main" id="{03A14BED-113B-9957-EEE9-83DF06C950D5}"/>
                  </a:ext>
                </a:extLst>
              </p:cNvPr>
              <p:cNvPicPr>
                <a:picLocks noChangeAspect="1"/>
              </p:cNvPicPr>
              <p:nvPr/>
            </p:nvPicPr>
            <p:blipFill>
              <a:blip r:embed="rId11"/>
              <a:stretch>
                <a:fillRect/>
              </a:stretch>
            </p:blipFill>
            <p:spPr>
              <a:xfrm>
                <a:off x="5259956" y="3534172"/>
                <a:ext cx="520424" cy="527011"/>
              </a:xfrm>
              <a:prstGeom prst="rect">
                <a:avLst/>
              </a:prstGeom>
            </p:spPr>
          </p:pic>
          <p:pic>
            <p:nvPicPr>
              <p:cNvPr id="63" name="图片 62">
                <a:extLst>
                  <a:ext uri="{FF2B5EF4-FFF2-40B4-BE49-F238E27FC236}">
                    <a16:creationId xmlns:a16="http://schemas.microsoft.com/office/drawing/2014/main" id="{257FEE72-7066-79E4-09E1-F5274E779856}"/>
                  </a:ext>
                </a:extLst>
              </p:cNvPr>
              <p:cNvPicPr>
                <a:picLocks noChangeAspect="1"/>
              </p:cNvPicPr>
              <p:nvPr/>
            </p:nvPicPr>
            <p:blipFill>
              <a:blip r:embed="rId12"/>
              <a:stretch>
                <a:fillRect/>
              </a:stretch>
            </p:blipFill>
            <p:spPr>
              <a:xfrm>
                <a:off x="8713526" y="3489141"/>
                <a:ext cx="520424" cy="533942"/>
              </a:xfrm>
              <a:prstGeom prst="rect">
                <a:avLst/>
              </a:prstGeom>
            </p:spPr>
          </p:pic>
          <p:pic>
            <p:nvPicPr>
              <p:cNvPr id="64" name="图片 63">
                <a:extLst>
                  <a:ext uri="{FF2B5EF4-FFF2-40B4-BE49-F238E27FC236}">
                    <a16:creationId xmlns:a16="http://schemas.microsoft.com/office/drawing/2014/main" id="{38EB1BC6-8CE1-1E93-FD5C-A076926F27E0}"/>
                  </a:ext>
                </a:extLst>
              </p:cNvPr>
              <p:cNvPicPr>
                <a:picLocks noChangeAspect="1"/>
              </p:cNvPicPr>
              <p:nvPr/>
            </p:nvPicPr>
            <p:blipFill>
              <a:blip r:embed="rId11"/>
              <a:stretch>
                <a:fillRect/>
              </a:stretch>
            </p:blipFill>
            <p:spPr>
              <a:xfrm>
                <a:off x="6506827" y="3534172"/>
                <a:ext cx="520424" cy="527011"/>
              </a:xfrm>
              <a:prstGeom prst="rect">
                <a:avLst/>
              </a:prstGeom>
            </p:spPr>
          </p:pic>
        </p:grpSp>
        <p:grpSp>
          <p:nvGrpSpPr>
            <p:cNvPr id="73" name="组合 72">
              <a:extLst>
                <a:ext uri="{FF2B5EF4-FFF2-40B4-BE49-F238E27FC236}">
                  <a16:creationId xmlns:a16="http://schemas.microsoft.com/office/drawing/2014/main" id="{DDB8417F-BDA3-22A6-EC12-92741E896EFE}"/>
                </a:ext>
              </a:extLst>
            </p:cNvPr>
            <p:cNvGrpSpPr/>
            <p:nvPr/>
          </p:nvGrpSpPr>
          <p:grpSpPr>
            <a:xfrm>
              <a:off x="917852" y="3960003"/>
              <a:ext cx="9872180" cy="687505"/>
              <a:chOff x="456666" y="3930390"/>
              <a:chExt cx="9872180" cy="687505"/>
            </a:xfrm>
          </p:grpSpPr>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5610C851-7147-69BE-BEF0-1F84DD064D1A}"/>
                      </a:ext>
                    </a:extLst>
                  </p:cNvPr>
                  <p:cNvSpPr txBox="1"/>
                  <p:nvPr/>
                </p:nvSpPr>
                <p:spPr>
                  <a:xfrm>
                    <a:off x="456666" y="3930390"/>
                    <a:ext cx="4968774" cy="40998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𝑥</m:t>
                              </m:r>
                            </m:e>
                            <m:sub>
                              <m:r>
                                <a:rPr lang="en-US" altLang="zh-CN" sz="2200" b="0" i="1" smtClean="0">
                                  <a:latin typeface="Cambria Math" panose="02040503050406030204" pitchFamily="18" charset="0"/>
                                </a:rPr>
                                <m:t>𝑡</m:t>
                              </m:r>
                            </m:sub>
                          </m:sSub>
                          <m:r>
                            <a:rPr lang="en-US" altLang="zh-CN" sz="2200" b="0" i="1" smtClean="0">
                              <a:latin typeface="Cambria Math" panose="02040503050406030204" pitchFamily="18" charset="0"/>
                            </a:rPr>
                            <m:t>=</m:t>
                          </m:r>
                          <m:rad>
                            <m:radPr>
                              <m:degHide m:val="on"/>
                              <m:ctrlPr>
                                <a:rPr lang="en-US" altLang="zh-CN" sz="2200" b="0" i="1" smtClean="0">
                                  <a:latin typeface="Cambria Math" panose="02040503050406030204" pitchFamily="18" charset="0"/>
                                </a:rPr>
                              </m:ctrlPr>
                            </m:radPr>
                            <m:deg/>
                            <m:e>
                              <m:sSub>
                                <m:sSubPr>
                                  <m:ctrlPr>
                                    <a:rPr lang="en-US" altLang="zh-CN" sz="2200" b="0" i="1" smtClean="0">
                                      <a:latin typeface="Cambria Math" panose="02040503050406030204" pitchFamily="18" charset="0"/>
                                    </a:rPr>
                                  </m:ctrlPr>
                                </m:sSubPr>
                                <m:e>
                                  <m:r>
                                    <a:rPr lang="zh-CN" altLang="en-US" sz="2200" b="0" i="1" smtClean="0">
                                      <a:latin typeface="Cambria Math" panose="02040503050406030204" pitchFamily="18" charset="0"/>
                                    </a:rPr>
                                    <m:t>𝛼</m:t>
                                  </m:r>
                                </m:e>
                                <m:sub>
                                  <m:r>
                                    <a:rPr lang="en-US" altLang="zh-CN" sz="2200" b="0" i="1" smtClean="0">
                                      <a:latin typeface="Cambria Math" panose="02040503050406030204" pitchFamily="18" charset="0"/>
                                    </a:rPr>
                                    <m:t>𝑡</m:t>
                                  </m:r>
                                </m:sub>
                              </m:sSub>
                            </m:e>
                          </m:rad>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𝑡</m:t>
                              </m:r>
                              <m:r>
                                <a:rPr lang="en-US" altLang="zh-CN" sz="2200" i="1">
                                  <a:latin typeface="Cambria Math" panose="02040503050406030204" pitchFamily="18" charset="0"/>
                                </a:rPr>
                                <m:t>−1</m:t>
                              </m:r>
                            </m:sub>
                          </m:sSub>
                          <m:r>
                            <a:rPr lang="en-US" altLang="zh-CN" sz="2200" b="0" i="1" smtClean="0">
                              <a:latin typeface="Cambria Math" panose="02040503050406030204" pitchFamily="18" charset="0"/>
                            </a:rPr>
                            <m:t>+</m:t>
                          </m:r>
                          <m:rad>
                            <m:radPr>
                              <m:degHide m:val="on"/>
                              <m:ctrlPr>
                                <a:rPr lang="en-US" altLang="zh-CN" sz="2200" i="1">
                                  <a:latin typeface="Cambria Math" panose="02040503050406030204" pitchFamily="18" charset="0"/>
                                </a:rPr>
                              </m:ctrlPr>
                            </m:radPr>
                            <m:deg/>
                            <m:e>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1−</m:t>
                                  </m:r>
                                  <m:r>
                                    <a:rPr lang="zh-CN" altLang="en-US" sz="2200" i="1">
                                      <a:latin typeface="Cambria Math" panose="02040503050406030204" pitchFamily="18" charset="0"/>
                                    </a:rPr>
                                    <m:t>𝛼</m:t>
                                  </m:r>
                                </m:e>
                                <m:sub>
                                  <m:r>
                                    <a:rPr lang="en-US" altLang="zh-CN" sz="2200" i="1">
                                      <a:latin typeface="Cambria Math" panose="02040503050406030204" pitchFamily="18" charset="0"/>
                                    </a:rPr>
                                    <m:t>𝑡</m:t>
                                  </m:r>
                                </m:sub>
                              </m:sSub>
                            </m:e>
                          </m:rad>
                          <m:sSub>
                            <m:sSubPr>
                              <m:ctrlPr>
                                <a:rPr lang="en-US" altLang="zh-CN" sz="2200" b="0" i="1" smtClean="0">
                                  <a:latin typeface="Cambria Math" panose="02040503050406030204" pitchFamily="18" charset="0"/>
                                </a:rPr>
                              </m:ctrlPr>
                            </m:sSubPr>
                            <m:e>
                              <m:r>
                                <a:rPr lang="zh-CN" altLang="en-US" sz="2200" b="0" i="1" smtClean="0">
                                  <a:latin typeface="Cambria Math" panose="02040503050406030204" pitchFamily="18" charset="0"/>
                                </a:rPr>
                                <m:t>𝜀</m:t>
                              </m:r>
                            </m:e>
                            <m:sub>
                              <m:r>
                                <a:rPr lang="en-US" altLang="zh-CN" sz="2200" b="0" i="1" smtClean="0">
                                  <a:latin typeface="Cambria Math" panose="02040503050406030204" pitchFamily="18" charset="0"/>
                                </a:rPr>
                                <m:t>𝑡</m:t>
                              </m:r>
                            </m:sub>
                          </m:sSub>
                          <m:r>
                            <a:rPr lang="en-US" altLang="zh-CN" sz="2200" b="0" i="1" smtClean="0">
                              <a:latin typeface="Cambria Math" panose="02040503050406030204" pitchFamily="18" charset="0"/>
                            </a:rPr>
                            <m:t>      </m:t>
                          </m:r>
                          <m:sSub>
                            <m:sSubPr>
                              <m:ctrlPr>
                                <a:rPr lang="en-US" altLang="zh-CN" sz="2200" i="1">
                                  <a:latin typeface="Cambria Math" panose="02040503050406030204" pitchFamily="18" charset="0"/>
                                </a:rPr>
                              </m:ctrlPr>
                            </m:sSubPr>
                            <m:e>
                              <m:r>
                                <a:rPr lang="zh-CN" altLang="en-US" sz="2200" i="1" smtClean="0">
                                  <a:latin typeface="Cambria Math" panose="02040503050406030204" pitchFamily="18" charset="0"/>
                                </a:rPr>
                                <m:t>𝜀</m:t>
                              </m:r>
                            </m:e>
                            <m:sub>
                              <m:r>
                                <a:rPr lang="en-US" altLang="zh-CN" sz="2200" i="1">
                                  <a:latin typeface="Cambria Math" panose="02040503050406030204" pitchFamily="18" charset="0"/>
                                </a:rPr>
                                <m:t>𝑡</m:t>
                              </m:r>
                            </m:sub>
                          </m:sSub>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𝑁</m:t>
                          </m:r>
                          <m:r>
                            <a:rPr lang="en-US" altLang="zh-CN" sz="2200" b="0" i="1" smtClean="0">
                              <a:latin typeface="Cambria Math" panose="02040503050406030204" pitchFamily="18" charset="0"/>
                            </a:rPr>
                            <m:t>(0,1)</m:t>
                          </m:r>
                        </m:oMath>
                      </m:oMathPara>
                    </a14:m>
                    <a:endParaRPr lang="zh-CN" altLang="en-US" sz="2200" dirty="0"/>
                  </a:p>
                </p:txBody>
              </p:sp>
            </mc:Choice>
            <mc:Fallback xmlns="">
              <p:sp>
                <p:nvSpPr>
                  <p:cNvPr id="70" name="文本框 69">
                    <a:extLst>
                      <a:ext uri="{FF2B5EF4-FFF2-40B4-BE49-F238E27FC236}">
                        <a16:creationId xmlns:a16="http://schemas.microsoft.com/office/drawing/2014/main" id="{5610C851-7147-69BE-BEF0-1F84DD064D1A}"/>
                      </a:ext>
                    </a:extLst>
                  </p:cNvPr>
                  <p:cNvSpPr txBox="1">
                    <a:spLocks noRot="1" noChangeAspect="1" noMove="1" noResize="1" noEditPoints="1" noAdjustHandles="1" noChangeArrowheads="1" noChangeShapeType="1" noTextEdit="1"/>
                  </p:cNvSpPr>
                  <p:nvPr/>
                </p:nvSpPr>
                <p:spPr>
                  <a:xfrm>
                    <a:off x="456666" y="3930390"/>
                    <a:ext cx="4968774" cy="409984"/>
                  </a:xfrm>
                  <a:prstGeom prst="rect">
                    <a:avLst/>
                  </a:prstGeom>
                  <a:blipFill>
                    <a:blip r:embed="rId13"/>
                    <a:stretch>
                      <a:fillRect/>
                    </a:stretch>
                  </a:blipFill>
                </p:spPr>
                <p:txBody>
                  <a:bodyPr/>
                  <a:lstStyle/>
                  <a:p>
                    <a:r>
                      <a:rPr lang="zh-CN" altLang="en-US">
                        <a:noFill/>
                      </a:rPr>
                      <a:t> </a:t>
                    </a:r>
                  </a:p>
                </p:txBody>
              </p:sp>
            </mc:Fallback>
          </mc:AlternateContent>
          <p:sp>
            <p:nvSpPr>
              <p:cNvPr id="71" name="箭头: 右 42">
                <a:extLst>
                  <a:ext uri="{FF2B5EF4-FFF2-40B4-BE49-F238E27FC236}">
                    <a16:creationId xmlns:a16="http://schemas.microsoft.com/office/drawing/2014/main" id="{418D89D1-B0BC-1353-AE45-B4966436A284}"/>
                  </a:ext>
                </a:extLst>
              </p:cNvPr>
              <p:cNvSpPr/>
              <p:nvPr/>
            </p:nvSpPr>
            <p:spPr>
              <a:xfrm>
                <a:off x="5556344" y="4329210"/>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CBC1E930-2C2B-94EB-51FE-1DA352DB9989}"/>
                      </a:ext>
                    </a:extLst>
                  </p:cNvPr>
                  <p:cNvSpPr txBox="1"/>
                  <p:nvPr/>
                </p:nvSpPr>
                <p:spPr>
                  <a:xfrm>
                    <a:off x="6190222" y="4185725"/>
                    <a:ext cx="4138624" cy="43217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2200" b="0" i="1" smtClean="0">
                              <a:solidFill>
                                <a:srgbClr val="FF0000"/>
                              </a:solidFill>
                              <a:latin typeface="Cambria Math" panose="02040503050406030204" pitchFamily="18" charset="0"/>
                            </a:rPr>
                            <m:t>𝑝</m:t>
                          </m:r>
                          <m:d>
                            <m:dPr>
                              <m:ctrlPr>
                                <a:rPr lang="en-US" altLang="zh-CN" sz="2200" b="0" i="1" smtClean="0">
                                  <a:solidFill>
                                    <a:srgbClr val="FF0000"/>
                                  </a:solidFill>
                                  <a:latin typeface="Cambria Math" panose="02040503050406030204" pitchFamily="18" charset="0"/>
                                </a:rPr>
                              </m:ctrlPr>
                            </m:dPr>
                            <m:e>
                              <m:sSub>
                                <m:sSubPr>
                                  <m:ctrlPr>
                                    <a:rPr lang="en-US" altLang="zh-CN" sz="2200" b="0" i="1" smtClean="0">
                                      <a:solidFill>
                                        <a:srgbClr val="FF0000"/>
                                      </a:solidFill>
                                      <a:latin typeface="Cambria Math" panose="02040503050406030204" pitchFamily="18" charset="0"/>
                                    </a:rPr>
                                  </m:ctrlPr>
                                </m:sSubPr>
                                <m:e>
                                  <m:r>
                                    <a:rPr lang="en-US" altLang="zh-CN" sz="2200" b="0" i="1" smtClean="0">
                                      <a:solidFill>
                                        <a:srgbClr val="FF0000"/>
                                      </a:solidFill>
                                      <a:latin typeface="Cambria Math" panose="02040503050406030204" pitchFamily="18" charset="0"/>
                                    </a:rPr>
                                    <m:t>𝑥</m:t>
                                  </m:r>
                                </m:e>
                                <m:sub>
                                  <m:r>
                                    <a:rPr lang="en-US" altLang="zh-CN" sz="2200" b="0" i="1" smtClean="0">
                                      <a:solidFill>
                                        <a:srgbClr val="FF0000"/>
                                      </a:solidFill>
                                      <a:latin typeface="Cambria Math" panose="02040503050406030204" pitchFamily="18" charset="0"/>
                                    </a:rPr>
                                    <m:t>𝑡</m:t>
                                  </m:r>
                                </m:sub>
                              </m:sSub>
                            </m:e>
                            <m:e>
                              <m:sSub>
                                <m:sSubPr>
                                  <m:ctrlPr>
                                    <a:rPr lang="en-US" altLang="zh-CN" sz="2200" b="0" i="1" smtClean="0">
                                      <a:solidFill>
                                        <a:srgbClr val="FF0000"/>
                                      </a:solidFill>
                                      <a:latin typeface="Cambria Math" panose="02040503050406030204" pitchFamily="18" charset="0"/>
                                    </a:rPr>
                                  </m:ctrlPr>
                                </m:sSubPr>
                                <m:e>
                                  <m:r>
                                    <a:rPr lang="en-US" altLang="zh-CN" sz="2200" b="0" i="1" smtClean="0">
                                      <a:solidFill>
                                        <a:srgbClr val="FF0000"/>
                                      </a:solidFill>
                                      <a:latin typeface="Cambria Math" panose="02040503050406030204" pitchFamily="18" charset="0"/>
                                    </a:rPr>
                                    <m:t>𝑥</m:t>
                                  </m:r>
                                </m:e>
                                <m:sub>
                                  <m:r>
                                    <a:rPr lang="en-US" altLang="zh-CN" sz="2200" b="0" i="1" smtClean="0">
                                      <a:solidFill>
                                        <a:srgbClr val="FF0000"/>
                                      </a:solidFill>
                                      <a:latin typeface="Cambria Math" panose="02040503050406030204" pitchFamily="18" charset="0"/>
                                    </a:rPr>
                                    <m:t>𝑡</m:t>
                                  </m:r>
                                  <m:r>
                                    <a:rPr lang="en-US" altLang="zh-CN" sz="2200" b="0" i="1" smtClean="0">
                                      <a:solidFill>
                                        <a:srgbClr val="FF0000"/>
                                      </a:solidFill>
                                      <a:latin typeface="Cambria Math" panose="02040503050406030204" pitchFamily="18" charset="0"/>
                                    </a:rPr>
                                    <m:t>−1</m:t>
                                  </m:r>
                                </m:sub>
                              </m:sSub>
                            </m:e>
                          </m:d>
                          <m:r>
                            <a:rPr lang="en-US" altLang="zh-CN" sz="2200" b="0" i="1" smtClean="0">
                              <a:solidFill>
                                <a:srgbClr val="FF0000"/>
                              </a:solidFill>
                              <a:latin typeface="Cambria Math" panose="02040503050406030204" pitchFamily="18" charset="0"/>
                            </a:rPr>
                            <m:t>~</m:t>
                          </m:r>
                          <m:r>
                            <a:rPr lang="en-US" altLang="zh-CN" sz="2200" b="0" i="1" smtClean="0">
                              <a:solidFill>
                                <a:srgbClr val="FF0000"/>
                              </a:solidFill>
                              <a:latin typeface="Cambria Math" panose="02040503050406030204" pitchFamily="18" charset="0"/>
                            </a:rPr>
                            <m:t>𝑁</m:t>
                          </m:r>
                          <m:r>
                            <a:rPr lang="en-US" altLang="zh-CN" sz="2200" b="0" i="1" smtClean="0">
                              <a:solidFill>
                                <a:srgbClr val="FF0000"/>
                              </a:solidFill>
                              <a:latin typeface="Cambria Math" panose="02040503050406030204" pitchFamily="18" charset="0"/>
                            </a:rPr>
                            <m:t>(</m:t>
                          </m:r>
                          <m:rad>
                            <m:radPr>
                              <m:degHide m:val="on"/>
                              <m:ctrlPr>
                                <a:rPr lang="en-US" altLang="zh-CN" sz="2200" i="1">
                                  <a:solidFill>
                                    <a:srgbClr val="FF0000"/>
                                  </a:solidFill>
                                  <a:latin typeface="Cambria Math" panose="02040503050406030204" pitchFamily="18" charset="0"/>
                                </a:rPr>
                              </m:ctrlPr>
                            </m:radPr>
                            <m:deg/>
                            <m:e>
                              <m:sSub>
                                <m:sSubPr>
                                  <m:ctrlPr>
                                    <a:rPr lang="en-US" altLang="zh-CN" sz="2200" i="1">
                                      <a:solidFill>
                                        <a:srgbClr val="FF0000"/>
                                      </a:solidFill>
                                      <a:latin typeface="Cambria Math" panose="02040503050406030204" pitchFamily="18" charset="0"/>
                                    </a:rPr>
                                  </m:ctrlPr>
                                </m:sSubPr>
                                <m:e>
                                  <m:r>
                                    <a:rPr lang="zh-CN" altLang="en-US" sz="2200" i="1">
                                      <a:solidFill>
                                        <a:srgbClr val="FF0000"/>
                                      </a:solidFill>
                                      <a:latin typeface="Cambria Math" panose="02040503050406030204" pitchFamily="18" charset="0"/>
                                    </a:rPr>
                                    <m:t>𝛼</m:t>
                                  </m:r>
                                </m:e>
                                <m:sub>
                                  <m:r>
                                    <a:rPr lang="en-US" altLang="zh-CN" sz="2200" i="1">
                                      <a:solidFill>
                                        <a:srgbClr val="FF0000"/>
                                      </a:solidFill>
                                      <a:latin typeface="Cambria Math" panose="02040503050406030204" pitchFamily="18" charset="0"/>
                                    </a:rPr>
                                    <m:t>𝑡</m:t>
                                  </m:r>
                                </m:sub>
                              </m:sSub>
                            </m:e>
                          </m:rad>
                          <m:sSub>
                            <m:sSubPr>
                              <m:ctrlPr>
                                <a:rPr lang="en-US" altLang="zh-CN" sz="2200" i="1">
                                  <a:solidFill>
                                    <a:srgbClr val="FF0000"/>
                                  </a:solidFill>
                                  <a:latin typeface="Cambria Math" panose="02040503050406030204" pitchFamily="18" charset="0"/>
                                </a:rPr>
                              </m:ctrlPr>
                            </m:sSubPr>
                            <m:e>
                              <m:r>
                                <a:rPr lang="en-US" altLang="zh-CN" sz="2200" i="1">
                                  <a:solidFill>
                                    <a:srgbClr val="FF0000"/>
                                  </a:solidFill>
                                  <a:latin typeface="Cambria Math" panose="02040503050406030204" pitchFamily="18" charset="0"/>
                                </a:rPr>
                                <m:t>𝑥</m:t>
                              </m:r>
                            </m:e>
                            <m:sub>
                              <m:r>
                                <a:rPr lang="en-US" altLang="zh-CN" sz="2200" i="1">
                                  <a:solidFill>
                                    <a:srgbClr val="FF0000"/>
                                  </a:solidFill>
                                  <a:latin typeface="Cambria Math" panose="02040503050406030204" pitchFamily="18" charset="0"/>
                                </a:rPr>
                                <m:t>𝑡</m:t>
                              </m:r>
                              <m:r>
                                <a:rPr lang="en-US" altLang="zh-CN" sz="2200" i="1">
                                  <a:solidFill>
                                    <a:srgbClr val="FF0000"/>
                                  </a:solidFill>
                                  <a:latin typeface="Cambria Math" panose="02040503050406030204" pitchFamily="18" charset="0"/>
                                </a:rPr>
                                <m:t>−1</m:t>
                              </m:r>
                            </m:sub>
                          </m:sSub>
                          <m:r>
                            <a:rPr lang="en-US" altLang="zh-CN" sz="2200" b="0" i="1" smtClean="0">
                              <a:solidFill>
                                <a:srgbClr val="FF0000"/>
                              </a:solidFill>
                              <a:latin typeface="Cambria Math" panose="02040503050406030204" pitchFamily="18" charset="0"/>
                            </a:rPr>
                            <m:t>,</m:t>
                          </m:r>
                          <m:sSub>
                            <m:sSubPr>
                              <m:ctrlPr>
                                <a:rPr lang="en-US" altLang="zh-CN" sz="2200" i="1">
                                  <a:solidFill>
                                    <a:srgbClr val="FF0000"/>
                                  </a:solidFill>
                                  <a:latin typeface="Cambria Math" panose="02040503050406030204" pitchFamily="18" charset="0"/>
                                </a:rPr>
                              </m:ctrlPr>
                            </m:sSubPr>
                            <m:e>
                              <m:r>
                                <a:rPr lang="en-US" altLang="zh-CN" sz="2200" i="1">
                                  <a:solidFill>
                                    <a:srgbClr val="FF0000"/>
                                  </a:solidFill>
                                  <a:latin typeface="Cambria Math" panose="02040503050406030204" pitchFamily="18" charset="0"/>
                                </a:rPr>
                                <m:t>1−</m:t>
                              </m:r>
                              <m:r>
                                <a:rPr lang="zh-CN" altLang="en-US" sz="2200" i="1">
                                  <a:solidFill>
                                    <a:srgbClr val="FF0000"/>
                                  </a:solidFill>
                                  <a:latin typeface="Cambria Math" panose="02040503050406030204" pitchFamily="18" charset="0"/>
                                </a:rPr>
                                <m:t>𝛼</m:t>
                              </m:r>
                            </m:e>
                            <m:sub>
                              <m:r>
                                <a:rPr lang="en-US" altLang="zh-CN" sz="2200" i="1">
                                  <a:solidFill>
                                    <a:srgbClr val="FF0000"/>
                                  </a:solidFill>
                                  <a:latin typeface="Cambria Math" panose="02040503050406030204" pitchFamily="18" charset="0"/>
                                </a:rPr>
                                <m:t>𝑡</m:t>
                              </m:r>
                            </m:sub>
                          </m:sSub>
                          <m:r>
                            <a:rPr lang="en-US" altLang="zh-CN" sz="2200" b="0" i="1" smtClean="0">
                              <a:solidFill>
                                <a:srgbClr val="FF0000"/>
                              </a:solidFill>
                              <a:latin typeface="Cambria Math" panose="02040503050406030204" pitchFamily="18" charset="0"/>
                            </a:rPr>
                            <m:t>)</m:t>
                          </m:r>
                        </m:oMath>
                      </m:oMathPara>
                    </a14:m>
                    <a:endParaRPr lang="zh-CN" altLang="en-US" sz="2200" dirty="0">
                      <a:solidFill>
                        <a:srgbClr val="FF0000"/>
                      </a:solidFill>
                    </a:endParaRPr>
                  </a:p>
                </p:txBody>
              </p:sp>
            </mc:Choice>
            <mc:Fallback xmlns="">
              <p:sp>
                <p:nvSpPr>
                  <p:cNvPr id="72" name="文本框 71">
                    <a:extLst>
                      <a:ext uri="{FF2B5EF4-FFF2-40B4-BE49-F238E27FC236}">
                        <a16:creationId xmlns:a16="http://schemas.microsoft.com/office/drawing/2014/main" id="{CBC1E930-2C2B-94EB-51FE-1DA352DB9989}"/>
                      </a:ext>
                    </a:extLst>
                  </p:cNvPr>
                  <p:cNvSpPr txBox="1">
                    <a:spLocks noRot="1" noChangeAspect="1" noMove="1" noResize="1" noEditPoints="1" noAdjustHandles="1" noChangeArrowheads="1" noChangeShapeType="1" noTextEdit="1"/>
                  </p:cNvSpPr>
                  <p:nvPr/>
                </p:nvSpPr>
                <p:spPr>
                  <a:xfrm>
                    <a:off x="6190222" y="4185725"/>
                    <a:ext cx="4138624" cy="432170"/>
                  </a:xfrm>
                  <a:prstGeom prst="rect">
                    <a:avLst/>
                  </a:prstGeom>
                  <a:blipFill>
                    <a:blip r:embed="rId14"/>
                    <a:stretch>
                      <a:fillRect l="-147" b="-15493"/>
                    </a:stretch>
                  </a:blipFill>
                </p:spPr>
                <p:txBody>
                  <a:bodyPr/>
                  <a:lstStyle/>
                  <a:p>
                    <a:r>
                      <a:rPr lang="zh-CN" altLang="en-US">
                        <a:noFill/>
                      </a:rPr>
                      <a:t> </a:t>
                    </a:r>
                  </a:p>
                </p:txBody>
              </p:sp>
            </mc:Fallback>
          </mc:AlternateContent>
        </p:grpSp>
      </p:grpSp>
      <p:sp>
        <p:nvSpPr>
          <p:cNvPr id="5" name="文本框 4">
            <a:extLst>
              <a:ext uri="{FF2B5EF4-FFF2-40B4-BE49-F238E27FC236}">
                <a16:creationId xmlns:a16="http://schemas.microsoft.com/office/drawing/2014/main" id="{D6F57228-4E09-3B29-3C7D-B5290CD3B4B8}"/>
              </a:ext>
            </a:extLst>
          </p:cNvPr>
          <p:cNvSpPr txBox="1"/>
          <p:nvPr/>
        </p:nvSpPr>
        <p:spPr>
          <a:xfrm>
            <a:off x="980134" y="3497116"/>
            <a:ext cx="2063865" cy="707886"/>
          </a:xfrm>
          <a:prstGeom prst="rect">
            <a:avLst/>
          </a:prstGeom>
          <a:noFill/>
        </p:spPr>
        <p:txBody>
          <a:bodyPr wrap="square">
            <a:spAutoFit/>
          </a:bodyPr>
          <a:lstStyle/>
          <a:p>
            <a:pPr algn="ctr"/>
            <a:r>
              <a:rPr lang="en-US" altLang="zh-CN" sz="20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Forward Process</a:t>
            </a:r>
          </a:p>
          <a:p>
            <a:pPr algn="ctr"/>
            <a:r>
              <a:rPr lang="en-US" altLang="zh-CN" sz="20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Definition</a:t>
            </a:r>
            <a:endParaRPr lang="zh-CN" altLang="en-US" sz="2000" dirty="0"/>
          </a:p>
        </p:txBody>
      </p:sp>
      <p:pic>
        <p:nvPicPr>
          <p:cNvPr id="6" name="图片 5">
            <a:extLst>
              <a:ext uri="{FF2B5EF4-FFF2-40B4-BE49-F238E27FC236}">
                <a16:creationId xmlns:a16="http://schemas.microsoft.com/office/drawing/2014/main" id="{51731AA8-DDD4-CEE1-3729-03FDBC289733}"/>
              </a:ext>
            </a:extLst>
          </p:cNvPr>
          <p:cNvPicPr>
            <a:picLocks noChangeAspect="1"/>
          </p:cNvPicPr>
          <p:nvPr/>
        </p:nvPicPr>
        <p:blipFill>
          <a:blip r:embed="rId15"/>
          <a:stretch>
            <a:fillRect/>
          </a:stretch>
        </p:blipFill>
        <p:spPr>
          <a:xfrm>
            <a:off x="6753747" y="1773484"/>
            <a:ext cx="2885265" cy="731476"/>
          </a:xfrm>
          <a:prstGeom prst="rect">
            <a:avLst/>
          </a:prstGeom>
        </p:spPr>
      </p:pic>
      <p:sp>
        <p:nvSpPr>
          <p:cNvPr id="19" name="箭头: 右 42">
            <a:extLst>
              <a:ext uri="{FF2B5EF4-FFF2-40B4-BE49-F238E27FC236}">
                <a16:creationId xmlns:a16="http://schemas.microsoft.com/office/drawing/2014/main" id="{5B8EF3D5-9D75-0DDB-19E6-DF80B7F983A8}"/>
              </a:ext>
            </a:extLst>
          </p:cNvPr>
          <p:cNvSpPr/>
          <p:nvPr/>
        </p:nvSpPr>
        <p:spPr>
          <a:xfrm rot="10800000">
            <a:off x="6125856" y="2023894"/>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文本框 20">
            <a:extLst>
              <a:ext uri="{FF2B5EF4-FFF2-40B4-BE49-F238E27FC236}">
                <a16:creationId xmlns:a16="http://schemas.microsoft.com/office/drawing/2014/main" id="{57BC910F-0366-B975-D2BC-A277B654A43F}"/>
              </a:ext>
            </a:extLst>
          </p:cNvPr>
          <p:cNvSpPr txBox="1"/>
          <p:nvPr/>
        </p:nvSpPr>
        <p:spPr>
          <a:xfrm>
            <a:off x="1619124" y="5240530"/>
            <a:ext cx="1750060" cy="307777"/>
          </a:xfrm>
          <a:prstGeom prst="rect">
            <a:avLst/>
          </a:prstGeom>
          <a:noFill/>
        </p:spPr>
        <p:txBody>
          <a:bodyPr wrap="square">
            <a:spAutoFit/>
          </a:bodyPr>
          <a:lstStyle/>
          <a:p>
            <a:r>
              <a:rPr lang="en-US" altLang="zh-CN" sz="1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t-1</a:t>
            </a:r>
            <a:r>
              <a:rPr lang="zh-CN" altLang="en-US" sz="1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时刻的图像</a:t>
            </a:r>
            <a:endParaRPr lang="zh-CN" altLang="en-US" sz="1400" dirty="0"/>
          </a:p>
        </p:txBody>
      </p:sp>
      <p:sp>
        <p:nvSpPr>
          <p:cNvPr id="22" name="文本框 21">
            <a:extLst>
              <a:ext uri="{FF2B5EF4-FFF2-40B4-BE49-F238E27FC236}">
                <a16:creationId xmlns:a16="http://schemas.microsoft.com/office/drawing/2014/main" id="{CB4E811F-152C-8B1B-CEF2-281CED6A7554}"/>
              </a:ext>
            </a:extLst>
          </p:cNvPr>
          <p:cNvSpPr txBox="1"/>
          <p:nvPr/>
        </p:nvSpPr>
        <p:spPr>
          <a:xfrm>
            <a:off x="3729577" y="5222739"/>
            <a:ext cx="1347596" cy="307777"/>
          </a:xfrm>
          <a:prstGeom prst="rect">
            <a:avLst/>
          </a:prstGeom>
          <a:noFill/>
        </p:spPr>
        <p:txBody>
          <a:bodyPr wrap="square">
            <a:spAutoFit/>
          </a:bodyPr>
          <a:lstStyle/>
          <a:p>
            <a:r>
              <a:rPr lang="zh-CN" altLang="en-US" sz="1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高斯噪声</a:t>
            </a:r>
            <a:endParaRPr lang="zh-CN" altLang="en-US" sz="1400" dirty="0"/>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90680D28-7928-6B46-BD7C-342FB07EFD9F}"/>
                  </a:ext>
                </a:extLst>
              </p:cNvPr>
              <p:cNvSpPr txBox="1"/>
              <p:nvPr/>
            </p:nvSpPr>
            <p:spPr>
              <a:xfrm>
                <a:off x="1819353" y="5612619"/>
                <a:ext cx="3511364" cy="369332"/>
              </a:xfrm>
              <a:prstGeom prst="rect">
                <a:avLst/>
              </a:prstGeom>
              <a:noFill/>
            </p:spPr>
            <p:txBody>
              <a:bodyPr wrap="square">
                <a:spAutoFit/>
              </a:bodyPr>
              <a:lstStyle/>
              <a:p>
                <a14:m>
                  <m:oMath xmlns:m="http://schemas.openxmlformats.org/officeDocument/2006/math">
                    <m:sSub>
                      <m:sSubPr>
                        <m:ctrlPr>
                          <a:rPr lang="en-US" altLang="zh-CN" b="1" i="1">
                            <a:solidFill>
                              <a:srgbClr val="002060"/>
                            </a:solidFill>
                            <a:latin typeface="Cambria Math" panose="02040503050406030204" pitchFamily="18" charset="0"/>
                            <a:ea typeface="黑体" panose="02010609060101010101" pitchFamily="49" charset="-122"/>
                            <a:cs typeface="Times New Roman" panose="02020603050405020304" pitchFamily="18" charset="0"/>
                          </a:rPr>
                        </m:ctrlPr>
                      </m:sSubPr>
                      <m:e>
                        <m:r>
                          <a:rPr lang="zh-CN" altLang="en-US" b="1">
                            <a:solidFill>
                              <a:srgbClr val="002060"/>
                            </a:solidFill>
                            <a:latin typeface="Cambria Math" panose="02040503050406030204" pitchFamily="18" charset="0"/>
                            <a:ea typeface="黑体" panose="02010609060101010101" pitchFamily="49" charset="-122"/>
                            <a:cs typeface="Times New Roman" panose="02020603050405020304" pitchFamily="18" charset="0"/>
                          </a:rPr>
                          <m:t>𝛼</m:t>
                        </m:r>
                      </m:e>
                      <m:sub>
                        <m:r>
                          <a:rPr lang="en-US" altLang="zh-CN" b="1">
                            <a:solidFill>
                              <a:srgbClr val="002060"/>
                            </a:solidFill>
                            <a:latin typeface="Cambria Math" panose="02040503050406030204" pitchFamily="18" charset="0"/>
                            <a:ea typeface="黑体" panose="02010609060101010101" pitchFamily="49" charset="-122"/>
                            <a:cs typeface="Times New Roman" panose="02020603050405020304" pitchFamily="18" charset="0"/>
                          </a:rPr>
                          <m:t>𝑡</m:t>
                        </m:r>
                      </m:sub>
                    </m:sSub>
                    <m:r>
                      <a:rPr lang="zh-CN" altLang="en-US" b="1">
                        <a:solidFill>
                          <a:srgbClr val="002060"/>
                        </a:solidFill>
                        <a:latin typeface="Cambria Math" panose="02040503050406030204" pitchFamily="18" charset="0"/>
                        <a:ea typeface="黑体" panose="02010609060101010101" pitchFamily="49" charset="-122"/>
                        <a:cs typeface="Times New Roman" panose="02020603050405020304" pitchFamily="18" charset="0"/>
                      </a:rPr>
                      <m:t>→</m:t>
                    </m:r>
                  </m:oMath>
                </a14:m>
                <a:r>
                  <a:rPr lang="en-US" altLang="zh-CN"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保证扩散过程的平滑</a:t>
                </a:r>
              </a:p>
            </p:txBody>
          </p:sp>
        </mc:Choice>
        <mc:Fallback xmlns="">
          <p:sp>
            <p:nvSpPr>
              <p:cNvPr id="24" name="文本框 23">
                <a:extLst>
                  <a:ext uri="{FF2B5EF4-FFF2-40B4-BE49-F238E27FC236}">
                    <a16:creationId xmlns:a16="http://schemas.microsoft.com/office/drawing/2014/main" id="{90680D28-7928-6B46-BD7C-342FB07EFD9F}"/>
                  </a:ext>
                </a:extLst>
              </p:cNvPr>
              <p:cNvSpPr txBox="1">
                <a:spLocks noRot="1" noChangeAspect="1" noMove="1" noResize="1" noEditPoints="1" noAdjustHandles="1" noChangeArrowheads="1" noChangeShapeType="1" noTextEdit="1"/>
              </p:cNvSpPr>
              <p:nvPr/>
            </p:nvSpPr>
            <p:spPr>
              <a:xfrm>
                <a:off x="1819353" y="5612619"/>
                <a:ext cx="3511364" cy="369332"/>
              </a:xfrm>
              <a:prstGeom prst="rect">
                <a:avLst/>
              </a:prstGeom>
              <a:blipFill>
                <a:blip r:embed="rId16"/>
                <a:stretch>
                  <a:fillRect t="-13333" b="-28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538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7"/>
          <p:cNvSpPr txBox="1"/>
          <p:nvPr/>
        </p:nvSpPr>
        <p:spPr>
          <a:xfrm>
            <a:off x="166461" y="875449"/>
            <a:ext cx="4441216" cy="584775"/>
          </a:xfrm>
          <a:prstGeom prst="rect">
            <a:avLst/>
          </a:prstGeom>
          <a:noFill/>
        </p:spPr>
        <p:txBody>
          <a:bodyPr wrap="none" rtlCol="0">
            <a:spAutoFit/>
          </a:bodyPr>
          <a:lstStyle/>
          <a:p>
            <a:pPr algn="l"/>
            <a:r>
              <a:rPr lang="en-US" altLang="zh-CN"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Diffusion Model Process</a:t>
            </a:r>
          </a:p>
        </p:txBody>
      </p:sp>
      <p:cxnSp>
        <p:nvCxnSpPr>
          <p:cNvPr id="14" name="直接连接符 13"/>
          <p:cNvCxnSpPr/>
          <p:nvPr/>
        </p:nvCxnSpPr>
        <p:spPr>
          <a:xfrm>
            <a:off x="2113280" y="525569"/>
            <a:ext cx="9720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85960" y="154411"/>
            <a:ext cx="1639963" cy="852252"/>
            <a:chOff x="589" y="516"/>
            <a:chExt cx="2132" cy="1168"/>
          </a:xfrm>
        </p:grpSpPr>
        <p:pic>
          <p:nvPicPr>
            <p:cNvPr id="16" name="图片 15" descr="ppt模板-11"/>
            <p:cNvPicPr>
              <a:picLocks noChangeAspect="1"/>
            </p:cNvPicPr>
            <p:nvPr/>
          </p:nvPicPr>
          <p:blipFill>
            <a:blip r:embed="rId3"/>
            <a:srcRect r="39688"/>
            <a:stretch>
              <a:fillRect/>
            </a:stretch>
          </p:blipFill>
          <p:spPr>
            <a:xfrm>
              <a:off x="589" y="580"/>
              <a:ext cx="1191" cy="841"/>
            </a:xfrm>
            <a:prstGeom prst="rect">
              <a:avLst/>
            </a:prstGeom>
          </p:spPr>
        </p:pic>
        <p:pic>
          <p:nvPicPr>
            <p:cNvPr id="17" name="图片 16" descr="IRIP Lab -16"/>
            <p:cNvPicPr>
              <a:picLocks noChangeAspect="1"/>
            </p:cNvPicPr>
            <p:nvPr/>
          </p:nvPicPr>
          <p:blipFill>
            <a:blip r:embed="rId4"/>
            <a:srcRect l="39515" r="20669"/>
            <a:stretch>
              <a:fillRect/>
            </a:stretch>
          </p:blipFill>
          <p:spPr>
            <a:xfrm>
              <a:off x="1701" y="516"/>
              <a:ext cx="1020" cy="1168"/>
            </a:xfrm>
            <a:prstGeom prst="rect">
              <a:avLst/>
            </a:prstGeom>
          </p:spPr>
        </p:pic>
      </p:gr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C0E1386-3D8C-6520-1E25-54245C3D9ADB}"/>
                  </a:ext>
                </a:extLst>
              </p:cNvPr>
              <p:cNvSpPr txBox="1"/>
              <p:nvPr/>
            </p:nvSpPr>
            <p:spPr>
              <a:xfrm>
                <a:off x="670366" y="1864700"/>
                <a:ext cx="6185094" cy="585610"/>
              </a:xfrm>
              <a:prstGeom prst="rect">
                <a:avLst/>
              </a:prstGeom>
              <a:noFill/>
            </p:spPr>
            <p:txBody>
              <a:bodyPr wrap="square" lIns="0" tIns="0" rIns="0" bIns="0" rtlCol="0">
                <a:spAutoFit/>
              </a:bodyPr>
              <a:lstStyle/>
              <a:p>
                <a:r>
                  <a:rPr lang="zh-CN" altLang="en-US" sz="2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贝叶斯公式：</a:t>
                </a:r>
                <a14:m>
                  <m:oMath xmlns:m="http://schemas.openxmlformats.org/officeDocument/2006/math">
                    <m:r>
                      <a:rPr lang="en-US" altLang="zh-CN" sz="2200" b="0" i="1" smtClean="0">
                        <a:solidFill>
                          <a:schemeClr val="tx1"/>
                        </a:solidFill>
                        <a:latin typeface="Cambria Math" panose="02040503050406030204" pitchFamily="18" charset="0"/>
                      </a:rPr>
                      <m:t>𝑝</m:t>
                    </m:r>
                    <m:d>
                      <m:dPr>
                        <m:ctrlPr>
                          <a:rPr lang="en-US" altLang="zh-CN" sz="2200" b="0" i="1" smtClean="0">
                            <a:solidFill>
                              <a:schemeClr val="tx1"/>
                            </a:solidFill>
                            <a:latin typeface="Cambria Math" panose="02040503050406030204" pitchFamily="18" charset="0"/>
                          </a:rPr>
                        </m:ctrlPr>
                      </m:dPr>
                      <m:e>
                        <m:sSub>
                          <m:sSubPr>
                            <m:ctrlPr>
                              <a:rPr lang="en-US" altLang="zh-CN" sz="2200" b="0" i="1" smtClean="0">
                                <a:solidFill>
                                  <a:schemeClr val="tx1"/>
                                </a:solidFill>
                                <a:latin typeface="Cambria Math" panose="02040503050406030204" pitchFamily="18" charset="0"/>
                              </a:rPr>
                            </m:ctrlPr>
                          </m:sSubPr>
                          <m:e>
                            <m:r>
                              <a:rPr lang="en-US" altLang="zh-CN" sz="2200" b="0" i="1" smtClean="0">
                                <a:solidFill>
                                  <a:schemeClr val="tx1"/>
                                </a:solidFill>
                                <a:latin typeface="Cambria Math" panose="02040503050406030204" pitchFamily="18" charset="0"/>
                              </a:rPr>
                              <m:t>𝑥</m:t>
                            </m:r>
                          </m:e>
                          <m:sub>
                            <m:r>
                              <a:rPr lang="en-US" altLang="zh-CN" sz="2200" b="0" i="1" smtClean="0">
                                <a:solidFill>
                                  <a:schemeClr val="tx1"/>
                                </a:solidFill>
                                <a:latin typeface="Cambria Math" panose="02040503050406030204" pitchFamily="18" charset="0"/>
                              </a:rPr>
                              <m:t>𝑡</m:t>
                            </m:r>
                            <m:r>
                              <a:rPr lang="en-US" altLang="zh-CN" sz="2200" b="0" i="1" smtClean="0">
                                <a:solidFill>
                                  <a:schemeClr val="tx1"/>
                                </a:solidFill>
                                <a:latin typeface="Cambria Math" panose="02040503050406030204" pitchFamily="18" charset="0"/>
                              </a:rPr>
                              <m:t>−1</m:t>
                            </m:r>
                          </m:sub>
                        </m:sSub>
                      </m:e>
                      <m:e>
                        <m:sSub>
                          <m:sSubPr>
                            <m:ctrlPr>
                              <a:rPr lang="en-US" altLang="zh-CN" sz="2200" b="0" i="1" smtClean="0">
                                <a:solidFill>
                                  <a:schemeClr val="tx1"/>
                                </a:solidFill>
                                <a:latin typeface="Cambria Math" panose="02040503050406030204" pitchFamily="18" charset="0"/>
                              </a:rPr>
                            </m:ctrlPr>
                          </m:sSubPr>
                          <m:e>
                            <m:r>
                              <a:rPr lang="en-US" altLang="zh-CN" sz="2200" b="0" i="1" smtClean="0">
                                <a:solidFill>
                                  <a:schemeClr val="tx1"/>
                                </a:solidFill>
                                <a:latin typeface="Cambria Math" panose="02040503050406030204" pitchFamily="18" charset="0"/>
                              </a:rPr>
                              <m:t>𝑥</m:t>
                            </m:r>
                          </m:e>
                          <m:sub>
                            <m:r>
                              <a:rPr lang="en-US" altLang="zh-CN" sz="2200" b="0" i="1" smtClean="0">
                                <a:solidFill>
                                  <a:schemeClr val="tx1"/>
                                </a:solidFill>
                                <a:latin typeface="Cambria Math" panose="02040503050406030204" pitchFamily="18" charset="0"/>
                              </a:rPr>
                              <m:t>𝑡</m:t>
                            </m:r>
                          </m:sub>
                        </m:sSub>
                      </m:e>
                    </m:d>
                    <m:r>
                      <a:rPr lang="en-US" altLang="zh-CN" sz="2200" b="0" i="1" smtClean="0">
                        <a:solidFill>
                          <a:schemeClr val="tx1"/>
                        </a:solidFill>
                        <a:latin typeface="Cambria Math" panose="02040503050406030204" pitchFamily="18" charset="0"/>
                      </a:rPr>
                      <m:t>=</m:t>
                    </m:r>
                    <m:f>
                      <m:fPr>
                        <m:ctrlPr>
                          <a:rPr lang="en-US" altLang="zh-CN" sz="2200" b="0" i="1" smtClean="0">
                            <a:solidFill>
                              <a:schemeClr val="tx1"/>
                            </a:solidFill>
                            <a:latin typeface="Cambria Math" panose="02040503050406030204" pitchFamily="18" charset="0"/>
                          </a:rPr>
                        </m:ctrlPr>
                      </m:fPr>
                      <m:num>
                        <m:r>
                          <a:rPr lang="en-US" altLang="zh-CN" sz="2200" b="0" i="1" smtClean="0">
                            <a:solidFill>
                              <a:srgbClr val="FF0000"/>
                            </a:solidFill>
                            <a:latin typeface="Cambria Math" panose="02040503050406030204" pitchFamily="18" charset="0"/>
                          </a:rPr>
                          <m:t>𝑝</m:t>
                        </m:r>
                        <m:d>
                          <m:dPr>
                            <m:ctrlPr>
                              <a:rPr lang="en-US" altLang="zh-CN" sz="2200" b="0" i="1" smtClean="0">
                                <a:solidFill>
                                  <a:srgbClr val="FF0000"/>
                                </a:solidFill>
                                <a:latin typeface="Cambria Math" panose="02040503050406030204" pitchFamily="18" charset="0"/>
                              </a:rPr>
                            </m:ctrlPr>
                          </m:dPr>
                          <m:e>
                            <m:sSub>
                              <m:sSubPr>
                                <m:ctrlPr>
                                  <a:rPr lang="en-US" altLang="zh-CN" sz="2200" b="0" i="1" smtClean="0">
                                    <a:solidFill>
                                      <a:srgbClr val="FF0000"/>
                                    </a:solidFill>
                                    <a:latin typeface="Cambria Math" panose="02040503050406030204" pitchFamily="18" charset="0"/>
                                  </a:rPr>
                                </m:ctrlPr>
                              </m:sSubPr>
                              <m:e>
                                <m:r>
                                  <a:rPr lang="en-US" altLang="zh-CN" sz="2200" b="0" i="1" smtClean="0">
                                    <a:solidFill>
                                      <a:srgbClr val="FF0000"/>
                                    </a:solidFill>
                                    <a:latin typeface="Cambria Math" panose="02040503050406030204" pitchFamily="18" charset="0"/>
                                  </a:rPr>
                                  <m:t>𝑥</m:t>
                                </m:r>
                              </m:e>
                              <m:sub>
                                <m:r>
                                  <a:rPr lang="en-US" altLang="zh-CN" sz="2200" b="0" i="1" smtClean="0">
                                    <a:solidFill>
                                      <a:srgbClr val="FF0000"/>
                                    </a:solidFill>
                                    <a:latin typeface="Cambria Math" panose="02040503050406030204" pitchFamily="18" charset="0"/>
                                  </a:rPr>
                                  <m:t>𝑡</m:t>
                                </m:r>
                              </m:sub>
                            </m:sSub>
                          </m:e>
                          <m:e>
                            <m:sSub>
                              <m:sSubPr>
                                <m:ctrlPr>
                                  <a:rPr lang="en-US" altLang="zh-CN" sz="2200" b="0" i="1" smtClean="0">
                                    <a:solidFill>
                                      <a:srgbClr val="FF0000"/>
                                    </a:solidFill>
                                    <a:latin typeface="Cambria Math" panose="02040503050406030204" pitchFamily="18" charset="0"/>
                                  </a:rPr>
                                </m:ctrlPr>
                              </m:sSubPr>
                              <m:e>
                                <m:r>
                                  <a:rPr lang="en-US" altLang="zh-CN" sz="2200" b="0" i="1" smtClean="0">
                                    <a:solidFill>
                                      <a:srgbClr val="FF0000"/>
                                    </a:solidFill>
                                    <a:latin typeface="Cambria Math" panose="02040503050406030204" pitchFamily="18" charset="0"/>
                                  </a:rPr>
                                  <m:t>𝑥</m:t>
                                </m:r>
                              </m:e>
                              <m:sub>
                                <m:r>
                                  <a:rPr lang="en-US" altLang="zh-CN" sz="2200" b="0" i="1" smtClean="0">
                                    <a:solidFill>
                                      <a:srgbClr val="FF0000"/>
                                    </a:solidFill>
                                    <a:latin typeface="Cambria Math" panose="02040503050406030204" pitchFamily="18" charset="0"/>
                                  </a:rPr>
                                  <m:t>𝑡</m:t>
                                </m:r>
                                <m:r>
                                  <a:rPr lang="en-US" altLang="zh-CN" sz="2200" b="0" i="1" smtClean="0">
                                    <a:solidFill>
                                      <a:srgbClr val="FF0000"/>
                                    </a:solidFill>
                                    <a:latin typeface="Cambria Math" panose="02040503050406030204" pitchFamily="18" charset="0"/>
                                  </a:rPr>
                                  <m:t>−1</m:t>
                                </m:r>
                              </m:sub>
                            </m:sSub>
                          </m:e>
                        </m:d>
                        <m:r>
                          <a:rPr lang="en-US" altLang="zh-CN" sz="2200" b="0" i="1" smtClean="0">
                            <a:solidFill>
                              <a:schemeClr val="tx1"/>
                            </a:solidFill>
                            <a:latin typeface="Cambria Math" panose="02040503050406030204" pitchFamily="18" charset="0"/>
                          </a:rPr>
                          <m:t>𝑝</m:t>
                        </m:r>
                        <m:r>
                          <a:rPr lang="en-US" altLang="zh-CN" sz="2200" b="0" i="1" smtClean="0">
                            <a:solidFill>
                              <a:schemeClr val="tx1"/>
                            </a:solidFill>
                            <a:latin typeface="Cambria Math" panose="02040503050406030204" pitchFamily="18" charset="0"/>
                          </a:rPr>
                          <m:t>(</m:t>
                        </m:r>
                        <m:sSub>
                          <m:sSubPr>
                            <m:ctrlPr>
                              <a:rPr lang="en-US" altLang="zh-CN" sz="2200" i="1">
                                <a:solidFill>
                                  <a:schemeClr val="tx1"/>
                                </a:solidFill>
                                <a:latin typeface="Cambria Math" panose="02040503050406030204" pitchFamily="18" charset="0"/>
                              </a:rPr>
                            </m:ctrlPr>
                          </m:sSubPr>
                          <m:e>
                            <m:r>
                              <a:rPr lang="en-US" altLang="zh-CN" sz="2200" i="1">
                                <a:solidFill>
                                  <a:schemeClr val="tx1"/>
                                </a:solidFill>
                                <a:latin typeface="Cambria Math" panose="02040503050406030204" pitchFamily="18" charset="0"/>
                              </a:rPr>
                              <m:t>𝑥</m:t>
                            </m:r>
                          </m:e>
                          <m:sub>
                            <m:r>
                              <a:rPr lang="en-US" altLang="zh-CN" sz="2200" i="1">
                                <a:solidFill>
                                  <a:schemeClr val="tx1"/>
                                </a:solidFill>
                                <a:latin typeface="Cambria Math" panose="02040503050406030204" pitchFamily="18" charset="0"/>
                              </a:rPr>
                              <m:t>𝑡</m:t>
                            </m:r>
                            <m:r>
                              <a:rPr lang="en-US" altLang="zh-CN" sz="2200" i="1">
                                <a:solidFill>
                                  <a:schemeClr val="tx1"/>
                                </a:solidFill>
                                <a:latin typeface="Cambria Math" panose="02040503050406030204" pitchFamily="18" charset="0"/>
                              </a:rPr>
                              <m:t>−1</m:t>
                            </m:r>
                          </m:sub>
                        </m:sSub>
                        <m:r>
                          <a:rPr lang="en-US" altLang="zh-CN" sz="2200" b="0" i="1" smtClean="0">
                            <a:solidFill>
                              <a:schemeClr val="tx1"/>
                            </a:solidFill>
                            <a:latin typeface="Cambria Math" panose="02040503050406030204" pitchFamily="18" charset="0"/>
                          </a:rPr>
                          <m:t>)</m:t>
                        </m:r>
                      </m:num>
                      <m:den>
                        <m:r>
                          <a:rPr lang="en-US" altLang="zh-CN" sz="2200" i="1" smtClean="0">
                            <a:solidFill>
                              <a:schemeClr val="tx1"/>
                            </a:solidFill>
                            <a:latin typeface="Cambria Math" panose="02040503050406030204" pitchFamily="18" charset="0"/>
                          </a:rPr>
                          <m:t>𝑝</m:t>
                        </m:r>
                        <m:r>
                          <a:rPr lang="en-US" altLang="zh-CN" sz="2200" i="1" smtClean="0">
                            <a:solidFill>
                              <a:schemeClr val="tx1"/>
                            </a:solidFill>
                            <a:latin typeface="Cambria Math" panose="02040503050406030204" pitchFamily="18" charset="0"/>
                          </a:rPr>
                          <m:t>(</m:t>
                        </m:r>
                        <m:sSub>
                          <m:sSubPr>
                            <m:ctrlPr>
                              <a:rPr lang="en-US" altLang="zh-CN" sz="2200" i="1">
                                <a:solidFill>
                                  <a:schemeClr val="tx1"/>
                                </a:solidFill>
                                <a:latin typeface="Cambria Math" panose="02040503050406030204" pitchFamily="18" charset="0"/>
                              </a:rPr>
                            </m:ctrlPr>
                          </m:sSubPr>
                          <m:e>
                            <m:r>
                              <a:rPr lang="en-US" altLang="zh-CN" sz="2200" i="1">
                                <a:solidFill>
                                  <a:schemeClr val="tx1"/>
                                </a:solidFill>
                                <a:latin typeface="Cambria Math" panose="02040503050406030204" pitchFamily="18" charset="0"/>
                              </a:rPr>
                              <m:t>𝑥</m:t>
                            </m:r>
                          </m:e>
                          <m:sub>
                            <m:r>
                              <a:rPr lang="en-US" altLang="zh-CN" sz="2200" i="1">
                                <a:solidFill>
                                  <a:schemeClr val="tx1"/>
                                </a:solidFill>
                                <a:latin typeface="Cambria Math" panose="02040503050406030204" pitchFamily="18" charset="0"/>
                              </a:rPr>
                              <m:t>𝑡</m:t>
                            </m:r>
                          </m:sub>
                        </m:sSub>
                        <m:r>
                          <a:rPr lang="en-US" altLang="zh-CN" sz="2200" i="1">
                            <a:solidFill>
                              <a:schemeClr val="tx1"/>
                            </a:solidFill>
                            <a:latin typeface="Cambria Math" panose="02040503050406030204" pitchFamily="18" charset="0"/>
                          </a:rPr>
                          <m:t>)</m:t>
                        </m:r>
                      </m:den>
                    </m:f>
                  </m:oMath>
                </a14:m>
                <a:endParaRPr lang="zh-CN" altLang="en-US" sz="2200" dirty="0"/>
              </a:p>
            </p:txBody>
          </p:sp>
        </mc:Choice>
        <mc:Fallback xmlns="">
          <p:sp>
            <p:nvSpPr>
              <p:cNvPr id="9" name="文本框 8">
                <a:extLst>
                  <a:ext uri="{FF2B5EF4-FFF2-40B4-BE49-F238E27FC236}">
                    <a16:creationId xmlns:a16="http://schemas.microsoft.com/office/drawing/2014/main" id="{FC0E1386-3D8C-6520-1E25-54245C3D9ADB}"/>
                  </a:ext>
                </a:extLst>
              </p:cNvPr>
              <p:cNvSpPr txBox="1">
                <a:spLocks noRot="1" noChangeAspect="1" noMove="1" noResize="1" noEditPoints="1" noAdjustHandles="1" noChangeArrowheads="1" noChangeShapeType="1" noTextEdit="1"/>
              </p:cNvSpPr>
              <p:nvPr/>
            </p:nvSpPr>
            <p:spPr>
              <a:xfrm>
                <a:off x="670366" y="1864700"/>
                <a:ext cx="6185094" cy="585610"/>
              </a:xfrm>
              <a:prstGeom prst="rect">
                <a:avLst/>
              </a:prstGeom>
              <a:blipFill>
                <a:blip r:embed="rId5"/>
                <a:stretch>
                  <a:fillRect l="-2759" b="-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BDB169C-9454-7379-E84E-17C241E6AACB}"/>
                  </a:ext>
                </a:extLst>
              </p:cNvPr>
              <p:cNvSpPr txBox="1"/>
              <p:nvPr/>
            </p:nvSpPr>
            <p:spPr>
              <a:xfrm>
                <a:off x="1695667" y="3236070"/>
                <a:ext cx="10408694" cy="571438"/>
              </a:xfrm>
              <a:prstGeom prst="rect">
                <a:avLst/>
              </a:prstGeom>
              <a:noFill/>
            </p:spPr>
            <p:txBody>
              <a:bodyPr wrap="square">
                <a:spAutoFit/>
              </a:bodyPr>
              <a:lstStyle/>
              <a:p>
                <a:r>
                  <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问题</a:t>
                </a:r>
                <a14:m>
                  <m:oMath xmlns:m="http://schemas.openxmlformats.org/officeDocument/2006/math">
                    <m:r>
                      <a:rPr lang="zh-CN" altLang="en-US" sz="1800" b="1" i="1" dirty="0">
                        <a:solidFill>
                          <a:srgbClr val="002060"/>
                        </a:solidFill>
                        <a:latin typeface="Cambria Math" panose="02040503050406030204" pitchFamily="18" charset="0"/>
                      </a:rPr>
                      <m:t>：</m:t>
                    </m:r>
                    <m:r>
                      <a:rPr lang="en-US" altLang="zh-CN" sz="1800" b="0" i="1" smtClean="0">
                        <a:solidFill>
                          <a:schemeClr val="tx1"/>
                        </a:solidFill>
                        <a:latin typeface="Cambria Math" panose="02040503050406030204" pitchFamily="18" charset="0"/>
                      </a:rPr>
                      <m:t>𝑝</m:t>
                    </m:r>
                    <m:d>
                      <m:dPr>
                        <m:ctrlPr>
                          <a:rPr lang="en-US" altLang="zh-CN" sz="1800" b="0" i="1" smtClean="0">
                            <a:solidFill>
                              <a:schemeClr val="tx1"/>
                            </a:solidFill>
                            <a:latin typeface="Cambria Math" panose="02040503050406030204" pitchFamily="18" charset="0"/>
                          </a:rPr>
                        </m:ctrlPr>
                      </m:dPr>
                      <m:e>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𝑥</m:t>
                            </m:r>
                          </m:e>
                          <m:sub>
                            <m:r>
                              <a:rPr lang="en-US" altLang="zh-CN" sz="1800" b="0" i="1" smtClean="0">
                                <a:solidFill>
                                  <a:schemeClr val="tx1"/>
                                </a:solidFill>
                                <a:latin typeface="Cambria Math" panose="02040503050406030204" pitchFamily="18" charset="0"/>
                              </a:rPr>
                              <m:t>𝑡</m:t>
                            </m:r>
                            <m:r>
                              <a:rPr lang="en-US" altLang="zh-CN" sz="1800" b="0" i="1" smtClean="0">
                                <a:solidFill>
                                  <a:schemeClr val="tx1"/>
                                </a:solidFill>
                                <a:latin typeface="Cambria Math" panose="02040503050406030204" pitchFamily="18" charset="0"/>
                              </a:rPr>
                              <m:t>−1</m:t>
                            </m:r>
                          </m:sub>
                        </m:sSub>
                      </m:e>
                      <m:e>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𝑥</m:t>
                            </m:r>
                          </m:e>
                          <m:sub>
                            <m:r>
                              <a:rPr lang="en-US" altLang="zh-CN" sz="1800" b="0" i="1" smtClean="0">
                                <a:solidFill>
                                  <a:schemeClr val="tx1"/>
                                </a:solidFill>
                                <a:latin typeface="Cambria Math" panose="02040503050406030204" pitchFamily="18" charset="0"/>
                              </a:rPr>
                              <m:t>𝑡</m:t>
                            </m:r>
                          </m:sub>
                        </m:sSub>
                      </m:e>
                    </m:d>
                    <m:r>
                      <a:rPr lang="en-US" altLang="zh-CN" sz="1800" b="0" i="1" smtClean="0">
                        <a:solidFill>
                          <a:schemeClr val="tx1"/>
                        </a:solidFill>
                        <a:latin typeface="Cambria Math" panose="02040503050406030204" pitchFamily="18" charset="0"/>
                      </a:rPr>
                      <m:t>=</m:t>
                    </m:r>
                    <m:f>
                      <m:fPr>
                        <m:ctrlPr>
                          <a:rPr lang="en-US" altLang="zh-CN" sz="1800" b="0" i="1" smtClean="0">
                            <a:solidFill>
                              <a:schemeClr val="tx1"/>
                            </a:solidFill>
                            <a:latin typeface="Cambria Math" panose="02040503050406030204" pitchFamily="18" charset="0"/>
                          </a:rPr>
                        </m:ctrlPr>
                      </m:fPr>
                      <m:num>
                        <m:r>
                          <a:rPr lang="en-US" altLang="zh-CN" sz="1800" b="0" i="1" smtClean="0">
                            <a:solidFill>
                              <a:schemeClr val="tx1"/>
                            </a:solidFill>
                            <a:latin typeface="Cambria Math" panose="02040503050406030204" pitchFamily="18" charset="0"/>
                          </a:rPr>
                          <m:t>𝑝</m:t>
                        </m:r>
                        <m:d>
                          <m:dPr>
                            <m:ctrlPr>
                              <a:rPr lang="en-US" altLang="zh-CN" sz="1800" b="0" i="1" smtClean="0">
                                <a:solidFill>
                                  <a:schemeClr val="tx1"/>
                                </a:solidFill>
                                <a:latin typeface="Cambria Math" panose="02040503050406030204" pitchFamily="18" charset="0"/>
                              </a:rPr>
                            </m:ctrlPr>
                          </m:dPr>
                          <m:e>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𝑥</m:t>
                                </m:r>
                              </m:e>
                              <m:sub>
                                <m:r>
                                  <a:rPr lang="en-US" altLang="zh-CN" sz="1800" b="0" i="1" smtClean="0">
                                    <a:solidFill>
                                      <a:schemeClr val="tx1"/>
                                    </a:solidFill>
                                    <a:latin typeface="Cambria Math" panose="02040503050406030204" pitchFamily="18" charset="0"/>
                                  </a:rPr>
                                  <m:t>𝑡</m:t>
                                </m:r>
                              </m:sub>
                            </m:sSub>
                          </m:e>
                          <m:e>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𝑥</m:t>
                                </m:r>
                              </m:e>
                              <m:sub>
                                <m:r>
                                  <a:rPr lang="en-US" altLang="zh-CN" sz="1800" b="0" i="1" smtClean="0">
                                    <a:solidFill>
                                      <a:schemeClr val="tx1"/>
                                    </a:solidFill>
                                    <a:latin typeface="Cambria Math" panose="02040503050406030204" pitchFamily="18" charset="0"/>
                                  </a:rPr>
                                  <m:t>𝑡</m:t>
                                </m:r>
                                <m:r>
                                  <a:rPr lang="en-US" altLang="zh-CN" sz="1800" b="0" i="1" smtClean="0">
                                    <a:solidFill>
                                      <a:schemeClr val="tx1"/>
                                    </a:solidFill>
                                    <a:latin typeface="Cambria Math" panose="02040503050406030204" pitchFamily="18" charset="0"/>
                                  </a:rPr>
                                  <m:t>−1</m:t>
                                </m:r>
                              </m:sub>
                            </m:sSub>
                          </m:e>
                        </m:d>
                        <m:r>
                          <a:rPr lang="en-US" altLang="zh-CN" sz="1800" b="0" i="1" smtClean="0">
                            <a:solidFill>
                              <a:schemeClr val="tx1"/>
                            </a:solidFill>
                            <a:latin typeface="Cambria Math" panose="02040503050406030204" pitchFamily="18" charset="0"/>
                          </a:rPr>
                          <m:t>𝑝</m:t>
                        </m:r>
                        <m:r>
                          <a:rPr lang="en-US" altLang="zh-CN" sz="1800" b="0" i="1" smtClean="0">
                            <a:solidFill>
                              <a:schemeClr val="tx1"/>
                            </a:solidFill>
                            <a:latin typeface="Cambria Math" panose="02040503050406030204" pitchFamily="18" charset="0"/>
                          </a:rPr>
                          <m:t>(</m:t>
                        </m:r>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𝑥</m:t>
                            </m:r>
                          </m:e>
                          <m:sub>
                            <m:r>
                              <a:rPr lang="en-US" altLang="zh-CN" sz="1800" i="1">
                                <a:solidFill>
                                  <a:schemeClr val="tx1"/>
                                </a:solidFill>
                                <a:latin typeface="Cambria Math" panose="02040503050406030204" pitchFamily="18" charset="0"/>
                              </a:rPr>
                              <m:t>𝑡</m:t>
                            </m:r>
                            <m:r>
                              <a:rPr lang="en-US" altLang="zh-CN" sz="1800" i="1">
                                <a:solidFill>
                                  <a:schemeClr val="tx1"/>
                                </a:solidFill>
                                <a:latin typeface="Cambria Math" panose="02040503050406030204" pitchFamily="18" charset="0"/>
                              </a:rPr>
                              <m:t>−1</m:t>
                            </m:r>
                          </m:sub>
                        </m:sSub>
                        <m:r>
                          <a:rPr lang="en-US" altLang="zh-CN" sz="1800" b="0" i="1" smtClean="0">
                            <a:solidFill>
                              <a:schemeClr val="tx1"/>
                            </a:solidFill>
                            <a:latin typeface="Cambria Math" panose="02040503050406030204" pitchFamily="18" charset="0"/>
                          </a:rPr>
                          <m:t>)</m:t>
                        </m:r>
                      </m:num>
                      <m:den>
                        <m:r>
                          <a:rPr lang="en-US" altLang="zh-CN" sz="1800" i="1" smtClean="0">
                            <a:solidFill>
                              <a:schemeClr val="tx1"/>
                            </a:solidFill>
                            <a:latin typeface="Cambria Math" panose="02040503050406030204" pitchFamily="18" charset="0"/>
                          </a:rPr>
                          <m:t>𝑝</m:t>
                        </m:r>
                        <m:r>
                          <a:rPr lang="en-US" altLang="zh-CN" sz="1800" i="1" smtClean="0">
                            <a:solidFill>
                              <a:schemeClr val="tx1"/>
                            </a:solidFill>
                            <a:latin typeface="Cambria Math" panose="02040503050406030204" pitchFamily="18" charset="0"/>
                          </a:rPr>
                          <m:t>(</m:t>
                        </m:r>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𝑥</m:t>
                            </m:r>
                          </m:e>
                          <m:sub>
                            <m:r>
                              <a:rPr lang="en-US" altLang="zh-CN" sz="1800" i="1">
                                <a:solidFill>
                                  <a:schemeClr val="tx1"/>
                                </a:solidFill>
                                <a:latin typeface="Cambria Math" panose="02040503050406030204" pitchFamily="18" charset="0"/>
                              </a:rPr>
                              <m:t>𝑡</m:t>
                            </m:r>
                          </m:sub>
                        </m:sSub>
                        <m:r>
                          <a:rPr lang="en-US" altLang="zh-CN" sz="1800" i="1">
                            <a:solidFill>
                              <a:schemeClr val="tx1"/>
                            </a:solidFill>
                            <a:latin typeface="Cambria Math" panose="02040503050406030204" pitchFamily="18" charset="0"/>
                          </a:rPr>
                          <m:t>)</m:t>
                        </m:r>
                      </m:den>
                    </m:f>
                    <m:r>
                      <a:rPr lang="zh-CN" altLang="en-US" b="1" i="1" dirty="0" smtClean="0">
                        <a:solidFill>
                          <a:srgbClr val="002060"/>
                        </a:solidFill>
                        <a:latin typeface="Cambria Math" panose="02040503050406030204" pitchFamily="18" charset="0"/>
                        <a:ea typeface="黑体" panose="02010609060101010101" pitchFamily="49" charset="-122"/>
                        <a:cs typeface="Times New Roman" panose="02020603050405020304" pitchFamily="18" charset="0"/>
                      </a:rPr>
                      <m:t>的</m:t>
                    </m:r>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和</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r>
                      <a:rPr lang="en-US" altLang="zh-CN" i="1">
                        <a:latin typeface="Cambria Math" panose="02040503050406030204" pitchFamily="18" charset="0"/>
                      </a:rPr>
                      <m:t>)</m:t>
                    </m:r>
                  </m:oMath>
                </a14:m>
                <a:r>
                  <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在没给定不好</a:t>
                </a:r>
                <a14:m>
                  <m:oMath xmlns:m="http://schemas.openxmlformats.org/officeDocument/2006/math">
                    <m:sSub>
                      <m:sSubPr>
                        <m:ctrlPr>
                          <a:rPr lang="en-US" altLang="zh-CN" b="1"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b="1">
                            <a:solidFill>
                              <a:schemeClr val="tx1"/>
                            </a:solidFill>
                            <a:latin typeface="Cambria Math" panose="02040503050406030204" pitchFamily="18" charset="0"/>
                            <a:ea typeface="黑体" panose="02010609060101010101" pitchFamily="49" charset="-122"/>
                            <a:cs typeface="Times New Roman" panose="02020603050405020304" pitchFamily="18" charset="0"/>
                          </a:rPr>
                          <m:t>𝑥</m:t>
                        </m:r>
                      </m:e>
                      <m:sub>
                        <m:r>
                          <a:rPr lang="en-US" altLang="zh-CN" b="1">
                            <a:solidFill>
                              <a:schemeClr val="tx1"/>
                            </a:solidFill>
                            <a:latin typeface="Cambria Math" panose="02040503050406030204" pitchFamily="18" charset="0"/>
                            <a:ea typeface="黑体" panose="02010609060101010101" pitchFamily="49" charset="-122"/>
                            <a:cs typeface="Times New Roman" panose="02020603050405020304" pitchFamily="18" charset="0"/>
                          </a:rPr>
                          <m:t>0</m:t>
                        </m:r>
                      </m:sub>
                    </m:sSub>
                    <m:r>
                      <a:rPr lang="zh-CN" altLang="en-US" b="1">
                        <a:solidFill>
                          <a:srgbClr val="002060"/>
                        </a:solidFill>
                        <a:latin typeface="Cambria Math" panose="02040503050406030204" pitchFamily="18" charset="0"/>
                        <a:ea typeface="黑体" panose="02010609060101010101" pitchFamily="49" charset="-122"/>
                        <a:cs typeface="Times New Roman" panose="02020603050405020304" pitchFamily="18" charset="0"/>
                      </a:rPr>
                      <m:t>的</m:t>
                    </m:r>
                  </m:oMath>
                </a14:m>
                <a:r>
                  <a:rPr lang="zh-CN" altLang="en-US"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情况下不好求。</a:t>
                </a:r>
              </a:p>
            </p:txBody>
          </p:sp>
        </mc:Choice>
        <mc:Fallback xmlns="">
          <p:sp>
            <p:nvSpPr>
              <p:cNvPr id="8" name="文本框 7">
                <a:extLst>
                  <a:ext uri="{FF2B5EF4-FFF2-40B4-BE49-F238E27FC236}">
                    <a16:creationId xmlns:a16="http://schemas.microsoft.com/office/drawing/2014/main" id="{3BDB169C-9454-7379-E84E-17C241E6AACB}"/>
                  </a:ext>
                </a:extLst>
              </p:cNvPr>
              <p:cNvSpPr txBox="1">
                <a:spLocks noRot="1" noChangeAspect="1" noMove="1" noResize="1" noEditPoints="1" noAdjustHandles="1" noChangeArrowheads="1" noChangeShapeType="1" noTextEdit="1"/>
              </p:cNvSpPr>
              <p:nvPr/>
            </p:nvSpPr>
            <p:spPr>
              <a:xfrm>
                <a:off x="1695667" y="3236070"/>
                <a:ext cx="10408694" cy="571438"/>
              </a:xfrm>
              <a:prstGeom prst="rect">
                <a:avLst/>
              </a:prstGeom>
              <a:blipFill>
                <a:blip r:embed="rId6"/>
                <a:stretch>
                  <a:fillRect l="-4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EDE6EFE-9C5D-A172-F5EA-118E353D7621}"/>
                  </a:ext>
                </a:extLst>
              </p:cNvPr>
              <p:cNvSpPr txBox="1"/>
              <p:nvPr/>
            </p:nvSpPr>
            <p:spPr>
              <a:xfrm>
                <a:off x="728786" y="4286628"/>
                <a:ext cx="4394204" cy="74424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2000" b="0" i="1" smtClean="0">
                          <a:solidFill>
                            <a:schemeClr val="tx1"/>
                          </a:solidFill>
                          <a:latin typeface="Cambria Math" panose="02040503050406030204" pitchFamily="18" charset="0"/>
                        </a:rPr>
                        <m:t>𝑝</m:t>
                      </m:r>
                      <m:d>
                        <m:dPr>
                          <m:ctrlPr>
                            <a:rPr lang="en-US" altLang="zh-CN" sz="2000" b="0" i="1" smtClean="0">
                              <a:solidFill>
                                <a:schemeClr val="tx1"/>
                              </a:solidFill>
                              <a:latin typeface="Cambria Math" panose="02040503050406030204" pitchFamily="18" charset="0"/>
                            </a:rPr>
                          </m:ctrlPr>
                        </m:dPr>
                        <m:e>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𝑥</m:t>
                              </m:r>
                            </m:e>
                            <m:sub>
                              <m:r>
                                <a:rPr lang="en-US" altLang="zh-CN" sz="2000" b="0" i="1" smtClean="0">
                                  <a:solidFill>
                                    <a:schemeClr val="tx1"/>
                                  </a:solidFill>
                                  <a:latin typeface="Cambria Math" panose="02040503050406030204" pitchFamily="18" charset="0"/>
                                </a:rPr>
                                <m:t>𝑡</m:t>
                              </m:r>
                              <m:r>
                                <a:rPr lang="en-US" altLang="zh-CN" sz="2000" b="0" i="1" smtClean="0">
                                  <a:solidFill>
                                    <a:schemeClr val="tx1"/>
                                  </a:solidFill>
                                  <a:latin typeface="Cambria Math" panose="02040503050406030204" pitchFamily="18" charset="0"/>
                                </a:rPr>
                                <m:t>−1</m:t>
                              </m:r>
                            </m:sub>
                          </m:sSub>
                        </m:e>
                        <m:e>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𝑥</m:t>
                              </m:r>
                            </m:e>
                            <m:sub>
                              <m:r>
                                <a:rPr lang="en-US" altLang="zh-CN" sz="2000" b="0" i="1" smtClean="0">
                                  <a:solidFill>
                                    <a:schemeClr val="tx1"/>
                                  </a:solidFill>
                                  <a:latin typeface="Cambria Math" panose="02040503050406030204" pitchFamily="18" charset="0"/>
                                </a:rPr>
                                <m:t>𝑡</m:t>
                              </m:r>
                            </m:sub>
                          </m:sSub>
                        </m:e>
                      </m:d>
                      <m:r>
                        <a:rPr lang="en-US" altLang="zh-CN" sz="2000" b="0" i="1" smtClean="0">
                          <a:solidFill>
                            <a:schemeClr val="tx1"/>
                          </a:solidFill>
                          <a:latin typeface="Cambria Math" panose="02040503050406030204" pitchFamily="18" charset="0"/>
                        </a:rPr>
                        <m:t>=</m:t>
                      </m:r>
                      <m:f>
                        <m:fPr>
                          <m:ctrlPr>
                            <a:rPr lang="en-US" altLang="zh-CN" sz="2000" b="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𝑝</m:t>
                          </m:r>
                          <m:d>
                            <m:dPr>
                              <m:ctrlPr>
                                <a:rPr lang="en-US" altLang="zh-CN" sz="2000" b="0" i="1" smtClean="0">
                                  <a:solidFill>
                                    <a:schemeClr val="tx1"/>
                                  </a:solidFill>
                                  <a:latin typeface="Cambria Math" panose="02040503050406030204" pitchFamily="18" charset="0"/>
                                </a:rPr>
                              </m:ctrlPr>
                            </m:dPr>
                            <m:e>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𝑥</m:t>
                                  </m:r>
                                </m:e>
                                <m:sub>
                                  <m:r>
                                    <a:rPr lang="en-US" altLang="zh-CN" sz="2000" b="0" i="1" smtClean="0">
                                      <a:solidFill>
                                        <a:schemeClr val="tx1"/>
                                      </a:solidFill>
                                      <a:latin typeface="Cambria Math" panose="02040503050406030204" pitchFamily="18" charset="0"/>
                                    </a:rPr>
                                    <m:t>𝑡</m:t>
                                  </m:r>
                                </m:sub>
                              </m:sSub>
                            </m:e>
                            <m:e>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𝑥</m:t>
                                  </m:r>
                                </m:e>
                                <m:sub>
                                  <m:r>
                                    <a:rPr lang="en-US" altLang="zh-CN" sz="2000" b="0" i="1" smtClean="0">
                                      <a:solidFill>
                                        <a:schemeClr val="tx1"/>
                                      </a:solidFill>
                                      <a:latin typeface="Cambria Math" panose="02040503050406030204" pitchFamily="18" charset="0"/>
                                    </a:rPr>
                                    <m:t>𝑡</m:t>
                                  </m:r>
                                  <m:r>
                                    <a:rPr lang="en-US" altLang="zh-CN" sz="2000" b="0" i="1" smtClean="0">
                                      <a:solidFill>
                                        <a:schemeClr val="tx1"/>
                                      </a:solidFill>
                                      <a:latin typeface="Cambria Math" panose="02040503050406030204" pitchFamily="18" charset="0"/>
                                    </a:rPr>
                                    <m:t>−1</m:t>
                                  </m:r>
                                </m:sub>
                              </m:sSub>
                            </m:e>
                          </m:d>
                          <m:r>
                            <a:rPr lang="en-US" altLang="zh-CN" sz="2000" b="0" i="1" smtClean="0">
                              <a:solidFill>
                                <a:schemeClr val="tx1"/>
                              </a:solidFill>
                              <a:latin typeface="Cambria Math" panose="02040503050406030204" pitchFamily="18" charset="0"/>
                            </a:rPr>
                            <m:t>𝑝</m:t>
                          </m:r>
                          <m:r>
                            <a:rPr lang="en-US" altLang="zh-CN" sz="2000" b="0" i="1" smtClean="0">
                              <a:solidFill>
                                <a:schemeClr val="tx1"/>
                              </a:solidFill>
                              <a:latin typeface="Cambria Math" panose="02040503050406030204" pitchFamily="18" charset="0"/>
                            </a:rPr>
                            <m:t>(</m:t>
                          </m:r>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𝑥</m:t>
                              </m:r>
                            </m:e>
                            <m:sub>
                              <m:r>
                                <a:rPr lang="en-US" altLang="zh-CN" sz="2000" i="1">
                                  <a:solidFill>
                                    <a:schemeClr val="tx1"/>
                                  </a:solidFill>
                                  <a:latin typeface="Cambria Math" panose="02040503050406030204" pitchFamily="18" charset="0"/>
                                </a:rPr>
                                <m:t>𝑡</m:t>
                              </m:r>
                              <m:r>
                                <a:rPr lang="en-US" altLang="zh-CN" sz="2000" i="1">
                                  <a:solidFill>
                                    <a:schemeClr val="tx1"/>
                                  </a:solidFill>
                                  <a:latin typeface="Cambria Math" panose="02040503050406030204" pitchFamily="18" charset="0"/>
                                </a:rPr>
                                <m:t>−1</m:t>
                              </m:r>
                            </m:sub>
                          </m:sSub>
                          <m:r>
                            <a:rPr lang="en-US" altLang="zh-CN" sz="2000" b="0" i="1" smtClean="0">
                              <a:solidFill>
                                <a:schemeClr val="tx1"/>
                              </a:solidFill>
                              <a:latin typeface="Cambria Math" panose="02040503050406030204" pitchFamily="18" charset="0"/>
                            </a:rPr>
                            <m:t>)</m:t>
                          </m:r>
                        </m:num>
                        <m:den>
                          <m:r>
                            <a:rPr lang="en-US" altLang="zh-CN" sz="2000" i="1" smtClean="0">
                              <a:solidFill>
                                <a:schemeClr val="tx1"/>
                              </a:solidFill>
                              <a:latin typeface="Cambria Math" panose="02040503050406030204" pitchFamily="18" charset="0"/>
                            </a:rPr>
                            <m:t>𝑝</m:t>
                          </m:r>
                          <m:r>
                            <a:rPr lang="en-US" altLang="zh-CN" sz="2000" i="1" smtClean="0">
                              <a:solidFill>
                                <a:schemeClr val="tx1"/>
                              </a:solidFill>
                              <a:latin typeface="Cambria Math" panose="02040503050406030204" pitchFamily="18" charset="0"/>
                            </a:rPr>
                            <m:t>(</m:t>
                          </m:r>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𝑥</m:t>
                              </m:r>
                            </m:e>
                            <m:sub>
                              <m:r>
                                <a:rPr lang="en-US" altLang="zh-CN" sz="2000" i="1">
                                  <a:solidFill>
                                    <a:schemeClr val="tx1"/>
                                  </a:solidFill>
                                  <a:latin typeface="Cambria Math" panose="02040503050406030204" pitchFamily="18" charset="0"/>
                                </a:rPr>
                                <m:t>𝑡</m:t>
                              </m:r>
                            </m:sub>
                          </m:sSub>
                          <m:r>
                            <a:rPr lang="en-US" altLang="zh-CN" sz="2000" i="1">
                              <a:solidFill>
                                <a:schemeClr val="tx1"/>
                              </a:solidFill>
                              <a:latin typeface="Cambria Math" panose="02040503050406030204" pitchFamily="18" charset="0"/>
                            </a:rPr>
                            <m:t>)</m:t>
                          </m:r>
                        </m:den>
                      </m:f>
                    </m:oMath>
                  </m:oMathPara>
                </a14:m>
                <a:endParaRPr lang="zh-CN" altLang="en-US" sz="2000" dirty="0"/>
              </a:p>
            </p:txBody>
          </p:sp>
        </mc:Choice>
        <mc:Fallback xmlns="">
          <p:sp>
            <p:nvSpPr>
              <p:cNvPr id="10" name="文本框 9">
                <a:extLst>
                  <a:ext uri="{FF2B5EF4-FFF2-40B4-BE49-F238E27FC236}">
                    <a16:creationId xmlns:a16="http://schemas.microsoft.com/office/drawing/2014/main" id="{7EDE6EFE-9C5D-A172-F5EA-118E353D7621}"/>
                  </a:ext>
                </a:extLst>
              </p:cNvPr>
              <p:cNvSpPr txBox="1">
                <a:spLocks noRot="1" noChangeAspect="1" noMove="1" noResize="1" noEditPoints="1" noAdjustHandles="1" noChangeArrowheads="1" noChangeShapeType="1" noTextEdit="1"/>
              </p:cNvSpPr>
              <p:nvPr/>
            </p:nvSpPr>
            <p:spPr>
              <a:xfrm>
                <a:off x="728786" y="4286628"/>
                <a:ext cx="4394204" cy="744243"/>
              </a:xfrm>
              <a:prstGeom prst="rect">
                <a:avLst/>
              </a:prstGeom>
              <a:blipFill>
                <a:blip r:embed="rId8"/>
                <a:stretch>
                  <a:fillRect/>
                </a:stretch>
              </a:blipFill>
            </p:spPr>
            <p:txBody>
              <a:bodyPr/>
              <a:lstStyle/>
              <a:p>
                <a:r>
                  <a:rPr lang="zh-CN" altLang="en-US">
                    <a:noFill/>
                  </a:rPr>
                  <a:t> </a:t>
                </a:r>
              </a:p>
            </p:txBody>
          </p:sp>
        </mc:Fallback>
      </mc:AlternateContent>
      <p:sp>
        <p:nvSpPr>
          <p:cNvPr id="12" name="箭头: 右 42">
            <a:extLst>
              <a:ext uri="{FF2B5EF4-FFF2-40B4-BE49-F238E27FC236}">
                <a16:creationId xmlns:a16="http://schemas.microsoft.com/office/drawing/2014/main" id="{7AC71DFE-42EC-20F5-0A7D-A996EE54C6FE}"/>
              </a:ext>
            </a:extLst>
          </p:cNvPr>
          <p:cNvSpPr/>
          <p:nvPr/>
        </p:nvSpPr>
        <p:spPr>
          <a:xfrm>
            <a:off x="4440879" y="4543421"/>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 name="组合 4">
            <a:extLst>
              <a:ext uri="{FF2B5EF4-FFF2-40B4-BE49-F238E27FC236}">
                <a16:creationId xmlns:a16="http://schemas.microsoft.com/office/drawing/2014/main" id="{8770A99B-E74A-D14C-5FF4-A20B62A4B55E}"/>
              </a:ext>
            </a:extLst>
          </p:cNvPr>
          <p:cNvGrpSpPr/>
          <p:nvPr/>
        </p:nvGrpSpPr>
        <p:grpSpPr>
          <a:xfrm>
            <a:off x="4872202" y="4310170"/>
            <a:ext cx="7232159" cy="1088996"/>
            <a:chOff x="4872202" y="4310170"/>
            <a:chExt cx="7232159" cy="1088996"/>
          </a:xfrm>
        </p:grpSpPr>
        <p:sp>
          <p:nvSpPr>
            <p:cNvPr id="7" name="矩形 6">
              <a:extLst>
                <a:ext uri="{FF2B5EF4-FFF2-40B4-BE49-F238E27FC236}">
                  <a16:creationId xmlns:a16="http://schemas.microsoft.com/office/drawing/2014/main" id="{46960B3B-A88D-2972-FDD4-2D2465DD4FA0}"/>
                </a:ext>
              </a:extLst>
            </p:cNvPr>
            <p:cNvSpPr/>
            <p:nvPr/>
          </p:nvSpPr>
          <p:spPr>
            <a:xfrm flipV="1">
              <a:off x="6709091" y="4310170"/>
              <a:ext cx="4901696" cy="10889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08E1225-3849-2BE3-E217-2240A34C5C10}"/>
                    </a:ext>
                  </a:extLst>
                </p:cNvPr>
                <p:cNvSpPr txBox="1"/>
                <p:nvPr/>
              </p:nvSpPr>
              <p:spPr>
                <a:xfrm>
                  <a:off x="4872202" y="4316421"/>
                  <a:ext cx="7232159" cy="624723"/>
                </a:xfrm>
                <a:prstGeom prst="rect">
                  <a:avLst/>
                </a:prstGeom>
                <a:noFill/>
              </p:spPr>
              <p:txBody>
                <a:bodyPr wrap="square">
                  <a:spAutoFit/>
                </a:bodyPr>
                <a:lstStyle/>
                <a:p>
                  <a14:m>
                    <m:oMath xmlns:m="http://schemas.openxmlformats.org/officeDocument/2006/math">
                      <m:r>
                        <a:rPr lang="en-US" altLang="zh-CN" sz="2000" b="0" i="1" smtClean="0">
                          <a:solidFill>
                            <a:schemeClr val="tx1"/>
                          </a:solidFill>
                          <a:latin typeface="Cambria Math" panose="02040503050406030204" pitchFamily="18" charset="0"/>
                        </a:rPr>
                        <m:t>𝑝</m:t>
                      </m:r>
                      <m:d>
                        <m:dPr>
                          <m:ctrlPr>
                            <a:rPr lang="en-US" altLang="zh-CN" sz="2000" i="1" smtClean="0">
                              <a:solidFill>
                                <a:schemeClr val="tx1"/>
                              </a:solidFill>
                              <a:latin typeface="Cambria Math" panose="02040503050406030204" pitchFamily="18" charset="0"/>
                            </a:rPr>
                          </m:ctrlPr>
                        </m:dPr>
                        <m:e>
                          <m:sSub>
                            <m:sSubPr>
                              <m:ctrlPr>
                                <a:rPr lang="en-US" altLang="zh-CN" sz="200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𝑥</m:t>
                              </m:r>
                            </m:e>
                            <m:sub>
                              <m:r>
                                <a:rPr lang="en-US" altLang="zh-CN" sz="2000" b="0" i="1" smtClean="0">
                                  <a:solidFill>
                                    <a:schemeClr val="tx1"/>
                                  </a:solidFill>
                                  <a:latin typeface="Cambria Math" panose="02040503050406030204" pitchFamily="18" charset="0"/>
                                </a:rPr>
                                <m:t>𝑡</m:t>
                              </m:r>
                              <m:r>
                                <a:rPr lang="en-US" altLang="zh-CN" sz="2000" b="0" i="1" smtClean="0">
                                  <a:solidFill>
                                    <a:schemeClr val="tx1"/>
                                  </a:solidFill>
                                  <a:latin typeface="Cambria Math" panose="02040503050406030204" pitchFamily="18" charset="0"/>
                                </a:rPr>
                                <m:t>−1</m:t>
                              </m:r>
                            </m:sub>
                          </m:sSub>
                        </m:e>
                        <m:e>
                          <m:sSub>
                            <m:sSubPr>
                              <m:ctrlPr>
                                <a:rPr lang="en-US" altLang="zh-CN" sz="200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𝑥</m:t>
                              </m:r>
                            </m:e>
                            <m:sub>
                              <m:r>
                                <a:rPr lang="en-US" altLang="zh-CN" sz="2000" b="0" i="1" smtClean="0">
                                  <a:solidFill>
                                    <a:schemeClr val="tx1"/>
                                  </a:solidFill>
                                  <a:latin typeface="Cambria Math" panose="02040503050406030204" pitchFamily="18" charset="0"/>
                                </a:rPr>
                                <m:t>𝑡</m:t>
                              </m:r>
                            </m:sub>
                          </m:sSub>
                          <m:r>
                            <a:rPr lang="en-US" altLang="zh-CN" sz="2000" b="0" i="1" smtClean="0">
                              <a:solidFill>
                                <a:schemeClr val="tx1"/>
                              </a:solidFill>
                              <a:latin typeface="Cambria Math" panose="02040503050406030204" pitchFamily="18" charset="0"/>
                            </a:rPr>
                            <m:t>,</m:t>
                          </m:r>
                          <m:sSub>
                            <m:sSubPr>
                              <m:ctrlPr>
                                <a:rPr lang="en-US" altLang="zh-CN" sz="2000" i="1" smtClean="0">
                                  <a:solidFill>
                                    <a:srgbClr val="FF0000"/>
                                  </a:solidFill>
                                  <a:latin typeface="Cambria Math" panose="02040503050406030204" pitchFamily="18" charset="0"/>
                                </a:rPr>
                              </m:ctrlPr>
                            </m:sSubPr>
                            <m:e>
                              <m:r>
                                <a:rPr lang="en-US" altLang="zh-CN" sz="2000" b="0" i="1">
                                  <a:solidFill>
                                    <a:srgbClr val="FF0000"/>
                                  </a:solidFill>
                                  <a:latin typeface="Cambria Math" panose="02040503050406030204" pitchFamily="18" charset="0"/>
                                </a:rPr>
                                <m:t>𝑥</m:t>
                              </m:r>
                            </m:e>
                            <m:sub>
                              <m:r>
                                <a:rPr lang="en-US" altLang="zh-CN" sz="2000" b="0" i="1" smtClean="0">
                                  <a:solidFill>
                                    <a:srgbClr val="FF0000"/>
                                  </a:solidFill>
                                  <a:latin typeface="Cambria Math" panose="02040503050406030204" pitchFamily="18" charset="0"/>
                                </a:rPr>
                                <m:t>0</m:t>
                              </m:r>
                            </m:sub>
                          </m:sSub>
                        </m:e>
                      </m:d>
                      <m:r>
                        <a:rPr lang="en-US" altLang="zh-CN" sz="2000" b="0" i="1" smtClean="0">
                          <a:solidFill>
                            <a:schemeClr val="tx1"/>
                          </a:solidFill>
                          <a:latin typeface="Cambria Math" panose="02040503050406030204" pitchFamily="18" charset="0"/>
                        </a:rPr>
                        <m:t>=</m:t>
                      </m: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𝑝</m:t>
                          </m:r>
                          <m:d>
                            <m:dPr>
                              <m:ctrlPr>
                                <a:rPr lang="en-US" altLang="zh-CN" sz="2000" i="1" smtClean="0">
                                  <a:solidFill>
                                    <a:schemeClr val="tx1"/>
                                  </a:solidFill>
                                  <a:latin typeface="Cambria Math" panose="02040503050406030204" pitchFamily="18" charset="0"/>
                                </a:rPr>
                              </m:ctrlPr>
                            </m:dPr>
                            <m:e>
                              <m:sSub>
                                <m:sSubPr>
                                  <m:ctrlPr>
                                    <a:rPr lang="en-US" altLang="zh-CN" sz="200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𝑥</m:t>
                                  </m:r>
                                </m:e>
                                <m:sub>
                                  <m:r>
                                    <a:rPr lang="en-US" altLang="zh-CN" sz="2000" b="0" i="1" smtClean="0">
                                      <a:solidFill>
                                        <a:schemeClr val="tx1"/>
                                      </a:solidFill>
                                      <a:latin typeface="Cambria Math" panose="02040503050406030204" pitchFamily="18" charset="0"/>
                                    </a:rPr>
                                    <m:t>𝑡</m:t>
                                  </m:r>
                                </m:sub>
                              </m:sSub>
                            </m:e>
                            <m:e>
                              <m:sSub>
                                <m:sSubPr>
                                  <m:ctrlPr>
                                    <a:rPr lang="en-US" altLang="zh-CN" sz="200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𝑥</m:t>
                                  </m:r>
                                </m:e>
                                <m:sub>
                                  <m:r>
                                    <a:rPr lang="en-US" altLang="zh-CN" sz="2000" b="0" i="1" smtClean="0">
                                      <a:solidFill>
                                        <a:schemeClr val="tx1"/>
                                      </a:solidFill>
                                      <a:latin typeface="Cambria Math" panose="02040503050406030204" pitchFamily="18" charset="0"/>
                                    </a:rPr>
                                    <m:t>𝑡</m:t>
                                  </m:r>
                                  <m:r>
                                    <a:rPr lang="en-US" altLang="zh-CN" sz="2000" b="0" i="1" smtClean="0">
                                      <a:solidFill>
                                        <a:schemeClr val="tx1"/>
                                      </a:solidFill>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𝑥</m:t>
                                  </m:r>
                                </m:e>
                                <m:sub>
                                  <m:r>
                                    <a:rPr lang="en-US" altLang="zh-CN" sz="2000" i="1">
                                      <a:solidFill>
                                        <a:srgbClr val="FF0000"/>
                                      </a:solidFill>
                                      <a:latin typeface="Cambria Math" panose="02040503050406030204" pitchFamily="18" charset="0"/>
                                    </a:rPr>
                                    <m:t>0</m:t>
                                  </m:r>
                                </m:sub>
                              </m:sSub>
                            </m:e>
                          </m:d>
                          <m:r>
                            <a:rPr lang="en-US" altLang="zh-CN" sz="2000" b="0" i="1" smtClean="0">
                              <a:solidFill>
                                <a:schemeClr val="tx1"/>
                              </a:solidFill>
                              <a:latin typeface="Cambria Math" panose="02040503050406030204" pitchFamily="18" charset="0"/>
                            </a:rPr>
                            <m:t>𝑝</m:t>
                          </m:r>
                          <m:r>
                            <a:rPr lang="en-US" altLang="zh-CN" sz="2000" b="0" i="1" smtClean="0">
                              <a:solidFill>
                                <a:schemeClr val="tx1"/>
                              </a:solidFill>
                              <a:latin typeface="Cambria Math" panose="02040503050406030204" pitchFamily="18" charset="0"/>
                            </a:rPr>
                            <m:t>(</m:t>
                          </m:r>
                          <m:sSub>
                            <m:sSubPr>
                              <m:ctrlPr>
                                <a:rPr lang="en-US" altLang="zh-CN" sz="2000" i="1">
                                  <a:solidFill>
                                    <a:schemeClr val="tx1"/>
                                  </a:solidFill>
                                  <a:latin typeface="Cambria Math" panose="02040503050406030204" pitchFamily="18" charset="0"/>
                                </a:rPr>
                              </m:ctrlPr>
                            </m:sSubPr>
                            <m:e>
                              <m:r>
                                <a:rPr lang="en-US" altLang="zh-CN" sz="2000" b="0" i="1">
                                  <a:solidFill>
                                    <a:schemeClr val="tx1"/>
                                  </a:solidFill>
                                  <a:latin typeface="Cambria Math" panose="02040503050406030204" pitchFamily="18" charset="0"/>
                                </a:rPr>
                                <m:t>𝑥</m:t>
                              </m:r>
                            </m:e>
                            <m:sub>
                              <m:r>
                                <a:rPr lang="en-US" altLang="zh-CN" sz="2000" b="0" i="1">
                                  <a:solidFill>
                                    <a:schemeClr val="tx1"/>
                                  </a:solidFill>
                                  <a:latin typeface="Cambria Math" panose="02040503050406030204" pitchFamily="18" charset="0"/>
                                </a:rPr>
                                <m:t>𝑡</m:t>
                              </m:r>
                              <m:r>
                                <a:rPr lang="en-US" altLang="zh-CN" sz="2000" b="0" i="1">
                                  <a:solidFill>
                                    <a:schemeClr val="tx1"/>
                                  </a:solidFill>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𝑥</m:t>
                              </m:r>
                            </m:e>
                            <m:sub>
                              <m:r>
                                <a:rPr lang="en-US" altLang="zh-CN" sz="2000" i="1">
                                  <a:solidFill>
                                    <a:srgbClr val="FF0000"/>
                                  </a:solidFill>
                                  <a:latin typeface="Cambria Math" panose="02040503050406030204" pitchFamily="18" charset="0"/>
                                </a:rPr>
                                <m:t>0</m:t>
                              </m:r>
                            </m:sub>
                          </m:sSub>
                          <m:r>
                            <a:rPr lang="en-US" altLang="zh-CN" sz="2000" b="0" i="1" smtClean="0">
                              <a:solidFill>
                                <a:schemeClr val="tx1"/>
                              </a:solidFill>
                              <a:latin typeface="Cambria Math" panose="02040503050406030204" pitchFamily="18" charset="0"/>
                            </a:rPr>
                            <m:t>)</m:t>
                          </m:r>
                        </m:num>
                        <m:den>
                          <m:r>
                            <a:rPr lang="en-US" altLang="zh-CN" sz="2000" b="0" i="1" smtClean="0">
                              <a:solidFill>
                                <a:schemeClr val="tx1"/>
                              </a:solidFill>
                              <a:latin typeface="Cambria Math" panose="02040503050406030204" pitchFamily="18" charset="0"/>
                            </a:rPr>
                            <m:t>𝑝</m:t>
                          </m:r>
                          <m:r>
                            <a:rPr lang="en-US" altLang="zh-CN" sz="2000" b="0" i="1" smtClean="0">
                              <a:solidFill>
                                <a:schemeClr val="tx1"/>
                              </a:solidFill>
                              <a:latin typeface="Cambria Math" panose="02040503050406030204" pitchFamily="18" charset="0"/>
                            </a:rPr>
                            <m:t>(</m:t>
                          </m:r>
                          <m:sSub>
                            <m:sSubPr>
                              <m:ctrlPr>
                                <a:rPr lang="en-US" altLang="zh-CN" sz="2000" i="1">
                                  <a:solidFill>
                                    <a:schemeClr val="tx1"/>
                                  </a:solidFill>
                                  <a:latin typeface="Cambria Math" panose="02040503050406030204" pitchFamily="18" charset="0"/>
                                </a:rPr>
                              </m:ctrlPr>
                            </m:sSubPr>
                            <m:e>
                              <m:r>
                                <a:rPr lang="en-US" altLang="zh-CN" sz="2000" b="0" i="1">
                                  <a:solidFill>
                                    <a:schemeClr val="tx1"/>
                                  </a:solidFill>
                                  <a:latin typeface="Cambria Math" panose="02040503050406030204" pitchFamily="18" charset="0"/>
                                </a:rPr>
                                <m:t>𝑥</m:t>
                              </m:r>
                            </m:e>
                            <m:sub>
                              <m:r>
                                <a:rPr lang="en-US" altLang="zh-CN" sz="2000" b="0" i="1">
                                  <a:solidFill>
                                    <a:schemeClr val="tx1"/>
                                  </a:solidFill>
                                  <a:latin typeface="Cambria Math" panose="02040503050406030204" pitchFamily="18" charset="0"/>
                                </a:rPr>
                                <m:t>𝑡</m:t>
                              </m:r>
                            </m:sub>
                          </m:sSub>
                          <m:r>
                            <a:rPr lang="en-US" altLang="zh-CN" sz="2000" i="1">
                              <a:latin typeface="Cambria Math" panose="02040503050406030204" pitchFamily="18" charset="0"/>
                            </a:rPr>
                            <m:t>|</m:t>
                          </m:r>
                          <m:sSub>
                            <m:sSubPr>
                              <m:ctrlPr>
                                <a:rPr lang="en-US"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𝑥</m:t>
                              </m:r>
                            </m:e>
                            <m:sub>
                              <m:r>
                                <a:rPr lang="en-US" altLang="zh-CN" sz="2000" i="1">
                                  <a:solidFill>
                                    <a:srgbClr val="FF0000"/>
                                  </a:solidFill>
                                  <a:latin typeface="Cambria Math" panose="02040503050406030204" pitchFamily="18" charset="0"/>
                                </a:rPr>
                                <m:t>0</m:t>
                              </m:r>
                            </m:sub>
                          </m:sSub>
                          <m:r>
                            <a:rPr lang="en-US" altLang="zh-CN" sz="2000" b="0" i="1">
                              <a:solidFill>
                                <a:schemeClr val="tx1"/>
                              </a:solidFill>
                              <a:latin typeface="Cambria Math" panose="02040503050406030204" pitchFamily="18" charset="0"/>
                            </a:rPr>
                            <m:t>)</m:t>
                          </m:r>
                        </m:den>
                      </m:f>
                    </m:oMath>
                  </a14:m>
                  <a:r>
                    <a:rPr lang="en-US" altLang="zh-CN" sz="2000" dirty="0"/>
                    <a:t>= </a:t>
                  </a:r>
                  <a14:m>
                    <m:oMath xmlns:m="http://schemas.openxmlformats.org/officeDocument/2006/math">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𝑡</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𝑡</m:t>
                                  </m:r>
                                  <m:r>
                                    <a:rPr lang="en-US" altLang="zh-CN" sz="2000" i="1">
                                      <a:latin typeface="Cambria Math" panose="02040503050406030204" pitchFamily="18" charset="0"/>
                                    </a:rPr>
                                    <m:t>−1</m:t>
                                  </m:r>
                                </m:sub>
                              </m:sSub>
                              <m:r>
                                <a:rPr lang="en-US" altLang="zh-CN" sz="2000" i="1" smtClean="0">
                                  <a:solidFill>
                                    <a:srgbClr val="FF0000"/>
                                  </a:solidFill>
                                  <a:latin typeface="Cambria Math" panose="02040503050406030204" pitchFamily="18" charset="0"/>
                                </a:rPr>
                                <m:t> </m:t>
                              </m:r>
                            </m:e>
                          </m:d>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𝑡</m:t>
                              </m:r>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𝑥</m:t>
                              </m:r>
                            </m:e>
                            <m:sub>
                              <m:r>
                                <a:rPr lang="en-US" altLang="zh-CN" sz="2000" i="1">
                                  <a:solidFill>
                                    <a:srgbClr val="FF0000"/>
                                  </a:solidFill>
                                  <a:latin typeface="Cambria Math" panose="02040503050406030204" pitchFamily="18" charset="0"/>
                                </a:rPr>
                                <m:t>0</m:t>
                              </m:r>
                            </m:sub>
                          </m:sSub>
                          <m:r>
                            <a:rPr lang="en-US" altLang="zh-CN" sz="2000" i="1">
                              <a:latin typeface="Cambria Math" panose="02040503050406030204" pitchFamily="18" charset="0"/>
                            </a:rPr>
                            <m:t>)</m:t>
                          </m:r>
                        </m:num>
                        <m:den>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sSub>
                            <m:sSubPr>
                              <m:ctrlPr>
                                <a:rPr lang="en-US"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𝑥</m:t>
                              </m:r>
                            </m:e>
                            <m:sub>
                              <m:r>
                                <a:rPr lang="en-US" altLang="zh-CN" sz="2000" i="1">
                                  <a:solidFill>
                                    <a:srgbClr val="FF0000"/>
                                  </a:solidFill>
                                  <a:latin typeface="Cambria Math" panose="02040503050406030204" pitchFamily="18" charset="0"/>
                                </a:rPr>
                                <m:t>0</m:t>
                              </m:r>
                            </m:sub>
                          </m:sSub>
                          <m:r>
                            <a:rPr lang="en-US" altLang="zh-CN" sz="2000" i="1">
                              <a:latin typeface="Cambria Math" panose="02040503050406030204" pitchFamily="18" charset="0"/>
                            </a:rPr>
                            <m:t>)</m:t>
                          </m:r>
                        </m:den>
                      </m:f>
                    </m:oMath>
                  </a14:m>
                  <a:endParaRPr lang="zh-CN" altLang="en-US" sz="2000" dirty="0"/>
                </a:p>
              </p:txBody>
            </p:sp>
          </mc:Choice>
          <mc:Fallback xmlns="">
            <p:sp>
              <p:nvSpPr>
                <p:cNvPr id="13" name="文本框 12">
                  <a:extLst>
                    <a:ext uri="{FF2B5EF4-FFF2-40B4-BE49-F238E27FC236}">
                      <a16:creationId xmlns:a16="http://schemas.microsoft.com/office/drawing/2014/main" id="{008E1225-3849-2BE3-E217-2240A34C5C10}"/>
                    </a:ext>
                  </a:extLst>
                </p:cNvPr>
                <p:cNvSpPr txBox="1">
                  <a:spLocks noRot="1" noChangeAspect="1" noMove="1" noResize="1" noEditPoints="1" noAdjustHandles="1" noChangeArrowheads="1" noChangeShapeType="1" noTextEdit="1"/>
                </p:cNvSpPr>
                <p:nvPr/>
              </p:nvSpPr>
              <p:spPr>
                <a:xfrm>
                  <a:off x="4872202" y="4316421"/>
                  <a:ext cx="7232159" cy="624723"/>
                </a:xfrm>
                <a:prstGeom prst="rect">
                  <a:avLst/>
                </a:prstGeom>
                <a:blipFill>
                  <a:blip r:embed="rId9"/>
                  <a:stretch>
                    <a:fillRect/>
                  </a:stretch>
                </a:blipFill>
              </p:spPr>
              <p:txBody>
                <a:bodyPr/>
                <a:lstStyle/>
                <a:p>
                  <a:r>
                    <a:rPr lang="zh-CN" altLang="en-US">
                      <a:noFill/>
                    </a:rPr>
                    <a:t> </a:t>
                  </a:r>
                </a:p>
              </p:txBody>
            </p:sp>
          </mc:Fallback>
        </mc:AlternateContent>
      </p:grpSp>
      <p:sp>
        <p:nvSpPr>
          <p:cNvPr id="18" name="文本框 17">
            <a:extLst>
              <a:ext uri="{FF2B5EF4-FFF2-40B4-BE49-F238E27FC236}">
                <a16:creationId xmlns:a16="http://schemas.microsoft.com/office/drawing/2014/main" id="{4528F1DC-85B8-8C9F-B693-739B9229A8F6}"/>
              </a:ext>
            </a:extLst>
          </p:cNvPr>
          <p:cNvSpPr txBox="1"/>
          <p:nvPr/>
        </p:nvSpPr>
        <p:spPr>
          <a:xfrm>
            <a:off x="8815487" y="5009264"/>
            <a:ext cx="1037639" cy="369332"/>
          </a:xfrm>
          <a:prstGeom prst="rect">
            <a:avLst/>
          </a:prstGeom>
          <a:noFill/>
        </p:spPr>
        <p:txBody>
          <a:bodyPr wrap="square">
            <a:spAutoFit/>
          </a:bodyPr>
          <a:lstStyle/>
          <a:p>
            <a:r>
              <a:rPr lang="en-US" altLang="zh-CN"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Markov</a:t>
            </a:r>
            <a:endParaRPr lang="zh-CN" altLang="en-US" dirty="0"/>
          </a:p>
        </p:txBody>
      </p:sp>
      <p:sp>
        <p:nvSpPr>
          <p:cNvPr id="3" name="文本框 2">
            <a:extLst>
              <a:ext uri="{FF2B5EF4-FFF2-40B4-BE49-F238E27FC236}">
                <a16:creationId xmlns:a16="http://schemas.microsoft.com/office/drawing/2014/main" id="{18000D99-6494-9FEE-943D-ED340E419FD3}"/>
              </a:ext>
            </a:extLst>
          </p:cNvPr>
          <p:cNvSpPr txBox="1"/>
          <p:nvPr/>
        </p:nvSpPr>
        <p:spPr>
          <a:xfrm>
            <a:off x="4230852" y="4817048"/>
            <a:ext cx="1282700" cy="307777"/>
          </a:xfrm>
          <a:prstGeom prst="rect">
            <a:avLst/>
          </a:prstGeom>
          <a:noFill/>
        </p:spPr>
        <p:txBody>
          <a:bodyPr wrap="square">
            <a:spAutoFit/>
          </a:bodyPr>
          <a:lstStyle/>
          <a:p>
            <a:r>
              <a:rPr lang="zh-CN" altLang="en-US" sz="1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问题转换</a:t>
            </a:r>
            <a:endParaRPr lang="zh-CN" altLang="en-US" sz="1400" dirty="0"/>
          </a:p>
        </p:txBody>
      </p:sp>
      <p:sp>
        <p:nvSpPr>
          <p:cNvPr id="4" name="箭头: 右 42">
            <a:extLst>
              <a:ext uri="{FF2B5EF4-FFF2-40B4-BE49-F238E27FC236}">
                <a16:creationId xmlns:a16="http://schemas.microsoft.com/office/drawing/2014/main" id="{9594E891-853B-2947-A6DC-340C63A39879}"/>
              </a:ext>
            </a:extLst>
          </p:cNvPr>
          <p:cNvSpPr/>
          <p:nvPr/>
        </p:nvSpPr>
        <p:spPr>
          <a:xfrm rot="10800000">
            <a:off x="6096000" y="2042177"/>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a:extLst>
              <a:ext uri="{FF2B5EF4-FFF2-40B4-BE49-F238E27FC236}">
                <a16:creationId xmlns:a16="http://schemas.microsoft.com/office/drawing/2014/main" id="{65A2DD61-632E-6F0F-B766-B26974A3DB5F}"/>
              </a:ext>
            </a:extLst>
          </p:cNvPr>
          <p:cNvPicPr>
            <a:picLocks noChangeAspect="1"/>
          </p:cNvPicPr>
          <p:nvPr/>
        </p:nvPicPr>
        <p:blipFill>
          <a:blip r:embed="rId10"/>
          <a:stretch>
            <a:fillRect/>
          </a:stretch>
        </p:blipFill>
        <p:spPr>
          <a:xfrm>
            <a:off x="6709091" y="1773100"/>
            <a:ext cx="2885265" cy="731476"/>
          </a:xfrm>
          <a:prstGeom prst="rect">
            <a:avLst/>
          </a:prstGeom>
        </p:spPr>
      </p:pic>
    </p:spTree>
    <p:extLst>
      <p:ext uri="{BB962C8B-B14F-4D97-AF65-F5344CB8AC3E}">
        <p14:creationId xmlns:p14="http://schemas.microsoft.com/office/powerpoint/2010/main" val="1489759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7CF6135A-3879-1B59-C6A5-EEF5FA5E71E5}"/>
              </a:ext>
            </a:extLst>
          </p:cNvPr>
          <p:cNvSpPr/>
          <p:nvPr/>
        </p:nvSpPr>
        <p:spPr>
          <a:xfrm flipV="1">
            <a:off x="285960" y="3753214"/>
            <a:ext cx="11166900" cy="9602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1" name="TextBox 7"/>
          <p:cNvSpPr txBox="1"/>
          <p:nvPr/>
        </p:nvSpPr>
        <p:spPr>
          <a:xfrm>
            <a:off x="166461" y="875449"/>
            <a:ext cx="4441216" cy="584775"/>
          </a:xfrm>
          <a:prstGeom prst="rect">
            <a:avLst/>
          </a:prstGeom>
          <a:noFill/>
        </p:spPr>
        <p:txBody>
          <a:bodyPr wrap="none" rtlCol="0">
            <a:spAutoFit/>
          </a:bodyPr>
          <a:lstStyle/>
          <a:p>
            <a:pPr algn="l"/>
            <a:r>
              <a:rPr lang="en-US" altLang="zh-CN" sz="3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sym typeface="+mn-lt"/>
              </a:rPr>
              <a:t>Diffusion Model Process</a:t>
            </a:r>
          </a:p>
        </p:txBody>
      </p:sp>
      <p:cxnSp>
        <p:nvCxnSpPr>
          <p:cNvPr id="14" name="直接连接符 13"/>
          <p:cNvCxnSpPr/>
          <p:nvPr/>
        </p:nvCxnSpPr>
        <p:spPr>
          <a:xfrm>
            <a:off x="2113280" y="525569"/>
            <a:ext cx="9720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85960" y="154411"/>
            <a:ext cx="1639963" cy="852252"/>
            <a:chOff x="589" y="516"/>
            <a:chExt cx="2132" cy="1168"/>
          </a:xfrm>
        </p:grpSpPr>
        <p:pic>
          <p:nvPicPr>
            <p:cNvPr id="16" name="图片 15" descr="ppt模板-11"/>
            <p:cNvPicPr>
              <a:picLocks noChangeAspect="1"/>
            </p:cNvPicPr>
            <p:nvPr/>
          </p:nvPicPr>
          <p:blipFill>
            <a:blip r:embed="rId3"/>
            <a:srcRect r="39688"/>
            <a:stretch>
              <a:fillRect/>
            </a:stretch>
          </p:blipFill>
          <p:spPr>
            <a:xfrm>
              <a:off x="589" y="580"/>
              <a:ext cx="1191" cy="841"/>
            </a:xfrm>
            <a:prstGeom prst="rect">
              <a:avLst/>
            </a:prstGeom>
          </p:spPr>
        </p:pic>
        <p:pic>
          <p:nvPicPr>
            <p:cNvPr id="17" name="图片 16" descr="IRIP Lab -16"/>
            <p:cNvPicPr>
              <a:picLocks noChangeAspect="1"/>
            </p:cNvPicPr>
            <p:nvPr/>
          </p:nvPicPr>
          <p:blipFill>
            <a:blip r:embed="rId4"/>
            <a:srcRect l="39515" r="20669"/>
            <a:stretch>
              <a:fillRect/>
            </a:stretch>
          </p:blipFill>
          <p:spPr>
            <a:xfrm>
              <a:off x="1701" y="516"/>
              <a:ext cx="1020" cy="1168"/>
            </a:xfrm>
            <a:prstGeom prst="rect">
              <a:avLst/>
            </a:prstGeom>
          </p:spPr>
        </p:pic>
      </p:grpSp>
      <p:sp>
        <p:nvSpPr>
          <p:cNvPr id="4" name="箭头: 右 42">
            <a:extLst>
              <a:ext uri="{FF2B5EF4-FFF2-40B4-BE49-F238E27FC236}">
                <a16:creationId xmlns:a16="http://schemas.microsoft.com/office/drawing/2014/main" id="{04F60749-D939-00EB-7778-7EA28E8F1A7E}"/>
              </a:ext>
            </a:extLst>
          </p:cNvPr>
          <p:cNvSpPr/>
          <p:nvPr/>
        </p:nvSpPr>
        <p:spPr>
          <a:xfrm rot="5400000">
            <a:off x="5513402" y="5900656"/>
            <a:ext cx="391162" cy="230656"/>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80B554D-ABA4-ABCA-48BA-72C29830CFC3}"/>
                  </a:ext>
                </a:extLst>
              </p:cNvPr>
              <p:cNvSpPr txBox="1"/>
              <p:nvPr/>
            </p:nvSpPr>
            <p:spPr>
              <a:xfrm>
                <a:off x="513862" y="1635319"/>
                <a:ext cx="6185094" cy="585610"/>
              </a:xfrm>
              <a:prstGeom prst="rect">
                <a:avLst/>
              </a:prstGeom>
              <a:noFill/>
            </p:spPr>
            <p:txBody>
              <a:bodyPr wrap="square" lIns="0" tIns="0" rIns="0" bIns="0" rtlCol="0">
                <a:spAutoFit/>
              </a:bodyPr>
              <a:lstStyle/>
              <a:p>
                <a:r>
                  <a:rPr lang="zh-CN" altLang="en-US" sz="22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贝叶斯公式</a:t>
                </a:r>
                <a:r>
                  <a:rPr lang="zh-CN" altLang="en-US" sz="22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r>
                      <a:rPr lang="en-US" altLang="zh-CN" sz="2200" b="0" i="1" smtClean="0">
                        <a:solidFill>
                          <a:schemeClr val="tx1"/>
                        </a:solidFill>
                        <a:latin typeface="Cambria Math" panose="02040503050406030204" pitchFamily="18" charset="0"/>
                      </a:rPr>
                      <m:t>𝑝</m:t>
                    </m:r>
                    <m:d>
                      <m:dPr>
                        <m:ctrlPr>
                          <a:rPr lang="en-US" altLang="zh-CN" sz="2200" b="0" i="1" smtClean="0">
                            <a:solidFill>
                              <a:schemeClr val="tx1"/>
                            </a:solidFill>
                            <a:latin typeface="Cambria Math" panose="02040503050406030204" pitchFamily="18" charset="0"/>
                          </a:rPr>
                        </m:ctrlPr>
                      </m:dPr>
                      <m:e>
                        <m:sSub>
                          <m:sSubPr>
                            <m:ctrlPr>
                              <a:rPr lang="en-US" altLang="zh-CN" sz="2200" b="0" i="1" smtClean="0">
                                <a:solidFill>
                                  <a:schemeClr val="tx1"/>
                                </a:solidFill>
                                <a:latin typeface="Cambria Math" panose="02040503050406030204" pitchFamily="18" charset="0"/>
                              </a:rPr>
                            </m:ctrlPr>
                          </m:sSubPr>
                          <m:e>
                            <m:r>
                              <a:rPr lang="en-US" altLang="zh-CN" sz="2200" b="0" i="1" smtClean="0">
                                <a:solidFill>
                                  <a:schemeClr val="tx1"/>
                                </a:solidFill>
                                <a:latin typeface="Cambria Math" panose="02040503050406030204" pitchFamily="18" charset="0"/>
                              </a:rPr>
                              <m:t>𝑥</m:t>
                            </m:r>
                          </m:e>
                          <m:sub>
                            <m:r>
                              <a:rPr lang="en-US" altLang="zh-CN" sz="2200" b="0" i="1" smtClean="0">
                                <a:solidFill>
                                  <a:schemeClr val="tx1"/>
                                </a:solidFill>
                                <a:latin typeface="Cambria Math" panose="02040503050406030204" pitchFamily="18" charset="0"/>
                              </a:rPr>
                              <m:t>𝑡</m:t>
                            </m:r>
                            <m:r>
                              <a:rPr lang="en-US" altLang="zh-CN" sz="2200" b="0" i="1" smtClean="0">
                                <a:solidFill>
                                  <a:schemeClr val="tx1"/>
                                </a:solidFill>
                                <a:latin typeface="Cambria Math" panose="02040503050406030204" pitchFamily="18" charset="0"/>
                              </a:rPr>
                              <m:t>−1</m:t>
                            </m:r>
                          </m:sub>
                        </m:sSub>
                      </m:e>
                      <m:e>
                        <m:sSub>
                          <m:sSubPr>
                            <m:ctrlPr>
                              <a:rPr lang="en-US" altLang="zh-CN" sz="2200" b="0" i="1" smtClean="0">
                                <a:solidFill>
                                  <a:schemeClr val="tx1"/>
                                </a:solidFill>
                                <a:latin typeface="Cambria Math" panose="02040503050406030204" pitchFamily="18" charset="0"/>
                              </a:rPr>
                            </m:ctrlPr>
                          </m:sSubPr>
                          <m:e>
                            <m:r>
                              <a:rPr lang="en-US" altLang="zh-CN" sz="2200" b="0" i="1" smtClean="0">
                                <a:solidFill>
                                  <a:schemeClr val="tx1"/>
                                </a:solidFill>
                                <a:latin typeface="Cambria Math" panose="02040503050406030204" pitchFamily="18" charset="0"/>
                              </a:rPr>
                              <m:t>𝑥</m:t>
                            </m:r>
                          </m:e>
                          <m:sub>
                            <m:r>
                              <a:rPr lang="en-US" altLang="zh-CN" sz="2200" b="0" i="1" smtClean="0">
                                <a:solidFill>
                                  <a:schemeClr val="tx1"/>
                                </a:solidFill>
                                <a:latin typeface="Cambria Math" panose="02040503050406030204" pitchFamily="18" charset="0"/>
                              </a:rPr>
                              <m:t>𝑡</m:t>
                            </m:r>
                          </m:sub>
                        </m:sSub>
                        <m:r>
                          <a:rPr lang="en-US" altLang="zh-CN" sz="2200" b="0" i="1" smtClean="0">
                            <a:solidFill>
                              <a:schemeClr val="tx1"/>
                            </a:solidFill>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b="0" i="1" smtClean="0">
                                <a:latin typeface="Cambria Math" panose="02040503050406030204" pitchFamily="18" charset="0"/>
                              </a:rPr>
                              <m:t>0</m:t>
                            </m:r>
                          </m:sub>
                        </m:sSub>
                      </m:e>
                    </m:d>
                    <m:r>
                      <a:rPr lang="en-US" altLang="zh-CN" sz="2200" b="0" i="1" smtClean="0">
                        <a:solidFill>
                          <a:schemeClr val="tx1"/>
                        </a:solidFill>
                        <a:latin typeface="Cambria Math" panose="02040503050406030204" pitchFamily="18" charset="0"/>
                      </a:rPr>
                      <m:t>=</m:t>
                    </m:r>
                    <m:f>
                      <m:fPr>
                        <m:ctrlPr>
                          <a:rPr lang="en-US" altLang="zh-CN" sz="2200" b="0" i="1" smtClean="0">
                            <a:solidFill>
                              <a:schemeClr val="tx1"/>
                            </a:solidFill>
                            <a:latin typeface="Cambria Math" panose="02040503050406030204" pitchFamily="18" charset="0"/>
                          </a:rPr>
                        </m:ctrlPr>
                      </m:fPr>
                      <m:num>
                        <m:r>
                          <a:rPr lang="en-US" altLang="zh-CN" sz="2200" b="0" i="1" smtClean="0">
                            <a:solidFill>
                              <a:schemeClr val="tx1"/>
                            </a:solidFill>
                            <a:latin typeface="Cambria Math" panose="02040503050406030204" pitchFamily="18" charset="0"/>
                          </a:rPr>
                          <m:t>𝑝</m:t>
                        </m:r>
                        <m:d>
                          <m:dPr>
                            <m:ctrlPr>
                              <a:rPr lang="en-US" altLang="zh-CN" sz="2200" b="0" i="1" smtClean="0">
                                <a:solidFill>
                                  <a:schemeClr val="tx1"/>
                                </a:solidFill>
                                <a:latin typeface="Cambria Math" panose="02040503050406030204" pitchFamily="18" charset="0"/>
                              </a:rPr>
                            </m:ctrlPr>
                          </m:dPr>
                          <m:e>
                            <m:sSub>
                              <m:sSubPr>
                                <m:ctrlPr>
                                  <a:rPr lang="en-US" altLang="zh-CN" sz="2200" b="0" i="1" smtClean="0">
                                    <a:solidFill>
                                      <a:schemeClr val="tx1"/>
                                    </a:solidFill>
                                    <a:latin typeface="Cambria Math" panose="02040503050406030204" pitchFamily="18" charset="0"/>
                                  </a:rPr>
                                </m:ctrlPr>
                              </m:sSubPr>
                              <m:e>
                                <m:r>
                                  <a:rPr lang="en-US" altLang="zh-CN" sz="2200" b="0" i="1" smtClean="0">
                                    <a:solidFill>
                                      <a:schemeClr val="tx1"/>
                                    </a:solidFill>
                                    <a:latin typeface="Cambria Math" panose="02040503050406030204" pitchFamily="18" charset="0"/>
                                  </a:rPr>
                                  <m:t>𝑥</m:t>
                                </m:r>
                              </m:e>
                              <m:sub>
                                <m:r>
                                  <a:rPr lang="en-US" altLang="zh-CN" sz="2200" b="0" i="1" smtClean="0">
                                    <a:solidFill>
                                      <a:schemeClr val="tx1"/>
                                    </a:solidFill>
                                    <a:latin typeface="Cambria Math" panose="02040503050406030204" pitchFamily="18" charset="0"/>
                                  </a:rPr>
                                  <m:t>𝑡</m:t>
                                </m:r>
                              </m:sub>
                            </m:sSub>
                          </m:e>
                          <m:e>
                            <m:sSub>
                              <m:sSubPr>
                                <m:ctrlPr>
                                  <a:rPr lang="en-US" altLang="zh-CN" sz="2200" b="0" i="1" smtClean="0">
                                    <a:solidFill>
                                      <a:schemeClr val="tx1"/>
                                    </a:solidFill>
                                    <a:latin typeface="Cambria Math" panose="02040503050406030204" pitchFamily="18" charset="0"/>
                                  </a:rPr>
                                </m:ctrlPr>
                              </m:sSubPr>
                              <m:e>
                                <m:r>
                                  <a:rPr lang="en-US" altLang="zh-CN" sz="2200" b="0" i="1" smtClean="0">
                                    <a:solidFill>
                                      <a:schemeClr val="tx1"/>
                                    </a:solidFill>
                                    <a:latin typeface="Cambria Math" panose="02040503050406030204" pitchFamily="18" charset="0"/>
                                  </a:rPr>
                                  <m:t>𝑥</m:t>
                                </m:r>
                              </m:e>
                              <m:sub>
                                <m:r>
                                  <a:rPr lang="en-US" altLang="zh-CN" sz="2200" b="0" i="1" smtClean="0">
                                    <a:solidFill>
                                      <a:schemeClr val="tx1"/>
                                    </a:solidFill>
                                    <a:latin typeface="Cambria Math" panose="02040503050406030204" pitchFamily="18" charset="0"/>
                                  </a:rPr>
                                  <m:t>𝑡</m:t>
                                </m:r>
                                <m:r>
                                  <a:rPr lang="en-US" altLang="zh-CN" sz="2200" b="0" i="1" smtClean="0">
                                    <a:solidFill>
                                      <a:schemeClr val="tx1"/>
                                    </a:solidFill>
                                    <a:latin typeface="Cambria Math" panose="02040503050406030204" pitchFamily="18" charset="0"/>
                                  </a:rPr>
                                  <m:t>−1</m:t>
                                </m:r>
                              </m:sub>
                            </m:sSub>
                          </m:e>
                        </m:d>
                        <m:r>
                          <a:rPr lang="en-US" altLang="zh-CN" sz="2200" b="0" i="1" smtClean="0">
                            <a:solidFill>
                              <a:srgbClr val="FF0000"/>
                            </a:solidFill>
                            <a:latin typeface="Cambria Math" panose="02040503050406030204" pitchFamily="18" charset="0"/>
                          </a:rPr>
                          <m:t>𝑝</m:t>
                        </m:r>
                        <m:r>
                          <a:rPr lang="en-US" altLang="zh-CN" sz="2200" b="0" i="1" smtClean="0">
                            <a:solidFill>
                              <a:srgbClr val="FF0000"/>
                            </a:solidFill>
                            <a:latin typeface="Cambria Math" panose="02040503050406030204" pitchFamily="18" charset="0"/>
                          </a:rPr>
                          <m:t>(</m:t>
                        </m:r>
                        <m:sSub>
                          <m:sSubPr>
                            <m:ctrlPr>
                              <a:rPr lang="en-US" altLang="zh-CN" sz="2200" i="1">
                                <a:solidFill>
                                  <a:srgbClr val="FF0000"/>
                                </a:solidFill>
                                <a:latin typeface="Cambria Math" panose="02040503050406030204" pitchFamily="18" charset="0"/>
                              </a:rPr>
                            </m:ctrlPr>
                          </m:sSubPr>
                          <m:e>
                            <m:r>
                              <a:rPr lang="en-US" altLang="zh-CN" sz="2200" i="1">
                                <a:solidFill>
                                  <a:srgbClr val="FF0000"/>
                                </a:solidFill>
                                <a:latin typeface="Cambria Math" panose="02040503050406030204" pitchFamily="18" charset="0"/>
                              </a:rPr>
                              <m:t>𝑥</m:t>
                            </m:r>
                          </m:e>
                          <m:sub>
                            <m:r>
                              <a:rPr lang="en-US" altLang="zh-CN" sz="2200" i="1">
                                <a:solidFill>
                                  <a:srgbClr val="FF0000"/>
                                </a:solidFill>
                                <a:latin typeface="Cambria Math" panose="02040503050406030204" pitchFamily="18" charset="0"/>
                              </a:rPr>
                              <m:t>𝑡</m:t>
                            </m:r>
                            <m:r>
                              <a:rPr lang="en-US" altLang="zh-CN" sz="2200" i="1">
                                <a:solidFill>
                                  <a:srgbClr val="FF0000"/>
                                </a:solidFill>
                                <a:latin typeface="Cambria Math" panose="02040503050406030204" pitchFamily="18" charset="0"/>
                              </a:rPr>
                              <m:t>−1</m:t>
                            </m:r>
                          </m:sub>
                        </m:sSub>
                        <m:r>
                          <a:rPr lang="en-US" altLang="zh-CN" sz="2200" b="0" i="1" smtClean="0">
                            <a:solidFill>
                              <a:srgbClr val="FF0000"/>
                            </a:solidFill>
                            <a:latin typeface="Cambria Math" panose="02040503050406030204" pitchFamily="18" charset="0"/>
                          </a:rPr>
                          <m:t>|</m:t>
                        </m:r>
                        <m:sSub>
                          <m:sSubPr>
                            <m:ctrlPr>
                              <a:rPr lang="en-US" altLang="zh-CN" sz="2200" i="1">
                                <a:solidFill>
                                  <a:srgbClr val="FF0000"/>
                                </a:solidFill>
                                <a:latin typeface="Cambria Math" panose="02040503050406030204" pitchFamily="18" charset="0"/>
                              </a:rPr>
                            </m:ctrlPr>
                          </m:sSubPr>
                          <m:e>
                            <m:r>
                              <a:rPr lang="en-US" altLang="zh-CN" sz="2200" i="1">
                                <a:solidFill>
                                  <a:srgbClr val="FF0000"/>
                                </a:solidFill>
                                <a:latin typeface="Cambria Math" panose="02040503050406030204" pitchFamily="18" charset="0"/>
                              </a:rPr>
                              <m:t>𝑥</m:t>
                            </m:r>
                          </m:e>
                          <m:sub>
                            <m:r>
                              <a:rPr lang="en-US" altLang="zh-CN" sz="2200" b="0" i="1" smtClean="0">
                                <a:solidFill>
                                  <a:srgbClr val="FF0000"/>
                                </a:solidFill>
                                <a:latin typeface="Cambria Math" panose="02040503050406030204" pitchFamily="18" charset="0"/>
                              </a:rPr>
                              <m:t>0</m:t>
                            </m:r>
                          </m:sub>
                        </m:sSub>
                        <m:r>
                          <a:rPr lang="en-US" altLang="zh-CN" sz="2200" b="0" i="1" smtClean="0">
                            <a:solidFill>
                              <a:srgbClr val="FF0000"/>
                            </a:solidFill>
                            <a:latin typeface="Cambria Math" panose="02040503050406030204" pitchFamily="18" charset="0"/>
                          </a:rPr>
                          <m:t>)</m:t>
                        </m:r>
                      </m:num>
                      <m:den>
                        <m:r>
                          <a:rPr lang="en-US" altLang="zh-CN" sz="2200" i="1" smtClean="0">
                            <a:solidFill>
                              <a:srgbClr val="FF0000"/>
                            </a:solidFill>
                            <a:latin typeface="Cambria Math" panose="02040503050406030204" pitchFamily="18" charset="0"/>
                          </a:rPr>
                          <m:t>𝑝</m:t>
                        </m:r>
                        <m:r>
                          <a:rPr lang="en-US" altLang="zh-CN" sz="2200" i="1" smtClean="0">
                            <a:solidFill>
                              <a:srgbClr val="FF0000"/>
                            </a:solidFill>
                            <a:latin typeface="Cambria Math" panose="02040503050406030204" pitchFamily="18" charset="0"/>
                          </a:rPr>
                          <m:t>(</m:t>
                        </m:r>
                        <m:sSub>
                          <m:sSubPr>
                            <m:ctrlPr>
                              <a:rPr lang="en-US" altLang="zh-CN" sz="2200" i="1">
                                <a:solidFill>
                                  <a:srgbClr val="FF0000"/>
                                </a:solidFill>
                                <a:latin typeface="Cambria Math" panose="02040503050406030204" pitchFamily="18" charset="0"/>
                              </a:rPr>
                            </m:ctrlPr>
                          </m:sSubPr>
                          <m:e>
                            <m:r>
                              <a:rPr lang="en-US" altLang="zh-CN" sz="2200" i="1">
                                <a:solidFill>
                                  <a:srgbClr val="FF0000"/>
                                </a:solidFill>
                                <a:latin typeface="Cambria Math" panose="02040503050406030204" pitchFamily="18" charset="0"/>
                              </a:rPr>
                              <m:t>𝑥</m:t>
                            </m:r>
                          </m:e>
                          <m:sub>
                            <m:r>
                              <a:rPr lang="en-US" altLang="zh-CN" sz="2200" i="1">
                                <a:solidFill>
                                  <a:srgbClr val="FF0000"/>
                                </a:solidFill>
                                <a:latin typeface="Cambria Math" panose="02040503050406030204" pitchFamily="18" charset="0"/>
                              </a:rPr>
                              <m:t>𝑡</m:t>
                            </m:r>
                          </m:sub>
                        </m:sSub>
                        <m:r>
                          <a:rPr lang="en-US" altLang="zh-CN" sz="2200" b="0" i="1" smtClean="0">
                            <a:solidFill>
                              <a:srgbClr val="FF0000"/>
                            </a:solidFill>
                            <a:latin typeface="Cambria Math" panose="02040503050406030204" pitchFamily="18" charset="0"/>
                          </a:rPr>
                          <m:t>|</m:t>
                        </m:r>
                        <m:sSub>
                          <m:sSubPr>
                            <m:ctrlPr>
                              <a:rPr lang="en-US" altLang="zh-CN" sz="2200" i="1">
                                <a:solidFill>
                                  <a:srgbClr val="FF0000"/>
                                </a:solidFill>
                                <a:latin typeface="Cambria Math" panose="02040503050406030204" pitchFamily="18" charset="0"/>
                              </a:rPr>
                            </m:ctrlPr>
                          </m:sSubPr>
                          <m:e>
                            <m:r>
                              <a:rPr lang="en-US" altLang="zh-CN" sz="2200" i="1">
                                <a:solidFill>
                                  <a:srgbClr val="FF0000"/>
                                </a:solidFill>
                                <a:latin typeface="Cambria Math" panose="02040503050406030204" pitchFamily="18" charset="0"/>
                              </a:rPr>
                              <m:t>𝑥</m:t>
                            </m:r>
                          </m:e>
                          <m:sub>
                            <m:r>
                              <a:rPr lang="en-US" altLang="zh-CN" sz="2200" i="1">
                                <a:solidFill>
                                  <a:srgbClr val="FF0000"/>
                                </a:solidFill>
                                <a:latin typeface="Cambria Math" panose="02040503050406030204" pitchFamily="18" charset="0"/>
                              </a:rPr>
                              <m:t>0</m:t>
                            </m:r>
                          </m:sub>
                        </m:sSub>
                        <m:r>
                          <a:rPr lang="en-US" altLang="zh-CN" sz="2200" b="0" i="1" smtClean="0">
                            <a:solidFill>
                              <a:srgbClr val="FF0000"/>
                            </a:solidFill>
                            <a:latin typeface="Cambria Math" panose="02040503050406030204" pitchFamily="18" charset="0"/>
                          </a:rPr>
                          <m:t>)</m:t>
                        </m:r>
                      </m:den>
                    </m:f>
                  </m:oMath>
                </a14:m>
                <a:endParaRPr lang="zh-CN" altLang="en-US" sz="2200" dirty="0">
                  <a:solidFill>
                    <a:schemeClr val="tx1"/>
                  </a:solidFill>
                </a:endParaRPr>
              </a:p>
            </p:txBody>
          </p:sp>
        </mc:Choice>
        <mc:Fallback xmlns="">
          <p:sp>
            <p:nvSpPr>
              <p:cNvPr id="7" name="文本框 6">
                <a:extLst>
                  <a:ext uri="{FF2B5EF4-FFF2-40B4-BE49-F238E27FC236}">
                    <a16:creationId xmlns:a16="http://schemas.microsoft.com/office/drawing/2014/main" id="{580B554D-ABA4-ABCA-48BA-72C29830CFC3}"/>
                  </a:ext>
                </a:extLst>
              </p:cNvPr>
              <p:cNvSpPr txBox="1">
                <a:spLocks noRot="1" noChangeAspect="1" noMove="1" noResize="1" noEditPoints="1" noAdjustHandles="1" noChangeArrowheads="1" noChangeShapeType="1" noTextEdit="1"/>
              </p:cNvSpPr>
              <p:nvPr/>
            </p:nvSpPr>
            <p:spPr>
              <a:xfrm>
                <a:off x="513862" y="1635319"/>
                <a:ext cx="6185094" cy="585610"/>
              </a:xfrm>
              <a:prstGeom prst="rect">
                <a:avLst/>
              </a:prstGeom>
              <a:blipFill>
                <a:blip r:embed="rId5"/>
                <a:stretch>
                  <a:fillRect l="-2759" b="-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9F0EAA9-8B34-216B-9846-6F132962AB2A}"/>
                  </a:ext>
                </a:extLst>
              </p:cNvPr>
              <p:cNvSpPr txBox="1"/>
              <p:nvPr/>
            </p:nvSpPr>
            <p:spPr>
              <a:xfrm>
                <a:off x="1236002" y="6240516"/>
                <a:ext cx="9535015" cy="840871"/>
              </a:xfrm>
              <a:prstGeom prst="rect">
                <a:avLst/>
              </a:prstGeom>
              <a:noFill/>
            </p:spPr>
            <p:txBody>
              <a:bodyPr wrap="square">
                <a:spAutoFit/>
              </a:bodyPr>
              <a:lstStyle/>
              <a:p>
                <a:pPr algn="ctr"/>
                <a14:m>
                  <m:oMath xmlns:m="http://schemas.openxmlformats.org/officeDocument/2006/math">
                    <m:r>
                      <a:rPr lang="en-US" altLang="zh-CN" sz="2200" b="0" i="1" smtClean="0">
                        <a:solidFill>
                          <a:srgbClr val="FF0000"/>
                        </a:solidFill>
                        <a:latin typeface="Cambria Math" panose="02040503050406030204" pitchFamily="18" charset="0"/>
                      </a:rPr>
                      <m:t>𝑝</m:t>
                    </m:r>
                    <m:d>
                      <m:dPr>
                        <m:ctrlPr>
                          <a:rPr lang="en-US" altLang="zh-CN" sz="2200" b="0" i="1" smtClean="0">
                            <a:solidFill>
                              <a:srgbClr val="FF0000"/>
                            </a:solidFill>
                            <a:latin typeface="Cambria Math" panose="02040503050406030204" pitchFamily="18" charset="0"/>
                          </a:rPr>
                        </m:ctrlPr>
                      </m:dPr>
                      <m:e>
                        <m:sSub>
                          <m:sSubPr>
                            <m:ctrlPr>
                              <a:rPr lang="en-US" altLang="zh-CN" sz="2200" b="0" i="1" smtClean="0">
                                <a:solidFill>
                                  <a:srgbClr val="FF0000"/>
                                </a:solidFill>
                                <a:latin typeface="Cambria Math" panose="02040503050406030204" pitchFamily="18" charset="0"/>
                              </a:rPr>
                            </m:ctrlPr>
                          </m:sSubPr>
                          <m:e>
                            <m:r>
                              <a:rPr lang="en-US" altLang="zh-CN" sz="2200" b="0" i="1" smtClean="0">
                                <a:solidFill>
                                  <a:srgbClr val="FF0000"/>
                                </a:solidFill>
                                <a:latin typeface="Cambria Math" panose="02040503050406030204" pitchFamily="18" charset="0"/>
                              </a:rPr>
                              <m:t>𝑥</m:t>
                            </m:r>
                          </m:e>
                          <m:sub>
                            <m:r>
                              <a:rPr lang="en-US" altLang="zh-CN" sz="2200" b="0" i="1" smtClean="0">
                                <a:solidFill>
                                  <a:srgbClr val="FF0000"/>
                                </a:solidFill>
                                <a:latin typeface="Cambria Math" panose="02040503050406030204" pitchFamily="18" charset="0"/>
                              </a:rPr>
                              <m:t>𝑡</m:t>
                            </m:r>
                          </m:sub>
                        </m:sSub>
                      </m:e>
                      <m:e>
                        <m:sSub>
                          <m:sSubPr>
                            <m:ctrlPr>
                              <a:rPr lang="en-US" altLang="zh-CN" sz="2200" b="0" i="1" smtClean="0">
                                <a:solidFill>
                                  <a:srgbClr val="FF0000"/>
                                </a:solidFill>
                                <a:latin typeface="Cambria Math" panose="02040503050406030204" pitchFamily="18" charset="0"/>
                              </a:rPr>
                            </m:ctrlPr>
                          </m:sSubPr>
                          <m:e>
                            <m:r>
                              <a:rPr lang="en-US" altLang="zh-CN" sz="2200" b="0" i="1" smtClean="0">
                                <a:solidFill>
                                  <a:srgbClr val="FF0000"/>
                                </a:solidFill>
                                <a:latin typeface="Cambria Math" panose="02040503050406030204" pitchFamily="18" charset="0"/>
                              </a:rPr>
                              <m:t>𝑥</m:t>
                            </m:r>
                          </m:e>
                          <m:sub>
                            <m:r>
                              <a:rPr lang="en-US" altLang="zh-CN" sz="2200" b="0" i="1" smtClean="0">
                                <a:solidFill>
                                  <a:srgbClr val="FF0000"/>
                                </a:solidFill>
                                <a:latin typeface="Cambria Math" panose="02040503050406030204" pitchFamily="18" charset="0"/>
                              </a:rPr>
                              <m:t>0</m:t>
                            </m:r>
                          </m:sub>
                        </m:sSub>
                      </m:e>
                    </m:d>
                    <m:r>
                      <a:rPr lang="en-US" altLang="zh-CN" sz="2200" b="0" i="1" smtClean="0">
                        <a:solidFill>
                          <a:srgbClr val="FF0000"/>
                        </a:solidFill>
                        <a:latin typeface="Cambria Math" panose="02040503050406030204" pitchFamily="18" charset="0"/>
                      </a:rPr>
                      <m:t>~</m:t>
                    </m:r>
                    <m:r>
                      <a:rPr lang="en-US" altLang="zh-CN" sz="2200" b="0" i="1" smtClean="0">
                        <a:solidFill>
                          <a:srgbClr val="FF0000"/>
                        </a:solidFill>
                        <a:latin typeface="Cambria Math" panose="02040503050406030204" pitchFamily="18" charset="0"/>
                      </a:rPr>
                      <m:t>𝑁</m:t>
                    </m:r>
                    <m:r>
                      <a:rPr lang="en-US" altLang="zh-CN" sz="2200" b="0" i="1" smtClean="0">
                        <a:solidFill>
                          <a:srgbClr val="FF0000"/>
                        </a:solidFill>
                        <a:latin typeface="Cambria Math" panose="02040503050406030204" pitchFamily="18" charset="0"/>
                      </a:rPr>
                      <m:t>(</m:t>
                    </m:r>
                    <m:rad>
                      <m:radPr>
                        <m:degHide m:val="on"/>
                        <m:ctrlPr>
                          <a:rPr lang="en-US" altLang="zh-CN" sz="2200" i="1">
                            <a:solidFill>
                              <a:srgbClr val="FF0000"/>
                            </a:solidFill>
                            <a:latin typeface="Cambria Math" panose="02040503050406030204" pitchFamily="18" charset="0"/>
                          </a:rPr>
                        </m:ctrlPr>
                      </m:radPr>
                      <m:deg/>
                      <m:e>
                        <m:sSub>
                          <m:sSubPr>
                            <m:ctrlPr>
                              <a:rPr lang="en-US" altLang="zh-CN" sz="2400" i="1">
                                <a:solidFill>
                                  <a:srgbClr val="FF0000"/>
                                </a:solidFill>
                                <a:latin typeface="Cambria Math" panose="02040503050406030204" pitchFamily="18" charset="0"/>
                              </a:rPr>
                            </m:ctrlPr>
                          </m:sSubPr>
                          <m:e>
                            <m:acc>
                              <m:accPr>
                                <m:chr m:val="̅"/>
                                <m:ctrlPr>
                                  <a:rPr lang="en-US" altLang="zh-CN" sz="2400" i="1">
                                    <a:solidFill>
                                      <a:srgbClr val="FF0000"/>
                                    </a:solidFill>
                                    <a:latin typeface="Cambria Math" panose="02040503050406030204" pitchFamily="18" charset="0"/>
                                  </a:rPr>
                                </m:ctrlPr>
                              </m:accPr>
                              <m:e>
                                <m:r>
                                  <a:rPr lang="zh-CN" altLang="en-US" sz="2400" i="1">
                                    <a:solidFill>
                                      <a:srgbClr val="FF0000"/>
                                    </a:solidFill>
                                    <a:latin typeface="Cambria Math" panose="02040503050406030204" pitchFamily="18" charset="0"/>
                                  </a:rPr>
                                  <m:t>𝛼</m:t>
                                </m:r>
                              </m:e>
                            </m:acc>
                          </m:e>
                          <m:sub>
                            <m:r>
                              <a:rPr lang="en-US" altLang="zh-CN" sz="2400" b="0" i="1" smtClean="0">
                                <a:solidFill>
                                  <a:srgbClr val="FF0000"/>
                                </a:solidFill>
                                <a:latin typeface="Cambria Math" panose="02040503050406030204" pitchFamily="18" charset="0"/>
                              </a:rPr>
                              <m:t>𝑡</m:t>
                            </m:r>
                          </m:sub>
                        </m:sSub>
                      </m:e>
                    </m:rad>
                    <m:sSub>
                      <m:sSubPr>
                        <m:ctrlPr>
                          <a:rPr lang="en-US" altLang="zh-CN" sz="2200" i="1">
                            <a:solidFill>
                              <a:srgbClr val="FF0000"/>
                            </a:solidFill>
                            <a:latin typeface="Cambria Math" panose="02040503050406030204" pitchFamily="18" charset="0"/>
                          </a:rPr>
                        </m:ctrlPr>
                      </m:sSubPr>
                      <m:e>
                        <m:r>
                          <a:rPr lang="en-US" altLang="zh-CN" sz="2200" i="1">
                            <a:solidFill>
                              <a:srgbClr val="FF0000"/>
                            </a:solidFill>
                            <a:latin typeface="Cambria Math" panose="02040503050406030204" pitchFamily="18" charset="0"/>
                          </a:rPr>
                          <m:t>𝑥</m:t>
                        </m:r>
                      </m:e>
                      <m:sub>
                        <m:r>
                          <a:rPr lang="en-US" altLang="zh-CN" sz="2200" b="0" i="1" smtClean="0">
                            <a:solidFill>
                              <a:srgbClr val="FF0000"/>
                            </a:solidFill>
                            <a:latin typeface="Cambria Math" panose="02040503050406030204" pitchFamily="18" charset="0"/>
                          </a:rPr>
                          <m:t>0</m:t>
                        </m:r>
                      </m:sub>
                    </m:sSub>
                    <m:r>
                      <a:rPr lang="en-US" altLang="zh-CN" sz="2200" b="0" i="1" smtClean="0">
                        <a:solidFill>
                          <a:srgbClr val="FF0000"/>
                        </a:solidFill>
                        <a:latin typeface="Cambria Math" panose="02040503050406030204" pitchFamily="18" charset="0"/>
                      </a:rPr>
                      <m:t>,1−</m:t>
                    </m:r>
                    <m:sSub>
                      <m:sSubPr>
                        <m:ctrlPr>
                          <a:rPr lang="en-US" altLang="zh-CN" sz="2400" i="1">
                            <a:solidFill>
                              <a:srgbClr val="FF0000"/>
                            </a:solidFill>
                            <a:latin typeface="Cambria Math" panose="02040503050406030204" pitchFamily="18" charset="0"/>
                          </a:rPr>
                        </m:ctrlPr>
                      </m:sSubPr>
                      <m:e>
                        <m:acc>
                          <m:accPr>
                            <m:chr m:val="̅"/>
                            <m:ctrlPr>
                              <a:rPr lang="en-US" altLang="zh-CN" sz="2400" i="1">
                                <a:solidFill>
                                  <a:srgbClr val="FF0000"/>
                                </a:solidFill>
                                <a:latin typeface="Cambria Math" panose="02040503050406030204" pitchFamily="18" charset="0"/>
                              </a:rPr>
                            </m:ctrlPr>
                          </m:accPr>
                          <m:e>
                            <m:r>
                              <a:rPr lang="zh-CN" altLang="en-US" sz="2400" i="1">
                                <a:solidFill>
                                  <a:srgbClr val="FF0000"/>
                                </a:solidFill>
                                <a:latin typeface="Cambria Math" panose="02040503050406030204" pitchFamily="18" charset="0"/>
                              </a:rPr>
                              <m:t>𝛼</m:t>
                            </m:r>
                          </m:e>
                        </m:acc>
                      </m:e>
                      <m:sub>
                        <m:r>
                          <a:rPr lang="en-US" altLang="zh-CN" sz="2400" b="0" i="1" smtClean="0">
                            <a:solidFill>
                              <a:srgbClr val="FF0000"/>
                            </a:solidFill>
                            <a:latin typeface="Cambria Math" panose="02040503050406030204" pitchFamily="18" charset="0"/>
                          </a:rPr>
                          <m:t>𝑡</m:t>
                        </m:r>
                      </m:sub>
                    </m:sSub>
                    <m:r>
                      <a:rPr lang="en-US" altLang="zh-CN" sz="2200" b="0" i="1" smtClean="0">
                        <a:solidFill>
                          <a:srgbClr val="FF0000"/>
                        </a:solidFill>
                        <a:latin typeface="Cambria Math" panose="02040503050406030204" pitchFamily="18" charset="0"/>
                      </a:rPr>
                      <m:t>)</m:t>
                    </m:r>
                  </m:oMath>
                </a14:m>
                <a:r>
                  <a:rPr lang="zh-CN" altLang="en-US" sz="2200" dirty="0">
                    <a:solidFill>
                      <a:srgbClr val="FF0000"/>
                    </a:solidFill>
                  </a:rPr>
                  <a:t> </a:t>
                </a:r>
                <a14:m>
                  <m:oMath xmlns:m="http://schemas.openxmlformats.org/officeDocument/2006/math">
                    <m:r>
                      <a:rPr lang="en-US" altLang="zh-CN" sz="2200" b="0" i="0" smtClean="0">
                        <a:solidFill>
                          <a:srgbClr val="FF0000"/>
                        </a:solidFill>
                        <a:latin typeface="Cambria Math" panose="02040503050406030204" pitchFamily="18" charset="0"/>
                      </a:rPr>
                      <m:t>      </m:t>
                    </m:r>
                    <m:r>
                      <a:rPr lang="en-US" altLang="zh-CN" sz="2200" i="1">
                        <a:solidFill>
                          <a:srgbClr val="FF0000"/>
                        </a:solidFill>
                        <a:latin typeface="Cambria Math" panose="02040503050406030204" pitchFamily="18" charset="0"/>
                      </a:rPr>
                      <m:t>𝑝</m:t>
                    </m:r>
                    <m:d>
                      <m:dPr>
                        <m:ctrlPr>
                          <a:rPr lang="en-US" altLang="zh-CN" sz="2200" i="1">
                            <a:solidFill>
                              <a:srgbClr val="FF0000"/>
                            </a:solidFill>
                            <a:latin typeface="Cambria Math" panose="02040503050406030204" pitchFamily="18" charset="0"/>
                          </a:rPr>
                        </m:ctrlPr>
                      </m:dPr>
                      <m:e>
                        <m:sSub>
                          <m:sSubPr>
                            <m:ctrlPr>
                              <a:rPr lang="en-US" altLang="zh-CN" sz="2200" i="1">
                                <a:solidFill>
                                  <a:srgbClr val="FF0000"/>
                                </a:solidFill>
                                <a:latin typeface="Cambria Math" panose="02040503050406030204" pitchFamily="18" charset="0"/>
                              </a:rPr>
                            </m:ctrlPr>
                          </m:sSubPr>
                          <m:e>
                            <m:r>
                              <a:rPr lang="en-US" altLang="zh-CN" sz="2200" i="1">
                                <a:solidFill>
                                  <a:srgbClr val="FF0000"/>
                                </a:solidFill>
                                <a:latin typeface="Cambria Math" panose="02040503050406030204" pitchFamily="18" charset="0"/>
                              </a:rPr>
                              <m:t>𝑥</m:t>
                            </m:r>
                          </m:e>
                          <m:sub>
                            <m:r>
                              <a:rPr lang="en-US" altLang="zh-CN" sz="2200" i="1">
                                <a:solidFill>
                                  <a:srgbClr val="FF0000"/>
                                </a:solidFill>
                                <a:latin typeface="Cambria Math" panose="02040503050406030204" pitchFamily="18" charset="0"/>
                              </a:rPr>
                              <m:t>𝑡</m:t>
                            </m:r>
                            <m:r>
                              <a:rPr lang="en-US" altLang="zh-CN" sz="2200" b="0" i="1" smtClean="0">
                                <a:solidFill>
                                  <a:srgbClr val="FF0000"/>
                                </a:solidFill>
                                <a:latin typeface="Cambria Math" panose="02040503050406030204" pitchFamily="18" charset="0"/>
                              </a:rPr>
                              <m:t>−1</m:t>
                            </m:r>
                          </m:sub>
                        </m:sSub>
                      </m:e>
                      <m:e>
                        <m:sSub>
                          <m:sSubPr>
                            <m:ctrlPr>
                              <a:rPr lang="en-US" altLang="zh-CN" sz="2200" i="1">
                                <a:solidFill>
                                  <a:srgbClr val="FF0000"/>
                                </a:solidFill>
                                <a:latin typeface="Cambria Math" panose="02040503050406030204" pitchFamily="18" charset="0"/>
                              </a:rPr>
                            </m:ctrlPr>
                          </m:sSubPr>
                          <m:e>
                            <m:r>
                              <a:rPr lang="en-US" altLang="zh-CN" sz="2200" i="1">
                                <a:solidFill>
                                  <a:srgbClr val="FF0000"/>
                                </a:solidFill>
                                <a:latin typeface="Cambria Math" panose="02040503050406030204" pitchFamily="18" charset="0"/>
                              </a:rPr>
                              <m:t>𝑥</m:t>
                            </m:r>
                          </m:e>
                          <m:sub>
                            <m:r>
                              <a:rPr lang="en-US" altLang="zh-CN" sz="2200" i="1">
                                <a:solidFill>
                                  <a:srgbClr val="FF0000"/>
                                </a:solidFill>
                                <a:latin typeface="Cambria Math" panose="02040503050406030204" pitchFamily="18" charset="0"/>
                              </a:rPr>
                              <m:t>0</m:t>
                            </m:r>
                          </m:sub>
                        </m:sSub>
                      </m:e>
                    </m:d>
                    <m:r>
                      <a:rPr lang="en-US" altLang="zh-CN" sz="2200" i="1">
                        <a:solidFill>
                          <a:srgbClr val="FF0000"/>
                        </a:solidFill>
                        <a:latin typeface="Cambria Math" panose="02040503050406030204" pitchFamily="18" charset="0"/>
                      </a:rPr>
                      <m:t>~</m:t>
                    </m:r>
                    <m:r>
                      <a:rPr lang="en-US" altLang="zh-CN" sz="2200" i="1">
                        <a:solidFill>
                          <a:srgbClr val="FF0000"/>
                        </a:solidFill>
                        <a:latin typeface="Cambria Math" panose="02040503050406030204" pitchFamily="18" charset="0"/>
                      </a:rPr>
                      <m:t>𝑁</m:t>
                    </m:r>
                    <m:r>
                      <a:rPr lang="en-US" altLang="zh-CN" sz="2200" i="1">
                        <a:solidFill>
                          <a:srgbClr val="FF0000"/>
                        </a:solidFill>
                        <a:latin typeface="Cambria Math" panose="02040503050406030204" pitchFamily="18" charset="0"/>
                      </a:rPr>
                      <m:t>(</m:t>
                    </m:r>
                    <m:rad>
                      <m:radPr>
                        <m:degHide m:val="on"/>
                        <m:ctrlPr>
                          <a:rPr lang="en-US" altLang="zh-CN" sz="2200" i="1">
                            <a:solidFill>
                              <a:srgbClr val="FF0000"/>
                            </a:solidFill>
                            <a:latin typeface="Cambria Math" panose="02040503050406030204" pitchFamily="18" charset="0"/>
                          </a:rPr>
                        </m:ctrlPr>
                      </m:radPr>
                      <m:deg/>
                      <m:e>
                        <m:sSub>
                          <m:sSubPr>
                            <m:ctrlPr>
                              <a:rPr lang="en-US" altLang="zh-CN" sz="2400" i="1">
                                <a:solidFill>
                                  <a:srgbClr val="FF0000"/>
                                </a:solidFill>
                                <a:latin typeface="Cambria Math" panose="02040503050406030204" pitchFamily="18" charset="0"/>
                              </a:rPr>
                            </m:ctrlPr>
                          </m:sSubPr>
                          <m:e>
                            <m:acc>
                              <m:accPr>
                                <m:chr m:val="̅"/>
                                <m:ctrlPr>
                                  <a:rPr lang="en-US" altLang="zh-CN" sz="2400" i="1">
                                    <a:solidFill>
                                      <a:srgbClr val="FF0000"/>
                                    </a:solidFill>
                                    <a:latin typeface="Cambria Math" panose="02040503050406030204" pitchFamily="18" charset="0"/>
                                  </a:rPr>
                                </m:ctrlPr>
                              </m:accPr>
                              <m:e>
                                <m:r>
                                  <a:rPr lang="zh-CN" altLang="en-US" sz="2400" i="1">
                                    <a:solidFill>
                                      <a:srgbClr val="FF0000"/>
                                    </a:solidFill>
                                    <a:latin typeface="Cambria Math" panose="02040503050406030204" pitchFamily="18" charset="0"/>
                                  </a:rPr>
                                  <m:t>𝛼</m:t>
                                </m:r>
                              </m:e>
                            </m:acc>
                          </m:e>
                          <m:sub>
                            <m:r>
                              <a:rPr lang="en-US" altLang="zh-CN" sz="2400" b="0" i="1" smtClean="0">
                                <a:solidFill>
                                  <a:srgbClr val="FF0000"/>
                                </a:solidFill>
                                <a:latin typeface="Cambria Math" panose="02040503050406030204" pitchFamily="18" charset="0"/>
                              </a:rPr>
                              <m:t>𝑡</m:t>
                            </m:r>
                            <m:r>
                              <a:rPr lang="en-US" altLang="zh-CN" sz="2400" b="0" i="1" smtClean="0">
                                <a:solidFill>
                                  <a:srgbClr val="FF0000"/>
                                </a:solidFill>
                                <a:latin typeface="Cambria Math" panose="02040503050406030204" pitchFamily="18" charset="0"/>
                              </a:rPr>
                              <m:t>−1</m:t>
                            </m:r>
                          </m:sub>
                        </m:sSub>
                      </m:e>
                    </m:rad>
                    <m:sSub>
                      <m:sSubPr>
                        <m:ctrlPr>
                          <a:rPr lang="en-US" altLang="zh-CN" sz="2200" i="1">
                            <a:solidFill>
                              <a:srgbClr val="FF0000"/>
                            </a:solidFill>
                            <a:latin typeface="Cambria Math" panose="02040503050406030204" pitchFamily="18" charset="0"/>
                          </a:rPr>
                        </m:ctrlPr>
                      </m:sSubPr>
                      <m:e>
                        <m:r>
                          <a:rPr lang="en-US" altLang="zh-CN" sz="2200" i="1">
                            <a:solidFill>
                              <a:srgbClr val="FF0000"/>
                            </a:solidFill>
                            <a:latin typeface="Cambria Math" panose="02040503050406030204" pitchFamily="18" charset="0"/>
                          </a:rPr>
                          <m:t>𝑥</m:t>
                        </m:r>
                      </m:e>
                      <m:sub>
                        <m:r>
                          <a:rPr lang="en-US" altLang="zh-CN" sz="2200" i="1">
                            <a:solidFill>
                              <a:srgbClr val="FF0000"/>
                            </a:solidFill>
                            <a:latin typeface="Cambria Math" panose="02040503050406030204" pitchFamily="18" charset="0"/>
                          </a:rPr>
                          <m:t>0</m:t>
                        </m:r>
                      </m:sub>
                    </m:sSub>
                    <m:r>
                      <a:rPr lang="en-US" altLang="zh-CN" sz="2200" i="1">
                        <a:solidFill>
                          <a:srgbClr val="FF0000"/>
                        </a:solidFill>
                        <a:latin typeface="Cambria Math" panose="02040503050406030204" pitchFamily="18" charset="0"/>
                      </a:rPr>
                      <m:t>,1−</m:t>
                    </m:r>
                    <m:sSub>
                      <m:sSubPr>
                        <m:ctrlPr>
                          <a:rPr lang="en-US" altLang="zh-CN" sz="2400" i="1">
                            <a:solidFill>
                              <a:srgbClr val="FF0000"/>
                            </a:solidFill>
                            <a:latin typeface="Cambria Math" panose="02040503050406030204" pitchFamily="18" charset="0"/>
                          </a:rPr>
                        </m:ctrlPr>
                      </m:sSubPr>
                      <m:e>
                        <m:acc>
                          <m:accPr>
                            <m:chr m:val="̅"/>
                            <m:ctrlPr>
                              <a:rPr lang="en-US" altLang="zh-CN" sz="2400" i="1">
                                <a:solidFill>
                                  <a:srgbClr val="FF0000"/>
                                </a:solidFill>
                                <a:latin typeface="Cambria Math" panose="02040503050406030204" pitchFamily="18" charset="0"/>
                              </a:rPr>
                            </m:ctrlPr>
                          </m:accPr>
                          <m:e>
                            <m:r>
                              <a:rPr lang="zh-CN" altLang="en-US" sz="2400" i="1">
                                <a:solidFill>
                                  <a:srgbClr val="FF0000"/>
                                </a:solidFill>
                                <a:latin typeface="Cambria Math" panose="02040503050406030204" pitchFamily="18" charset="0"/>
                              </a:rPr>
                              <m:t>𝛼</m:t>
                            </m:r>
                          </m:e>
                        </m:acc>
                      </m:e>
                      <m:sub>
                        <m:r>
                          <a:rPr lang="en-US" altLang="zh-CN" sz="2400" b="0" i="1" smtClean="0">
                            <a:solidFill>
                              <a:srgbClr val="FF0000"/>
                            </a:solidFill>
                            <a:latin typeface="Cambria Math" panose="02040503050406030204" pitchFamily="18" charset="0"/>
                          </a:rPr>
                          <m:t>𝑡</m:t>
                        </m:r>
                        <m:r>
                          <a:rPr lang="en-US" altLang="zh-CN" sz="2400" b="0" i="1" smtClean="0">
                            <a:solidFill>
                              <a:srgbClr val="FF0000"/>
                            </a:solidFill>
                            <a:latin typeface="Cambria Math" panose="02040503050406030204" pitchFamily="18" charset="0"/>
                          </a:rPr>
                          <m:t>−1</m:t>
                        </m:r>
                      </m:sub>
                    </m:sSub>
                    <m:r>
                      <a:rPr lang="en-US" altLang="zh-CN" sz="2200" i="1">
                        <a:solidFill>
                          <a:srgbClr val="FF0000"/>
                        </a:solidFill>
                        <a:latin typeface="Cambria Math" panose="02040503050406030204" pitchFamily="18" charset="0"/>
                      </a:rPr>
                      <m:t>)</m:t>
                    </m:r>
                  </m:oMath>
                </a14:m>
                <a:endParaRPr lang="zh-CN" altLang="en-US" sz="2200" dirty="0">
                  <a:solidFill>
                    <a:srgbClr val="FF0000"/>
                  </a:solidFill>
                </a:endParaRPr>
              </a:p>
              <a:p>
                <a:pPr algn="ctr"/>
                <a:endParaRPr lang="zh-CN" altLang="en-US" sz="2200" dirty="0">
                  <a:solidFill>
                    <a:srgbClr val="FF0000"/>
                  </a:solidFill>
                </a:endParaRPr>
              </a:p>
            </p:txBody>
          </p:sp>
        </mc:Choice>
        <mc:Fallback xmlns="">
          <p:sp>
            <p:nvSpPr>
              <p:cNvPr id="8" name="文本框 7">
                <a:extLst>
                  <a:ext uri="{FF2B5EF4-FFF2-40B4-BE49-F238E27FC236}">
                    <a16:creationId xmlns:a16="http://schemas.microsoft.com/office/drawing/2014/main" id="{89F0EAA9-8B34-216B-9846-6F132962AB2A}"/>
                  </a:ext>
                </a:extLst>
              </p:cNvPr>
              <p:cNvSpPr txBox="1">
                <a:spLocks noRot="1" noChangeAspect="1" noMove="1" noResize="1" noEditPoints="1" noAdjustHandles="1" noChangeArrowheads="1" noChangeShapeType="1" noTextEdit="1"/>
              </p:cNvSpPr>
              <p:nvPr/>
            </p:nvSpPr>
            <p:spPr>
              <a:xfrm>
                <a:off x="1236002" y="6240516"/>
                <a:ext cx="9535015" cy="840871"/>
              </a:xfrm>
              <a:prstGeom prst="rect">
                <a:avLst/>
              </a:prstGeom>
              <a:blipFill>
                <a:blip r:embed="rId10"/>
                <a:stretch>
                  <a:fillRect/>
                </a:stretch>
              </a:blipFill>
            </p:spPr>
            <p:txBody>
              <a:bodyPr/>
              <a:lstStyle/>
              <a:p>
                <a:r>
                  <a:rPr lang="zh-CN" altLang="en-US">
                    <a:noFill/>
                  </a:rPr>
                  <a:t> </a:t>
                </a:r>
              </a:p>
            </p:txBody>
          </p:sp>
        </mc:Fallback>
      </mc:AlternateContent>
      <p:grpSp>
        <p:nvGrpSpPr>
          <p:cNvPr id="18" name="组合 17">
            <a:extLst>
              <a:ext uri="{FF2B5EF4-FFF2-40B4-BE49-F238E27FC236}">
                <a16:creationId xmlns:a16="http://schemas.microsoft.com/office/drawing/2014/main" id="{3F6DF8F8-9710-C190-D133-DC2F641DA7DC}"/>
              </a:ext>
            </a:extLst>
          </p:cNvPr>
          <p:cNvGrpSpPr/>
          <p:nvPr/>
        </p:nvGrpSpPr>
        <p:grpSpPr>
          <a:xfrm>
            <a:off x="1141325" y="2716449"/>
            <a:ext cx="11939656" cy="2975981"/>
            <a:chOff x="849998" y="2958466"/>
            <a:chExt cx="11939656" cy="2975981"/>
          </a:xfrm>
        </p:grpSpPr>
        <p:grpSp>
          <p:nvGrpSpPr>
            <p:cNvPr id="6" name="组合 5">
              <a:extLst>
                <a:ext uri="{FF2B5EF4-FFF2-40B4-BE49-F238E27FC236}">
                  <a16:creationId xmlns:a16="http://schemas.microsoft.com/office/drawing/2014/main" id="{47CCF456-0E63-DCA2-9145-488E0B0F7135}"/>
                </a:ext>
              </a:extLst>
            </p:cNvPr>
            <p:cNvGrpSpPr/>
            <p:nvPr/>
          </p:nvGrpSpPr>
          <p:grpSpPr>
            <a:xfrm>
              <a:off x="849998" y="2958466"/>
              <a:ext cx="11939656" cy="2969727"/>
              <a:chOff x="944445" y="3272138"/>
              <a:chExt cx="11939656" cy="2969727"/>
            </a:xfrm>
          </p:grpSpPr>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5610C851-7147-69BE-BEF0-1F84DD064D1A}"/>
                      </a:ext>
                    </a:extLst>
                  </p:cNvPr>
                  <p:cNvSpPr txBox="1"/>
                  <p:nvPr/>
                </p:nvSpPr>
                <p:spPr>
                  <a:xfrm>
                    <a:off x="1036187" y="3272138"/>
                    <a:ext cx="9365972" cy="335413"/>
                  </a:xfrm>
                  <a:prstGeom prst="rect">
                    <a:avLst/>
                  </a:prstGeom>
                  <a:noFill/>
                </p:spPr>
                <p:txBody>
                  <a:bodyPr wrap="square" lIns="0" tIns="0" rIns="0" bIns="0"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ad>
                          <m:radPr>
                            <m:degHide m:val="on"/>
                            <m:ctrlPr>
                              <a:rPr lang="en-US" altLang="zh-CN" i="1" smtClean="0">
                                <a:latin typeface="Cambria Math" panose="02040503050406030204" pitchFamily="18" charset="0"/>
                              </a:rPr>
                            </m:ctrlPr>
                          </m:radPr>
                          <m:deg/>
                          <m:e>
                            <m:sSub>
                              <m:sSubPr>
                                <m:ctrlPr>
                                  <a:rPr lang="en-US" altLang="zh-CN"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𝑡</m:t>
                                </m:r>
                              </m:sub>
                            </m:sSub>
                          </m:e>
                        </m:rad>
                        <m:sSub>
                          <m:sSubPr>
                            <m:ctrlPr>
                              <a:rPr lang="en-US" altLang="zh-CN" i="1">
                                <a:latin typeface="Cambria Math" panose="02040503050406030204" pitchFamily="18" charset="0"/>
                              </a:rPr>
                            </m:ctrlPr>
                          </m:sSubPr>
                          <m:e>
                            <m:r>
                              <a:rPr lang="en-US" altLang="zh-CN" b="0" i="1">
                                <a:latin typeface="Cambria Math" panose="02040503050406030204" pitchFamily="18" charset="0"/>
                              </a:rPr>
                              <m:t>𝑥</m:t>
                            </m:r>
                          </m:e>
                          <m:sub>
                            <m:r>
                              <a:rPr lang="en-US" altLang="zh-CN" b="0" i="1">
                                <a:latin typeface="Cambria Math" panose="02040503050406030204" pitchFamily="18" charset="0"/>
                              </a:rPr>
                              <m:t>𝑡</m:t>
                            </m:r>
                            <m:r>
                              <a:rPr lang="en-US" altLang="zh-CN" b="0" i="1">
                                <a:latin typeface="Cambria Math" panose="02040503050406030204" pitchFamily="18" charset="0"/>
                              </a:rPr>
                              <m:t>−1</m:t>
                            </m:r>
                          </m:sub>
                        </m:sSub>
                        <m:r>
                          <a:rPr lang="en-US" altLang="zh-CN" b="0" i="1" smtClean="0">
                            <a:latin typeface="Cambria Math" panose="02040503050406030204" pitchFamily="18" charset="0"/>
                          </a:rPr>
                          <m:t>+</m:t>
                        </m:r>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1−</m:t>
                                </m:r>
                                <m:r>
                                  <a:rPr lang="zh-CN" altLang="en-US" b="0" i="1">
                                    <a:latin typeface="Cambria Math" panose="02040503050406030204" pitchFamily="18" charset="0"/>
                                  </a:rPr>
                                  <m:t>𝛼</m:t>
                                </m:r>
                              </m:e>
                              <m:sub>
                                <m:r>
                                  <a:rPr lang="en-US" altLang="zh-CN" b="0" i="1">
                                    <a:latin typeface="Cambria Math" panose="02040503050406030204" pitchFamily="18" charset="0"/>
                                  </a:rPr>
                                  <m:t>𝑡</m:t>
                                </m:r>
                              </m:sub>
                            </m:sSub>
                          </m:e>
                        </m:rad>
                        <m:sSub>
                          <m:sSubPr>
                            <m:ctrlPr>
                              <a:rPr lang="en-US" altLang="zh-CN" i="1" smtClean="0">
                                <a:latin typeface="Cambria Math" panose="02040503050406030204" pitchFamily="18" charset="0"/>
                              </a:rPr>
                            </m:ctrlPr>
                          </m:sSubPr>
                          <m:e>
                            <m:r>
                              <a:rPr lang="zh-CN" altLang="en-US" b="0" i="1" smtClean="0">
                                <a:latin typeface="Cambria Math" panose="02040503050406030204" pitchFamily="18" charset="0"/>
                              </a:rPr>
                              <m:t>𝜀</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ad>
                          <m:radPr>
                            <m:degHide m:val="on"/>
                            <m:ctrlPr>
                              <a:rPr lang="en-US" altLang="zh-CN" i="1" smtClean="0">
                                <a:latin typeface="Cambria Math" panose="02040503050406030204" pitchFamily="18" charset="0"/>
                              </a:rPr>
                            </m:ctrlPr>
                          </m:radPr>
                          <m:deg/>
                          <m:e>
                            <m:sSub>
                              <m:sSubPr>
                                <m:ctrlPr>
                                  <a:rPr lang="en-US" altLang="zh-CN" i="1">
                                    <a:latin typeface="Cambria Math" panose="02040503050406030204" pitchFamily="18" charset="0"/>
                                  </a:rPr>
                                </m:ctrlPr>
                              </m:sSubPr>
                              <m:e>
                                <m:r>
                                  <a:rPr lang="zh-CN" altLang="en-US" b="0" i="1">
                                    <a:latin typeface="Cambria Math" panose="02040503050406030204" pitchFamily="18" charset="0"/>
                                  </a:rPr>
                                  <m:t>𝛼</m:t>
                                </m:r>
                              </m:e>
                              <m:sub>
                                <m:r>
                                  <a:rPr lang="en-US" altLang="zh-CN" b="0" i="1">
                                    <a:latin typeface="Cambria Math" panose="02040503050406030204" pitchFamily="18" charset="0"/>
                                  </a:rPr>
                                  <m:t>𝑡</m:t>
                                </m:r>
                              </m:sub>
                            </m:sSub>
                          </m:e>
                        </m:rad>
                        <m:r>
                          <a:rPr lang="en-US" altLang="zh-CN" b="0" i="1" smtClean="0">
                            <a:latin typeface="Cambria Math" panose="02040503050406030204" pitchFamily="18" charset="0"/>
                          </a:rPr>
                          <m:t>(</m:t>
                        </m:r>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r>
                                  <a:rPr lang="zh-CN" altLang="en-US" b="0" i="1">
                                    <a:latin typeface="Cambria Math" panose="02040503050406030204" pitchFamily="18" charset="0"/>
                                  </a:rPr>
                                  <m:t>𝛼</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rad>
                        <m:sSub>
                          <m:sSubPr>
                            <m:ctrlPr>
                              <a:rPr lang="en-US" altLang="zh-CN" i="1">
                                <a:latin typeface="Cambria Math" panose="02040503050406030204" pitchFamily="18" charset="0"/>
                              </a:rPr>
                            </m:ctrlPr>
                          </m:sSubPr>
                          <m:e>
                            <m:r>
                              <a:rPr lang="en-US" altLang="zh-CN" b="0" i="1">
                                <a:latin typeface="Cambria Math" panose="02040503050406030204" pitchFamily="18" charset="0"/>
                              </a:rPr>
                              <m:t>𝑥</m:t>
                            </m:r>
                          </m:e>
                          <m:sub>
                            <m:r>
                              <a:rPr lang="en-US" altLang="zh-CN" b="0" i="1">
                                <a:latin typeface="Cambria Math" panose="02040503050406030204" pitchFamily="18" charset="0"/>
                              </a:rPr>
                              <m:t>𝑡</m:t>
                            </m:r>
                            <m:r>
                              <a:rPr lang="en-US" altLang="zh-CN" b="0" i="1">
                                <a:latin typeface="Cambria Math" panose="02040503050406030204" pitchFamily="18" charset="0"/>
                              </a:rPr>
                              <m:t>−2</m:t>
                            </m:r>
                          </m:sub>
                        </m:sSub>
                        <m:r>
                          <a:rPr lang="en-US" altLang="zh-CN" b="0" i="1">
                            <a:latin typeface="Cambria Math" panose="02040503050406030204" pitchFamily="18" charset="0"/>
                          </a:rPr>
                          <m:t>+</m:t>
                        </m:r>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r>
                                  <a:rPr lang="en-US" altLang="zh-CN" b="0" i="1">
                                    <a:latin typeface="Cambria Math" panose="02040503050406030204" pitchFamily="18" charset="0"/>
                                  </a:rPr>
                                  <m:t>1−</m:t>
                                </m:r>
                                <m:r>
                                  <a:rPr lang="zh-CN" altLang="en-US" b="0" i="1">
                                    <a:latin typeface="Cambria Math" panose="02040503050406030204" pitchFamily="18" charset="0"/>
                                  </a:rPr>
                                  <m:t>𝛼</m:t>
                                </m:r>
                              </m:e>
                              <m:sub>
                                <m:r>
                                  <a:rPr lang="en-US" altLang="zh-CN" b="0" i="1">
                                    <a:latin typeface="Cambria Math" panose="02040503050406030204" pitchFamily="18" charset="0"/>
                                  </a:rPr>
                                  <m:t>𝑡</m:t>
                                </m:r>
                                <m:r>
                                  <a:rPr lang="en-US" altLang="zh-CN" b="0" i="1" smtClean="0">
                                    <a:latin typeface="Cambria Math" panose="02040503050406030204" pitchFamily="18" charset="0"/>
                                  </a:rPr>
                                  <m:t>−1</m:t>
                                </m:r>
                              </m:sub>
                            </m:sSub>
                          </m:e>
                        </m:rad>
                        <m:sSub>
                          <m:sSubPr>
                            <m:ctrlPr>
                              <a:rPr lang="en-US" altLang="zh-CN" i="1">
                                <a:latin typeface="Cambria Math" panose="02040503050406030204" pitchFamily="18" charset="0"/>
                              </a:rPr>
                            </m:ctrlPr>
                          </m:sSubPr>
                          <m:e>
                            <m:r>
                              <a:rPr lang="zh-CN" altLang="en-US" b="0" i="1" smtClean="0">
                                <a:latin typeface="Cambria Math" panose="02040503050406030204" pitchFamily="18" charset="0"/>
                              </a:rPr>
                              <m:t>𝜀</m:t>
                            </m:r>
                          </m:e>
                          <m:sub>
                            <m:r>
                              <a:rPr lang="en-US" altLang="zh-CN" b="0" i="1">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r>
                          <a:rPr lang="en-US" altLang="zh-CN" b="0" i="1">
                            <a:latin typeface="Cambria Math" panose="02040503050406030204" pitchFamily="18" charset="0"/>
                          </a:rPr>
                          <m:t>+</m:t>
                        </m:r>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r>
                                  <a:rPr lang="en-US" altLang="zh-CN" b="0" i="1">
                                    <a:latin typeface="Cambria Math" panose="02040503050406030204" pitchFamily="18" charset="0"/>
                                  </a:rPr>
                                  <m:t>1−</m:t>
                                </m:r>
                                <m:r>
                                  <a:rPr lang="zh-CN" altLang="en-US" b="0" i="1">
                                    <a:latin typeface="Cambria Math" panose="02040503050406030204" pitchFamily="18" charset="0"/>
                                  </a:rPr>
                                  <m:t>𝛼</m:t>
                                </m:r>
                              </m:e>
                              <m:sub>
                                <m:r>
                                  <a:rPr lang="en-US" altLang="zh-CN" b="0" i="1">
                                    <a:latin typeface="Cambria Math" panose="02040503050406030204" pitchFamily="18" charset="0"/>
                                  </a:rPr>
                                  <m:t>𝑡</m:t>
                                </m:r>
                              </m:sub>
                            </m:sSub>
                          </m:e>
                        </m:rad>
                        <m:sSub>
                          <m:sSubPr>
                            <m:ctrlPr>
                              <a:rPr lang="en-US" altLang="zh-CN" i="1">
                                <a:latin typeface="Cambria Math" panose="02040503050406030204" pitchFamily="18" charset="0"/>
                              </a:rPr>
                            </m:ctrlPr>
                          </m:sSubPr>
                          <m:e>
                            <m:r>
                              <a:rPr lang="zh-CN" altLang="en-US" b="0" i="1" smtClean="0">
                                <a:latin typeface="Cambria Math" panose="02040503050406030204" pitchFamily="18" charset="0"/>
                              </a:rPr>
                              <m:t>𝜀</m:t>
                            </m:r>
                          </m:e>
                          <m:sub>
                            <m:r>
                              <a:rPr lang="en-US" altLang="zh-CN" b="0" i="1">
                                <a:latin typeface="Cambria Math" panose="02040503050406030204" pitchFamily="18" charset="0"/>
                              </a:rPr>
                              <m:t>𝑡</m:t>
                            </m:r>
                          </m:sub>
                        </m:sSub>
                      </m:oMath>
                    </a14:m>
                    <a:endParaRPr lang="en-US" altLang="zh-CN" dirty="0"/>
                  </a:p>
                </p:txBody>
              </p:sp>
            </mc:Choice>
            <mc:Fallback xmlns="">
              <p:sp>
                <p:nvSpPr>
                  <p:cNvPr id="70" name="文本框 69">
                    <a:extLst>
                      <a:ext uri="{FF2B5EF4-FFF2-40B4-BE49-F238E27FC236}">
                        <a16:creationId xmlns:a16="http://schemas.microsoft.com/office/drawing/2014/main" id="{5610C851-7147-69BE-BEF0-1F84DD064D1A}"/>
                      </a:ext>
                    </a:extLst>
                  </p:cNvPr>
                  <p:cNvSpPr txBox="1">
                    <a:spLocks noRot="1" noChangeAspect="1" noMove="1" noResize="1" noEditPoints="1" noAdjustHandles="1" noChangeArrowheads="1" noChangeShapeType="1" noTextEdit="1"/>
                  </p:cNvSpPr>
                  <p:nvPr/>
                </p:nvSpPr>
                <p:spPr>
                  <a:xfrm>
                    <a:off x="1036187" y="3272138"/>
                    <a:ext cx="9365972" cy="335413"/>
                  </a:xfrm>
                  <a:prstGeom prst="rect">
                    <a:avLst/>
                  </a:prstGeom>
                  <a:blipFill>
                    <a:blip r:embed="rId11"/>
                    <a:stretch>
                      <a:fillRect l="-651"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108BDA0-8DBE-766B-C971-4B0BBF127B73}"/>
                      </a:ext>
                    </a:extLst>
                  </p:cNvPr>
                  <p:cNvSpPr txBox="1"/>
                  <p:nvPr/>
                </p:nvSpPr>
                <p:spPr>
                  <a:xfrm>
                    <a:off x="1036186" y="3811942"/>
                    <a:ext cx="11847915" cy="335413"/>
                  </a:xfrm>
                  <a:prstGeom prst="rect">
                    <a:avLst/>
                  </a:prstGeom>
                  <a:noFill/>
                </p:spPr>
                <p:txBody>
                  <a:bodyPr wrap="square" lIns="0" tIns="0" rIns="0" bIns="0" rtlCol="0">
                    <a:spAutoFit/>
                  </a:bodyPr>
                  <a:lstStyle/>
                  <a:p>
                    <a:r>
                      <a:rPr lang="en-US" altLang="zh-CN" dirty="0"/>
                      <a:t>    </a:t>
                    </a:r>
                    <a14:m>
                      <m:oMath xmlns:m="http://schemas.openxmlformats.org/officeDocument/2006/math">
                        <m:r>
                          <a:rPr lang="en-US" altLang="zh-CN" b="0" i="1" smtClean="0">
                            <a:latin typeface="Cambria Math" panose="02040503050406030204" pitchFamily="18" charset="0"/>
                          </a:rPr>
                          <m:t>= </m:t>
                        </m:r>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zh-CN" altLang="en-US" b="0" i="1">
                                        <a:latin typeface="Cambria Math" panose="02040503050406030204" pitchFamily="18" charset="0"/>
                                      </a:rPr>
                                      <m:t>𝛼</m:t>
                                    </m:r>
                                  </m:e>
                                  <m:sub>
                                    <m:r>
                                      <a:rPr lang="en-US" altLang="zh-CN" b="0" i="1">
                                        <a:latin typeface="Cambria Math" panose="02040503050406030204" pitchFamily="18" charset="0"/>
                                      </a:rPr>
                                      <m:t>𝑡</m:t>
                                    </m:r>
                                  </m:sub>
                                </m:sSub>
                                <m:r>
                                  <a:rPr lang="zh-CN" altLang="en-US" b="0" i="1">
                                    <a:latin typeface="Cambria Math" panose="02040503050406030204" pitchFamily="18" charset="0"/>
                                  </a:rPr>
                                  <m:t>𝛼</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rad>
                        <m:sSub>
                          <m:sSubPr>
                            <m:ctrlPr>
                              <a:rPr lang="en-US" altLang="zh-CN" i="1">
                                <a:latin typeface="Cambria Math" panose="02040503050406030204" pitchFamily="18" charset="0"/>
                              </a:rPr>
                            </m:ctrlPr>
                          </m:sSubPr>
                          <m:e>
                            <m:r>
                              <a:rPr lang="en-US" altLang="zh-CN" b="0" i="1">
                                <a:latin typeface="Cambria Math" panose="02040503050406030204" pitchFamily="18" charset="0"/>
                              </a:rPr>
                              <m:t>𝑥</m:t>
                            </m:r>
                          </m:e>
                          <m:sub>
                            <m:r>
                              <a:rPr lang="en-US" altLang="zh-CN" b="0" i="1">
                                <a:latin typeface="Cambria Math" panose="02040503050406030204" pitchFamily="18" charset="0"/>
                              </a:rPr>
                              <m:t>𝑡</m:t>
                            </m:r>
                            <m:r>
                              <a:rPr lang="en-US" altLang="zh-CN" b="0" i="1">
                                <a:latin typeface="Cambria Math" panose="02040503050406030204" pitchFamily="18" charset="0"/>
                              </a:rPr>
                              <m:t>−2</m:t>
                            </m:r>
                          </m:sub>
                        </m:sSub>
                        <m:r>
                          <a:rPr lang="en-US" altLang="zh-CN" b="0" i="1">
                            <a:latin typeface="Cambria Math" panose="02040503050406030204" pitchFamily="18" charset="0"/>
                          </a:rPr>
                          <m:t>+</m:t>
                        </m:r>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zh-CN" altLang="en-US" b="0" i="1">
                                        <a:latin typeface="Cambria Math" panose="02040503050406030204" pitchFamily="18" charset="0"/>
                                      </a:rPr>
                                      <m:t>𝛼</m:t>
                                    </m:r>
                                  </m:e>
                                  <m:sub>
                                    <m:r>
                                      <a:rPr lang="en-US" altLang="zh-CN" b="0" i="1">
                                        <a:latin typeface="Cambria Math" panose="02040503050406030204" pitchFamily="18" charset="0"/>
                                      </a:rPr>
                                      <m:t>𝑡</m:t>
                                    </m:r>
                                  </m:sub>
                                </m:sSub>
                                <m:r>
                                  <a:rPr lang="en-US" altLang="zh-CN" b="0" i="1" smtClean="0">
                                    <a:latin typeface="Cambria Math" panose="02040503050406030204" pitchFamily="18" charset="0"/>
                                  </a:rPr>
                                  <m:t>(</m:t>
                                </m:r>
                                <m:r>
                                  <a:rPr lang="en-US" altLang="zh-CN" b="0" i="1">
                                    <a:latin typeface="Cambria Math" panose="02040503050406030204" pitchFamily="18" charset="0"/>
                                  </a:rPr>
                                  <m:t>1−</m:t>
                                </m:r>
                                <m:r>
                                  <a:rPr lang="zh-CN" altLang="en-US" b="0" i="1">
                                    <a:latin typeface="Cambria Math" panose="02040503050406030204" pitchFamily="18" charset="0"/>
                                  </a:rPr>
                                  <m:t>𝛼</m:t>
                                </m:r>
                              </m:e>
                              <m:sub>
                                <m:r>
                                  <a:rPr lang="en-US" altLang="zh-CN" b="0" i="1">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e>
                        </m:rad>
                        <m:sSub>
                          <m:sSubPr>
                            <m:ctrlPr>
                              <a:rPr lang="en-US" altLang="zh-CN" i="1" smtClean="0">
                                <a:solidFill>
                                  <a:srgbClr val="FF0000"/>
                                </a:solidFill>
                                <a:latin typeface="Cambria Math" panose="02040503050406030204" pitchFamily="18" charset="0"/>
                              </a:rPr>
                            </m:ctrlPr>
                          </m:sSubPr>
                          <m:e>
                            <m:r>
                              <a:rPr lang="zh-CN" altLang="en-US" b="0" i="1" smtClean="0">
                                <a:solidFill>
                                  <a:srgbClr val="FF0000"/>
                                </a:solidFill>
                                <a:latin typeface="Cambria Math" panose="02040503050406030204" pitchFamily="18" charset="0"/>
                              </a:rPr>
                              <m:t>𝜀</m:t>
                            </m:r>
                          </m:e>
                          <m:sub>
                            <m:r>
                              <a:rPr lang="en-US" altLang="zh-CN" b="0" i="1">
                                <a:solidFill>
                                  <a:srgbClr val="FF0000"/>
                                </a:solidFill>
                                <a:latin typeface="Cambria Math" panose="02040503050406030204" pitchFamily="18" charset="0"/>
                              </a:rPr>
                              <m:t>𝑡</m:t>
                            </m:r>
                            <m:r>
                              <a:rPr lang="en-US" altLang="zh-CN" b="0" i="1" smtClean="0">
                                <a:solidFill>
                                  <a:srgbClr val="FF0000"/>
                                </a:solidFill>
                                <a:latin typeface="Cambria Math" panose="02040503050406030204" pitchFamily="18" charset="0"/>
                              </a:rPr>
                              <m:t>−1</m:t>
                            </m:r>
                          </m:sub>
                        </m:sSub>
                      </m:oMath>
                    </a14:m>
                    <a:r>
                      <a:rPr lang="en-US" altLang="zh-CN" dirty="0"/>
                      <a:t> </a:t>
                    </a:r>
                    <a14:m>
                      <m:oMath xmlns:m="http://schemas.openxmlformats.org/officeDocument/2006/math">
                        <m:r>
                          <a:rPr lang="en-US" altLang="zh-CN" b="0" i="1">
                            <a:latin typeface="Cambria Math" panose="02040503050406030204" pitchFamily="18" charset="0"/>
                          </a:rPr>
                          <m:t>+</m:t>
                        </m:r>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r>
                                  <a:rPr lang="en-US" altLang="zh-CN" b="0" i="1">
                                    <a:latin typeface="Cambria Math" panose="02040503050406030204" pitchFamily="18" charset="0"/>
                                  </a:rPr>
                                  <m:t>1−</m:t>
                                </m:r>
                                <m:r>
                                  <a:rPr lang="zh-CN" altLang="en-US" b="0" i="1">
                                    <a:latin typeface="Cambria Math" panose="02040503050406030204" pitchFamily="18" charset="0"/>
                                  </a:rPr>
                                  <m:t>𝛼</m:t>
                                </m:r>
                              </m:e>
                              <m:sub>
                                <m:r>
                                  <a:rPr lang="en-US" altLang="zh-CN" b="0" i="1">
                                    <a:latin typeface="Cambria Math" panose="02040503050406030204" pitchFamily="18" charset="0"/>
                                  </a:rPr>
                                  <m:t>𝑡</m:t>
                                </m:r>
                              </m:sub>
                            </m:sSub>
                          </m:e>
                        </m:rad>
                        <m:sSub>
                          <m:sSubPr>
                            <m:ctrlPr>
                              <a:rPr lang="en-US" altLang="zh-CN" i="1" smtClean="0">
                                <a:solidFill>
                                  <a:srgbClr val="FF0000"/>
                                </a:solidFill>
                                <a:latin typeface="Cambria Math" panose="02040503050406030204" pitchFamily="18" charset="0"/>
                              </a:rPr>
                            </m:ctrlPr>
                          </m:sSubPr>
                          <m:e>
                            <m:r>
                              <a:rPr lang="zh-CN" altLang="en-US" b="0" i="1" smtClean="0">
                                <a:solidFill>
                                  <a:srgbClr val="FF0000"/>
                                </a:solidFill>
                                <a:latin typeface="Cambria Math" panose="02040503050406030204" pitchFamily="18" charset="0"/>
                              </a:rPr>
                              <m:t>𝜀</m:t>
                            </m:r>
                          </m:e>
                          <m:sub>
                            <m:r>
                              <a:rPr lang="en-US" altLang="zh-CN" b="0" i="1">
                                <a:solidFill>
                                  <a:srgbClr val="FF0000"/>
                                </a:solidFill>
                                <a:latin typeface="Cambria Math" panose="02040503050406030204" pitchFamily="18" charset="0"/>
                              </a:rPr>
                              <m:t>𝑡</m:t>
                            </m:r>
                          </m:sub>
                        </m:sSub>
                      </m:oMath>
                    </a14:m>
                    <a:endParaRPr lang="en-US" altLang="zh-CN"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B108BDA0-8DBE-766B-C971-4B0BBF127B73}"/>
                      </a:ext>
                    </a:extLst>
                  </p:cNvPr>
                  <p:cNvSpPr txBox="1">
                    <a:spLocks noRot="1" noChangeAspect="1" noMove="1" noResize="1" noEditPoints="1" noAdjustHandles="1" noChangeArrowheads="1" noChangeShapeType="1" noTextEdit="1"/>
                  </p:cNvSpPr>
                  <p:nvPr/>
                </p:nvSpPr>
                <p:spPr>
                  <a:xfrm>
                    <a:off x="1036186" y="3811942"/>
                    <a:ext cx="11847915" cy="335413"/>
                  </a:xfrm>
                  <a:prstGeom prst="rect">
                    <a:avLst/>
                  </a:prstGeom>
                  <a:blipFill>
                    <a:blip r:embed="rId12"/>
                    <a:stretch>
                      <a:fillRect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1633A21-3C55-8E03-9767-853F9278617C}"/>
                      </a:ext>
                    </a:extLst>
                  </p:cNvPr>
                  <p:cNvSpPr txBox="1"/>
                  <p:nvPr/>
                </p:nvSpPr>
                <p:spPr>
                  <a:xfrm>
                    <a:off x="944445" y="5429951"/>
                    <a:ext cx="9365972" cy="335413"/>
                  </a:xfrm>
                  <a:prstGeom prst="rect">
                    <a:avLst/>
                  </a:prstGeom>
                  <a:noFill/>
                </p:spPr>
                <p:txBody>
                  <a:bodyPr wrap="square" lIns="0" tIns="0" rIns="0" bIns="0" rtlCol="0">
                    <a:spAutoFit/>
                  </a:bodyPr>
                  <a:lstStyle/>
                  <a:p>
                    <a:r>
                      <a:rPr lang="en-US" altLang="zh-CN" dirty="0"/>
                      <a:t>    </a:t>
                    </a:r>
                    <a14:m>
                      <m:oMath xmlns:m="http://schemas.openxmlformats.org/officeDocument/2006/math">
                        <m:r>
                          <a:rPr lang="en-US" altLang="zh-CN" b="0" i="1" smtClean="0">
                            <a:latin typeface="Cambria Math" panose="02040503050406030204" pitchFamily="18" charset="0"/>
                          </a:rPr>
                          <m:t>= </m:t>
                        </m:r>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zh-CN" altLang="en-US" b="0" i="1">
                                        <a:latin typeface="Cambria Math" panose="02040503050406030204" pitchFamily="18" charset="0"/>
                                      </a:rPr>
                                      <m:t>𝛼</m:t>
                                    </m:r>
                                  </m:e>
                                  <m:sub>
                                    <m:r>
                                      <a:rPr lang="en-US" altLang="zh-CN" b="0" i="1">
                                        <a:latin typeface="Cambria Math" panose="02040503050406030204" pitchFamily="18" charset="0"/>
                                      </a:rPr>
                                      <m:t>𝑡</m:t>
                                    </m:r>
                                  </m:sub>
                                </m:sSub>
                                <m:r>
                                  <a:rPr lang="zh-CN" altLang="en-US" b="0" i="1">
                                    <a:latin typeface="Cambria Math" panose="02040503050406030204" pitchFamily="18" charset="0"/>
                                  </a:rPr>
                                  <m:t>𝛼</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rad>
                        <m:sSub>
                          <m:sSubPr>
                            <m:ctrlPr>
                              <a:rPr lang="en-US" altLang="zh-CN" i="1">
                                <a:latin typeface="Cambria Math" panose="02040503050406030204" pitchFamily="18" charset="0"/>
                              </a:rPr>
                            </m:ctrlPr>
                          </m:sSubPr>
                          <m:e>
                            <m:r>
                              <a:rPr lang="en-US" altLang="zh-CN" b="0" i="1">
                                <a:latin typeface="Cambria Math" panose="02040503050406030204" pitchFamily="18" charset="0"/>
                              </a:rPr>
                              <m:t>𝑥</m:t>
                            </m:r>
                          </m:e>
                          <m:sub>
                            <m:r>
                              <a:rPr lang="en-US" altLang="zh-CN" b="0" i="1">
                                <a:latin typeface="Cambria Math" panose="02040503050406030204" pitchFamily="18" charset="0"/>
                              </a:rPr>
                              <m:t>𝑡</m:t>
                            </m:r>
                            <m:r>
                              <a:rPr lang="en-US" altLang="zh-CN" b="0" i="1">
                                <a:latin typeface="Cambria Math" panose="02040503050406030204" pitchFamily="18" charset="0"/>
                              </a:rPr>
                              <m:t>−2</m:t>
                            </m:r>
                          </m:sub>
                        </m:sSub>
                        <m:r>
                          <a:rPr lang="en-US" altLang="zh-CN" b="0" i="1">
                            <a:latin typeface="Cambria Math" panose="02040503050406030204" pitchFamily="18" charset="0"/>
                          </a:rPr>
                          <m:t>+</m:t>
                        </m:r>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r>
                                  <a:rPr lang="en-US" altLang="zh-CN" b="0" i="1">
                                    <a:latin typeface="Cambria Math" panose="02040503050406030204" pitchFamily="18" charset="0"/>
                                  </a:rPr>
                                  <m:t>1−</m:t>
                                </m:r>
                                <m:sSub>
                                  <m:sSubPr>
                                    <m:ctrlPr>
                                      <a:rPr lang="en-US" altLang="zh-CN" i="1">
                                        <a:latin typeface="Cambria Math" panose="02040503050406030204" pitchFamily="18" charset="0"/>
                                      </a:rPr>
                                    </m:ctrlPr>
                                  </m:sSubPr>
                                  <m:e>
                                    <m:r>
                                      <a:rPr lang="zh-CN" altLang="en-US" b="0" i="1">
                                        <a:latin typeface="Cambria Math" panose="02040503050406030204" pitchFamily="18" charset="0"/>
                                      </a:rPr>
                                      <m:t>𝛼</m:t>
                                    </m:r>
                                  </m:e>
                                  <m:sub>
                                    <m:r>
                                      <a:rPr lang="en-US" altLang="zh-CN" b="0" i="1">
                                        <a:latin typeface="Cambria Math" panose="02040503050406030204" pitchFamily="18" charset="0"/>
                                      </a:rPr>
                                      <m:t>𝑡</m:t>
                                    </m:r>
                                  </m:sub>
                                </m:sSub>
                                <m:r>
                                  <a:rPr lang="zh-CN" altLang="en-US" b="0" i="1">
                                    <a:latin typeface="Cambria Math" panose="02040503050406030204" pitchFamily="18" charset="0"/>
                                  </a:rPr>
                                  <m:t>𝛼</m:t>
                                </m:r>
                              </m:e>
                              <m:sub>
                                <m:r>
                                  <a:rPr lang="en-US" altLang="zh-CN" b="0" i="1">
                                    <a:latin typeface="Cambria Math" panose="02040503050406030204" pitchFamily="18" charset="0"/>
                                  </a:rPr>
                                  <m:t>𝑡</m:t>
                                </m:r>
                                <m:r>
                                  <a:rPr lang="en-US" altLang="zh-CN" b="0" i="1" smtClean="0">
                                    <a:latin typeface="Cambria Math" panose="02040503050406030204" pitchFamily="18" charset="0"/>
                                  </a:rPr>
                                  <m:t>−1</m:t>
                                </m:r>
                              </m:sub>
                            </m:sSub>
                          </m:e>
                        </m:rad>
                        <m:r>
                          <a:rPr lang="zh-CN" altLang="en-US" b="0" i="1" smtClean="0">
                            <a:solidFill>
                              <a:srgbClr val="FF0000"/>
                            </a:solidFill>
                            <a:latin typeface="Cambria Math" panose="02040503050406030204" pitchFamily="18" charset="0"/>
                          </a:rPr>
                          <m:t>𝜀</m:t>
                        </m:r>
                      </m:oMath>
                    </a14:m>
                    <a:r>
                      <a:rPr lang="en-US" altLang="zh-CN"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 </a:t>
                    </a:r>
                  </a:p>
                </p:txBody>
              </p:sp>
            </mc:Choice>
            <mc:Fallback xmlns="">
              <p:sp>
                <p:nvSpPr>
                  <p:cNvPr id="3" name="文本框 2">
                    <a:extLst>
                      <a:ext uri="{FF2B5EF4-FFF2-40B4-BE49-F238E27FC236}">
                        <a16:creationId xmlns:a16="http://schemas.microsoft.com/office/drawing/2014/main" id="{71633A21-3C55-8E03-9767-853F9278617C}"/>
                      </a:ext>
                    </a:extLst>
                  </p:cNvPr>
                  <p:cNvSpPr txBox="1">
                    <a:spLocks noRot="1" noChangeAspect="1" noMove="1" noResize="1" noEditPoints="1" noAdjustHandles="1" noChangeArrowheads="1" noChangeShapeType="1" noTextEdit="1"/>
                  </p:cNvSpPr>
                  <p:nvPr/>
                </p:nvSpPr>
                <p:spPr>
                  <a:xfrm>
                    <a:off x="944445" y="5429951"/>
                    <a:ext cx="9365972" cy="335413"/>
                  </a:xfrm>
                  <a:prstGeom prst="rect">
                    <a:avLst/>
                  </a:prstGeom>
                  <a:blipFill>
                    <a:blip r:embed="rId13"/>
                    <a:stretch>
                      <a:fillRect b="-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7D956EA-202A-CB87-7200-E48CD5D2C554}"/>
                      </a:ext>
                    </a:extLst>
                  </p:cNvPr>
                  <p:cNvSpPr txBox="1"/>
                  <p:nvPr/>
                </p:nvSpPr>
                <p:spPr>
                  <a:xfrm>
                    <a:off x="944445" y="5902028"/>
                    <a:ext cx="9365972" cy="339837"/>
                  </a:xfrm>
                  <a:prstGeom prst="rect">
                    <a:avLst/>
                  </a:prstGeom>
                  <a:noFill/>
                </p:spPr>
                <p:txBody>
                  <a:bodyPr wrap="square" lIns="0" tIns="0" rIns="0" bIns="0" rtlCol="0">
                    <a:spAutoFit/>
                  </a:bodyPr>
                  <a:lstStyle/>
                  <a:p>
                    <a:r>
                      <a:rPr lang="en-US" altLang="zh-CN" dirty="0"/>
                      <a:t>    </a:t>
                    </a:r>
                    <a14:m>
                      <m:oMath xmlns:m="http://schemas.openxmlformats.org/officeDocument/2006/math">
                        <m:r>
                          <a:rPr lang="en-US" altLang="zh-CN" b="0" i="1" smtClean="0">
                            <a:latin typeface="Cambria Math" panose="02040503050406030204" pitchFamily="18" charset="0"/>
                          </a:rPr>
                          <m:t>= </m:t>
                        </m:r>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zh-CN" altLang="en-US" b="0" i="1">
                                        <a:latin typeface="Cambria Math" panose="02040503050406030204" pitchFamily="18" charset="0"/>
                                      </a:rPr>
                                      <m:t>𝛼</m:t>
                                    </m:r>
                                  </m:e>
                                  <m:sub>
                                    <m:r>
                                      <a:rPr lang="en-US" altLang="zh-CN" b="0" i="1">
                                        <a:latin typeface="Cambria Math" panose="02040503050406030204" pitchFamily="18" charset="0"/>
                                      </a:rPr>
                                      <m:t>𝑡</m:t>
                                    </m:r>
                                  </m:sub>
                                </m:sSub>
                                <m:r>
                                  <a:rPr lang="zh-CN" altLang="en-US" b="0" i="1">
                                    <a:latin typeface="Cambria Math" panose="02040503050406030204" pitchFamily="18" charset="0"/>
                                  </a:rPr>
                                  <m:t>𝛼</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zh-CN" altLang="en-US" b="0" i="1">
                                    <a:latin typeface="Cambria Math" panose="02040503050406030204" pitchFamily="18" charset="0"/>
                                  </a:rPr>
                                  <m:t>𝛼</m:t>
                                </m:r>
                              </m:e>
                              <m:sub>
                                <m:r>
                                  <a:rPr lang="en-US" altLang="zh-CN" b="0" i="1" smtClean="0">
                                    <a:latin typeface="Cambria Math" panose="02040503050406030204" pitchFamily="18" charset="0"/>
                                  </a:rPr>
                                  <m:t>1</m:t>
                                </m:r>
                              </m:sub>
                            </m:sSub>
                          </m:e>
                        </m:rad>
                        <m:sSub>
                          <m:sSubPr>
                            <m:ctrlPr>
                              <a:rPr lang="en-US" altLang="zh-CN" i="1">
                                <a:latin typeface="Cambria Math" panose="02040503050406030204" pitchFamily="18" charset="0"/>
                              </a:rPr>
                            </m:ctrlPr>
                          </m:sSubPr>
                          <m:e>
                            <m:r>
                              <a:rPr lang="en-US" altLang="zh-CN" b="0" i="1">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zh-CN" altLang="en-US" b="0" i="1">
                                        <a:latin typeface="Cambria Math" panose="02040503050406030204" pitchFamily="18" charset="0"/>
                                      </a:rPr>
                                      <m:t>𝛼</m:t>
                                    </m:r>
                                  </m:e>
                                  <m:sub>
                                    <m:r>
                                      <a:rPr lang="en-US" altLang="zh-CN" b="0" i="1">
                                        <a:latin typeface="Cambria Math" panose="02040503050406030204" pitchFamily="18" charset="0"/>
                                      </a:rPr>
                                      <m:t>𝑡</m:t>
                                    </m:r>
                                  </m:sub>
                                </m:sSub>
                                <m:r>
                                  <a:rPr lang="zh-CN" altLang="en-US" b="0" i="1">
                                    <a:latin typeface="Cambria Math" panose="02040503050406030204" pitchFamily="18" charset="0"/>
                                  </a:rPr>
                                  <m:t>𝛼</m:t>
                                </m:r>
                              </m:e>
                              <m:sub>
                                <m:r>
                                  <a:rPr lang="en-US" altLang="zh-CN" b="0" i="1">
                                    <a:latin typeface="Cambria Math" panose="02040503050406030204" pitchFamily="18" charset="0"/>
                                  </a:rPr>
                                  <m:t>𝑡</m:t>
                                </m:r>
                                <m:r>
                                  <a:rPr lang="en-US" altLang="zh-CN" b="0" i="1">
                                    <a:latin typeface="Cambria Math" panose="02040503050406030204" pitchFamily="18" charset="0"/>
                                  </a:rPr>
                                  <m:t>−1…</m:t>
                                </m:r>
                              </m:sub>
                            </m:sSub>
                            <m:sSub>
                              <m:sSubPr>
                                <m:ctrlPr>
                                  <a:rPr lang="en-US" altLang="zh-CN" i="1">
                                    <a:latin typeface="Cambria Math" panose="02040503050406030204" pitchFamily="18" charset="0"/>
                                  </a:rPr>
                                </m:ctrlPr>
                              </m:sSubPr>
                              <m:e>
                                <m:r>
                                  <a:rPr lang="zh-CN" altLang="en-US" b="0" i="1">
                                    <a:latin typeface="Cambria Math" panose="02040503050406030204" pitchFamily="18" charset="0"/>
                                  </a:rPr>
                                  <m:t>𝛼</m:t>
                                </m:r>
                              </m:e>
                              <m:sub>
                                <m:r>
                                  <a:rPr lang="en-US" altLang="zh-CN" b="0" i="1">
                                    <a:latin typeface="Cambria Math" panose="02040503050406030204" pitchFamily="18" charset="0"/>
                                  </a:rPr>
                                  <m:t>1</m:t>
                                </m:r>
                              </m:sub>
                            </m:sSub>
                          </m:e>
                        </m:rad>
                        <m:r>
                          <a:rPr lang="zh-CN" altLang="en-US" b="0" i="1" smtClean="0">
                            <a:solidFill>
                              <a:schemeClr val="tx1"/>
                            </a:solidFill>
                            <a:latin typeface="Cambria Math" panose="02040503050406030204" pitchFamily="18" charset="0"/>
                          </a:rPr>
                          <m:t>𝜀</m:t>
                        </m:r>
                        <m:r>
                          <a:rPr lang="en-US" altLang="zh-CN" b="0" i="0" smtClean="0">
                            <a:solidFill>
                              <a:schemeClr val="tx1"/>
                            </a:solidFill>
                            <a:latin typeface="Cambria Math" panose="02040503050406030204" pitchFamily="18" charset="0"/>
                          </a:rPr>
                          <m:t>=</m:t>
                        </m:r>
                        <m:rad>
                          <m:radPr>
                            <m:degHide m:val="on"/>
                            <m:ctrlPr>
                              <a:rPr lang="en-US" altLang="zh-CN" i="1">
                                <a:latin typeface="Cambria Math" panose="02040503050406030204" pitchFamily="18" charset="0"/>
                              </a:rPr>
                            </m:ctrlPr>
                          </m:radPr>
                          <m:deg/>
                          <m:e>
                            <m:sSub>
                              <m:sSubPr>
                                <m:ctrlPr>
                                  <a:rPr lang="en-US" altLang="zh-CN"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zh-CN" altLang="en-US" b="0" i="1" smtClean="0">
                                        <a:latin typeface="Cambria Math" panose="02040503050406030204" pitchFamily="18" charset="0"/>
                                      </a:rPr>
                                      <m:t>𝛼</m:t>
                                    </m:r>
                                  </m:e>
                                </m:acc>
                              </m:e>
                              <m:sub>
                                <m:r>
                                  <a:rPr lang="en-US" altLang="zh-CN" b="0" i="1" smtClean="0">
                                    <a:latin typeface="Cambria Math" panose="02040503050406030204" pitchFamily="18" charset="0"/>
                                  </a:rPr>
                                  <m:t>𝑡</m:t>
                                </m:r>
                              </m:sub>
                            </m:sSub>
                          </m:e>
                        </m:rad>
                        <m:sSub>
                          <m:sSubPr>
                            <m:ctrlPr>
                              <a:rPr lang="en-US" altLang="zh-CN" i="1">
                                <a:latin typeface="Cambria Math" panose="02040503050406030204" pitchFamily="18" charset="0"/>
                              </a:rPr>
                            </m:ctrlPr>
                          </m:sSubPr>
                          <m:e>
                            <m:r>
                              <a:rPr lang="en-US" altLang="zh-CN" b="0" i="1">
                                <a:latin typeface="Cambria Math" panose="02040503050406030204" pitchFamily="18" charset="0"/>
                              </a:rPr>
                              <m:t>𝑥</m:t>
                            </m:r>
                          </m:e>
                          <m:sub>
                            <m:r>
                              <a:rPr lang="en-US" altLang="zh-CN" b="0" i="1">
                                <a:latin typeface="Cambria Math" panose="02040503050406030204" pitchFamily="18" charset="0"/>
                              </a:rPr>
                              <m:t>0</m:t>
                            </m:r>
                          </m:sub>
                        </m:sSub>
                        <m:r>
                          <a:rPr lang="en-US" altLang="zh-CN" b="0" i="1" smtClean="0">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𝛼</m:t>
                                    </m:r>
                                  </m:e>
                                </m:acc>
                              </m:e>
                              <m:sub>
                                <m:r>
                                  <a:rPr lang="en-US" altLang="zh-CN" b="0" i="1" smtClean="0">
                                    <a:latin typeface="Cambria Math" panose="02040503050406030204" pitchFamily="18" charset="0"/>
                                  </a:rPr>
                                  <m:t>𝑡</m:t>
                                </m:r>
                              </m:sub>
                            </m:sSub>
                          </m:e>
                        </m:rad>
                        <m:r>
                          <a:rPr lang="zh-CN" altLang="en-US" b="0" i="1" smtClean="0">
                            <a:solidFill>
                              <a:schemeClr val="tx1"/>
                            </a:solidFill>
                            <a:latin typeface="Cambria Math" panose="02040503050406030204" pitchFamily="18" charset="0"/>
                          </a:rPr>
                          <m:t>𝜀</m:t>
                        </m:r>
                      </m:oMath>
                    </a14:m>
                    <a:endParaRPr lang="en-US" altLang="zh-CN"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A7D956EA-202A-CB87-7200-E48CD5D2C554}"/>
                      </a:ext>
                    </a:extLst>
                  </p:cNvPr>
                  <p:cNvSpPr txBox="1">
                    <a:spLocks noRot="1" noChangeAspect="1" noMove="1" noResize="1" noEditPoints="1" noAdjustHandles="1" noChangeArrowheads="1" noChangeShapeType="1" noTextEdit="1"/>
                  </p:cNvSpPr>
                  <p:nvPr/>
                </p:nvSpPr>
                <p:spPr>
                  <a:xfrm>
                    <a:off x="944445" y="5902028"/>
                    <a:ext cx="9365972" cy="339837"/>
                  </a:xfrm>
                  <a:prstGeom prst="rect">
                    <a:avLst/>
                  </a:prstGeom>
                  <a:blipFill>
                    <a:blip r:embed="rId14"/>
                    <a:stretch>
                      <a:fillRect b="-7143"/>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85684DF1-E590-C055-339B-E325B5053593}"/>
                </a:ext>
              </a:extLst>
            </p:cNvPr>
            <p:cNvGrpSpPr/>
            <p:nvPr/>
          </p:nvGrpSpPr>
          <p:grpSpPr>
            <a:xfrm>
              <a:off x="7027113" y="5557998"/>
              <a:ext cx="1835675" cy="376449"/>
              <a:chOff x="8360900" y="5633102"/>
              <a:chExt cx="1835675" cy="376449"/>
            </a:xfrm>
          </p:grpSpPr>
          <p:sp>
            <p:nvSpPr>
              <p:cNvPr id="12" name="矩形 11">
                <a:extLst>
                  <a:ext uri="{FF2B5EF4-FFF2-40B4-BE49-F238E27FC236}">
                    <a16:creationId xmlns:a16="http://schemas.microsoft.com/office/drawing/2014/main" id="{CB2F226A-0F61-2455-22C4-07E3DC5C8470}"/>
                  </a:ext>
                </a:extLst>
              </p:cNvPr>
              <p:cNvSpPr/>
              <p:nvPr/>
            </p:nvSpPr>
            <p:spPr>
              <a:xfrm flipV="1">
                <a:off x="8398696" y="5633102"/>
                <a:ext cx="1797879" cy="3693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69AC742-F63D-8A2B-7987-B50DFB4BCBD0}"/>
                      </a:ext>
                    </a:extLst>
                  </p:cNvPr>
                  <p:cNvSpPr txBox="1"/>
                  <p:nvPr/>
                </p:nvSpPr>
                <p:spPr>
                  <a:xfrm>
                    <a:off x="8360900" y="5640219"/>
                    <a:ext cx="1835675"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𝛼</m:t>
                                  </m:r>
                                </m:e>
                              </m:acc>
                            </m:e>
                            <m:sub>
                              <m:r>
                                <a:rPr lang="en-US" altLang="zh-CN" b="0" i="1" smtClean="0">
                                  <a:latin typeface="Cambria Math" panose="02040503050406030204" pitchFamily="18" charset="0"/>
                                </a:rPr>
                                <m:t>𝑡</m:t>
                              </m:r>
                            </m:sub>
                          </m:sSub>
                          <m:r>
                            <a:rPr lang="en-US" altLang="zh-CN" sz="1800" b="0" i="1" smtClean="0">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𝑡</m:t>
                                  </m:r>
                                </m:sub>
                              </m:sSub>
                              <m:r>
                                <a:rPr lang="zh-CN" altLang="en-US" i="1">
                                  <a:latin typeface="Cambria Math" panose="02040503050406030204" pitchFamily="18" charset="0"/>
                                </a:rPr>
                                <m:t>𝛼</m:t>
                              </m:r>
                            </m:e>
                            <m:sub>
                              <m:r>
                                <a:rPr lang="en-US" altLang="zh-CN" i="1">
                                  <a:latin typeface="Cambria Math" panose="02040503050406030204" pitchFamily="18" charset="0"/>
                                </a:rPr>
                                <m:t>𝑡</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1</m:t>
                              </m:r>
                            </m:sub>
                          </m:sSub>
                        </m:oMath>
                      </m:oMathPara>
                    </a14:m>
                    <a:endParaRPr lang="zh-CN" altLang="en-US" dirty="0"/>
                  </a:p>
                </p:txBody>
              </p:sp>
            </mc:Choice>
            <mc:Fallback xmlns="">
              <p:sp>
                <p:nvSpPr>
                  <p:cNvPr id="10" name="文本框 9">
                    <a:extLst>
                      <a:ext uri="{FF2B5EF4-FFF2-40B4-BE49-F238E27FC236}">
                        <a16:creationId xmlns:a16="http://schemas.microsoft.com/office/drawing/2014/main" id="{869AC742-F63D-8A2B-7987-B50DFB4BCBD0}"/>
                      </a:ext>
                    </a:extLst>
                  </p:cNvPr>
                  <p:cNvSpPr txBox="1">
                    <a:spLocks noRot="1" noChangeAspect="1" noMove="1" noResize="1" noEditPoints="1" noAdjustHandles="1" noChangeArrowheads="1" noChangeShapeType="1" noTextEdit="1"/>
                  </p:cNvSpPr>
                  <p:nvPr/>
                </p:nvSpPr>
                <p:spPr>
                  <a:xfrm>
                    <a:off x="8360900" y="5640219"/>
                    <a:ext cx="1835675" cy="369332"/>
                  </a:xfrm>
                  <a:prstGeom prst="rect">
                    <a:avLst/>
                  </a:prstGeom>
                  <a:blipFill>
                    <a:blip r:embed="rId15"/>
                    <a:stretch>
                      <a:fillRect/>
                    </a:stretch>
                  </a:blipFill>
                </p:spPr>
                <p:txBody>
                  <a:bodyPr/>
                  <a:lstStyle/>
                  <a:p>
                    <a:r>
                      <a:rPr lang="zh-CN" altLang="en-US">
                        <a:noFill/>
                      </a:rPr>
                      <a:t> </a:t>
                    </a:r>
                  </a:p>
                </p:txBody>
              </p:sp>
            </mc:Fallback>
          </mc:AlternateContent>
        </p:grpSp>
      </p:grpSp>
      <p:pic>
        <p:nvPicPr>
          <p:cNvPr id="19" name="图片 18">
            <a:extLst>
              <a:ext uri="{FF2B5EF4-FFF2-40B4-BE49-F238E27FC236}">
                <a16:creationId xmlns:a16="http://schemas.microsoft.com/office/drawing/2014/main" id="{E360C673-E55D-9774-D56B-0399459CF921}"/>
              </a:ext>
            </a:extLst>
          </p:cNvPr>
          <p:cNvPicPr>
            <a:picLocks noChangeAspect="1"/>
          </p:cNvPicPr>
          <p:nvPr/>
        </p:nvPicPr>
        <p:blipFill>
          <a:blip r:embed="rId16"/>
          <a:stretch>
            <a:fillRect/>
          </a:stretch>
        </p:blipFill>
        <p:spPr>
          <a:xfrm>
            <a:off x="1013683" y="3994158"/>
            <a:ext cx="4968367" cy="436054"/>
          </a:xfrm>
          <a:prstGeom prst="rect">
            <a:avLst/>
          </a:prstGeom>
        </p:spPr>
      </p:pic>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FDB7843-BA52-B489-8C0A-9952C8B1ADE9}"/>
                  </a:ext>
                </a:extLst>
              </p:cNvPr>
              <p:cNvSpPr txBox="1"/>
              <p:nvPr/>
            </p:nvSpPr>
            <p:spPr>
              <a:xfrm>
                <a:off x="4607677" y="4850095"/>
                <a:ext cx="1575435" cy="369332"/>
              </a:xfrm>
              <a:prstGeom prst="rect">
                <a:avLst/>
              </a:prstGeom>
              <a:noFill/>
            </p:spPr>
            <p:txBody>
              <a:bodyPr wrap="square">
                <a:spAutoFit/>
              </a:bodyPr>
              <a:lstStyle/>
              <a:p>
                <a:r>
                  <a:rPr lang="zh-CN" altLang="en-US"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一直展开到</a:t>
                </a:r>
                <a14:m>
                  <m:oMath xmlns:m="http://schemas.openxmlformats.org/officeDocument/2006/math">
                    <m:sSub>
                      <m:sSubPr>
                        <m:ctrlPr>
                          <a:rPr lang="en-US" altLang="zh-CN" i="1" smtClean="0">
                            <a:latin typeface="Cambria Math" panose="02040503050406030204" pitchFamily="18" charset="0"/>
                          </a:rPr>
                        </m:ctrlPr>
                      </m:sSubPr>
                      <m:e>
                        <m:r>
                          <a:rPr lang="en-US" altLang="zh-CN" b="0" i="1">
                            <a:latin typeface="Cambria Math" panose="02040503050406030204" pitchFamily="18" charset="0"/>
                          </a:rPr>
                          <m:t>𝑥</m:t>
                        </m:r>
                      </m:e>
                      <m:sub>
                        <m:r>
                          <a:rPr lang="en-US" altLang="zh-CN" b="0" i="1">
                            <a:latin typeface="Cambria Math" panose="02040503050406030204" pitchFamily="18" charset="0"/>
                          </a:rPr>
                          <m:t>0</m:t>
                        </m:r>
                      </m:sub>
                    </m:sSub>
                  </m:oMath>
                </a14:m>
                <a:endParaRPr lang="zh-CN" altLang="en-US" dirty="0"/>
              </a:p>
            </p:txBody>
          </p:sp>
        </mc:Choice>
        <mc:Fallback xmlns="">
          <p:sp>
            <p:nvSpPr>
              <p:cNvPr id="21" name="文本框 20">
                <a:extLst>
                  <a:ext uri="{FF2B5EF4-FFF2-40B4-BE49-F238E27FC236}">
                    <a16:creationId xmlns:a16="http://schemas.microsoft.com/office/drawing/2014/main" id="{FFDB7843-BA52-B489-8C0A-9952C8B1ADE9}"/>
                  </a:ext>
                </a:extLst>
              </p:cNvPr>
              <p:cNvSpPr txBox="1">
                <a:spLocks noRot="1" noChangeAspect="1" noMove="1" noResize="1" noEditPoints="1" noAdjustHandles="1" noChangeArrowheads="1" noChangeShapeType="1" noTextEdit="1"/>
              </p:cNvSpPr>
              <p:nvPr/>
            </p:nvSpPr>
            <p:spPr>
              <a:xfrm>
                <a:off x="4607677" y="4850095"/>
                <a:ext cx="1575435" cy="369332"/>
              </a:xfrm>
              <a:prstGeom prst="rect">
                <a:avLst/>
              </a:prstGeom>
              <a:blipFill>
                <a:blip r:embed="rId17"/>
                <a:stretch>
                  <a:fillRect l="-3488" t="-15000" b="-21667"/>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D04A0594-3E2D-6C50-8003-15DE1411A200}"/>
              </a:ext>
            </a:extLst>
          </p:cNvPr>
          <p:cNvSpPr txBox="1"/>
          <p:nvPr/>
        </p:nvSpPr>
        <p:spPr>
          <a:xfrm>
            <a:off x="6363922" y="3213137"/>
            <a:ext cx="4524902" cy="369332"/>
          </a:xfrm>
          <a:prstGeom prst="rect">
            <a:avLst/>
          </a:prstGeom>
          <a:noFill/>
        </p:spPr>
        <p:txBody>
          <a:bodyPr wrap="square">
            <a:spAutoFit/>
          </a:bodyPr>
          <a:lstStyle/>
          <a:p>
            <a:r>
              <a:rPr lang="zh-CN" altLang="en-US"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两随机变量独立分布</a:t>
            </a:r>
            <a:r>
              <a:rPr lang="en-US" altLang="zh-CN"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高斯分布的可加性</a:t>
            </a:r>
            <a:endParaRPr lang="zh-CN" altLang="en-US" dirty="0"/>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6CC125F4-5EE9-9C50-3FB0-4FE0B2776301}"/>
                  </a:ext>
                </a:extLst>
              </p:cNvPr>
              <p:cNvSpPr txBox="1"/>
              <p:nvPr/>
            </p:nvSpPr>
            <p:spPr>
              <a:xfrm>
                <a:off x="6709773" y="3822756"/>
                <a:ext cx="6541770" cy="37183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ad>
                        <m:radPr>
                          <m:degHide m:val="on"/>
                          <m:ctrlPr>
                            <a:rPr lang="en-US" altLang="zh-CN" sz="1500" i="1" smtClean="0">
                              <a:solidFill>
                                <a:schemeClr val="tx1"/>
                              </a:solidFill>
                              <a:latin typeface="Cambria Math" panose="02040503050406030204" pitchFamily="18" charset="0"/>
                            </a:rPr>
                          </m:ctrlPr>
                        </m:radPr>
                        <m:deg/>
                        <m:e>
                          <m:sSub>
                            <m:sSubPr>
                              <m:ctrlPr>
                                <a:rPr lang="en-US" altLang="zh-CN" sz="1500" i="1">
                                  <a:solidFill>
                                    <a:schemeClr val="tx1"/>
                                  </a:solidFill>
                                  <a:latin typeface="Cambria Math" panose="02040503050406030204" pitchFamily="18" charset="0"/>
                                </a:rPr>
                              </m:ctrlPr>
                            </m:sSubPr>
                            <m:e>
                              <m:sSub>
                                <m:sSubPr>
                                  <m:ctrlPr>
                                    <a:rPr lang="en-US" altLang="zh-CN" sz="1500" i="1">
                                      <a:solidFill>
                                        <a:schemeClr val="tx1"/>
                                      </a:solidFill>
                                      <a:latin typeface="Cambria Math" panose="02040503050406030204" pitchFamily="18" charset="0"/>
                                    </a:rPr>
                                  </m:ctrlPr>
                                </m:sSubPr>
                                <m:e>
                                  <m:r>
                                    <a:rPr lang="zh-CN" altLang="en-US" sz="1500" b="0" i="1">
                                      <a:solidFill>
                                        <a:schemeClr val="tx1"/>
                                      </a:solidFill>
                                      <a:latin typeface="Cambria Math" panose="02040503050406030204" pitchFamily="18" charset="0"/>
                                    </a:rPr>
                                    <m:t>𝛼</m:t>
                                  </m:r>
                                </m:e>
                                <m:sub>
                                  <m:r>
                                    <a:rPr lang="en-US" altLang="zh-CN" sz="1500" b="0" i="1">
                                      <a:solidFill>
                                        <a:schemeClr val="tx1"/>
                                      </a:solidFill>
                                      <a:latin typeface="Cambria Math" panose="02040503050406030204" pitchFamily="18" charset="0"/>
                                    </a:rPr>
                                    <m:t>𝑡</m:t>
                                  </m:r>
                                </m:sub>
                              </m:sSub>
                              <m:r>
                                <a:rPr lang="en-US" altLang="zh-CN" sz="1500" b="0" i="1" smtClean="0">
                                  <a:solidFill>
                                    <a:schemeClr val="tx1"/>
                                  </a:solidFill>
                                  <a:latin typeface="Cambria Math" panose="02040503050406030204" pitchFamily="18" charset="0"/>
                                </a:rPr>
                                <m:t>(</m:t>
                              </m:r>
                              <m:r>
                                <a:rPr lang="en-US" altLang="zh-CN" sz="1500" b="0" i="1">
                                  <a:solidFill>
                                    <a:schemeClr val="tx1"/>
                                  </a:solidFill>
                                  <a:latin typeface="Cambria Math" panose="02040503050406030204" pitchFamily="18" charset="0"/>
                                </a:rPr>
                                <m:t>1−</m:t>
                              </m:r>
                              <m:r>
                                <a:rPr lang="zh-CN" altLang="en-US" sz="1500" b="0" i="1">
                                  <a:solidFill>
                                    <a:schemeClr val="tx1"/>
                                  </a:solidFill>
                                  <a:latin typeface="Cambria Math" panose="02040503050406030204" pitchFamily="18" charset="0"/>
                                </a:rPr>
                                <m:t>𝛼</m:t>
                              </m:r>
                            </m:e>
                            <m:sub>
                              <m:r>
                                <a:rPr lang="en-US" altLang="zh-CN" sz="1500" b="0" i="1">
                                  <a:solidFill>
                                    <a:schemeClr val="tx1"/>
                                  </a:solidFill>
                                  <a:latin typeface="Cambria Math" panose="02040503050406030204" pitchFamily="18" charset="0"/>
                                </a:rPr>
                                <m:t>𝑡</m:t>
                              </m:r>
                              <m:r>
                                <a:rPr lang="en-US" altLang="zh-CN" sz="1500" b="0" i="1" smtClean="0">
                                  <a:solidFill>
                                    <a:schemeClr val="tx1"/>
                                  </a:solidFill>
                                  <a:latin typeface="Cambria Math" panose="02040503050406030204" pitchFamily="18" charset="0"/>
                                </a:rPr>
                                <m:t>−1</m:t>
                              </m:r>
                            </m:sub>
                          </m:sSub>
                          <m:r>
                            <a:rPr lang="en-US" altLang="zh-CN" sz="1500" b="0" i="1" smtClean="0">
                              <a:solidFill>
                                <a:schemeClr val="tx1"/>
                              </a:solidFill>
                              <a:latin typeface="Cambria Math" panose="02040503050406030204" pitchFamily="18" charset="0"/>
                            </a:rPr>
                            <m:t>)</m:t>
                          </m:r>
                        </m:e>
                      </m:rad>
                      <m:sSub>
                        <m:sSubPr>
                          <m:ctrlPr>
                            <a:rPr lang="en-US" altLang="zh-CN" sz="1500" i="1" smtClean="0">
                              <a:solidFill>
                                <a:schemeClr val="tx1"/>
                              </a:solidFill>
                              <a:latin typeface="Cambria Math" panose="02040503050406030204" pitchFamily="18" charset="0"/>
                            </a:rPr>
                          </m:ctrlPr>
                        </m:sSubPr>
                        <m:e>
                          <m:r>
                            <a:rPr lang="zh-CN" altLang="en-US" sz="1500" b="0" i="1" smtClean="0">
                              <a:solidFill>
                                <a:schemeClr val="tx1"/>
                              </a:solidFill>
                              <a:latin typeface="Cambria Math" panose="02040503050406030204" pitchFamily="18" charset="0"/>
                            </a:rPr>
                            <m:t>𝜀</m:t>
                          </m:r>
                        </m:e>
                        <m:sub>
                          <m:r>
                            <a:rPr lang="en-US" altLang="zh-CN" sz="1500" b="0" i="1">
                              <a:solidFill>
                                <a:schemeClr val="tx1"/>
                              </a:solidFill>
                              <a:latin typeface="Cambria Math" panose="02040503050406030204" pitchFamily="18" charset="0"/>
                            </a:rPr>
                            <m:t>𝑡</m:t>
                          </m:r>
                          <m:r>
                            <a:rPr lang="en-US" altLang="zh-CN" sz="1500" b="0" i="1" smtClean="0">
                              <a:solidFill>
                                <a:schemeClr val="tx1"/>
                              </a:solidFill>
                              <a:latin typeface="Cambria Math" panose="02040503050406030204" pitchFamily="18" charset="0"/>
                            </a:rPr>
                            <m:t>−1</m:t>
                          </m:r>
                        </m:sub>
                      </m:sSub>
                      <m:r>
                        <a:rPr lang="en-US" altLang="zh-CN" sz="1500" b="0" i="1" smtClean="0">
                          <a:solidFill>
                            <a:schemeClr val="tx1"/>
                          </a:solidFill>
                          <a:latin typeface="Cambria Math" panose="02040503050406030204" pitchFamily="18" charset="0"/>
                        </a:rPr>
                        <m:t>~</m:t>
                      </m:r>
                      <m:r>
                        <a:rPr lang="en-US" altLang="zh-CN" sz="1500" b="0" i="1" smtClean="0">
                          <a:solidFill>
                            <a:schemeClr val="tx1"/>
                          </a:solidFill>
                          <a:latin typeface="Cambria Math" panose="02040503050406030204" pitchFamily="18" charset="0"/>
                        </a:rPr>
                        <m:t>𝑁</m:t>
                      </m:r>
                      <m:r>
                        <a:rPr lang="en-US" altLang="zh-CN" sz="1500" b="0" i="1" smtClean="0">
                          <a:solidFill>
                            <a:schemeClr val="tx1"/>
                          </a:solidFill>
                          <a:latin typeface="Cambria Math" panose="02040503050406030204" pitchFamily="18" charset="0"/>
                        </a:rPr>
                        <m:t>(0,</m:t>
                      </m:r>
                      <m:sSub>
                        <m:sSubPr>
                          <m:ctrlPr>
                            <a:rPr lang="en-US" altLang="zh-CN" sz="1500" i="1">
                              <a:solidFill>
                                <a:schemeClr val="tx1"/>
                              </a:solidFill>
                              <a:latin typeface="Cambria Math" panose="02040503050406030204" pitchFamily="18" charset="0"/>
                            </a:rPr>
                          </m:ctrlPr>
                        </m:sSubPr>
                        <m:e>
                          <m:sSub>
                            <m:sSubPr>
                              <m:ctrlPr>
                                <a:rPr lang="en-US" altLang="zh-CN" sz="1500" i="1">
                                  <a:solidFill>
                                    <a:schemeClr val="tx1"/>
                                  </a:solidFill>
                                  <a:latin typeface="Cambria Math" panose="02040503050406030204" pitchFamily="18" charset="0"/>
                                </a:rPr>
                              </m:ctrlPr>
                            </m:sSubPr>
                            <m:e>
                              <m:r>
                                <a:rPr lang="zh-CN" altLang="en-US" sz="1500" b="0" i="1">
                                  <a:solidFill>
                                    <a:schemeClr val="tx1"/>
                                  </a:solidFill>
                                  <a:latin typeface="Cambria Math" panose="02040503050406030204" pitchFamily="18" charset="0"/>
                                </a:rPr>
                                <m:t>𝛼</m:t>
                              </m:r>
                            </m:e>
                            <m:sub>
                              <m:r>
                                <a:rPr lang="en-US" altLang="zh-CN" sz="1500" b="0" i="1">
                                  <a:solidFill>
                                    <a:schemeClr val="tx1"/>
                                  </a:solidFill>
                                  <a:latin typeface="Cambria Math" panose="02040503050406030204" pitchFamily="18" charset="0"/>
                                </a:rPr>
                                <m:t>𝑡</m:t>
                              </m:r>
                            </m:sub>
                          </m:sSub>
                          <m:r>
                            <a:rPr lang="en-US" altLang="zh-CN" sz="1500" b="0" i="1">
                              <a:solidFill>
                                <a:schemeClr val="tx1"/>
                              </a:solidFill>
                              <a:latin typeface="Cambria Math" panose="02040503050406030204" pitchFamily="18" charset="0"/>
                            </a:rPr>
                            <m:t>−</m:t>
                          </m:r>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𝛼</m:t>
                              </m:r>
                            </m:e>
                            <m:sub>
                              <m:r>
                                <a:rPr lang="en-US" altLang="zh-CN" sz="1500" i="1">
                                  <a:latin typeface="Cambria Math" panose="02040503050406030204" pitchFamily="18" charset="0"/>
                                </a:rPr>
                                <m:t>𝑡</m:t>
                              </m:r>
                            </m:sub>
                          </m:sSub>
                          <m:r>
                            <a:rPr lang="zh-CN" altLang="en-US" sz="1500" b="0" i="1">
                              <a:solidFill>
                                <a:schemeClr val="tx1"/>
                              </a:solidFill>
                              <a:latin typeface="Cambria Math" panose="02040503050406030204" pitchFamily="18" charset="0"/>
                            </a:rPr>
                            <m:t>𝛼</m:t>
                          </m:r>
                        </m:e>
                        <m:sub>
                          <m:r>
                            <a:rPr lang="en-US" altLang="zh-CN" sz="1500" b="0" i="1">
                              <a:solidFill>
                                <a:schemeClr val="tx1"/>
                              </a:solidFill>
                              <a:latin typeface="Cambria Math" panose="02040503050406030204" pitchFamily="18" charset="0"/>
                            </a:rPr>
                            <m:t>𝑡</m:t>
                          </m:r>
                          <m:r>
                            <a:rPr lang="en-US" altLang="zh-CN" sz="1500" b="0" i="1">
                              <a:solidFill>
                                <a:schemeClr val="tx1"/>
                              </a:solidFill>
                              <a:latin typeface="Cambria Math" panose="02040503050406030204" pitchFamily="18" charset="0"/>
                            </a:rPr>
                            <m:t>−1</m:t>
                          </m:r>
                        </m:sub>
                      </m:sSub>
                      <m:r>
                        <a:rPr lang="en-US" altLang="zh-CN" sz="1500" b="0" i="1" smtClean="0">
                          <a:solidFill>
                            <a:schemeClr val="tx1"/>
                          </a:solidFill>
                          <a:latin typeface="Cambria Math" panose="02040503050406030204" pitchFamily="18" charset="0"/>
                        </a:rPr>
                        <m:t>)</m:t>
                      </m:r>
                    </m:oMath>
                  </m:oMathPara>
                </a14:m>
                <a:endParaRPr lang="zh-CN" altLang="en-US" sz="1500" dirty="0">
                  <a:solidFill>
                    <a:schemeClr val="tx1"/>
                  </a:solidFill>
                </a:endParaRPr>
              </a:p>
            </p:txBody>
          </p:sp>
        </mc:Choice>
        <mc:Fallback xmlns="">
          <p:sp>
            <p:nvSpPr>
              <p:cNvPr id="25" name="文本框 24">
                <a:extLst>
                  <a:ext uri="{FF2B5EF4-FFF2-40B4-BE49-F238E27FC236}">
                    <a16:creationId xmlns:a16="http://schemas.microsoft.com/office/drawing/2014/main" id="{6CC125F4-5EE9-9C50-3FB0-4FE0B2776301}"/>
                  </a:ext>
                </a:extLst>
              </p:cNvPr>
              <p:cNvSpPr txBox="1">
                <a:spLocks noRot="1" noChangeAspect="1" noMove="1" noResize="1" noEditPoints="1" noAdjustHandles="1" noChangeArrowheads="1" noChangeShapeType="1" noTextEdit="1"/>
              </p:cNvSpPr>
              <p:nvPr/>
            </p:nvSpPr>
            <p:spPr>
              <a:xfrm>
                <a:off x="6709773" y="3822756"/>
                <a:ext cx="6541770" cy="371833"/>
              </a:xfrm>
              <a:prstGeom prst="rect">
                <a:avLst/>
              </a:prstGeom>
              <a:blipFill>
                <a:blip r:embed="rId18"/>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FE518327-607D-516D-976D-EF700C581FF6}"/>
                  </a:ext>
                </a:extLst>
              </p:cNvPr>
              <p:cNvSpPr txBox="1"/>
              <p:nvPr/>
            </p:nvSpPr>
            <p:spPr>
              <a:xfrm>
                <a:off x="6698956" y="4209352"/>
                <a:ext cx="6541770" cy="39049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ad>
                        <m:radPr>
                          <m:degHide m:val="on"/>
                          <m:ctrlPr>
                            <a:rPr lang="en-US" altLang="zh-CN" sz="1600" i="1" smtClean="0">
                              <a:solidFill>
                                <a:schemeClr val="tx1"/>
                              </a:solidFill>
                              <a:latin typeface="Cambria Math" panose="02040503050406030204" pitchFamily="18" charset="0"/>
                            </a:rPr>
                          </m:ctrlPr>
                        </m:radPr>
                        <m:deg/>
                        <m:e>
                          <m:sSub>
                            <m:sSubPr>
                              <m:ctrlPr>
                                <a:rPr lang="en-US" altLang="zh-CN" sz="1600" i="1">
                                  <a:solidFill>
                                    <a:schemeClr val="tx1"/>
                                  </a:solidFill>
                                  <a:latin typeface="Cambria Math" panose="02040503050406030204" pitchFamily="18" charset="0"/>
                                </a:rPr>
                              </m:ctrlPr>
                            </m:sSubPr>
                            <m:e>
                              <m:r>
                                <a:rPr lang="en-US" altLang="zh-CN" sz="1600" b="0" i="1">
                                  <a:solidFill>
                                    <a:schemeClr val="tx1"/>
                                  </a:solidFill>
                                  <a:latin typeface="Cambria Math" panose="02040503050406030204" pitchFamily="18" charset="0"/>
                                </a:rPr>
                                <m:t>1−</m:t>
                              </m:r>
                              <m:r>
                                <a:rPr lang="zh-CN" altLang="en-US" sz="1600" b="0" i="1">
                                  <a:solidFill>
                                    <a:schemeClr val="tx1"/>
                                  </a:solidFill>
                                  <a:latin typeface="Cambria Math" panose="02040503050406030204" pitchFamily="18" charset="0"/>
                                </a:rPr>
                                <m:t>𝛼</m:t>
                              </m:r>
                            </m:e>
                            <m:sub>
                              <m:r>
                                <a:rPr lang="en-US" altLang="zh-CN" sz="1600" b="0" i="1">
                                  <a:solidFill>
                                    <a:schemeClr val="tx1"/>
                                  </a:solidFill>
                                  <a:latin typeface="Cambria Math" panose="02040503050406030204" pitchFamily="18" charset="0"/>
                                </a:rPr>
                                <m:t>𝑡</m:t>
                              </m:r>
                            </m:sub>
                          </m:sSub>
                        </m:e>
                      </m:rad>
                      <m:sSub>
                        <m:sSubPr>
                          <m:ctrlPr>
                            <a:rPr lang="en-US" altLang="zh-CN" sz="1600" i="1" smtClean="0">
                              <a:solidFill>
                                <a:schemeClr val="tx1"/>
                              </a:solidFill>
                              <a:latin typeface="Cambria Math" panose="02040503050406030204" pitchFamily="18" charset="0"/>
                            </a:rPr>
                          </m:ctrlPr>
                        </m:sSubPr>
                        <m:e>
                          <m:r>
                            <a:rPr lang="zh-CN" altLang="en-US" sz="1600" b="0" i="1" smtClean="0">
                              <a:solidFill>
                                <a:schemeClr val="tx1"/>
                              </a:solidFill>
                              <a:latin typeface="Cambria Math" panose="02040503050406030204" pitchFamily="18" charset="0"/>
                            </a:rPr>
                            <m:t>𝜀</m:t>
                          </m:r>
                        </m:e>
                        <m:sub>
                          <m:r>
                            <a:rPr lang="en-US" altLang="zh-CN" sz="1600" b="0" i="1">
                              <a:solidFill>
                                <a:schemeClr val="tx1"/>
                              </a:solidFill>
                              <a:latin typeface="Cambria Math" panose="02040503050406030204" pitchFamily="18" charset="0"/>
                            </a:rPr>
                            <m:t>𝑡</m:t>
                          </m:r>
                        </m:sub>
                      </m:sSub>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𝑁</m:t>
                      </m:r>
                      <m:r>
                        <a:rPr lang="en-US" altLang="zh-CN" sz="1600" b="0" i="1" smtClean="0">
                          <a:solidFill>
                            <a:schemeClr val="tx1"/>
                          </a:solidFill>
                          <a:latin typeface="Cambria Math" panose="02040503050406030204" pitchFamily="18" charset="0"/>
                        </a:rPr>
                        <m:t>(0,</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1−</m:t>
                          </m:r>
                          <m:r>
                            <a:rPr lang="zh-CN" altLang="en-US" sz="1600" i="1">
                              <a:latin typeface="Cambria Math" panose="02040503050406030204" pitchFamily="18" charset="0"/>
                            </a:rPr>
                            <m:t>𝛼</m:t>
                          </m:r>
                        </m:e>
                        <m:sub>
                          <m:r>
                            <a:rPr lang="en-US" altLang="zh-CN" sz="1600" i="1">
                              <a:latin typeface="Cambria Math" panose="02040503050406030204" pitchFamily="18" charset="0"/>
                            </a:rPr>
                            <m:t>𝑡</m:t>
                          </m:r>
                        </m:sub>
                      </m:sSub>
                      <m:r>
                        <a:rPr lang="en-US" altLang="zh-CN" sz="1600" b="0" i="1" smtClean="0">
                          <a:solidFill>
                            <a:schemeClr val="tx1"/>
                          </a:solidFill>
                          <a:latin typeface="Cambria Math" panose="02040503050406030204" pitchFamily="18" charset="0"/>
                        </a:rPr>
                        <m:t>)</m:t>
                      </m:r>
                    </m:oMath>
                  </m:oMathPara>
                </a14:m>
                <a:endParaRPr lang="zh-CN" altLang="en-US" sz="1600" dirty="0">
                  <a:solidFill>
                    <a:schemeClr val="tx1"/>
                  </a:solidFill>
                </a:endParaRPr>
              </a:p>
            </p:txBody>
          </p:sp>
        </mc:Choice>
        <mc:Fallback xmlns="">
          <p:sp>
            <p:nvSpPr>
              <p:cNvPr id="28" name="文本框 27">
                <a:extLst>
                  <a:ext uri="{FF2B5EF4-FFF2-40B4-BE49-F238E27FC236}">
                    <a16:creationId xmlns:a16="http://schemas.microsoft.com/office/drawing/2014/main" id="{FE518327-607D-516D-976D-EF700C581FF6}"/>
                  </a:ext>
                </a:extLst>
              </p:cNvPr>
              <p:cNvSpPr txBox="1">
                <a:spLocks noRot="1" noChangeAspect="1" noMove="1" noResize="1" noEditPoints="1" noAdjustHandles="1" noChangeArrowheads="1" noChangeShapeType="1" noTextEdit="1"/>
              </p:cNvSpPr>
              <p:nvPr/>
            </p:nvSpPr>
            <p:spPr>
              <a:xfrm>
                <a:off x="6698956" y="4209352"/>
                <a:ext cx="6541770" cy="390492"/>
              </a:xfrm>
              <a:prstGeom prst="rect">
                <a:avLst/>
              </a:prstGeom>
              <a:blipFill>
                <a:blip r:embed="rId19"/>
                <a:stretch>
                  <a:fillRect b="-62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376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2738</TotalTime>
  <Words>1700</Words>
  <Application>Microsoft Office PowerPoint</Application>
  <PresentationFormat>宽屏</PresentationFormat>
  <Paragraphs>205</Paragraphs>
  <Slides>25</Slides>
  <Notes>25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-apple-system</vt:lpstr>
      <vt:lpstr>Times New Roman Regular</vt:lpstr>
      <vt:lpstr>等线</vt:lpstr>
      <vt:lpstr>等线 Light</vt:lpstr>
      <vt:lpstr>黑体</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淇 柯</dc:creator>
  <cp:lastModifiedBy>彬 邓</cp:lastModifiedBy>
  <cp:revision>651</cp:revision>
  <dcterms:created xsi:type="dcterms:W3CDTF">2024-06-07T04:55:24Z</dcterms:created>
  <dcterms:modified xsi:type="dcterms:W3CDTF">2024-11-22T11:30:53Z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10BBBAE58156AF9BEBFE61669E37D040_43</vt:lpwstr>
  </property>
  <property fmtid="{D5CDD505-2E9C-101B-9397-08002B2CF9AE}" pid="3" name="KSOProductBuildVer">
    <vt:lpwstr>2052-6.7.1.8828</vt:lpwstr>
  </property>
</Properties>
</file>