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98" r:id="rId5"/>
    <p:sldId id="455" r:id="rId6"/>
    <p:sldId id="451" r:id="rId7"/>
    <p:sldId id="456" r:id="rId8"/>
    <p:sldId id="443" r:id="rId9"/>
    <p:sldId id="448" r:id="rId10"/>
    <p:sldId id="465" r:id="rId11"/>
    <p:sldId id="460" r:id="rId12"/>
    <p:sldId id="461" r:id="rId13"/>
    <p:sldId id="464" r:id="rId14"/>
    <p:sldId id="459" r:id="rId15"/>
    <p:sldId id="444" r:id="rId16"/>
    <p:sldId id="449" r:id="rId17"/>
    <p:sldId id="452" r:id="rId18"/>
    <p:sldId id="453" r:id="rId19"/>
    <p:sldId id="445" r:id="rId20"/>
    <p:sldId id="457" r:id="rId21"/>
    <p:sldId id="44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026" y="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E8D2F-BFBB-485D-8C06-B635EE701934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ADDB2-2A2D-4A98-9DB0-1581E98957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D54C3A-B7B6-4BDC-A25E-8D4D981673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F82FE-894E-57F1-7EE1-D577F139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6A85647-CF10-0E7D-0103-5356F0057E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F3509-F8F8-1D37-6477-BFD9DF4A1EA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DAAD1-362E-3B8A-32D0-CEDF420C6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9E88E4C-1456-F2B9-9249-AA28FE5C27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CA82F-A617-1204-7D72-9F5B27B3F1C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12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3CB00-1928-33B7-D5ED-4B8CCB2DC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68D868-FB08-2A7E-92B1-8B0B4B15A7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4B70C-F466-FAD3-2734-EC134167842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63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27167-AAEA-D217-F376-C52E860D8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BD38C0-4BD8-36C7-7301-74DD683F5F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DB493-1D41-6B71-75C9-64961341812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52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680D9-F388-1805-9B57-7750D9EB4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3E66A3-BCCB-27C3-E5EA-199EBD63E6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7D564-8903-95DC-C010-61287009863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61E1F-5CE8-4E55-C7BA-6F478B35E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DC906D-0766-07C4-5C74-C428D88D52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E85C2C-B5AB-C3E0-88A0-1147A3D1877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1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1D8A-812C-7D4C-7342-0D4F7672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5F8A347-D080-51E9-6BDA-020A8282E2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99EE8-2504-7EFE-6D06-2EDE2160C51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61C00-49F1-E04D-EADB-5E0F1B29E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4F8C71-F20E-93D7-3B7A-26A9238DEA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F1796-BB8A-28EB-4F83-4BA2A058045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8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49F9F-DA99-8071-363E-016B55F8D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3875FD8-7D08-A7DC-6EF0-85A99CD5C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B383A-7CED-2A4C-7D4A-60A5B621E2B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03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6323A-5D64-7F01-235E-AC305F30F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0941ACC-77E8-F994-2860-93FD685E5B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93D70-0311-5461-73CE-D34DD3E6F3E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5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ADC5D-352F-2381-752B-0E8885B8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F91CD3-AC0D-75CD-5E5B-8E95053063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D8925-D62D-7B40-DBE4-7A108655B0A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9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EE4FC-6824-4EB7-5C8F-F96D1D67E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F1D9EB-8AB2-C18E-516E-62CAEB99F4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6D6EF-2A87-0534-1BFC-C5BFDBA6F65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34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BFA74-C721-93AF-ED52-FE25991EF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C5E79D-E953-956C-0D37-64D2E163C5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BAD7B-B354-6A5F-8471-6A1FE563CFC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6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059" name="Group 35"/>
          <p:cNvGrpSpPr/>
          <p:nvPr/>
        </p:nvGrpSpPr>
        <p:grpSpPr bwMode="auto">
          <a:xfrm>
            <a:off x="0" y="1"/>
            <a:ext cx="12192000" cy="1185863"/>
            <a:chOff x="0" y="0"/>
            <a:chExt cx="5760" cy="747"/>
          </a:xfrm>
        </p:grpSpPr>
        <p:pic>
          <p:nvPicPr>
            <p:cNvPr id="257057" name="Picture 33" descr="snap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5760" cy="747"/>
            </a:xfrm>
            <a:prstGeom prst="rect">
              <a:avLst/>
            </a:prstGeom>
            <a:noFill/>
          </p:spPr>
        </p:pic>
        <p:sp>
          <p:nvSpPr>
            <p:cNvPr id="257058" name="Rectangle 3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pic>
        <p:nvPicPr>
          <p:cNvPr id="257026" name="Picture 2" descr="low-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48438"/>
            <a:ext cx="12192000" cy="336550"/>
          </a:xfrm>
          <a:prstGeom prst="rect">
            <a:avLst/>
          </a:prstGeom>
          <a:noFill/>
        </p:spPr>
      </p:pic>
      <p:sp>
        <p:nvSpPr>
          <p:cNvPr id="2570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84467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143933" y="6616700"/>
            <a:ext cx="2844800" cy="268288"/>
          </a:xfrm>
        </p:spPr>
        <p:txBody>
          <a:bodyPr/>
          <a:lstStyle>
            <a:lvl1pPr>
              <a:defRPr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fld id="{866B9336-F3DE-43F4-BC39-C018B62CB89A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96167" y="6597650"/>
            <a:ext cx="6739467" cy="287338"/>
          </a:xfrm>
        </p:spPr>
        <p:txBody>
          <a:bodyPr/>
          <a:lstStyle>
            <a:lvl1pPr algn="l">
              <a:defRPr sz="1400"/>
            </a:lvl1pPr>
          </a:lstStyle>
          <a:p>
            <a:endParaRPr lang="zh-CN" altLang="en-US"/>
          </a:p>
        </p:txBody>
      </p:sp>
      <p:sp>
        <p:nvSpPr>
          <p:cNvPr id="25703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033001" y="6616700"/>
            <a:ext cx="1919817" cy="2413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B2672953-2330-4768-B891-F2DADD759B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2063751" y="4221164"/>
            <a:ext cx="8015816" cy="719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zh-CN" altLang="zh-CN" sz="20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57040" name="Picture 16" descr="buaa_1"/>
          <p:cNvPicPr>
            <a:picLocks noChangeAspect="1" noChangeArrowheads="1"/>
          </p:cNvPicPr>
          <p:nvPr/>
        </p:nvPicPr>
        <p:blipFill>
          <a:blip r:embed="rId4"/>
          <a:srcRect b="1189"/>
          <a:stretch>
            <a:fillRect/>
          </a:stretch>
        </p:blipFill>
        <p:spPr bwMode="auto">
          <a:xfrm>
            <a:off x="3599392" y="94456"/>
            <a:ext cx="4944533" cy="792162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0000CC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73CF-952B-4D6D-824E-E7260870F162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AB51F-3508-4E2D-AE96-14B9ECB761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56A87-039B-436F-B9FA-4D1499EBFCC3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3A904-41DD-4BE7-A8FE-D996253C97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5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85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C81F-A6B6-4274-A0EF-9EF3D9BCC914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A20D5-E0F0-4C59-B311-8F47FCCF8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8E9DB-C56A-42EE-91E3-33BA403E79AE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853CE-2F35-4257-9739-6A28AA2F020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24625"/>
            <a:ext cx="1224068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8B59-B2E7-4ABE-8080-0C0DD520824E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5941F-C0A0-4248-9157-73A864AEF1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CBE03-D3F9-41D1-BE6A-DEEF81707E1A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6E1D2-6E80-48F3-82EB-8D2484442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4A866-4696-4BB3-9D71-DFAB399384C3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56FE9-3144-440A-A699-5808D1B7AC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4E63B-5622-404B-B718-4B8114E6FF92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5A589-3925-43CB-97C6-D34A8E0062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FD40E-FB66-4503-BD17-A1BB0BADB61D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1B00D-9ECD-4FEB-8DA6-58EE8B6A76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7610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7610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8B517-E999-43E9-8195-052BA0D72F04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01E9A-8B7F-4325-9F9F-D8F997EC2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2150"/>
            <a:ext cx="10972800" cy="72548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52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34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02100"/>
            <a:ext cx="5384800" cy="23510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39184" y="6616700"/>
            <a:ext cx="28448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B9336-F3DE-43F4-BC39-C018B62CB89A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215218" y="6624638"/>
            <a:ext cx="7200900" cy="2603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513485" y="6642100"/>
            <a:ext cx="1534583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72953-2330-4768-B891-F2DADD759B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6B9336-F3DE-43F4-BC39-C018B62CB89A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72953-2330-4768-B891-F2DADD759B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zh-CN" altLang="en-US" sz="4000" b="0" dirty="0">
                <a:effectLst/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73CF-952B-4D6D-824E-E7260870F162}" type="datetime1">
              <a:rPr lang="zh-CN" altLang="en-US"/>
              <a:t>2024-11-24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AB51F-3508-4E2D-AE96-14B9ECB761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3" name="Picture 3" descr="low-l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548438"/>
            <a:ext cx="12192000" cy="336550"/>
          </a:xfrm>
          <a:prstGeom prst="rect">
            <a:avLst/>
          </a:prstGeom>
          <a:noFill/>
        </p:spPr>
      </p:pic>
      <p:sp>
        <p:nvSpPr>
          <p:cNvPr id="2560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852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第四级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184" y="6616700"/>
            <a:ext cx="2844800" cy="268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6B9336-F3DE-43F4-BC39-C018B62CB89A}" type="datetime1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218" y="6624638"/>
            <a:ext cx="720090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560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3485" y="6642100"/>
            <a:ext cx="1534583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2672953-2330-4768-B891-F2DADD759B1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56049" name="Picture 49" descr="low-l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49276"/>
            <a:ext cx="12192000" cy="73025"/>
          </a:xfrm>
          <a:prstGeom prst="rect">
            <a:avLst/>
          </a:prstGeom>
          <a:noFill/>
        </p:spPr>
      </p:pic>
      <p:pic>
        <p:nvPicPr>
          <p:cNvPr id="256039" name="Picture 39" descr="Snap1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76322" y="22225"/>
            <a:ext cx="768351" cy="527050"/>
          </a:xfrm>
          <a:prstGeom prst="rect">
            <a:avLst/>
          </a:prstGeom>
          <a:noFill/>
        </p:spPr>
      </p:pic>
      <p:pic>
        <p:nvPicPr>
          <p:cNvPr id="12" name="Picture 16" descr="buaa_1"/>
          <p:cNvPicPr>
            <a:picLocks noChangeAspect="1" noChangeArrowheads="1"/>
          </p:cNvPicPr>
          <p:nvPr/>
        </p:nvPicPr>
        <p:blipFill>
          <a:blip r:embed="rId18"/>
          <a:srcRect b="1189"/>
          <a:stretch>
            <a:fillRect/>
          </a:stretch>
        </p:blipFill>
        <p:spPr bwMode="auto">
          <a:xfrm>
            <a:off x="11227" y="10384"/>
            <a:ext cx="3300464" cy="52876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9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38125" y="2211705"/>
            <a:ext cx="11673840" cy="1390650"/>
          </a:xfrm>
        </p:spPr>
        <p:txBody>
          <a:bodyPr/>
          <a:lstStyle/>
          <a:p>
            <a:r>
              <a:rPr lang="zh-CN" altLang="en-US" sz="45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面向视觉语言模型的对抗图像生成方法研究</a:t>
            </a:r>
            <a:endParaRPr lang="en-US" altLang="zh-CN" sz="4500" kern="12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899953" y="3951514"/>
            <a:ext cx="6740435" cy="17526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答辩人：邓彬                      指导老师：郭园方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学院：计算机学院               日期：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2024/11/?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6DD5B-5605-CFDB-068F-DB4B750C5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8737F-9AE7-283F-4A07-A0BB362E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国内外研究现状</a:t>
            </a:r>
            <a:r>
              <a:rPr lang="en-US" altLang="zh-CN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跨模型迁移性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E98592-532E-5C54-7340-CA8934327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5980D5-49BD-C090-4056-03621B6D950D}"/>
              </a:ext>
            </a:extLst>
          </p:cNvPr>
          <p:cNvSpPr/>
          <p:nvPr/>
        </p:nvSpPr>
        <p:spPr>
          <a:xfrm>
            <a:off x="963818" y="3454111"/>
            <a:ext cx="1835882" cy="770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跨模型迁移性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2694F9-28DB-9E90-05FD-12119E9A2277}"/>
              </a:ext>
            </a:extLst>
          </p:cNvPr>
          <p:cNvSpPr/>
          <p:nvPr/>
        </p:nvSpPr>
        <p:spPr>
          <a:xfrm>
            <a:off x="3783953" y="1830273"/>
            <a:ext cx="1488578" cy="62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集成模型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4B9121-996B-0AC8-685A-1AC9B17FD4F1}"/>
              </a:ext>
            </a:extLst>
          </p:cNvPr>
          <p:cNvSpPr/>
          <p:nvPr/>
        </p:nvSpPr>
        <p:spPr>
          <a:xfrm>
            <a:off x="3783951" y="4053523"/>
            <a:ext cx="1488579" cy="676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模型对齐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B9B3F62-F5A3-5D82-B69C-DC3CB910492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799700" y="2140469"/>
            <a:ext cx="984253" cy="169893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01E46DA-02D6-35F4-6FFA-4A098237501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799700" y="3839399"/>
            <a:ext cx="984251" cy="55245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7F95BE7-C66E-3A2A-E28A-BE2A692FD5F8}"/>
              </a:ext>
            </a:extLst>
          </p:cNvPr>
          <p:cNvSpPr/>
          <p:nvPr/>
        </p:nvSpPr>
        <p:spPr>
          <a:xfrm>
            <a:off x="3783952" y="2927832"/>
            <a:ext cx="1488579" cy="676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伪梯度估计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B4214A-3296-C5A1-3EBB-0C758876F64A}"/>
              </a:ext>
            </a:extLst>
          </p:cNvPr>
          <p:cNvSpPr/>
          <p:nvPr/>
        </p:nvSpPr>
        <p:spPr>
          <a:xfrm>
            <a:off x="3783950" y="5200000"/>
            <a:ext cx="1488579" cy="676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梯度更新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45C80E1-1244-E783-8053-652B4C447137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2799700" y="3839399"/>
            <a:ext cx="984250" cy="169893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E491560-233F-125B-753D-2CC62CEF957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799700" y="3266161"/>
            <a:ext cx="984252" cy="5732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下 26">
            <a:extLst>
              <a:ext uri="{FF2B5EF4-FFF2-40B4-BE49-F238E27FC236}">
                <a16:creationId xmlns:a16="http://schemas.microsoft.com/office/drawing/2014/main" id="{235E7788-30E3-34F3-6C24-464BBC8E7B31}"/>
              </a:ext>
            </a:extLst>
          </p:cNvPr>
          <p:cNvSpPr/>
          <p:nvPr/>
        </p:nvSpPr>
        <p:spPr>
          <a:xfrm rot="16200000">
            <a:off x="5762758" y="3299838"/>
            <a:ext cx="403828" cy="778765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6F3E5A96-FD50-B494-6BA8-6E21FB05F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672" y="4927303"/>
            <a:ext cx="12031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问题：</a:t>
            </a: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0B204F79-C981-3DF5-58F6-12880B07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472" y="4699235"/>
            <a:ext cx="52725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计算对抗图像时</a:t>
            </a:r>
            <a:r>
              <a:rPr kumimoji="1"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缺乏对文本提示引导能力的利用</a:t>
            </a: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，</a:t>
            </a:r>
          </a:p>
          <a:p>
            <a:pPr algn="ctr" eaLnBrk="1" hangingPunct="1"/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使得图像扰动主要依赖于图像信息，</a:t>
            </a:r>
          </a:p>
          <a:p>
            <a:pPr algn="ctr" eaLnBrk="1" hangingPunct="1"/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导致对抗图像专注于模型视觉处理分支的弱点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AABEC9-E18F-317A-BB11-5BC9EC8F75A0}"/>
              </a:ext>
            </a:extLst>
          </p:cNvPr>
          <p:cNvSpPr/>
          <p:nvPr/>
        </p:nvSpPr>
        <p:spPr>
          <a:xfrm>
            <a:off x="8267009" y="1836569"/>
            <a:ext cx="1567519" cy="442451"/>
          </a:xfrm>
          <a:prstGeom prst="rect">
            <a:avLst/>
          </a:prstGeom>
          <a:solidFill>
            <a:srgbClr val="E6963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视觉语言模型</a:t>
            </a:r>
            <a:endParaRPr lang="en-US" altLang="zh-CN" sz="1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B271A60-5495-7E9E-B9F1-824A629F197B}"/>
              </a:ext>
            </a:extLst>
          </p:cNvPr>
          <p:cNvSpPr/>
          <p:nvPr/>
        </p:nvSpPr>
        <p:spPr>
          <a:xfrm>
            <a:off x="7282755" y="2823417"/>
            <a:ext cx="1119759" cy="418932"/>
          </a:xfrm>
          <a:prstGeom prst="rect">
            <a:avLst/>
          </a:prstGeom>
          <a:solidFill>
            <a:srgbClr val="E6963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</a:t>
            </a:r>
            <a:endParaRPr lang="en-US" altLang="zh-CN" sz="1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75DDFF-71DD-3DE2-42E3-156A1FBF43F4}"/>
              </a:ext>
            </a:extLst>
          </p:cNvPr>
          <p:cNvSpPr/>
          <p:nvPr/>
        </p:nvSpPr>
        <p:spPr>
          <a:xfrm>
            <a:off x="9929241" y="2826099"/>
            <a:ext cx="1119759" cy="440062"/>
          </a:xfrm>
          <a:prstGeom prst="rect">
            <a:avLst/>
          </a:prstGeom>
          <a:solidFill>
            <a:srgbClr val="E6963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文本提示</a:t>
            </a:r>
            <a:endParaRPr lang="en-US" altLang="zh-CN" sz="1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1DAF37DA-6A03-8EE2-FB3E-1B767ABA7065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8174504" y="1947151"/>
            <a:ext cx="544397" cy="12081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53C4CEDB-8A21-5F7F-6977-32D607B52841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9496406" y="1833383"/>
            <a:ext cx="547079" cy="14383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97235DD4-1235-0F13-EEAC-09D04FD72AD5}"/>
              </a:ext>
            </a:extLst>
          </p:cNvPr>
          <p:cNvSpPr/>
          <p:nvPr/>
        </p:nvSpPr>
        <p:spPr>
          <a:xfrm>
            <a:off x="8502074" y="3782236"/>
            <a:ext cx="1208135" cy="442451"/>
          </a:xfrm>
          <a:prstGeom prst="rect">
            <a:avLst/>
          </a:prstGeom>
          <a:solidFill>
            <a:srgbClr val="E6963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对抗图像</a:t>
            </a:r>
            <a:endParaRPr lang="en-US" altLang="zh-CN" sz="1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442EA51-8A02-D098-3B18-215401DD4FA4}"/>
              </a:ext>
            </a:extLst>
          </p:cNvPr>
          <p:cNvCxnSpPr>
            <a:cxnSpLocks/>
            <a:stCxn id="31" idx="2"/>
            <a:endCxn id="58" idx="1"/>
          </p:cNvCxnSpPr>
          <p:nvPr/>
        </p:nvCxnSpPr>
        <p:spPr>
          <a:xfrm rot="16200000" flipH="1">
            <a:off x="7791798" y="3293185"/>
            <a:ext cx="761113" cy="6594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56D0B4A-E927-8BAD-CE2C-4C51EF90A93D}"/>
              </a:ext>
            </a:extLst>
          </p:cNvPr>
          <p:cNvCxnSpPr>
            <a:cxnSpLocks/>
            <a:stCxn id="32" idx="2"/>
            <a:endCxn id="58" idx="3"/>
          </p:cNvCxnSpPr>
          <p:nvPr/>
        </p:nvCxnSpPr>
        <p:spPr>
          <a:xfrm rot="5400000">
            <a:off x="9731015" y="3245355"/>
            <a:ext cx="737301" cy="778912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9D98D80-0CE4-C6CD-81F5-78F7D4046857}"/>
              </a:ext>
            </a:extLst>
          </p:cNvPr>
          <p:cNvSpPr txBox="1"/>
          <p:nvPr/>
        </p:nvSpPr>
        <p:spPr>
          <a:xfrm>
            <a:off x="9929241" y="3521649"/>
            <a:ext cx="429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微软雅黑" panose="020B0503020204020204" pitchFamily="34" charset="-122"/>
              </a:rPr>
              <a:t>？</a:t>
            </a:r>
            <a:endParaRPr lang="zh-CN" altLang="en-US" sz="3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3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5992B-ECBD-F063-A0D0-CC9F3D8E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E50BE1C6-2040-2FC3-7306-563412EF30CF}"/>
              </a:ext>
            </a:extLst>
          </p:cNvPr>
          <p:cNvSpPr/>
          <p:nvPr/>
        </p:nvSpPr>
        <p:spPr>
          <a:xfrm flipV="1">
            <a:off x="5482936" y="1531620"/>
            <a:ext cx="6565132" cy="49372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702F97-B21C-2CE3-8F47-BC163F70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国内外研究现状</a:t>
            </a:r>
            <a:r>
              <a:rPr lang="en-US" altLang="zh-CN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跨提示迁移性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1C3943-C837-38BF-78B6-2110F243F5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2E6E2E4-EA11-316A-734B-1494F8A3307B}"/>
              </a:ext>
            </a:extLst>
          </p:cNvPr>
          <p:cNvSpPr/>
          <p:nvPr/>
        </p:nvSpPr>
        <p:spPr>
          <a:xfrm rot="16200000">
            <a:off x="4983881" y="2286291"/>
            <a:ext cx="403828" cy="529854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CB5D7C-4A85-F6E7-EB08-B7470D6DFC70}"/>
              </a:ext>
            </a:extLst>
          </p:cNvPr>
          <p:cNvSpPr/>
          <p:nvPr/>
        </p:nvSpPr>
        <p:spPr>
          <a:xfrm>
            <a:off x="188805" y="3430723"/>
            <a:ext cx="1609515" cy="770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跨提示迁移性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90222E-D707-BB01-73A9-7B7E5B92297E}"/>
              </a:ext>
            </a:extLst>
          </p:cNvPr>
          <p:cNvSpPr/>
          <p:nvPr/>
        </p:nvSpPr>
        <p:spPr>
          <a:xfrm>
            <a:off x="2404417" y="2188474"/>
            <a:ext cx="2396183" cy="7254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文本描述攻击</a:t>
            </a:r>
            <a:endParaRPr lang="en-US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Text Description Attack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B18CAE84-A466-7B55-8237-2B3DD350F6E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798320" y="2551218"/>
            <a:ext cx="606097" cy="126479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8223FE6-AD5D-CC75-2547-5DF5F05ADF20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1798320" y="3816011"/>
            <a:ext cx="606099" cy="12622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EC51631-1024-944D-A1C1-973449F66F89}"/>
              </a:ext>
            </a:extLst>
          </p:cNvPr>
          <p:cNvSpPr/>
          <p:nvPr/>
        </p:nvSpPr>
        <p:spPr>
          <a:xfrm>
            <a:off x="2404419" y="4715537"/>
            <a:ext cx="2396182" cy="7254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图像嵌入攻击</a:t>
            </a:r>
            <a:endParaRPr lang="en-US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Image Embedding Attack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FDA63453-16DB-14C5-A747-21EEDE19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936" y="1561227"/>
            <a:ext cx="6785303" cy="4878070"/>
          </a:xfrm>
          <a:ln w="12700"/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文本描述攻击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目标：</a:t>
            </a:r>
            <a:r>
              <a:rPr lang="zh-CN" altLang="en-US" sz="1600" dirty="0"/>
              <a:t>让模型输出指定文本，直接影响生成文本的整个过程。</a:t>
            </a:r>
            <a:endParaRPr lang="en-US" altLang="zh-CN" sz="1600" dirty="0"/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实现：最大化目标句子的预测概率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37301B35-3B1E-B3F9-46E9-88FB3483C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123" y="5683785"/>
            <a:ext cx="12031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问题：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E14F8BBF-23FE-54F9-B3B5-9E7BC9730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874" y="5531220"/>
            <a:ext cx="5148247" cy="64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①训练所需提示数据量大，对抗图像的</a:t>
            </a:r>
            <a:r>
              <a:rPr kumimoji="1"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训练时间长</a:t>
            </a:r>
            <a:endParaRPr kumimoji="1"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②目标文本</a:t>
            </a:r>
            <a:r>
              <a:rPr kumimoji="1"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设计单一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FBD4E00-4C5A-5C8B-5403-014FFCAB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675" y="2828451"/>
            <a:ext cx="4505823" cy="261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6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B0561-55F3-BE88-54C1-23DE2221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18231658-D716-B691-FCCF-9B0F114A78EB}"/>
              </a:ext>
            </a:extLst>
          </p:cNvPr>
          <p:cNvSpPr/>
          <p:nvPr/>
        </p:nvSpPr>
        <p:spPr>
          <a:xfrm flipV="1">
            <a:off x="5482936" y="1531620"/>
            <a:ext cx="6565132" cy="49372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948D35-4289-C12E-0958-EA9D8F5E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国内外研究现状</a:t>
            </a:r>
            <a:r>
              <a:rPr lang="en-US" altLang="zh-CN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跨提示迁移性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00D02-D540-36E0-AC4F-36E0891C6E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8EE5F075-009E-E61E-992F-1F8A480A8327}"/>
              </a:ext>
            </a:extLst>
          </p:cNvPr>
          <p:cNvSpPr/>
          <p:nvPr/>
        </p:nvSpPr>
        <p:spPr>
          <a:xfrm rot="16200000">
            <a:off x="4939856" y="4859539"/>
            <a:ext cx="403828" cy="529854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1E8096-A052-619B-C4C5-911D47088F33}"/>
              </a:ext>
            </a:extLst>
          </p:cNvPr>
          <p:cNvSpPr/>
          <p:nvPr/>
        </p:nvSpPr>
        <p:spPr>
          <a:xfrm>
            <a:off x="188805" y="3430723"/>
            <a:ext cx="1609515" cy="770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跨提示迁移性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1434CB-8D48-3FFD-60D7-F9C25D1B5E14}"/>
              </a:ext>
            </a:extLst>
          </p:cNvPr>
          <p:cNvSpPr/>
          <p:nvPr/>
        </p:nvSpPr>
        <p:spPr>
          <a:xfrm>
            <a:off x="2404417" y="2188474"/>
            <a:ext cx="2396183" cy="7254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文本描述攻击</a:t>
            </a:r>
            <a:endParaRPr lang="en-US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Text Description Attack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5E433974-8860-B5AB-6071-C1D9F6F75F9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798320" y="2551218"/>
            <a:ext cx="606097" cy="126479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1197E58-6CF3-15CA-CD8A-A0965C46AF30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1798320" y="3816011"/>
            <a:ext cx="606099" cy="12622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48135EB-26FD-724F-FB03-A6F41EDA2F64}"/>
              </a:ext>
            </a:extLst>
          </p:cNvPr>
          <p:cNvSpPr/>
          <p:nvPr/>
        </p:nvSpPr>
        <p:spPr>
          <a:xfrm>
            <a:off x="2404419" y="4715537"/>
            <a:ext cx="2396182" cy="7254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图像嵌入攻击</a:t>
            </a:r>
            <a:endParaRPr lang="en-US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Image Embedding Attack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5F7A39B6-6995-711D-15C2-59F03875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936" y="1590834"/>
            <a:ext cx="6785303" cy="487807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图像嵌入攻击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目标：</a:t>
            </a:r>
            <a:r>
              <a:rPr lang="zh-CN" altLang="en-US" sz="1600" dirty="0"/>
              <a:t>干扰图像嵌入表示，间接导致生成的文本描述出现错误。</a:t>
            </a:r>
            <a:endParaRPr lang="en-US" altLang="zh-CN" sz="1600" dirty="0"/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实现：最大化对抗样本与原始图像嵌入的差异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5DB5AEB-644C-98A9-A0BD-CFD6CD293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536" y="5631180"/>
            <a:ext cx="12031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问题：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E1D22B9B-16EA-6E37-27D5-12BC9BBDA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289516"/>
            <a:ext cx="5542321" cy="99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嵌入的偏离难以</a:t>
            </a:r>
            <a:r>
              <a:rPr kumimoji="1"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全面覆盖所有关键要素</a:t>
            </a: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，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这导致针对未覆盖要素的提问</a:t>
            </a:r>
            <a:r>
              <a:rPr kumimoji="1"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仍然能够获得正确答案</a:t>
            </a: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，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影响跨提示的迁移效果。</a:t>
            </a:r>
            <a:endParaRPr kumimoji="1" lang="zh-CN" altLang="en-US" sz="1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85CF42-152B-633E-D488-12C4D6E5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96" y="2831912"/>
            <a:ext cx="4168611" cy="23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5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41219-2751-07F3-27D4-A48EA7885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B0D92-B748-FF08-BDFF-B2887251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国内外研究现状</a:t>
            </a:r>
            <a:r>
              <a:rPr lang="en-US" altLang="zh-CN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36EC2-DE06-6B88-E4BC-C1B92A6DC7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14B45F-160B-1551-FA5D-3D17783D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6" y="1525277"/>
            <a:ext cx="11080831" cy="48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8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0622B-8D9D-EB83-9789-CEE2CC5E6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108D6D6-D30A-0616-EB92-9CB7A6B3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54" y="2775927"/>
            <a:ext cx="10972800" cy="725488"/>
          </a:xfrm>
        </p:spPr>
        <p:txBody>
          <a:bodyPr>
            <a:noAutofit/>
          </a:bodyPr>
          <a:lstStyle/>
          <a:p>
            <a:r>
              <a:rPr lang="zh-CN" altLang="en-US" sz="60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研究内容与技术路线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63D68-636C-3832-EB51-ACD70BC14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2672953-2330-4768-B891-F2DADD759B1F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88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835DD-6635-629D-26F7-06D602418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9544-190E-AC5C-030B-84AA5927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研究内容与技术路线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1020CB-C1B9-79CA-EB39-695994A43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266878-CF2B-B980-F922-A0BA7E6C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19" y="1417638"/>
            <a:ext cx="9815162" cy="48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F486E-F8CD-2328-0F5A-F54AB0FE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D70B9-C37E-2892-CB70-6A26E413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基于增强文本提示的对抗图像生成方法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CBD74-17F1-CCA9-9C90-46B8FBFA2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FC6D25-63AB-16BE-8EF5-78C2CD604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01" y="1989454"/>
            <a:ext cx="11177798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08353-F75A-6BA8-179C-4A30FC52E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3FD53-D6C0-5A2E-3815-B1C2A522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3750"/>
            <a:ext cx="10972800" cy="725488"/>
          </a:xfrm>
        </p:spPr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基于文本描述与图像嵌入的对抗图像生成方法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A9947-E214-846A-8F7D-FDE9B5ED1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B3962E-3540-D228-8E6D-816CA2C7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42" y="1634804"/>
            <a:ext cx="8998443" cy="46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6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7A823-E6EF-11D7-315B-567EEE23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39D7AB7-6322-60C7-E26B-3429A76F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54" y="2775927"/>
            <a:ext cx="10972800" cy="725488"/>
          </a:xfrm>
        </p:spPr>
        <p:txBody>
          <a:bodyPr>
            <a:noAutofit/>
          </a:bodyPr>
          <a:lstStyle/>
          <a:p>
            <a:r>
              <a:rPr lang="zh-CN" altLang="en-US" sz="60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论文工作安排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E7B4A1-9B08-E0FD-EF4E-2BC0F8A80A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2672953-2330-4768-B891-F2DADD759B1F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97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8945-C179-CAFB-1D3C-04D4DE5E8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379A-AD3C-A8AF-1BE4-3B66E9B3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190"/>
            <a:ext cx="10972800" cy="725488"/>
          </a:xfrm>
        </p:spPr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论文工作安排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06DB2-0E7B-386D-B623-C08E0380F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83" y="1385707"/>
            <a:ext cx="11779885" cy="525639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本毕业论文拟定的研究计划如下：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2024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11</a:t>
            </a:r>
            <a:r>
              <a:rPr lang="zh-CN" altLang="en-US" sz="2200" dirty="0">
                <a:latin typeface="Times New Roman" panose="02020603050405020304" pitchFamily="18" charset="0"/>
              </a:rPr>
              <a:t>月至</a:t>
            </a:r>
            <a:r>
              <a:rPr lang="en-US" altLang="zh-CN" sz="2200" dirty="0">
                <a:latin typeface="Times New Roman" panose="02020603050405020304" pitchFamily="18" charset="0"/>
              </a:rPr>
              <a:t>2024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12</a:t>
            </a:r>
            <a:r>
              <a:rPr lang="zh-CN" altLang="en-US" sz="2200" dirty="0">
                <a:latin typeface="Times New Roman" panose="02020603050405020304" pitchFamily="18" charset="0"/>
              </a:rPr>
              <a:t>月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查阅相关文献，确定研究问题，完成开题报告，确立研究目标和方案。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2024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12</a:t>
            </a:r>
            <a:r>
              <a:rPr lang="zh-CN" altLang="en-US" sz="2200" dirty="0">
                <a:latin typeface="Times New Roman" panose="02020603050405020304" pitchFamily="18" charset="0"/>
              </a:rPr>
              <a:t>月至</a:t>
            </a: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03</a:t>
            </a:r>
            <a:r>
              <a:rPr lang="zh-CN" altLang="en-US" sz="2200" dirty="0">
                <a:latin typeface="Times New Roman" panose="02020603050405020304" pitchFamily="18" charset="0"/>
              </a:rPr>
              <a:t>月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调查收集数据集；研究增强文本提示的有效手段；开发基于增强文本提示的对抗图像生成方法。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03</a:t>
            </a:r>
            <a:r>
              <a:rPr lang="zh-CN" altLang="en-US" sz="2200" dirty="0">
                <a:latin typeface="Times New Roman" panose="02020603050405020304" pitchFamily="18" charset="0"/>
              </a:rPr>
              <a:t>月至</a:t>
            </a: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06</a:t>
            </a:r>
            <a:r>
              <a:rPr lang="zh-CN" altLang="en-US" sz="2200" dirty="0">
                <a:latin typeface="Times New Roman" panose="02020603050405020304" pitchFamily="18" charset="0"/>
              </a:rPr>
              <a:t>月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探索评估图像关键要素提取和映射的方法；开发基于文本描述和图像嵌入的对抗图像生成方法。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06</a:t>
            </a:r>
            <a:r>
              <a:rPr lang="zh-CN" altLang="en-US" sz="2200" dirty="0">
                <a:latin typeface="Times New Roman" panose="02020603050405020304" pitchFamily="18" charset="0"/>
              </a:rPr>
              <a:t>月至</a:t>
            </a: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09</a:t>
            </a:r>
            <a:r>
              <a:rPr lang="zh-CN" altLang="en-US" sz="2200" dirty="0">
                <a:latin typeface="Times New Roman" panose="02020603050405020304" pitchFamily="18" charset="0"/>
              </a:rPr>
              <a:t>月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综合以上研究成果，构建一个面向视觉语言模型的跨模态跨提示的对抗图像生成系统。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09</a:t>
            </a:r>
            <a:r>
              <a:rPr lang="zh-CN" altLang="en-US" sz="2200" dirty="0">
                <a:latin typeface="Times New Roman" panose="02020603050405020304" pitchFamily="18" charset="0"/>
              </a:rPr>
              <a:t>月至</a:t>
            </a: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11</a:t>
            </a:r>
            <a:r>
              <a:rPr lang="zh-CN" altLang="en-US" sz="2200" dirty="0">
                <a:latin typeface="Times New Roman" panose="02020603050405020304" pitchFamily="18" charset="0"/>
              </a:rPr>
              <a:t>月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验证和完善实验；撰写毕业论文；准备毕业答辩材料。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0515C-70AB-2D70-D261-D9C1C941CC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8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09600" y="829310"/>
            <a:ext cx="10972800" cy="725488"/>
          </a:xfrm>
        </p:spPr>
        <p:txBody>
          <a:bodyPr>
            <a:noAutofit/>
          </a:bodyPr>
          <a:lstStyle/>
          <a:p>
            <a:r>
              <a:rPr lang="zh-CN" altLang="en-US" sz="54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  录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53415" y="1831340"/>
            <a:ext cx="10972800" cy="31953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研究背景与意义</a:t>
            </a:r>
            <a:endParaRPr lang="en-US" altLang="zh-CN" sz="3200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国内外研究现状</a:t>
            </a:r>
            <a:endParaRPr lang="en-US" altLang="zh-CN" sz="3200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研究内容与技术路线</a:t>
            </a:r>
            <a:endParaRPr lang="en-US" altLang="zh-CN" sz="3200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论文工作安排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2672953-2330-4768-B891-F2DADD759B1F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3A7F0-1C2A-B4A3-8F77-0BA8865E3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292D2C2-4041-0F7C-2CD4-3EA6B9B04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576" y="2564905"/>
            <a:ext cx="7772400" cy="1470025"/>
          </a:xfrm>
        </p:spPr>
        <p:txBody>
          <a:bodyPr/>
          <a:lstStyle/>
          <a:p>
            <a:pPr algn="ctr"/>
            <a:r>
              <a:rPr lang="en-US" altLang="zh-CN" sz="50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THANKS</a:t>
            </a:r>
            <a:endParaRPr lang="zh-CN" altLang="en-US" sz="5000" kern="12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FCC3BA-49BD-9CE4-5428-9FC8C4B52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3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48054" y="2775927"/>
            <a:ext cx="10972800" cy="725488"/>
          </a:xfrm>
        </p:spPr>
        <p:txBody>
          <a:bodyPr>
            <a:noAutofit/>
          </a:bodyPr>
          <a:lstStyle/>
          <a:p>
            <a:r>
              <a:rPr lang="zh-CN" altLang="en-US" sz="60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研究背景与意义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2672953-2330-4768-B891-F2DADD759B1F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77480-417E-2D18-9D68-040FB4973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9795-3167-0CB7-273E-926E1698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190"/>
            <a:ext cx="10972800" cy="725488"/>
          </a:xfrm>
        </p:spPr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297ED-7618-5545-A79C-258928AC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83" y="1288098"/>
            <a:ext cx="11779885" cy="48780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Transformer</a:t>
            </a:r>
            <a:r>
              <a:rPr lang="zh-CN" altLang="en-US" sz="2800" dirty="0">
                <a:latin typeface="Times New Roman" panose="02020603050405020304" pitchFamily="18" charset="0"/>
              </a:rPr>
              <a:t>架构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在</a:t>
            </a:r>
            <a:r>
              <a:rPr lang="en-US" altLang="zh-CN" sz="2200" dirty="0">
                <a:latin typeface="Times New Roman" panose="02020603050405020304" pitchFamily="18" charset="0"/>
              </a:rPr>
              <a:t>NLP</a:t>
            </a:r>
            <a:r>
              <a:rPr lang="zh-CN" altLang="en-US" sz="2200" dirty="0">
                <a:latin typeface="Times New Roman" panose="02020603050405020304" pitchFamily="18" charset="0"/>
              </a:rPr>
              <a:t>和</a:t>
            </a:r>
            <a:r>
              <a:rPr lang="en-US" altLang="zh-CN" sz="2200" dirty="0">
                <a:latin typeface="Times New Roman" panose="02020603050405020304" pitchFamily="18" charset="0"/>
              </a:rPr>
              <a:t>CV</a:t>
            </a:r>
            <a:r>
              <a:rPr lang="zh-CN" altLang="en-US" sz="2200" dirty="0">
                <a:latin typeface="Times New Roman" panose="02020603050405020304" pitchFamily="18" charset="0"/>
              </a:rPr>
              <a:t>领域广泛应用，奠定了视觉语言模型发展的基础。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视觉语言模型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优势：利用强大的自注意力机制，实现多模态信息的高效处理和深度理解。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530" dirty="0">
              <a:latin typeface="Times New Roman" panose="02020603050405020304" pitchFamily="18" charset="0"/>
            </a:endParaRPr>
          </a:p>
          <a:p>
            <a:pPr lvl="2" algn="l">
              <a:buClrTx/>
              <a:buSzTx/>
              <a:buFontTx/>
              <a:buBlip>
                <a:blip r:embed="rId3"/>
              </a:buBlip>
            </a:pPr>
            <a:endParaRPr lang="zh-CN" altLang="en-US" sz="2600" b="0" dirty="0"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9B40F-2116-8891-C9BC-3A852E8FE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9D2F6F-F3BF-F0C0-BC26-49F077FF1AFC}"/>
              </a:ext>
            </a:extLst>
          </p:cNvPr>
          <p:cNvGrpSpPr/>
          <p:nvPr/>
        </p:nvGrpSpPr>
        <p:grpSpPr>
          <a:xfrm>
            <a:off x="4603203" y="4387905"/>
            <a:ext cx="783335" cy="816432"/>
            <a:chOff x="3942283" y="4590142"/>
            <a:chExt cx="783335" cy="816432"/>
          </a:xfrm>
        </p:grpSpPr>
        <p:pic>
          <p:nvPicPr>
            <p:cNvPr id="2052" name="Picture 4" descr="500,100+ 項火插圖檔、免版稅向量圖形及美工圖案- iStock">
              <a:extLst>
                <a:ext uri="{FF2B5EF4-FFF2-40B4-BE49-F238E27FC236}">
                  <a16:creationId xmlns:a16="http://schemas.microsoft.com/office/drawing/2014/main" id="{45767C09-DC35-ABE3-FD67-00A4401E5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572" y="4590142"/>
              <a:ext cx="585591" cy="585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箭头: 右 42">
              <a:extLst>
                <a:ext uri="{FF2B5EF4-FFF2-40B4-BE49-F238E27FC236}">
                  <a16:creationId xmlns:a16="http://schemas.microsoft.com/office/drawing/2014/main" id="{B08FCAD7-C729-1BA3-D30D-0D30C0113943}"/>
                </a:ext>
              </a:extLst>
            </p:cNvPr>
            <p:cNvSpPr/>
            <p:nvPr/>
          </p:nvSpPr>
          <p:spPr>
            <a:xfrm>
              <a:off x="3942283" y="5085960"/>
              <a:ext cx="783335" cy="320614"/>
            </a:xfrm>
            <a:prstGeom prst="rightArrow">
              <a:avLst/>
            </a:prstGeom>
            <a:solidFill>
              <a:schemeClr val="tx2">
                <a:alpha val="30000"/>
              </a:schemeClr>
            </a:solidFill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F7120B2-E6C3-CA9C-23EE-7CA4026E0570}"/>
              </a:ext>
            </a:extLst>
          </p:cNvPr>
          <p:cNvGrpSpPr/>
          <p:nvPr/>
        </p:nvGrpSpPr>
        <p:grpSpPr>
          <a:xfrm>
            <a:off x="5691282" y="3447029"/>
            <a:ext cx="4746369" cy="3287405"/>
            <a:chOff x="5113318" y="3493403"/>
            <a:chExt cx="4746369" cy="328740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D683903-F509-0A9A-9CB8-8AADC185E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3318" y="3493403"/>
              <a:ext cx="4746369" cy="2760703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95FC603-0887-69EC-6D0C-87146F487A87}"/>
                </a:ext>
              </a:extLst>
            </p:cNvPr>
            <p:cNvSpPr txBox="1"/>
            <p:nvPr/>
          </p:nvSpPr>
          <p:spPr>
            <a:xfrm>
              <a:off x="5310793" y="6226810"/>
              <a:ext cx="435141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视觉语言模型在多模态任务展现出卓越的性能</a:t>
              </a:r>
              <a:endParaRPr lang="en-US" altLang="zh-CN" sz="15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endParaRPr lang="zh-CN" altLang="en-US" sz="15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7476572-0FE9-9D50-67A2-8E0BE650327A}"/>
              </a:ext>
            </a:extLst>
          </p:cNvPr>
          <p:cNvGrpSpPr/>
          <p:nvPr/>
        </p:nvGrpSpPr>
        <p:grpSpPr>
          <a:xfrm>
            <a:off x="2239257" y="3455059"/>
            <a:ext cx="1936127" cy="3030962"/>
            <a:chOff x="1463928" y="3429000"/>
            <a:chExt cx="1936127" cy="303096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88530B-2806-ED85-30CC-4EFCF5519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928" y="3429000"/>
              <a:ext cx="1936127" cy="268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F4CAAE2-B86F-D9CD-7A85-87BA7C64A21F}"/>
                </a:ext>
              </a:extLst>
            </p:cNvPr>
            <p:cNvSpPr txBox="1"/>
            <p:nvPr/>
          </p:nvSpPr>
          <p:spPr>
            <a:xfrm>
              <a:off x="1638722" y="6136797"/>
              <a:ext cx="158653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Transformer</a:t>
              </a:r>
              <a:r>
                <a:rPr lang="zh-CN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架构</a:t>
              </a:r>
              <a:endParaRPr lang="zh-CN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20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98C12-A911-B78B-C2AB-A769C129A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96099-5850-AEDE-4356-9305F8D9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190"/>
            <a:ext cx="10972800" cy="725488"/>
          </a:xfrm>
        </p:spPr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63E10-A8AC-C0BC-A363-9873EAFB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83" y="1288098"/>
            <a:ext cx="11779885" cy="487807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/>
              <a:t>视觉语言模型的安全性挑战</a:t>
            </a:r>
            <a:endParaRPr lang="en-US" altLang="zh-CN" sz="2800" dirty="0"/>
          </a:p>
          <a:p>
            <a:pPr lvl="1">
              <a:lnSpc>
                <a:spcPct val="125000"/>
              </a:lnSpc>
            </a:pPr>
            <a:r>
              <a:rPr lang="zh-CN" altLang="en-US" sz="2200" dirty="0"/>
              <a:t>对抗攻击的拓展</a:t>
            </a:r>
            <a:endParaRPr lang="en-US" altLang="zh-CN" sz="2200" dirty="0"/>
          </a:p>
          <a:p>
            <a:pPr lvl="2">
              <a:lnSpc>
                <a:spcPct val="125000"/>
              </a:lnSpc>
            </a:pPr>
            <a:r>
              <a:rPr lang="zh-CN" altLang="en-US" sz="1800" dirty="0"/>
              <a:t>早期聚集：单模态视觉模型</a:t>
            </a:r>
            <a:endParaRPr lang="en-US" altLang="zh-CN" sz="1800" dirty="0"/>
          </a:p>
          <a:p>
            <a:pPr lvl="2">
              <a:lnSpc>
                <a:spcPct val="125000"/>
              </a:lnSpc>
            </a:pPr>
            <a:r>
              <a:rPr lang="zh-CN" altLang="en-US" sz="1800" dirty="0"/>
              <a:t>当前趋势：多模态模型，例如视觉语言模型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2200" dirty="0"/>
              <a:t>关键场景中的安全风险：</a:t>
            </a:r>
            <a:endParaRPr lang="en-US" altLang="zh-CN" sz="2200" dirty="0"/>
          </a:p>
          <a:p>
            <a:pPr lvl="2">
              <a:lnSpc>
                <a:spcPct val="125000"/>
              </a:lnSpc>
            </a:pPr>
            <a:r>
              <a:rPr lang="zh-CN" altLang="en-US" sz="1800" dirty="0"/>
              <a:t>医疗诊断：医学影响辅助诊断中的误诊或者漏诊</a:t>
            </a:r>
            <a:endParaRPr lang="en-US" altLang="zh-CN" sz="1800" dirty="0"/>
          </a:p>
          <a:p>
            <a:pPr lvl="2">
              <a:lnSpc>
                <a:spcPct val="125000"/>
              </a:lnSpc>
            </a:pPr>
            <a:r>
              <a:rPr lang="zh-CN" altLang="en-US" sz="1800" dirty="0"/>
              <a:t>其他高风险场景：自动驾驶等</a:t>
            </a:r>
            <a:endParaRPr lang="en-US" altLang="zh-CN" sz="2600" b="0" dirty="0">
              <a:ea typeface="+mn-ea"/>
              <a:cs typeface="+mn-ea"/>
              <a:sym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0A28C-0EF1-EDB5-8A6C-EA504BE04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2BD0CC2-952D-57BE-1502-DA75F6D143DF}"/>
              </a:ext>
            </a:extLst>
          </p:cNvPr>
          <p:cNvGrpSpPr/>
          <p:nvPr/>
        </p:nvGrpSpPr>
        <p:grpSpPr>
          <a:xfrm>
            <a:off x="876900" y="4522152"/>
            <a:ext cx="4954001" cy="1772334"/>
            <a:chOff x="937860" y="4631799"/>
            <a:chExt cx="4954001" cy="177233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1CDA26D-B370-905B-B462-4F5281809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860" y="4631799"/>
              <a:ext cx="4954001" cy="151119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3D3518-1AB7-C7A0-2F83-06CD6F03FDC6}"/>
                </a:ext>
              </a:extLst>
            </p:cNvPr>
            <p:cNvSpPr txBox="1"/>
            <p:nvPr/>
          </p:nvSpPr>
          <p:spPr>
            <a:xfrm>
              <a:off x="1759646" y="6080968"/>
              <a:ext cx="331043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视觉语言模型在医疗诊断领域的应用</a:t>
              </a:r>
              <a:endParaRPr lang="zh-CN" altLang="en-US" sz="15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18432EA-FEBA-4530-8B40-74DF6EB7F4B1}"/>
              </a:ext>
            </a:extLst>
          </p:cNvPr>
          <p:cNvGrpSpPr/>
          <p:nvPr/>
        </p:nvGrpSpPr>
        <p:grpSpPr>
          <a:xfrm>
            <a:off x="6439618" y="1457012"/>
            <a:ext cx="5225731" cy="4837474"/>
            <a:chOff x="6508198" y="1490275"/>
            <a:chExt cx="5225731" cy="483747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D496DC1-3C8A-2744-6108-603AF80C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8198" y="1490275"/>
              <a:ext cx="5225731" cy="4542295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EA9C14B-2451-3A5F-E7A4-B192F39C91BD}"/>
                </a:ext>
              </a:extLst>
            </p:cNvPr>
            <p:cNvSpPr txBox="1"/>
            <p:nvPr/>
          </p:nvSpPr>
          <p:spPr>
            <a:xfrm>
              <a:off x="6818996" y="6004584"/>
              <a:ext cx="479473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面向视觉语言模型的对抗图像具有多样化的攻击效果</a:t>
              </a:r>
              <a:endParaRPr lang="zh-CN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43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66D3D-C0A8-5E91-85ED-ED09A1D6D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E0782AC-D70F-D865-93D1-06FB31501D89}"/>
              </a:ext>
            </a:extLst>
          </p:cNvPr>
          <p:cNvGrpSpPr/>
          <p:nvPr/>
        </p:nvGrpSpPr>
        <p:grpSpPr>
          <a:xfrm>
            <a:off x="7115870" y="1253122"/>
            <a:ext cx="3925510" cy="2993688"/>
            <a:chOff x="7474011" y="1356678"/>
            <a:chExt cx="3642480" cy="278861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81F2E65-14A6-A86F-5A2E-30337073D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4011" y="1356678"/>
              <a:ext cx="3642480" cy="254582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015F57-BB19-0786-3AEB-9BD494D41DF3}"/>
                </a:ext>
              </a:extLst>
            </p:cNvPr>
            <p:cNvSpPr txBox="1"/>
            <p:nvPr/>
          </p:nvSpPr>
          <p:spPr>
            <a:xfrm>
              <a:off x="8794518" y="3822127"/>
              <a:ext cx="138966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跨模型迁移性</a:t>
              </a:r>
              <a:endParaRPr lang="zh-CN" altLang="en-US" sz="1500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632358-465D-FB2D-5D82-D907C20E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190"/>
            <a:ext cx="10972800" cy="725488"/>
          </a:xfrm>
        </p:spPr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F7234-04A3-C62D-8876-B34385CD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83" y="1356678"/>
            <a:ext cx="11779885" cy="487807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对抗攻击的迁移性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现象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在一个模型上生成的对抗图像可攻击其他模型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在不同文本提示下维持其误导效果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影响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</a:pPr>
            <a:r>
              <a:rPr lang="zh-CN" altLang="en-US" sz="1800" dirty="0"/>
              <a:t>攻击门槛降低，使攻击更容易被实施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模型的安全性和可靠性面临严峻挑战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研究对抗攻击及其迁移性的重要性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识别和评估</a:t>
            </a:r>
            <a:r>
              <a:rPr lang="en-US" altLang="zh-CN" sz="2200" dirty="0">
                <a:latin typeface="Times New Roman" panose="02020603050405020304" pitchFamily="18" charset="0"/>
              </a:rPr>
              <a:t>VLMs</a:t>
            </a:r>
            <a:r>
              <a:rPr lang="zh-CN" altLang="en-US" sz="2200" dirty="0">
                <a:latin typeface="Times New Roman" panose="02020603050405020304" pitchFamily="18" charset="0"/>
              </a:rPr>
              <a:t>在实际情况中面临的威胁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为开发更加有效的防御策略提供理论基础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072F7-61F6-099F-9286-C5FB996148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12A4B42-3762-42D0-43F8-294B9DF96B8F}"/>
              </a:ext>
            </a:extLst>
          </p:cNvPr>
          <p:cNvGrpSpPr/>
          <p:nvPr/>
        </p:nvGrpSpPr>
        <p:grpSpPr>
          <a:xfrm>
            <a:off x="6907877" y="4375659"/>
            <a:ext cx="4595495" cy="2168483"/>
            <a:chOff x="6907877" y="4375659"/>
            <a:chExt cx="4595495" cy="216848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780C968-5F0C-9315-0403-7BE6FC76F30A}"/>
                </a:ext>
              </a:extLst>
            </p:cNvPr>
            <p:cNvSpPr txBox="1"/>
            <p:nvPr/>
          </p:nvSpPr>
          <p:spPr>
            <a:xfrm>
              <a:off x="8591312" y="6208861"/>
              <a:ext cx="1445316" cy="3352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跨提示迁移性</a:t>
              </a:r>
              <a:endParaRPr lang="zh-CN" altLang="en-US" sz="1500" dirty="0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BA35F55-98F7-20FB-AF3A-D26F8EB28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877" y="4375659"/>
              <a:ext cx="4595495" cy="1866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40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509-A549-5B62-DDEE-F84059582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810D12BD-42A8-FD1B-C396-A4E7A481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54" y="2775927"/>
            <a:ext cx="10972800" cy="725488"/>
          </a:xfrm>
        </p:spPr>
        <p:txBody>
          <a:bodyPr>
            <a:noAutofit/>
          </a:bodyPr>
          <a:lstStyle/>
          <a:p>
            <a:r>
              <a:rPr lang="zh-CN" altLang="en-US" sz="60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国内外研究现状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D40338-8E91-E8DE-644D-9125F6B793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2672953-2330-4768-B891-F2DADD759B1F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69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550F5-B94A-C23F-F217-1232E519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86A56-FEC2-C7D5-13E8-43591B41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国内外研究现状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3C0B5-F316-FFE9-66CC-0CE8B49F78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8D28C0-543B-1D72-68A7-70893AE13EC5}"/>
              </a:ext>
            </a:extLst>
          </p:cNvPr>
          <p:cNvSpPr/>
          <p:nvPr/>
        </p:nvSpPr>
        <p:spPr>
          <a:xfrm>
            <a:off x="609600" y="3362671"/>
            <a:ext cx="2190100" cy="770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面向视觉语言模型的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对抗图像生成方法研究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E6F971-A8ED-AE24-A177-B3AB994E3CBB}"/>
              </a:ext>
            </a:extLst>
          </p:cNvPr>
          <p:cNvSpPr/>
          <p:nvPr/>
        </p:nvSpPr>
        <p:spPr>
          <a:xfrm>
            <a:off x="3316593" y="2049029"/>
            <a:ext cx="1488578" cy="62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跨模型迁移性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C9FC5D-42BF-A159-E58E-A03B8D6CC442}"/>
              </a:ext>
            </a:extLst>
          </p:cNvPr>
          <p:cNvSpPr/>
          <p:nvPr/>
        </p:nvSpPr>
        <p:spPr>
          <a:xfrm>
            <a:off x="3383673" y="4894436"/>
            <a:ext cx="1488579" cy="676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跨提示迁移性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2BF05268-7A31-17B4-6A62-1C2A9985BA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799700" y="2359225"/>
            <a:ext cx="516893" cy="138873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87B9C8C-F428-F7A4-CBCB-C4AC2AA5B1E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799700" y="3747959"/>
            <a:ext cx="583973" cy="1484806"/>
          </a:xfrm>
          <a:prstGeom prst="bentConnector3">
            <a:avLst>
              <a:gd name="adj1" fmla="val 4478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FBFC00C0-B70F-E8DF-099C-0A13DF571C27}"/>
              </a:ext>
            </a:extLst>
          </p:cNvPr>
          <p:cNvSpPr/>
          <p:nvPr/>
        </p:nvSpPr>
        <p:spPr>
          <a:xfrm>
            <a:off x="5152475" y="2204302"/>
            <a:ext cx="731469" cy="371704"/>
          </a:xfrm>
          <a:prstGeom prst="left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9DA43537-5231-F1C3-3B26-63CD3870DA6E}"/>
              </a:ext>
            </a:extLst>
          </p:cNvPr>
          <p:cNvSpPr/>
          <p:nvPr/>
        </p:nvSpPr>
        <p:spPr>
          <a:xfrm>
            <a:off x="5187941" y="5046913"/>
            <a:ext cx="731469" cy="371704"/>
          </a:xfrm>
          <a:prstGeom prst="left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CDE59D-D794-7BA2-8BF2-6E5DE2E649BA}"/>
              </a:ext>
            </a:extLst>
          </p:cNvPr>
          <p:cNvGrpSpPr/>
          <p:nvPr/>
        </p:nvGrpSpPr>
        <p:grpSpPr>
          <a:xfrm>
            <a:off x="6181370" y="1471243"/>
            <a:ext cx="6021769" cy="2394182"/>
            <a:chOff x="6181370" y="1471243"/>
            <a:chExt cx="6021769" cy="239418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7D88686-E478-8E0A-BF40-4AAA0E9C0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1248" y="1471243"/>
              <a:ext cx="2961007" cy="2061528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9FA8DE-7F8A-A073-EEA4-4E69A90691FB}"/>
                </a:ext>
              </a:extLst>
            </p:cNvPr>
            <p:cNvSpPr txBox="1"/>
            <p:nvPr/>
          </p:nvSpPr>
          <p:spPr>
            <a:xfrm>
              <a:off x="6181370" y="3542260"/>
              <a:ext cx="6021769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在一个模型上生成的对抗图像能够成功误导其他结构不同的模型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A08473E-B65C-2C80-2ACF-D15AF517AE35}"/>
              </a:ext>
            </a:extLst>
          </p:cNvPr>
          <p:cNvGrpSpPr/>
          <p:nvPr/>
        </p:nvGrpSpPr>
        <p:grpSpPr>
          <a:xfrm>
            <a:off x="6181370" y="4299680"/>
            <a:ext cx="6021769" cy="2191668"/>
            <a:chOff x="6181370" y="4299680"/>
            <a:chExt cx="6021769" cy="2191668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15FF88E-82F7-D43F-B97A-CA79D1E68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1248" y="4299680"/>
              <a:ext cx="4595495" cy="186617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C838CE2-6493-4683-AA73-BFF5A8D51167}"/>
                </a:ext>
              </a:extLst>
            </p:cNvPr>
            <p:cNvSpPr txBox="1"/>
            <p:nvPr/>
          </p:nvSpPr>
          <p:spPr>
            <a:xfrm>
              <a:off x="6181370" y="6168183"/>
              <a:ext cx="6021769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能在不同文本提示下有效干扰模型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56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5903E-AE13-4746-B31E-2824236B7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076B-92E0-761F-2F44-109DA542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国内外研究现状</a:t>
            </a:r>
            <a:r>
              <a:rPr lang="en-US" altLang="zh-CN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跨模型迁移性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D85DD-B83E-D5FE-9247-F7BCF1864F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E6D56E-7CEA-BD7B-8116-62C6D36526B0}"/>
              </a:ext>
            </a:extLst>
          </p:cNvPr>
          <p:cNvSpPr/>
          <p:nvPr/>
        </p:nvSpPr>
        <p:spPr>
          <a:xfrm>
            <a:off x="438038" y="3454111"/>
            <a:ext cx="1835882" cy="770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跨模型迁移性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C61030-0E80-66D4-641D-F19091607362}"/>
              </a:ext>
            </a:extLst>
          </p:cNvPr>
          <p:cNvSpPr/>
          <p:nvPr/>
        </p:nvSpPr>
        <p:spPr>
          <a:xfrm>
            <a:off x="3082910" y="1822653"/>
            <a:ext cx="1488578" cy="62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集成模型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A86FE2-6B6F-0F21-8E49-7148B15E12C4}"/>
              </a:ext>
            </a:extLst>
          </p:cNvPr>
          <p:cNvSpPr/>
          <p:nvPr/>
        </p:nvSpPr>
        <p:spPr>
          <a:xfrm>
            <a:off x="3082911" y="4053523"/>
            <a:ext cx="1488579" cy="676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模型对齐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44E60D0-970C-ED2A-ABFB-C33181373ED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273920" y="2132849"/>
            <a:ext cx="808990" cy="170655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C4FB90-EA45-F434-7977-BDEBC0E7221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273920" y="3839399"/>
            <a:ext cx="808991" cy="55245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00E228A-C681-037F-A1F5-62E0818352B4}"/>
              </a:ext>
            </a:extLst>
          </p:cNvPr>
          <p:cNvSpPr/>
          <p:nvPr/>
        </p:nvSpPr>
        <p:spPr>
          <a:xfrm>
            <a:off x="3082912" y="2927832"/>
            <a:ext cx="1488579" cy="676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伪梯度估计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770D76-B4C1-FB16-E25F-CBB8C228071B}"/>
              </a:ext>
            </a:extLst>
          </p:cNvPr>
          <p:cNvSpPr/>
          <p:nvPr/>
        </p:nvSpPr>
        <p:spPr>
          <a:xfrm>
            <a:off x="3082910" y="5200000"/>
            <a:ext cx="1488579" cy="676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梯度更新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3CB40A3-F0BB-E899-9C20-FDEB9F2AB836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2273920" y="3839399"/>
            <a:ext cx="808990" cy="169893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2D5D95D-E635-A8E1-90D1-683C8E87CD1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273920" y="3266161"/>
            <a:ext cx="808992" cy="5732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49ADBC8-228E-D2C2-CEA7-15DB68F5A82D}"/>
              </a:ext>
            </a:extLst>
          </p:cNvPr>
          <p:cNvSpPr/>
          <p:nvPr/>
        </p:nvSpPr>
        <p:spPr>
          <a:xfrm>
            <a:off x="5048868" y="2956102"/>
            <a:ext cx="4178951" cy="62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</a:rPr>
              <a:t>Query-based Attack(Random Gradient Free Method)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7C3C5A-EA88-6FE7-C79B-CEA5413C9CA4}"/>
              </a:ext>
            </a:extLst>
          </p:cNvPr>
          <p:cNvSpPr/>
          <p:nvPr/>
        </p:nvSpPr>
        <p:spPr>
          <a:xfrm>
            <a:off x="5048868" y="4084603"/>
            <a:ext cx="2647330" cy="62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</a:rPr>
              <a:t>通过微调源模型对齐见证模型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621918-548A-B241-4C8C-35131C94B7C6}"/>
              </a:ext>
            </a:extLst>
          </p:cNvPr>
          <p:cNvSpPr/>
          <p:nvPr/>
        </p:nvSpPr>
        <p:spPr>
          <a:xfrm>
            <a:off x="5048868" y="5230865"/>
            <a:ext cx="1694830" cy="62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</a:rPr>
              <a:t>PGD</a:t>
            </a:r>
            <a:r>
              <a:rPr lang="zh-CN" altLang="en-US" sz="1400" dirty="0">
                <a:latin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</a:rPr>
              <a:t>MI-FGSM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08940B-60D2-D5F0-2C93-6E48E04F39AC}"/>
              </a:ext>
            </a:extLst>
          </p:cNvPr>
          <p:cNvSpPr/>
          <p:nvPr/>
        </p:nvSpPr>
        <p:spPr>
          <a:xfrm>
            <a:off x="5048869" y="1821578"/>
            <a:ext cx="4178951" cy="62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</a:rPr>
              <a:t>AdvDIffVLM</a:t>
            </a:r>
            <a:r>
              <a:rPr lang="zh-CN" altLang="en-US" sz="1400" dirty="0">
                <a:latin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</a:rPr>
              <a:t>SSA-CWA</a:t>
            </a:r>
            <a:r>
              <a:rPr lang="zh-CN" altLang="en-US" sz="1400" dirty="0">
                <a:latin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</a:rPr>
              <a:t>imgJP</a:t>
            </a:r>
            <a:r>
              <a:rPr lang="en-US" altLang="zh-CN" sz="1400" dirty="0">
                <a:latin typeface="Times New Roman" panose="02020603050405020304" pitchFamily="18" charset="0"/>
              </a:rPr>
              <a:t>-based Jailbreak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465D6E-B1DB-C4AF-F0C6-E6FED0419240}"/>
              </a:ext>
            </a:extLst>
          </p:cNvPr>
          <p:cNvGrpSpPr/>
          <p:nvPr/>
        </p:nvGrpSpPr>
        <p:grpSpPr>
          <a:xfrm>
            <a:off x="7911116" y="3952522"/>
            <a:ext cx="4013928" cy="2309631"/>
            <a:chOff x="7386233" y="2349342"/>
            <a:chExt cx="4308808" cy="241415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3C4027E-40AF-53EE-3C30-1DC0EDE4C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6233" y="2349342"/>
              <a:ext cx="4196167" cy="2159318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C93E82E-69E0-E8E6-F36D-EE2B87D42820}"/>
                </a:ext>
              </a:extLst>
            </p:cNvPr>
            <p:cNvSpPr txBox="1"/>
            <p:nvPr/>
          </p:nvSpPr>
          <p:spPr>
            <a:xfrm>
              <a:off x="7498874" y="4440330"/>
              <a:ext cx="419616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通过集成多个代理模型以提升攻击成功率</a:t>
              </a:r>
              <a:endParaRPr lang="zh-CN" altLang="en-US" sz="1500" dirty="0"/>
            </a:p>
          </p:txBody>
        </p:sp>
      </p:grp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58DB6A3-C378-94BB-AE86-737ACDC8FC16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571488" y="2131774"/>
            <a:ext cx="477381" cy="10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26E1B57-0D58-21F5-E92B-639D0C7C13D6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4571491" y="3266161"/>
            <a:ext cx="477377" cy="13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E1D0A4F5-5EB8-9F80-3B33-5B9308838733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571490" y="4391852"/>
            <a:ext cx="477378" cy="29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60AA243-0695-AAE3-9175-0975D736398A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4571489" y="5538329"/>
            <a:ext cx="477379" cy="273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55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454786-94ac-432b-9eaf-d53fa465d3d8"/>
  <p:tag name="COMMONDATA" val="eyJoZGlkIjoiOWYwZmEyMWViY2NiODBmZDE5ZGM4YzI4NjJlYzIwZ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博士学位论文答辩（李建欣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博士学位论文答辩（李建欣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博士学位论文答辩（李建欣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794</Words>
  <Application>Microsoft Office PowerPoint</Application>
  <PresentationFormat>宽屏</PresentationFormat>
  <Paragraphs>138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 Unicode MS</vt:lpstr>
      <vt:lpstr>等线</vt:lpstr>
      <vt:lpstr>黑体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博士学位论文答辩（李建欣）</vt:lpstr>
      <vt:lpstr>面向视觉语言模型的对抗图像生成方法研究</vt:lpstr>
      <vt:lpstr>目  录</vt:lpstr>
      <vt:lpstr>研究背景与意义</vt:lpstr>
      <vt:lpstr>研究背景与意义</vt:lpstr>
      <vt:lpstr>研究背景与意义</vt:lpstr>
      <vt:lpstr>研究背景与意义</vt:lpstr>
      <vt:lpstr>国内外研究现状</vt:lpstr>
      <vt:lpstr>国内外研究现状</vt:lpstr>
      <vt:lpstr>国内外研究现状——跨模型迁移性</vt:lpstr>
      <vt:lpstr>国内外研究现状——跨模型迁移性</vt:lpstr>
      <vt:lpstr>国内外研究现状——跨提示迁移性</vt:lpstr>
      <vt:lpstr>国内外研究现状——跨提示迁移性</vt:lpstr>
      <vt:lpstr>国内外研究现状——总结</vt:lpstr>
      <vt:lpstr>研究内容与技术路线</vt:lpstr>
      <vt:lpstr>研究内容与技术路线</vt:lpstr>
      <vt:lpstr>基于增强文本提示的对抗图像生成方法</vt:lpstr>
      <vt:lpstr>基于文本描述与图像嵌入的对抗图像生成方法</vt:lpstr>
      <vt:lpstr>论文工作安排</vt:lpstr>
      <vt:lpstr>论文工作安排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基于时空依赖的时间序列数据预测</dc:title>
  <dc:creator>彭杰奇</dc:creator>
  <cp:lastModifiedBy>彬 邓</cp:lastModifiedBy>
  <cp:revision>1638</cp:revision>
  <dcterms:created xsi:type="dcterms:W3CDTF">2015-05-05T08:02:00Z</dcterms:created>
  <dcterms:modified xsi:type="dcterms:W3CDTF">2024-11-24T15:23:06Z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39F9E2CEC78243D18838264CCCE79228</vt:lpwstr>
  </property>
</Properties>
</file>