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63" r:id="rId3"/>
    <p:sldId id="273" r:id="rId4"/>
    <p:sldId id="267" r:id="rId5"/>
    <p:sldId id="268" r:id="rId6"/>
    <p:sldId id="274" r:id="rId7"/>
    <p:sldId id="275" r:id="rId8"/>
    <p:sldId id="276" r:id="rId9"/>
    <p:sldId id="277" r:id="rId10"/>
    <p:sldId id="278" r:id="rId11"/>
    <p:sldId id="27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6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014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2840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8320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906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673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0467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2324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1282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9301CD-2F5D-4BD4-A37F-B82F68571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00"/>
            <a:ext cx="12192000" cy="68453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16306-32A2-FB4D-A653-B2070644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686F05-CD36-C84D-9FA8-25922D614F2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0EF0-DE2B-2648-9DEF-CF68F09E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6C73C83-CBC2-49ED-AB33-5DE60E12A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6" y="1486694"/>
            <a:ext cx="11182350" cy="4475956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A69DD65-F766-44C3-B10D-F6D6C3A21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0200" y="365126"/>
            <a:ext cx="10029826" cy="907256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9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D8E2D-9CEA-A14E-9F86-5FDB8544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686F05-CD36-C84D-9FA8-25922D614F2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1868C-5D63-3E4B-9ED9-B79799DA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1D54-AE58-284D-A28E-B9285A1E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DBD10-BBF0-0244-97CB-2109D51E9FB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40E4A-F98B-4D82-81E4-EC1A040306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00"/>
            <a:ext cx="12192000" cy="6845300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21D509-F11C-4BBF-AB1C-D2B34F076F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10498" y="496094"/>
            <a:ext cx="4114801" cy="914400"/>
          </a:xfrm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759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260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380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867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150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04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925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543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209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441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50ADA-8127-421B-88BD-D144EF37E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0610" y="496094"/>
            <a:ext cx="4494689" cy="2841910"/>
          </a:xfrm>
        </p:spPr>
        <p:txBody>
          <a:bodyPr>
            <a:normAutofit/>
          </a:bodyPr>
          <a:lstStyle/>
          <a:p>
            <a:r>
              <a:rPr lang="en-ZA" sz="4800" b="1" dirty="0">
                <a:latin typeface="Arial" panose="020B0604020202020204" pitchFamily="34" charset="0"/>
                <a:cs typeface="Arial" panose="020B0604020202020204" pitchFamily="34" charset="0"/>
              </a:rPr>
              <a:t>Knowledge Management Academy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8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 an implementation team - SDLC cycle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D85561-FC6D-458E-9040-C7059FE87B08}"/>
              </a:ext>
            </a:extLst>
          </p:cNvPr>
          <p:cNvSpPr/>
          <p:nvPr/>
        </p:nvSpPr>
        <p:spPr>
          <a:xfrm>
            <a:off x="1600200" y="1695635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key man reliance team member - could be from dev space, BA, QA, DBA and dev Support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graduate/ junior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team lead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 lead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coordinator to ensure updates going forward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projects or 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Knowledge Management Academy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Skills and representation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covered by implementation team and big brother academy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Roles covered by the implementation team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3043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 an implementation roadmap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D85561-FC6D-458E-9040-C7059FE87B08}"/>
              </a:ext>
            </a:extLst>
          </p:cNvPr>
          <p:cNvSpPr/>
          <p:nvPr/>
        </p:nvSpPr>
        <p:spPr>
          <a:xfrm>
            <a:off x="1600200" y="1695635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key man reliance team member - could be from dev space, BA, QA, DBA and dev Support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graduate/ junior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team lead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 lead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coordinator to ensure updates going forward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projects or 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Knowledge Management Academy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Skills and representation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covered by implementation team and big brother academy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Roles covered by the implementation team</a:t>
            </a:r>
          </a:p>
          <a:p>
            <a:r>
              <a:rPr lang="en-US" dirty="0"/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C771F-494E-4EA6-8F6F-F713AEB1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05" y="1310456"/>
            <a:ext cx="10028789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2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50ADA-8127-421B-88BD-D144EF37E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0610" y="496094"/>
            <a:ext cx="4494689" cy="284191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Putting the plan in action…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Continue to review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 lessons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Assess the effectiveness of the academy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Make improvements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0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Upbeat and Happy Background Music_160k">
            <a:hlinkClick r:id="" action="ppaction://media"/>
            <a:extLst>
              <a:ext uri="{FF2B5EF4-FFF2-40B4-BE49-F238E27FC236}">
                <a16:creationId xmlns:a16="http://schemas.microsoft.com/office/drawing/2014/main" id="{541180DB-71D3-4B4B-95D7-75672B5562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519" y="0"/>
            <a:ext cx="487363" cy="487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A0613-A483-457F-9FFE-2AD29244B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3" y="1895356"/>
            <a:ext cx="10978220" cy="30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9268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482" y="338493"/>
            <a:ext cx="10029826" cy="907256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PLAN</a:t>
            </a:r>
            <a:br>
              <a:rPr lang="en-US" dirty="0"/>
            </a:br>
            <a:r>
              <a:rPr lang="en-ZA" b="1" dirty="0"/>
              <a:t>Knowledge Management Academy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2F841-3196-4C35-B5AD-F1C8D712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19237"/>
            <a:ext cx="88487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3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b="1" dirty="0"/>
              <a:t>Identifying need - Establish goals and objectives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1239D4-B0BD-46D9-B815-62304E098A07}"/>
              </a:ext>
            </a:extLst>
          </p:cNvPr>
          <p:cNvSpPr/>
          <p:nvPr/>
        </p:nvSpPr>
        <p:spPr>
          <a:xfrm>
            <a:off x="1331650" y="1198485"/>
            <a:ext cx="7812350" cy="5378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ZA" b="1" dirty="0">
                <a:solidFill>
                  <a:srgbClr val="202124"/>
                </a:solidFill>
                <a:latin typeface="arial" panose="020B0604020202020204" pitchFamily="34" charset="0"/>
              </a:rPr>
              <a:t>Identifying need - Establish goals and objectives</a:t>
            </a:r>
            <a:endParaRPr lang="en-ZA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ZA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ZA" dirty="0">
                <a:solidFill>
                  <a:srgbClr val="202124"/>
                </a:solidFill>
                <a:latin typeface="arial" panose="020B0604020202020204" pitchFamily="34" charset="0"/>
              </a:rPr>
              <a:t>Currently - key man reliance across all teams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Arial" panose="020B0604020202020204" pitchFamily="34" charset="0"/>
              </a:rPr>
              <a:t>Disconnect between teams- dev teams and support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Arial" panose="020B0604020202020204" pitchFamily="34" charset="0"/>
              </a:rPr>
              <a:t>Why is there reluctance with </a:t>
            </a:r>
            <a:r>
              <a:rPr lang="en-US" dirty="0" err="1">
                <a:latin typeface="Arial" panose="020B0604020202020204" pitchFamily="34" charset="0"/>
              </a:rPr>
              <a:t>devs</a:t>
            </a:r>
            <a:r>
              <a:rPr lang="en-US" dirty="0">
                <a:latin typeface="Arial" panose="020B0604020202020204" pitchFamily="34" charset="0"/>
              </a:rPr>
              <a:t> to be on standby?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Arial" panose="020B0604020202020204" pitchFamily="34" charset="0"/>
              </a:rPr>
              <a:t>Retention of staff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Arial" panose="020B0604020202020204" pitchFamily="34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</a:rPr>
              <a:t>Short term goals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Arial" panose="020B0604020202020204" pitchFamily="34" charset="0"/>
              </a:rPr>
              <a:t>Creating a culture of sharing knowledge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Arial" panose="020B0604020202020204" pitchFamily="34" charset="0"/>
              </a:rPr>
              <a:t>Upskilling team members - eliminate key man reliance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Arial" panose="020B0604020202020204" pitchFamily="34" charset="0"/>
              </a:rPr>
              <a:t>Progression path - career goals - Help team members progress from graduate to </a:t>
            </a:r>
            <a:r>
              <a:rPr lang="en-US" dirty="0" err="1">
                <a:latin typeface="Arial" panose="020B0604020202020204" pitchFamily="34" charset="0"/>
              </a:rPr>
              <a:t>devs</a:t>
            </a:r>
            <a:r>
              <a:rPr lang="en-US" dirty="0">
                <a:latin typeface="Arial" panose="020B0604020202020204" pitchFamily="34" charset="0"/>
              </a:rPr>
              <a:t>, etc.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Arial" panose="020B0604020202020204" pitchFamily="34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</a:rPr>
              <a:t>Long term goals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Arial" panose="020B0604020202020204" pitchFamily="34" charset="0"/>
              </a:rPr>
              <a:t>No key man reliance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Arial" panose="020B0604020202020204" pitchFamily="34" charset="0"/>
              </a:rPr>
              <a:t>Motivated team members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Arial" panose="020B0604020202020204" pitchFamily="34" charset="0"/>
              </a:rPr>
              <a:t>Effective work saving time and quicker turnaround time</a:t>
            </a:r>
          </a:p>
        </p:txBody>
      </p:sp>
    </p:spTree>
    <p:extLst>
      <p:ext uri="{BB962C8B-B14F-4D97-AF65-F5344CB8AC3E}">
        <p14:creationId xmlns:p14="http://schemas.microsoft.com/office/powerpoint/2010/main" val="23836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Change Management Strategy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D85561-FC6D-458E-9040-C7059FE87B08}"/>
              </a:ext>
            </a:extLst>
          </p:cNvPr>
          <p:cNvSpPr/>
          <p:nvPr/>
        </p:nvSpPr>
        <p:spPr>
          <a:xfrm>
            <a:off x="1600200" y="1695635"/>
            <a:ext cx="7543800" cy="250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Arial" panose="020B0604020202020204" pitchFamily="34" charset="0"/>
              </a:rPr>
              <a:t>Introduce a leadership </a:t>
            </a:r>
            <a:r>
              <a:rPr lang="en-US" dirty="0" err="1">
                <a:latin typeface="Arial" panose="020B0604020202020204" pitchFamily="34" charset="0"/>
              </a:rPr>
              <a:t>programme</a:t>
            </a:r>
            <a:r>
              <a:rPr lang="en-US" dirty="0">
                <a:latin typeface="Arial" panose="020B0604020202020204" pitchFamily="34" charset="0"/>
              </a:rPr>
              <a:t> - pairing with key team members in each space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Arial" panose="020B0604020202020204" pitchFamily="34" charset="0"/>
              </a:rPr>
              <a:t>Implementation team- identify big brother pairing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Arial" panose="020B0604020202020204" pitchFamily="34" charset="0"/>
              </a:rPr>
              <a:t>Help team members understand the need for a Knowledge management system - get their buy in by building our retention strategy.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Arial" panose="020B0604020202020204" pitchFamily="34" charset="0"/>
              </a:rPr>
              <a:t>Encourage knowledge sharing </a:t>
            </a:r>
            <a:r>
              <a:rPr lang="en-US" dirty="0" err="1">
                <a:latin typeface="Arial" panose="020B0604020202020204" pitchFamily="34" charset="0"/>
              </a:rPr>
              <a:t>behaviour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Arial" panose="020B0604020202020204" pitchFamily="34" charset="0"/>
              </a:rPr>
              <a:t>Supports performance appraisals and KPIs for the big brother as well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err="1">
                <a:latin typeface="Arial" panose="020B0604020202020204" pitchFamily="34" charset="0"/>
              </a:rPr>
              <a:t>Incentivise</a:t>
            </a:r>
            <a:r>
              <a:rPr lang="en-US" dirty="0">
                <a:latin typeface="Arial" panose="020B0604020202020204" pitchFamily="34" charset="0"/>
              </a:rPr>
              <a:t> knowledge sharing</a:t>
            </a:r>
          </a:p>
        </p:txBody>
      </p:sp>
    </p:spTree>
    <p:extLst>
      <p:ext uri="{BB962C8B-B14F-4D97-AF65-F5344CB8AC3E}">
        <p14:creationId xmlns:p14="http://schemas.microsoft.com/office/powerpoint/2010/main" val="22895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Establish a Foundation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D85561-FC6D-458E-9040-C7059FE87B08}"/>
              </a:ext>
            </a:extLst>
          </p:cNvPr>
          <p:cNvSpPr/>
          <p:nvPr/>
        </p:nvSpPr>
        <p:spPr>
          <a:xfrm>
            <a:off x="1600200" y="1695635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endParaRPr lang="en-US" dirty="0"/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Created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 of the academy process , create the documentation that you were taught- against the ticket (Ado) and training internally with team members and extended to dev support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Categorised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documented per project/ product/ requirement on ADO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Shared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education sessions, video recording, internally with team members</a:t>
            </a:r>
          </a:p>
        </p:txBody>
      </p:sp>
    </p:spTree>
    <p:extLst>
      <p:ext uri="{BB962C8B-B14F-4D97-AF65-F5344CB8AC3E}">
        <p14:creationId xmlns:p14="http://schemas.microsoft.com/office/powerpoint/2010/main" val="375510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Involve Leadership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D85561-FC6D-458E-9040-C7059FE87B08}"/>
              </a:ext>
            </a:extLst>
          </p:cNvPr>
          <p:cNvSpPr/>
          <p:nvPr/>
        </p:nvSpPr>
        <p:spPr>
          <a:xfrm>
            <a:off x="1600200" y="1695635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Weekly catchup session with the senior leadership team providing feedback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Encourage team members to accept the changes that its likely to bring by involving in the big brother participation academy</a:t>
            </a:r>
          </a:p>
        </p:txBody>
      </p:sp>
    </p:spTree>
    <p:extLst>
      <p:ext uri="{BB962C8B-B14F-4D97-AF65-F5344CB8AC3E}">
        <p14:creationId xmlns:p14="http://schemas.microsoft.com/office/powerpoint/2010/main" val="134692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 the current State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D85561-FC6D-458E-9040-C7059FE87B08}"/>
              </a:ext>
            </a:extLst>
          </p:cNvPr>
          <p:cNvSpPr/>
          <p:nvPr/>
        </p:nvSpPr>
        <p:spPr>
          <a:xfrm>
            <a:off x="1600200" y="1695635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endParaRPr lang="en-US" dirty="0"/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Culture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creating a culture of learning, upskilling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Nurturing growth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Processe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 - the big brother Knowledge management academy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ADO /Azure</a:t>
            </a:r>
          </a:p>
        </p:txBody>
      </p:sp>
    </p:spTree>
    <p:extLst>
      <p:ext uri="{BB962C8B-B14F-4D97-AF65-F5344CB8AC3E}">
        <p14:creationId xmlns:p14="http://schemas.microsoft.com/office/powerpoint/2010/main" val="50705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Establish Core Capabilities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D85561-FC6D-458E-9040-C7059FE87B08}"/>
              </a:ext>
            </a:extLst>
          </p:cNvPr>
          <p:cNvSpPr/>
          <p:nvPr/>
        </p:nvSpPr>
        <p:spPr>
          <a:xfrm>
            <a:off x="1600200" y="1695635"/>
            <a:ext cx="7543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endParaRPr lang="en-US" dirty="0"/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Ease of capturing knowledge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journal, tickets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Syndication of knowledge for easy access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WIKI on ADO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Available feedback mechanisms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final interview. During duration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regular bi- monthly sessions tied in with the sprints to discuss progress and status.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Performance measurements and reviews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tied in with feedback and performance appraisals, career roadmap (promotional framework). Burndown charts on ADO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Added intelligence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Automatic flow of pull requests. As tickets get updated, emails are sent</a:t>
            </a:r>
          </a:p>
        </p:txBody>
      </p:sp>
    </p:spTree>
    <p:extLst>
      <p:ext uri="{BB962C8B-B14F-4D97-AF65-F5344CB8AC3E}">
        <p14:creationId xmlns:p14="http://schemas.microsoft.com/office/powerpoint/2010/main" val="1277519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1381</TotalTime>
  <Words>415</Words>
  <Application>Microsoft Office PowerPoint</Application>
  <PresentationFormat>Widescreen</PresentationFormat>
  <Paragraphs>78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</vt:lpstr>
      <vt:lpstr>Corbel</vt:lpstr>
      <vt:lpstr>Parallax</vt:lpstr>
      <vt:lpstr>PowerPoint Presentation</vt:lpstr>
      <vt:lpstr>PowerPoint Presentation</vt:lpstr>
      <vt:lpstr>IMPLEMENTATION PLAN Knowledge Management Academy  </vt:lpstr>
      <vt:lpstr>Identifying need - Establish goals and objectives</vt:lpstr>
      <vt:lpstr>Change Management Strategy</vt:lpstr>
      <vt:lpstr>Establish a Foundation</vt:lpstr>
      <vt:lpstr>Involve Leadership</vt:lpstr>
      <vt:lpstr>Assess the current State</vt:lpstr>
      <vt:lpstr>Establish Core Capabilities</vt:lpstr>
      <vt:lpstr>Select an implementation team - SDLC cycle</vt:lpstr>
      <vt:lpstr>Build an implementation roadmap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Sive Koto</dc:creator>
  <cp:lastModifiedBy>Selina Naidu</cp:lastModifiedBy>
  <cp:revision>14</cp:revision>
  <dcterms:created xsi:type="dcterms:W3CDTF">2021-11-24T12:25:27Z</dcterms:created>
  <dcterms:modified xsi:type="dcterms:W3CDTF">2021-11-25T11:29:46Z</dcterms:modified>
</cp:coreProperties>
</file>