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D8E2D-9CEA-A14E-9F86-5FDB8544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686F05-CD36-C84D-9FA8-25922D614F2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868C-5D63-3E4B-9ED9-B79799DA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1D54-AE58-284D-A28E-B9285A1E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DBD10-BBF0-0244-97CB-2109D51E9FB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40E4A-F98B-4D82-81E4-EC1A040306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21D509-F11C-4BBF-AB1C-D2B34F076F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10498" y="496094"/>
            <a:ext cx="4114801" cy="914400"/>
          </a:xfrm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15140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95CEBE-B80E-4B26-B877-3348C1539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700"/>
            <a:ext cx="12192000" cy="685165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6E4A873-7BD9-4693-942D-654BD4798D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024" y="180975"/>
            <a:ext cx="3724276" cy="4953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CD1113-9BF6-43A4-BDC6-10D476536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024" y="1038225"/>
            <a:ext cx="3724276" cy="5353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20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9301CD-2F5D-4BD4-A37F-B82F68571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16306-32A2-FB4D-A653-B2070644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686F05-CD36-C84D-9FA8-25922D614F2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0EF0-DE2B-2648-9DEF-CF68F09E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6C73C83-CBC2-49ED-AB33-5DE60E12A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86694"/>
            <a:ext cx="11182350" cy="4475956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A69DD65-F766-44C3-B10D-F6D6C3A21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0200" y="365126"/>
            <a:ext cx="10029826" cy="907256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8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B8A038-9CE8-4151-9212-D79FC916B3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8F0DC2-52AB-3147-8827-2CE74174BE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6" y="365126"/>
            <a:ext cx="11182350" cy="907256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D48E9-380D-6542-B95E-CE857AB1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686F05-CD36-C84D-9FA8-25922D614F2F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14254-6045-7944-A4D2-BAF0DF45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E0886E15-69C0-4BA5-B42F-A22B3B6B6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86694"/>
            <a:ext cx="11182350" cy="4342606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128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5B87F-936A-E245-AEE6-7AAEF4AC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FADD-48A0-4148-BFA9-D377D5FD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0A12-BAD1-5846-B8CB-12AFF695F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86F05-CD36-C84D-9FA8-25922D614F2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1DC70-AC64-D24E-91C8-05012B202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A36A-E96F-DE49-B5E4-A88733FA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BD10-BBF0-0244-97CB-2109D51E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3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58CBC3-CD2A-4353-8AAB-B8BFCEEE2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INTEGRATED SUMMATIVE 	     TASK 5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3CA2A-B26A-4563-9A5F-B1BD342180C6}"/>
              </a:ext>
            </a:extLst>
          </p:cNvPr>
          <p:cNvSpPr txBox="1"/>
          <p:nvPr/>
        </p:nvSpPr>
        <p:spPr>
          <a:xfrm>
            <a:off x="7747462" y="1421477"/>
            <a:ext cx="426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HUMAN CAPITAL IMPLEMENTATION PLAN - DEVELOPER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203560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 Needs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D13C6-7A18-42D6-8112-AF1E731091CC}"/>
              </a:ext>
            </a:extLst>
          </p:cNvPr>
          <p:cNvSpPr txBox="1"/>
          <p:nvPr/>
        </p:nvSpPr>
        <p:spPr>
          <a:xfrm>
            <a:off x="1600200" y="1078152"/>
            <a:ext cx="940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team framework consists of Team/Tech Leads, Different disciplines of developers</a:t>
            </a:r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74BBBE-CE85-458B-8B8A-644E8C712492}"/>
              </a:ext>
            </a:extLst>
          </p:cNvPr>
          <p:cNvSpPr/>
          <p:nvPr/>
        </p:nvSpPr>
        <p:spPr>
          <a:xfrm>
            <a:off x="1762298" y="1654233"/>
            <a:ext cx="93795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SDM (Nivash Singh)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38959-E540-4FB7-A004-31981C8397E3}"/>
              </a:ext>
            </a:extLst>
          </p:cNvPr>
          <p:cNvSpPr/>
          <p:nvPr/>
        </p:nvSpPr>
        <p:spPr>
          <a:xfrm>
            <a:off x="1778922" y="2236119"/>
            <a:ext cx="2743200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*Team Lead 1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B3594-5EED-4300-80B7-518EF3483FFB}"/>
              </a:ext>
            </a:extLst>
          </p:cNvPr>
          <p:cNvSpPr/>
          <p:nvPr/>
        </p:nvSpPr>
        <p:spPr>
          <a:xfrm>
            <a:off x="5084615" y="2236119"/>
            <a:ext cx="2743200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*Team Lead 2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2A0B84-DF4D-4F57-8A66-6AB5D25EBB0B}"/>
              </a:ext>
            </a:extLst>
          </p:cNvPr>
          <p:cNvSpPr/>
          <p:nvPr/>
        </p:nvSpPr>
        <p:spPr>
          <a:xfrm>
            <a:off x="8401394" y="2236119"/>
            <a:ext cx="2743200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Lead 3</a:t>
            </a:r>
            <a:endParaRPr lang="en-ZA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3721C2F-3801-49BA-913E-2C6FDA362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8578"/>
              </p:ext>
            </p:extLst>
          </p:nvPr>
        </p:nvGraphicFramePr>
        <p:xfrm>
          <a:off x="1679168" y="2742425"/>
          <a:ext cx="1424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48">
                  <a:extLst>
                    <a:ext uri="{9D8B030D-6E8A-4147-A177-3AD203B41FA5}">
                      <a16:colId xmlns:a16="http://schemas.microsoft.com/office/drawing/2014/main" val="3389622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Tech Lead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Snr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Intermediate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Intermediate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70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Junior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87100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298D14C9-E1D8-4F08-8173-A22DE5964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26048"/>
              </p:ext>
            </p:extLst>
          </p:nvPr>
        </p:nvGraphicFramePr>
        <p:xfrm>
          <a:off x="3211482" y="2741655"/>
          <a:ext cx="1424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48">
                  <a:extLst>
                    <a:ext uri="{9D8B030D-6E8A-4147-A177-3AD203B41FA5}">
                      <a16:colId xmlns:a16="http://schemas.microsoft.com/office/drawing/2014/main" val="3389622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Tech Lead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Snr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Intermediate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Intermediate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70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Junior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87100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15C9E12E-F1DD-43AF-A9C6-9C0A27BF5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8419"/>
              </p:ext>
            </p:extLst>
          </p:nvPr>
        </p:nvGraphicFramePr>
        <p:xfrm>
          <a:off x="4973779" y="2742425"/>
          <a:ext cx="1424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48">
                  <a:extLst>
                    <a:ext uri="{9D8B030D-6E8A-4147-A177-3AD203B41FA5}">
                      <a16:colId xmlns:a16="http://schemas.microsoft.com/office/drawing/2014/main" val="3389622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Tech Lead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Snr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Intermediate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Intermediate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70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Junior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87100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341AD3CD-7E8C-4283-AE20-AAB7E37C5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78949"/>
              </p:ext>
            </p:extLst>
          </p:nvPr>
        </p:nvGraphicFramePr>
        <p:xfrm>
          <a:off x="6506093" y="2741655"/>
          <a:ext cx="1424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48">
                  <a:extLst>
                    <a:ext uri="{9D8B030D-6E8A-4147-A177-3AD203B41FA5}">
                      <a16:colId xmlns:a16="http://schemas.microsoft.com/office/drawing/2014/main" val="3389622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Tech Lead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Snr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Intermediate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Intermediate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70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Junior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87100"/>
                  </a:ext>
                </a:extLst>
              </a:tr>
            </a:tbl>
          </a:graphicData>
        </a:graphic>
      </p:graphicFrame>
      <p:graphicFrame>
        <p:nvGraphicFramePr>
          <p:cNvPr id="24" name="Table 8">
            <a:extLst>
              <a:ext uri="{FF2B5EF4-FFF2-40B4-BE49-F238E27FC236}">
                <a16:creationId xmlns:a16="http://schemas.microsoft.com/office/drawing/2014/main" id="{82F83D93-D8C9-4B20-8F41-020880372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88614"/>
              </p:ext>
            </p:extLst>
          </p:nvPr>
        </p:nvGraphicFramePr>
        <p:xfrm>
          <a:off x="8268390" y="2743195"/>
          <a:ext cx="1424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48">
                  <a:extLst>
                    <a:ext uri="{9D8B030D-6E8A-4147-A177-3AD203B41FA5}">
                      <a16:colId xmlns:a16="http://schemas.microsoft.com/office/drawing/2014/main" val="3389622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Tech Lead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Snr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Intermediate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Intermediate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70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Junior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87100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1A7A8B40-D3B6-4D5D-A159-4E4FD249C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58559"/>
              </p:ext>
            </p:extLst>
          </p:nvPr>
        </p:nvGraphicFramePr>
        <p:xfrm>
          <a:off x="9800704" y="2742425"/>
          <a:ext cx="1424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48">
                  <a:extLst>
                    <a:ext uri="{9D8B030D-6E8A-4147-A177-3AD203B41FA5}">
                      <a16:colId xmlns:a16="http://schemas.microsoft.com/office/drawing/2014/main" val="3389622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Tech Lead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Snr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Intermediate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Intermediate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70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Junior Developer</a:t>
                      </a: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871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294533C-52C7-4AF7-94F7-25556FF06973}"/>
              </a:ext>
            </a:extLst>
          </p:cNvPr>
          <p:cNvSpPr txBox="1"/>
          <p:nvPr/>
        </p:nvSpPr>
        <p:spPr>
          <a:xfrm>
            <a:off x="1679168" y="4834435"/>
            <a:ext cx="9401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*Teams 1 and 2 exists, the plan is to build another team and have 3 Team Leads</a:t>
            </a:r>
          </a:p>
        </p:txBody>
      </p:sp>
    </p:spTree>
    <p:extLst>
      <p:ext uri="{BB962C8B-B14F-4D97-AF65-F5344CB8AC3E}">
        <p14:creationId xmlns:p14="http://schemas.microsoft.com/office/powerpoint/2010/main" val="362526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 and Selection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828BFA-FCDF-43DB-88E8-2080D83A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62" y="2469140"/>
            <a:ext cx="3801167" cy="21332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1A3042-FB8A-4CF8-A2D1-38ED4BC8F957}"/>
              </a:ext>
            </a:extLst>
          </p:cNvPr>
          <p:cNvCxnSpPr/>
          <p:nvPr/>
        </p:nvCxnSpPr>
        <p:spPr>
          <a:xfrm>
            <a:off x="4613564" y="1454727"/>
            <a:ext cx="0" cy="479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5FE1A0-5CAE-4DB3-A7AB-5914CF49E527}"/>
              </a:ext>
            </a:extLst>
          </p:cNvPr>
          <p:cNvSpPr txBox="1"/>
          <p:nvPr/>
        </p:nvSpPr>
        <p:spPr>
          <a:xfrm>
            <a:off x="4696690" y="1454727"/>
            <a:ext cx="75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 will consider both in house developers (SA) and remote (Worldwide)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Specialists would be hired first to make a solid foundation which will allow me to employ promising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Culture fit will also be a driving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2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A51D42-F69B-4528-8429-C223A78D8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8482"/>
              </p:ext>
            </p:extLst>
          </p:nvPr>
        </p:nvGraphicFramePr>
        <p:xfrm>
          <a:off x="4810297" y="2285724"/>
          <a:ext cx="6409104" cy="328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234">
                  <a:extLst>
                    <a:ext uri="{9D8B030D-6E8A-4147-A177-3AD203B41FA5}">
                      <a16:colId xmlns:a16="http://schemas.microsoft.com/office/drawing/2014/main" val="3772207515"/>
                    </a:ext>
                  </a:extLst>
                </a:gridCol>
                <a:gridCol w="4754870">
                  <a:extLst>
                    <a:ext uri="{9D8B030D-6E8A-4147-A177-3AD203B41FA5}">
                      <a16:colId xmlns:a16="http://schemas.microsoft.com/office/drawing/2014/main" val="4072226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Role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100" dirty="0"/>
                        <a:t>Minimum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42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Team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At least 3-5 years’ experience managing Software Development Teams.</a:t>
                      </a:r>
                    </a:p>
                    <a:p>
                      <a:r>
                        <a:rPr lang="en-US" sz="1100" dirty="0"/>
                        <a:t>At least 6 years in a technical role within the IT software development industry. </a:t>
                      </a:r>
                    </a:p>
                    <a:p>
                      <a:r>
                        <a:rPr lang="en-US" sz="1100" dirty="0"/>
                        <a:t>Proven experience in ensuring timely project delivery.</a:t>
                      </a:r>
                      <a:endParaRPr lang="en-ZA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Tech Lead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Bachelor’s degree in computer science, engineering, or a related field.</a:t>
                      </a:r>
                    </a:p>
                    <a:p>
                      <a:r>
                        <a:rPr lang="en-US" sz="1100" dirty="0"/>
                        <a:t>Excellent technical, diagnostic, and troubleshooting skills.</a:t>
                      </a:r>
                    </a:p>
                    <a:p>
                      <a:r>
                        <a:rPr lang="en-US" sz="1100" dirty="0"/>
                        <a:t>Developing the detailed design structure after understanding the requirements and the design.</a:t>
                      </a:r>
                    </a:p>
                    <a:p>
                      <a:r>
                        <a:rPr lang="en-US" sz="1100" dirty="0"/>
                        <a:t>6 years + development experience</a:t>
                      </a:r>
                      <a:endParaRPr lang="en-ZA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8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Senior Developer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Candidates need to have a minimum of 5 years of experience. C# </a:t>
                      </a:r>
                      <a:r>
                        <a:rPr lang="en-US" sz="1100" dirty="0" err="1"/>
                        <a:t>.Net</a:t>
                      </a:r>
                      <a:r>
                        <a:rPr lang="en-US" sz="1100" dirty="0"/>
                        <a:t> and other Microsoft technologies. Strong database skills (SQL and No SQL databases). </a:t>
                      </a:r>
                    </a:p>
                    <a:p>
                      <a:r>
                        <a:rPr lang="en-US" sz="1100" dirty="0"/>
                        <a:t>Knowledge on cloud platforms and queuing applications </a:t>
                      </a:r>
                      <a:endParaRPr lang="en-ZA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5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Intermediate Developer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Candidates need to have a minimum of 5 years of experience. C# </a:t>
                      </a:r>
                      <a:r>
                        <a:rPr lang="en-US" sz="1100" dirty="0" err="1"/>
                        <a:t>.Net</a:t>
                      </a:r>
                      <a:r>
                        <a:rPr lang="en-US" sz="1100" dirty="0"/>
                        <a:t> and other Microsoft technologies. Strong database skills (SQL and No SQL databases).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66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Junior Developer</a:t>
                      </a:r>
                      <a:endParaRPr lang="en-Z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Relevant diploma in IT, 1 year working experience in software development.</a:t>
                      </a:r>
                      <a:endParaRPr lang="en-ZA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61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Compensation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D73A02-40C0-4D31-96EC-A02D22E80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6" y="2340292"/>
            <a:ext cx="4118997" cy="243121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30F858-C9B0-48C4-9EB4-07E77DC447F6}"/>
              </a:ext>
            </a:extLst>
          </p:cNvPr>
          <p:cNvCxnSpPr/>
          <p:nvPr/>
        </p:nvCxnSpPr>
        <p:spPr>
          <a:xfrm>
            <a:off x="4605252" y="1272382"/>
            <a:ext cx="0" cy="479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4B74D6-B8EA-4E47-89EA-DC5BCDAC7A89}"/>
              </a:ext>
            </a:extLst>
          </p:cNvPr>
          <p:cNvSpPr txBox="1"/>
          <p:nvPr/>
        </p:nvSpPr>
        <p:spPr>
          <a:xfrm>
            <a:off x="5012575" y="1722521"/>
            <a:ext cx="593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always strive to pay market related salaries and above.</a:t>
            </a:r>
            <a:endParaRPr lang="en-ZA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5129C5-3FCA-4F25-868C-40DD4FB55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02226"/>
              </p:ext>
            </p:extLst>
          </p:nvPr>
        </p:nvGraphicFramePr>
        <p:xfrm>
          <a:off x="5012575" y="2353425"/>
          <a:ext cx="61560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019">
                  <a:extLst>
                    <a:ext uri="{9D8B030D-6E8A-4147-A177-3AD203B41FA5}">
                      <a16:colId xmlns:a16="http://schemas.microsoft.com/office/drawing/2014/main" val="1899043955"/>
                    </a:ext>
                  </a:extLst>
                </a:gridCol>
                <a:gridCol w="3078019">
                  <a:extLst>
                    <a:ext uri="{9D8B030D-6E8A-4147-A177-3AD203B41FA5}">
                      <a16:colId xmlns:a16="http://schemas.microsoft.com/office/drawing/2014/main" val="58992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Desired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5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 From Home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Life &amp; Disability Cover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11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Provident Fund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Medical Aid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22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 Based Bonuses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Paid Maternity Leave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4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Annual Increases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7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Travel within SA and abroad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8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 Time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9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Subsidized Meals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88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0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and Development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05052E-15CD-4A2B-81BD-AC261BEF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53" y="2446612"/>
            <a:ext cx="3941965" cy="24136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F8227D-912F-4281-A886-91A899402857}"/>
              </a:ext>
            </a:extLst>
          </p:cNvPr>
          <p:cNvCxnSpPr/>
          <p:nvPr/>
        </p:nvCxnSpPr>
        <p:spPr>
          <a:xfrm>
            <a:off x="4605252" y="1338884"/>
            <a:ext cx="0" cy="479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594D1D-5A75-4028-9142-53700A8723CF}"/>
              </a:ext>
            </a:extLst>
          </p:cNvPr>
          <p:cNvSpPr txBox="1"/>
          <p:nvPr/>
        </p:nvSpPr>
        <p:spPr>
          <a:xfrm>
            <a:off x="4729944" y="1430949"/>
            <a:ext cx="73916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currently have a wide variety of online resources (Pluralsight, LinkedIn)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Developers now have access to our wellness center</a:t>
            </a:r>
            <a:endParaRPr lang="en-ZA" dirty="0"/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conferences and workshops</a:t>
            </a:r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7792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Appraisals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9AE9B4-9059-4643-B052-926DD26D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628"/>
            <a:ext cx="4455618" cy="266361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5CEDD7-7EF8-48EE-A301-41568A2B32AD}"/>
              </a:ext>
            </a:extLst>
          </p:cNvPr>
          <p:cNvCxnSpPr/>
          <p:nvPr/>
        </p:nvCxnSpPr>
        <p:spPr>
          <a:xfrm>
            <a:off x="4605252" y="1338884"/>
            <a:ext cx="0" cy="479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95500A-BD0C-4298-8CD1-CCB9B16BBFC0}"/>
              </a:ext>
            </a:extLst>
          </p:cNvPr>
          <p:cNvSpPr txBox="1"/>
          <p:nvPr/>
        </p:nvSpPr>
        <p:spPr>
          <a:xfrm>
            <a:off x="4905397" y="1574400"/>
            <a:ext cx="64482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current performance review process is twice a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reviews are custom to the role.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Plans are discussed in performance appraisals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Salary Motivations are also done during performance appraisals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Promotions are generally done in the 2</a:t>
            </a:r>
            <a:r>
              <a:rPr lang="en-ZA" baseline="30000" dirty="0"/>
              <a:t>nd</a:t>
            </a:r>
            <a:r>
              <a:rPr lang="en-ZA" dirty="0"/>
              <a:t> appraisal</a:t>
            </a:r>
          </a:p>
        </p:txBody>
      </p:sp>
    </p:spTree>
    <p:extLst>
      <p:ext uri="{BB962C8B-B14F-4D97-AF65-F5344CB8AC3E}">
        <p14:creationId xmlns:p14="http://schemas.microsoft.com/office/powerpoint/2010/main" val="200019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Monitoring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414E4-7A05-42FA-8841-7D702D61BDCE}"/>
              </a:ext>
            </a:extLst>
          </p:cNvPr>
          <p:cNvSpPr txBox="1"/>
          <p:nvPr/>
        </p:nvSpPr>
        <p:spPr>
          <a:xfrm>
            <a:off x="4787410" y="1631921"/>
            <a:ext cx="5213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Weekly one on one catch ups with team leads</a:t>
            </a:r>
            <a:endParaRPr lang="en-ZA" dirty="0"/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Monthly catchup with developers for IDP feedback</a:t>
            </a: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7D69B0-1353-42EC-9FB8-9EF11745A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37" y="2354438"/>
            <a:ext cx="3133292" cy="261761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B0C69F-9168-4ED1-A949-F6E26C86932F}"/>
              </a:ext>
            </a:extLst>
          </p:cNvPr>
          <p:cNvCxnSpPr/>
          <p:nvPr/>
        </p:nvCxnSpPr>
        <p:spPr>
          <a:xfrm>
            <a:off x="4605252" y="1338884"/>
            <a:ext cx="0" cy="479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4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470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Human Resource Needs</vt:lpstr>
      <vt:lpstr>Recruitment and Selection</vt:lpstr>
      <vt:lpstr>Compensation</vt:lpstr>
      <vt:lpstr>Learning and Development</vt:lpstr>
      <vt:lpstr>Performance Appraisals</vt:lpstr>
      <vt:lpstr>Implementation and Monitoring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Tamara Seidl</dc:creator>
  <cp:lastModifiedBy>Nivash Singh</cp:lastModifiedBy>
  <cp:revision>64</cp:revision>
  <dcterms:created xsi:type="dcterms:W3CDTF">2021-03-12T08:19:24Z</dcterms:created>
  <dcterms:modified xsi:type="dcterms:W3CDTF">2022-02-25T08:42:29Z</dcterms:modified>
</cp:coreProperties>
</file>