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2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6.xml" ContentType="application/vnd.openxmlformats-officedocument.themeOverr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7.xml" ContentType="application/vnd.openxmlformats-officedocument.themeOverride+xml"/>
  <Override PartName="/ppt/notesSlides/notesSlide2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theme/themeOverride8.xml" ContentType="application/vnd.openxmlformats-officedocument.themeOverr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theme/themeOverride9.xml" ContentType="application/vnd.openxmlformats-officedocument.themeOverr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heme/themeOverride10.xml" ContentType="application/vnd.openxmlformats-officedocument.themeOverr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theme/themeOverride11.xml" ContentType="application/vnd.openxmlformats-officedocument.themeOverr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theme/themeOverride12.xml" ContentType="application/vnd.openxmlformats-officedocument.themeOverr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3.xml" ContentType="application/vnd.openxmlformats-officedocument.themeOverride+xml"/>
  <Override PartName="/ppt/notesSlides/notesSlide27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4.xml" ContentType="application/vnd.openxmlformats-officedocument.themeOverr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5.xml" ContentType="application/vnd.openxmlformats-officedocument.themeOverrid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6.xml" ContentType="application/vnd.openxmlformats-officedocument.themeOverr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theme/themeOverride17.xml" ContentType="application/vnd.openxmlformats-officedocument.themeOverrid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theme/themeOverride18.xml" ContentType="application/vnd.openxmlformats-officedocument.themeOverr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theme/themeOverride19.xml" ContentType="application/vnd.openxmlformats-officedocument.themeOverride+xml"/>
  <Override PartName="/ppt/notesSlides/notesSlide28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theme/themeOverride20.xml" ContentType="application/vnd.openxmlformats-officedocument.themeOverr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theme/themeOverride21.xml" ContentType="application/vnd.openxmlformats-officedocument.themeOverr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theme/themeOverride22.xml" ContentType="application/vnd.openxmlformats-officedocument.themeOverr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theme/themeOverride23.xml" ContentType="application/vnd.openxmlformats-officedocument.themeOverr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theme/themeOverride24.xml" ContentType="application/vnd.openxmlformats-officedocument.themeOverr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theme/themeOverride25.xml" ContentType="application/vnd.openxmlformats-officedocument.themeOverr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theme/themeOverride26.xml" ContentType="application/vnd.openxmlformats-officedocument.themeOverrid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theme/themeOverride27.xml" ContentType="application/vnd.openxmlformats-officedocument.themeOverrid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theme/themeOverride28.xml" ContentType="application/vnd.openxmlformats-officedocument.themeOverrid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theme/themeOverride29.xml" ContentType="application/vnd.openxmlformats-officedocument.themeOverr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theme/themeOverride30.xml" ContentType="application/vnd.openxmlformats-officedocument.themeOverrid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theme/themeOverride32.xml" ContentType="application/vnd.openxmlformats-officedocument.themeOverrid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theme/themeOverride33.xml" ContentType="application/vnd.openxmlformats-officedocument.themeOverr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theme/themeOverride34.xml" ContentType="application/vnd.openxmlformats-officedocument.themeOverr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theme/themeOverride35.xml" ContentType="application/vnd.openxmlformats-officedocument.themeOverrid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theme/themeOverride36.xml" ContentType="application/vnd.openxmlformats-officedocument.themeOverrid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theme/themeOverride37.xml" ContentType="application/vnd.openxmlformats-officedocument.themeOverr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1201" r:id="rId2"/>
    <p:sldId id="1214" r:id="rId3"/>
    <p:sldId id="1304" r:id="rId4"/>
    <p:sldId id="1305" r:id="rId5"/>
    <p:sldId id="1235" r:id="rId6"/>
    <p:sldId id="1247" r:id="rId7"/>
    <p:sldId id="1306" r:id="rId8"/>
    <p:sldId id="1307" r:id="rId9"/>
    <p:sldId id="1329" r:id="rId10"/>
    <p:sldId id="1224" r:id="rId11"/>
    <p:sldId id="1308" r:id="rId12"/>
    <p:sldId id="1301" r:id="rId13"/>
    <p:sldId id="1230" r:id="rId14"/>
    <p:sldId id="1226" r:id="rId15"/>
    <p:sldId id="1232" r:id="rId16"/>
    <p:sldId id="1250" r:id="rId17"/>
    <p:sldId id="1310" r:id="rId18"/>
    <p:sldId id="1309" r:id="rId19"/>
    <p:sldId id="1311" r:id="rId20"/>
    <p:sldId id="1312" r:id="rId21"/>
    <p:sldId id="1313" r:id="rId22"/>
    <p:sldId id="1314" r:id="rId23"/>
    <p:sldId id="1315" r:id="rId24"/>
    <p:sldId id="1316" r:id="rId25"/>
    <p:sldId id="1317" r:id="rId26"/>
    <p:sldId id="1318" r:id="rId27"/>
    <p:sldId id="1319" r:id="rId28"/>
    <p:sldId id="1320" r:id="rId29"/>
    <p:sldId id="1321" r:id="rId30"/>
    <p:sldId id="1322" r:id="rId31"/>
    <p:sldId id="1323" r:id="rId32"/>
    <p:sldId id="1324" r:id="rId33"/>
    <p:sldId id="1325" r:id="rId34"/>
    <p:sldId id="1327" r:id="rId35"/>
    <p:sldId id="1326" r:id="rId36"/>
  </p:sldIdLst>
  <p:sldSz cx="9144000" cy="6858000" type="screen4x3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43" autoAdjust="0"/>
    <p:restoredTop sz="81144" autoAdjust="0"/>
  </p:normalViewPr>
  <p:slideViewPr>
    <p:cSldViewPr>
      <p:cViewPr varScale="1">
        <p:scale>
          <a:sx n="77" d="100"/>
          <a:sy n="77" d="100"/>
        </p:scale>
        <p:origin x="90" y="3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4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9.xm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0.xm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1.xm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3.xml"/><Relationship Id="rId1" Type="http://schemas.microsoft.com/office/2011/relationships/chartStyle" Target="style13.xml"/><Relationship Id="rId4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6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package" Target="../embeddings/Microsoft_Excel_Worksheet16.xlsx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7.xm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package" Target="../embeddings/Microsoft_Excel_Worksheet17.xlsx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8.xm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package" Target="../embeddings/Microsoft_Excel_Worksheet18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9.xml"/><Relationship Id="rId2" Type="http://schemas.microsoft.com/office/2011/relationships/chartColorStyle" Target="colors20.xml"/><Relationship Id="rId1" Type="http://schemas.microsoft.com/office/2011/relationships/chartStyle" Target="style20.xml"/><Relationship Id="rId4" Type="http://schemas.openxmlformats.org/officeDocument/2006/relationships/package" Target="../embeddings/Microsoft_Excel_Worksheet19.xlsx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0.xm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package" Target="../embeddings/Microsoft_Excel_Worksheet20.xlsx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1.xml"/><Relationship Id="rId2" Type="http://schemas.microsoft.com/office/2011/relationships/chartColorStyle" Target="colors22.xml"/><Relationship Id="rId1" Type="http://schemas.microsoft.com/office/2011/relationships/chartStyle" Target="style22.xml"/><Relationship Id="rId4" Type="http://schemas.openxmlformats.org/officeDocument/2006/relationships/package" Target="../embeddings/Microsoft_Excel_Worksheet21.xlsx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2.xm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package" Target="../embeddings/Microsoft_Excel_Worksheet22.xlsx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3.xml"/><Relationship Id="rId2" Type="http://schemas.microsoft.com/office/2011/relationships/chartColorStyle" Target="colors24.xml"/><Relationship Id="rId1" Type="http://schemas.microsoft.com/office/2011/relationships/chartStyle" Target="style24.xml"/><Relationship Id="rId4" Type="http://schemas.openxmlformats.org/officeDocument/2006/relationships/package" Target="../embeddings/Microsoft_Excel_Worksheet23.xlsx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4.xml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package" Target="../embeddings/Microsoft_Excel_Worksheet24.xlsx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5.xml"/><Relationship Id="rId2" Type="http://schemas.microsoft.com/office/2011/relationships/chartColorStyle" Target="colors26.xml"/><Relationship Id="rId1" Type="http://schemas.microsoft.com/office/2011/relationships/chartStyle" Target="style26.xml"/><Relationship Id="rId4" Type="http://schemas.openxmlformats.org/officeDocument/2006/relationships/package" Target="../embeddings/Microsoft_Excel_Worksheet25.xlsx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6.xm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package" Target="../embeddings/Microsoft_Excel_Worksheet26.xlsx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7.xml"/><Relationship Id="rId2" Type="http://schemas.microsoft.com/office/2011/relationships/chartColorStyle" Target="colors28.xml"/><Relationship Id="rId1" Type="http://schemas.microsoft.com/office/2011/relationships/chartStyle" Target="style28.xml"/><Relationship Id="rId4" Type="http://schemas.openxmlformats.org/officeDocument/2006/relationships/package" Target="../embeddings/Microsoft_Excel_Worksheet27.xlsx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8.xml"/><Relationship Id="rId2" Type="http://schemas.microsoft.com/office/2011/relationships/chartColorStyle" Target="colors29.xml"/><Relationship Id="rId1" Type="http://schemas.microsoft.com/office/2011/relationships/chartStyle" Target="style29.xml"/><Relationship Id="rId4" Type="http://schemas.openxmlformats.org/officeDocument/2006/relationships/package" Target="../embeddings/Microsoft_Excel_Worksheet28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9.xml"/><Relationship Id="rId2" Type="http://schemas.microsoft.com/office/2011/relationships/chartColorStyle" Target="colors30.xml"/><Relationship Id="rId1" Type="http://schemas.microsoft.com/office/2011/relationships/chartStyle" Target="style30.xml"/><Relationship Id="rId4" Type="http://schemas.openxmlformats.org/officeDocument/2006/relationships/package" Target="../embeddings/Microsoft_Excel_Worksheet29.xlsx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0.xml"/><Relationship Id="rId2" Type="http://schemas.microsoft.com/office/2011/relationships/chartColorStyle" Target="colors31.xml"/><Relationship Id="rId1" Type="http://schemas.microsoft.com/office/2011/relationships/chartStyle" Target="style31.xml"/><Relationship Id="rId4" Type="http://schemas.openxmlformats.org/officeDocument/2006/relationships/package" Target="../embeddings/Microsoft_Excel_Worksheet30.xlsx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1.xml"/><Relationship Id="rId2" Type="http://schemas.microsoft.com/office/2011/relationships/chartColorStyle" Target="colors32.xml"/><Relationship Id="rId1" Type="http://schemas.microsoft.com/office/2011/relationships/chartStyle" Target="style32.xml"/><Relationship Id="rId4" Type="http://schemas.openxmlformats.org/officeDocument/2006/relationships/package" Target="../embeddings/Microsoft_Excel_Worksheet31.xlsx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2.xml"/><Relationship Id="rId2" Type="http://schemas.microsoft.com/office/2011/relationships/chartColorStyle" Target="colors33.xml"/><Relationship Id="rId1" Type="http://schemas.microsoft.com/office/2011/relationships/chartStyle" Target="style33.xml"/><Relationship Id="rId4" Type="http://schemas.openxmlformats.org/officeDocument/2006/relationships/package" Target="../embeddings/Microsoft_Excel_Worksheet32.xlsx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3.xml"/><Relationship Id="rId2" Type="http://schemas.microsoft.com/office/2011/relationships/chartColorStyle" Target="colors34.xml"/><Relationship Id="rId1" Type="http://schemas.microsoft.com/office/2011/relationships/chartStyle" Target="style34.xml"/><Relationship Id="rId4" Type="http://schemas.openxmlformats.org/officeDocument/2006/relationships/package" Target="../embeddings/Microsoft_Excel_Worksheet33.xlsx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4.xml"/><Relationship Id="rId2" Type="http://schemas.microsoft.com/office/2011/relationships/chartColorStyle" Target="colors35.xml"/><Relationship Id="rId1" Type="http://schemas.microsoft.com/office/2011/relationships/chartStyle" Target="style35.xml"/><Relationship Id="rId4" Type="http://schemas.openxmlformats.org/officeDocument/2006/relationships/package" Target="../embeddings/Microsoft_Excel_Worksheet34.xlsx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5.xml"/><Relationship Id="rId2" Type="http://schemas.microsoft.com/office/2011/relationships/chartColorStyle" Target="colors36.xml"/><Relationship Id="rId1" Type="http://schemas.microsoft.com/office/2011/relationships/chartStyle" Target="style36.xml"/><Relationship Id="rId4" Type="http://schemas.openxmlformats.org/officeDocument/2006/relationships/package" Target="../embeddings/Microsoft_Excel_Worksheet35.xlsx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6.xml"/><Relationship Id="rId2" Type="http://schemas.microsoft.com/office/2011/relationships/chartColorStyle" Target="colors37.xml"/><Relationship Id="rId1" Type="http://schemas.microsoft.com/office/2011/relationships/chartStyle" Target="style37.xml"/><Relationship Id="rId4" Type="http://schemas.openxmlformats.org/officeDocument/2006/relationships/package" Target="../embeddings/Microsoft_Excel_Worksheet36.xlsx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7.xml"/><Relationship Id="rId2" Type="http://schemas.microsoft.com/office/2011/relationships/chartColorStyle" Target="colors38.xml"/><Relationship Id="rId1" Type="http://schemas.microsoft.com/office/2011/relationships/chartStyle" Target="style38.xml"/><Relationship Id="rId4" Type="http://schemas.openxmlformats.org/officeDocument/2006/relationships/package" Target="../embeddings/Microsoft_Excel_Worksheet37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6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8.xm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ER-join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yeast</c:v>
                </c:pt>
                <c:pt idx="1">
                  <c:v>wikiVote</c:v>
                </c:pt>
                <c:pt idx="2">
                  <c:v>citHepph</c:v>
                </c:pt>
                <c:pt idx="3">
                  <c:v>webStanford</c:v>
                </c:pt>
                <c:pt idx="4">
                  <c:v>comDBLP</c:v>
                </c:pt>
                <c:pt idx="5">
                  <c:v>webNotreDame</c:v>
                </c:pt>
                <c:pt idx="6">
                  <c:v>citeseer</c:v>
                </c:pt>
                <c:pt idx="7">
                  <c:v>webBerkStan</c:v>
                </c:pt>
                <c:pt idx="8">
                  <c:v>webGoogle</c:v>
                </c:pt>
                <c:pt idx="9">
                  <c:v>roadNetPA</c:v>
                </c:pt>
                <c:pt idx="10">
                  <c:v>roadNetTX</c:v>
                </c:pt>
                <c:pt idx="11">
                  <c:v>citPatterns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1.1000000000000001</c:v>
                </c:pt>
                <c:pt idx="1">
                  <c:v>22.2</c:v>
                </c:pt>
                <c:pt idx="2">
                  <c:v>120</c:v>
                </c:pt>
                <c:pt idx="3" formatCode="#,##0.00">
                  <c:v>130</c:v>
                </c:pt>
                <c:pt idx="4">
                  <c:v>6000</c:v>
                </c:pt>
                <c:pt idx="5">
                  <c:v>3000</c:v>
                </c:pt>
                <c:pt idx="6">
                  <c:v>3100</c:v>
                </c:pt>
                <c:pt idx="7">
                  <c:v>4530</c:v>
                </c:pt>
                <c:pt idx="8">
                  <c:v>7000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DE-4E14-8AD4-ECED714D0A3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MD-join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 cap="flat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yeast</c:v>
                </c:pt>
                <c:pt idx="1">
                  <c:v>wikiVote</c:v>
                </c:pt>
                <c:pt idx="2">
                  <c:v>citHepph</c:v>
                </c:pt>
                <c:pt idx="3">
                  <c:v>webStanford</c:v>
                </c:pt>
                <c:pt idx="4">
                  <c:v>comDBLP</c:v>
                </c:pt>
                <c:pt idx="5">
                  <c:v>webNotreDame</c:v>
                </c:pt>
                <c:pt idx="6">
                  <c:v>citeseer</c:v>
                </c:pt>
                <c:pt idx="7">
                  <c:v>webBerkStan</c:v>
                </c:pt>
                <c:pt idx="8">
                  <c:v>webGoogle</c:v>
                </c:pt>
                <c:pt idx="9">
                  <c:v>roadNetPA</c:v>
                </c:pt>
                <c:pt idx="10">
                  <c:v>roadNetTX</c:v>
                </c:pt>
                <c:pt idx="11">
                  <c:v>citPatterns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2.2999999999999998</c:v>
                </c:pt>
                <c:pt idx="1">
                  <c:v>42</c:v>
                </c:pt>
                <c:pt idx="2">
                  <c:v>210</c:v>
                </c:pt>
                <c:pt idx="3">
                  <c:v>250</c:v>
                </c:pt>
                <c:pt idx="4">
                  <c:v>10000</c:v>
                </c:pt>
                <c:pt idx="5">
                  <c:v>5500</c:v>
                </c:pt>
                <c:pt idx="6">
                  <c:v>5700</c:v>
                </c:pt>
                <c:pt idx="7">
                  <c:v>8630</c:v>
                </c:pt>
                <c:pt idx="8">
                  <c:v>11200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DE-4E14-8AD4-ECED714D0A3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 Δ=4(800)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strRef>
              <c:f>Sheet1!$A$2:$A$13</c:f>
              <c:strCache>
                <c:ptCount val="12"/>
                <c:pt idx="0">
                  <c:v>yeast</c:v>
                </c:pt>
                <c:pt idx="1">
                  <c:v>wikiVote</c:v>
                </c:pt>
                <c:pt idx="2">
                  <c:v>citHepph</c:v>
                </c:pt>
                <c:pt idx="3">
                  <c:v>webStanford</c:v>
                </c:pt>
                <c:pt idx="4">
                  <c:v>comDBLP</c:v>
                </c:pt>
                <c:pt idx="5">
                  <c:v>webNotreDame</c:v>
                </c:pt>
                <c:pt idx="6">
                  <c:v>citeseer</c:v>
                </c:pt>
                <c:pt idx="7">
                  <c:v>webBerkStan</c:v>
                </c:pt>
                <c:pt idx="8">
                  <c:v>webGoogle</c:v>
                </c:pt>
                <c:pt idx="9">
                  <c:v>roadNetPA</c:v>
                </c:pt>
                <c:pt idx="10">
                  <c:v>roadNetTX</c:v>
                </c:pt>
                <c:pt idx="11">
                  <c:v>citPatterns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0.82499999999999996</c:v>
                </c:pt>
                <c:pt idx="1">
                  <c:v>3.7</c:v>
                </c:pt>
                <c:pt idx="2">
                  <c:v>33.1</c:v>
                </c:pt>
                <c:pt idx="3">
                  <c:v>13.5</c:v>
                </c:pt>
                <c:pt idx="4">
                  <c:v>1099.5</c:v>
                </c:pt>
                <c:pt idx="5">
                  <c:v>13.7</c:v>
                </c:pt>
                <c:pt idx="6">
                  <c:v>260.60000000000002</c:v>
                </c:pt>
                <c:pt idx="7">
                  <c:v>46.3</c:v>
                </c:pt>
                <c:pt idx="8">
                  <c:v>271</c:v>
                </c:pt>
                <c:pt idx="9">
                  <c:v>10</c:v>
                </c:pt>
                <c:pt idx="10">
                  <c:v>51.1</c:v>
                </c:pt>
                <c:pt idx="11">
                  <c:v>88.4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8DE-4E14-8AD4-ECED714D0A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366829360"/>
        <c:axId val="-366828816"/>
      </c:lineChart>
      <c:catAx>
        <c:axId val="-366829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66828816"/>
        <c:crossesAt val="1"/>
        <c:auto val="1"/>
        <c:lblAlgn val="ctr"/>
        <c:lblOffset val="100"/>
        <c:noMultiLvlLbl val="0"/>
      </c:catAx>
      <c:valAx>
        <c:axId val="-366828816"/>
        <c:scaling>
          <c:logBase val="10"/>
          <c:orientation val="minMax"/>
          <c:max val="10000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sz="1600"/>
                  <a:t>Index Time (s)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6682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ER-join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2.6764800000000002</c:v>
                </c:pt>
                <c:pt idx="1">
                  <c:v>6.3157500000000004</c:v>
                </c:pt>
                <c:pt idx="2">
                  <c:v>11.692399999999999</c:v>
                </c:pt>
                <c:pt idx="3">
                  <c:v>25.311900000000001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20-41B8-AEFE-5A5B613B0C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MD-join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</c:v>
                </c:pt>
                <c:pt idx="1">
                  <c:v>0.3</c:v>
                </c:pt>
                <c:pt idx="2">
                  <c:v>1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20-41B8-AEFE-5A5B613B0C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1.3832799999999999E-2</c:v>
                </c:pt>
                <c:pt idx="1">
                  <c:v>2.1738400000000001E-2</c:v>
                </c:pt>
                <c:pt idx="2">
                  <c:v>6.7585500000000007E-2</c:v>
                </c:pt>
                <c:pt idx="3">
                  <c:v>0.27605000000000002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620-41B8-AEFE-5A5B613B0C8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4.21259E-4</c:v>
                </c:pt>
                <c:pt idx="1">
                  <c:v>6.4610400000000004E-3</c:v>
                </c:pt>
                <c:pt idx="2">
                  <c:v>1.8115300000000001E-2</c:v>
                </c:pt>
                <c:pt idx="3">
                  <c:v>5.7151899999999999E-2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620-41B8-AEFE-5A5B613B0C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335312"/>
        <c:axId val="-2116334768"/>
      </c:lineChart>
      <c:catAx>
        <c:axId val="-21163353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34768"/>
        <c:crossesAt val="1.0000000000000003E-4"/>
        <c:auto val="1"/>
        <c:lblAlgn val="ctr"/>
        <c:lblOffset val="100"/>
        <c:noMultiLvlLbl val="0"/>
      </c:catAx>
      <c:valAx>
        <c:axId val="-2116334768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3531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ER-join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3.52346</c:v>
                </c:pt>
                <c:pt idx="1">
                  <c:v>5.3096199999999998</c:v>
                </c:pt>
                <c:pt idx="2">
                  <c:v>12.311400000000001</c:v>
                </c:pt>
                <c:pt idx="3">
                  <c:v>37.293799999999997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63-4807-A6EC-82FE9DEE93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MD-join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</c:v>
                </c:pt>
                <c:pt idx="1">
                  <c:v>0.2</c:v>
                </c:pt>
                <c:pt idx="2">
                  <c:v>1</c:v>
                </c:pt>
                <c:pt idx="3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363-4807-A6EC-82FE9DEE935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7.77103E-3</c:v>
                </c:pt>
                <c:pt idx="1">
                  <c:v>1.06161E-2</c:v>
                </c:pt>
                <c:pt idx="2">
                  <c:v>6.6236400000000001E-2</c:v>
                </c:pt>
                <c:pt idx="3">
                  <c:v>0.64146899999999996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63-4807-A6EC-82FE9DEE935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9.1251600000000004E-4</c:v>
                </c:pt>
                <c:pt idx="1">
                  <c:v>3.8295899999999999E-3</c:v>
                </c:pt>
                <c:pt idx="2">
                  <c:v>1.85401E-2</c:v>
                </c:pt>
                <c:pt idx="3">
                  <c:v>0.24299299999999999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63-4807-A6EC-82FE9DEE93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332592"/>
        <c:axId val="-2116332048"/>
      </c:lineChart>
      <c:catAx>
        <c:axId val="-2116332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32048"/>
        <c:crossesAt val="1.0000000000000003E-4"/>
        <c:auto val="1"/>
        <c:lblAlgn val="ctr"/>
        <c:lblOffset val="100"/>
        <c:noMultiLvlLbl val="0"/>
      </c:catAx>
      <c:valAx>
        <c:axId val="-2116332048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3259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0.17766000000000001</c:v>
                </c:pt>
                <c:pt idx="1">
                  <c:v>1.5132099999999999</c:v>
                </c:pt>
                <c:pt idx="2">
                  <c:v>6.9236000000000004</c:v>
                </c:pt>
                <c:pt idx="3">
                  <c:v>23.2151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65B-4702-87A7-C3F46D3C80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1.2503E-2</c:v>
                </c:pt>
                <c:pt idx="1">
                  <c:v>3.1758300000000003E-2</c:v>
                </c:pt>
                <c:pt idx="2">
                  <c:v>0.10202899999999999</c:v>
                </c:pt>
                <c:pt idx="3">
                  <c:v>0.40551700000000002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65B-4702-87A7-C3F46D3C80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329872"/>
        <c:axId val="-211632932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ER-join</c:v>
                      </c:pt>
                    </c:strCache>
                  </c:strRef>
                </c:tx>
                <c:spPr>
                  <a:ln w="1270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square"/>
                  <c:size val="3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265B-4702-87A7-C3F46D3C80A1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MD-join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triangle"/>
                  <c:size val="3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4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265B-4702-87A7-C3F46D3C80A1}"/>
                  </c:ext>
                </c:extLst>
              </c15:ser>
            </c15:filteredLineSeries>
          </c:ext>
        </c:extLst>
      </c:lineChart>
      <c:catAx>
        <c:axId val="-2116329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29328"/>
        <c:crossesAt val="1.0000000000000002E-3"/>
        <c:auto val="1"/>
        <c:lblAlgn val="ctr"/>
        <c:lblOffset val="100"/>
        <c:noMultiLvlLbl val="0"/>
      </c:catAx>
      <c:valAx>
        <c:axId val="-2116329328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2987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2.3765700000000001E-2</c:v>
                </c:pt>
                <c:pt idx="1">
                  <c:v>0.13520299999999999</c:v>
                </c:pt>
                <c:pt idx="2">
                  <c:v>0.385301</c:v>
                </c:pt>
                <c:pt idx="3">
                  <c:v>1.0310600000000001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A0-4CA8-96CA-6803431FCD0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4.8117500000000001E-3</c:v>
                </c:pt>
                <c:pt idx="1">
                  <c:v>1.1507399999999999E-2</c:v>
                </c:pt>
                <c:pt idx="2">
                  <c:v>1.86739E-2</c:v>
                </c:pt>
                <c:pt idx="3">
                  <c:v>3.0272400000000001E-2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A0-4CA8-96CA-6803431FC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318992"/>
        <c:axId val="-211632388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ER-join</c:v>
                      </c:pt>
                    </c:strCache>
                  </c:strRef>
                </c:tx>
                <c:spPr>
                  <a:ln w="1270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square"/>
                  <c:size val="3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200</c:v>
                      </c:pt>
                      <c:pt idx="1">
                        <c:v>400</c:v>
                      </c:pt>
                      <c:pt idx="2">
                        <c:v>600</c:v>
                      </c:pt>
                      <c:pt idx="3">
                        <c:v>800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16A0-4CA8-96CA-6803431FCD0A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MD-join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triangle"/>
                  <c:size val="3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200</c:v>
                      </c:pt>
                      <c:pt idx="1">
                        <c:v>400</c:v>
                      </c:pt>
                      <c:pt idx="2">
                        <c:v>600</c:v>
                      </c:pt>
                      <c:pt idx="3">
                        <c:v>800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16A0-4CA8-96CA-6803431FCD0A}"/>
                  </c:ext>
                </c:extLst>
              </c15:ser>
            </c15:filteredLineSeries>
          </c:ext>
        </c:extLst>
      </c:lineChart>
      <c:catAx>
        <c:axId val="-21163189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23888"/>
        <c:crossesAt val="1.0000000000000002E-3"/>
        <c:auto val="1"/>
        <c:lblAlgn val="ctr"/>
        <c:lblOffset val="100"/>
        <c:noMultiLvlLbl val="0"/>
      </c:catAx>
      <c:valAx>
        <c:axId val="-2116323888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1899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0.14128299999999999</c:v>
                </c:pt>
                <c:pt idx="1">
                  <c:v>1.5689200000000001</c:v>
                </c:pt>
                <c:pt idx="2">
                  <c:v>9.8996999999999993</c:v>
                </c:pt>
                <c:pt idx="3">
                  <c:v>46.679699999999997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8E5-4BCE-A7FD-64ED556DB65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1.18414E-2</c:v>
                </c:pt>
                <c:pt idx="1">
                  <c:v>3.9457100000000002E-2</c:v>
                </c:pt>
                <c:pt idx="2">
                  <c:v>0.113009</c:v>
                </c:pt>
                <c:pt idx="3">
                  <c:v>0.358487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E5-4BCE-A7FD-64ED556DB6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323344"/>
        <c:axId val="-2116318448"/>
        <c:extLst>
          <c:ext xmlns:c15="http://schemas.microsoft.com/office/drawing/2012/chart" uri="{02D57815-91ED-43cb-92C2-25804820EDAC}">
            <c15:filteredLin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ER-join</c:v>
                      </c:pt>
                    </c:strCache>
                  </c:strRef>
                </c:tx>
                <c:spPr>
                  <a:ln w="12700" cap="rnd">
                    <a:solidFill>
                      <a:schemeClr val="accent1"/>
                    </a:solidFill>
                    <a:round/>
                  </a:ln>
                  <a:effectLst/>
                </c:spPr>
                <c:marker>
                  <c:symbol val="square"/>
                  <c:size val="3"/>
                  <c:spPr>
                    <a:solidFill>
                      <a:schemeClr val="accent1"/>
                    </a:solidFill>
                    <a:ln w="9525">
                      <a:solidFill>
                        <a:schemeClr val="accent1"/>
                      </a:solidFill>
                    </a:ln>
                    <a:effectLst/>
                  </c:spPr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200</c:v>
                      </c:pt>
                      <c:pt idx="1">
                        <c:v>400</c:v>
                      </c:pt>
                      <c:pt idx="2">
                        <c:v>600</c:v>
                      </c:pt>
                      <c:pt idx="3">
                        <c:v>800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Sheet1!$B$2:$B$5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28E5-4BCE-A7FD-64ED556DB651}"/>
                  </c:ext>
                </c:extLst>
              </c15:ser>
            </c15:filteredLineSeries>
            <c15:filteredLin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MD-join</c:v>
                      </c:pt>
                    </c:strCache>
                  </c:strRef>
                </c:tx>
                <c:spPr>
                  <a:ln w="12700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triangle"/>
                  <c:size val="3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numCache>
                      <c:formatCode>General</c:formatCode>
                      <c:ptCount val="4"/>
                      <c:pt idx="0">
                        <c:v>200</c:v>
                      </c:pt>
                      <c:pt idx="1">
                        <c:v>400</c:v>
                      </c:pt>
                      <c:pt idx="2">
                        <c:v>600</c:v>
                      </c:pt>
                      <c:pt idx="3">
                        <c:v>800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28E5-4BCE-A7FD-64ED556DB651}"/>
                  </c:ext>
                </c:extLst>
              </c15:ser>
            </c15:filteredLineSeries>
          </c:ext>
        </c:extLst>
      </c:lineChart>
      <c:catAx>
        <c:axId val="-21163233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18448"/>
        <c:crossesAt val="1.0000000000000002E-3"/>
        <c:auto val="1"/>
        <c:lblAlgn val="ctr"/>
        <c:lblOffset val="100"/>
        <c:noMultiLvlLbl val="0"/>
      </c:catAx>
      <c:valAx>
        <c:axId val="-2116318448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2334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1.0686300000000001E-3</c:v>
                </c:pt>
                <c:pt idx="1">
                  <c:v>0.13136400000000001</c:v>
                </c:pt>
                <c:pt idx="2">
                  <c:v>10.377700000000001</c:v>
                </c:pt>
                <c:pt idx="3">
                  <c:v>123.908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C2C-4985-834B-27C307C20B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noFill/>
              <a:ln w="9525">
                <a:solidFill>
                  <a:srgbClr val="ED7D3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6.1053300000000002E-4</c:v>
                </c:pt>
                <c:pt idx="1">
                  <c:v>3.4585699999999998E-3</c:v>
                </c:pt>
                <c:pt idx="2">
                  <c:v>1.54936E-2</c:v>
                </c:pt>
                <c:pt idx="3">
                  <c:v>4.2275899999999998E-2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2C-4985-834B-27C307C20B5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</c:v>
                </c:pt>
              </c:strCache>
            </c:strRef>
          </c:tx>
          <c:spPr>
            <a:ln w="12700" cap="rnd">
              <a:solidFill>
                <a:srgbClr val="5B9BD5"/>
              </a:solidFill>
              <a:round/>
            </a:ln>
            <a:effectLst/>
          </c:spPr>
          <c:marker>
            <c:symbol val="square"/>
            <c:size val="3"/>
            <c:spPr>
              <a:noFill/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1.0000000000000001E-5</c:v>
                </c:pt>
                <c:pt idx="1">
                  <c:v>9.6288499999999996E-3</c:v>
                </c:pt>
                <c:pt idx="2">
                  <c:v>0.266092</c:v>
                </c:pt>
                <c:pt idx="3">
                  <c:v>1.8442000000000001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C2C-4985-834B-27C307C20B5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N-join(DFRF)</c:v>
                </c:pt>
              </c:strCache>
            </c:strRef>
          </c:tx>
          <c:spPr>
            <a:ln w="12700" cap="rnd">
              <a:solidFill>
                <a:srgbClr val="70AD47"/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rgbClr val="70AD47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4.5031299999999998E-4</c:v>
                </c:pt>
                <c:pt idx="1">
                  <c:v>0.11827600000000001</c:v>
                </c:pt>
                <c:pt idx="2">
                  <c:v>10.0962</c:v>
                </c:pt>
                <c:pt idx="3">
                  <c:v>122.02200000000001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C2C-4985-834B-27C307C20B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309200"/>
        <c:axId val="-2116308656"/>
      </c:lineChart>
      <c:catAx>
        <c:axId val="-2116309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08656"/>
        <c:crossesAt val="1.0000000000000004E-5"/>
        <c:auto val="1"/>
        <c:lblAlgn val="ctr"/>
        <c:lblOffset val="100"/>
        <c:noMultiLvlLbl val="0"/>
      </c:catAx>
      <c:valAx>
        <c:axId val="-2116308656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0920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2.4717799999999999E-5</c:v>
                </c:pt>
                <c:pt idx="1">
                  <c:v>3.8421900000000002E-2</c:v>
                </c:pt>
                <c:pt idx="2">
                  <c:v>0.828592</c:v>
                </c:pt>
                <c:pt idx="3">
                  <c:v>2.6939899999999999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91-4FF1-BD00-0F5583BA7A0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noFill/>
              <a:ln w="9525">
                <a:solidFill>
                  <a:srgbClr val="ED7D3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2.4717799999999999E-5</c:v>
                </c:pt>
                <c:pt idx="1">
                  <c:v>9.8176399999999999E-4</c:v>
                </c:pt>
                <c:pt idx="2">
                  <c:v>3.6200899999999999E-3</c:v>
                </c:pt>
                <c:pt idx="3">
                  <c:v>5.5753399999999998E-3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91-4FF1-BD00-0F5583BA7A0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</c:v>
                </c:pt>
              </c:strCache>
            </c:strRef>
          </c:tx>
          <c:spPr>
            <a:ln w="12700" cap="rnd">
              <a:solidFill>
                <a:srgbClr val="5B9BD5"/>
              </a:solidFill>
              <a:round/>
            </a:ln>
            <a:effectLst/>
          </c:spPr>
          <c:marker>
            <c:symbol val="square"/>
            <c:size val="3"/>
            <c:spPr>
              <a:noFill/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2.0000000000000002E-5</c:v>
                </c:pt>
                <c:pt idx="1">
                  <c:v>4.4934199999999997E-3</c:v>
                </c:pt>
                <c:pt idx="2">
                  <c:v>5.1294399999999997E-2</c:v>
                </c:pt>
                <c:pt idx="3">
                  <c:v>0.13123099999999999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91-4FF1-BD00-0F5583BA7A0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N-join(DFRF)</c:v>
                </c:pt>
              </c:strCache>
            </c:strRef>
          </c:tx>
          <c:spPr>
            <a:ln w="12700" cap="rnd">
              <a:solidFill>
                <a:srgbClr val="70AD47"/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rgbClr val="70AD47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1.0000000000000001E-5</c:v>
                </c:pt>
                <c:pt idx="1">
                  <c:v>3.2946700000000002E-2</c:v>
                </c:pt>
                <c:pt idx="2">
                  <c:v>0.77367699999999995</c:v>
                </c:pt>
                <c:pt idx="3">
                  <c:v>2.5571799999999998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C91-4FF1-BD00-0F5583BA7A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307568"/>
        <c:axId val="-2116307024"/>
      </c:lineChart>
      <c:catAx>
        <c:axId val="-21163075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07024"/>
        <c:crossesAt val="1.0000000000000004E-5"/>
        <c:auto val="1"/>
        <c:lblAlgn val="ctr"/>
        <c:lblOffset val="100"/>
        <c:noMultiLvlLbl val="0"/>
      </c:catAx>
      <c:valAx>
        <c:axId val="-2116307024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0756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4.1231500000000001E-4</c:v>
                </c:pt>
                <c:pt idx="1">
                  <c:v>1.2796399999999999E-2</c:v>
                </c:pt>
                <c:pt idx="2">
                  <c:v>0.26363399999999998</c:v>
                </c:pt>
                <c:pt idx="3">
                  <c:v>2.4463400000000002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85-4C0D-86FA-0EC5C6AC14B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noFill/>
              <a:ln w="9525">
                <a:solidFill>
                  <a:srgbClr val="ED7D3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4.1231500000000001E-4</c:v>
                </c:pt>
                <c:pt idx="1">
                  <c:v>2.73748E-3</c:v>
                </c:pt>
                <c:pt idx="2">
                  <c:v>6.1431100000000002E-3</c:v>
                </c:pt>
                <c:pt idx="3">
                  <c:v>1.21283E-2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685-4C0D-86FA-0EC5C6AC14B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</c:v>
                </c:pt>
              </c:strCache>
            </c:strRef>
          </c:tx>
          <c:spPr>
            <a:ln w="12700" cap="rnd">
              <a:solidFill>
                <a:srgbClr val="5B9BD5"/>
              </a:solidFill>
              <a:round/>
            </a:ln>
            <a:effectLst/>
          </c:spPr>
          <c:marker>
            <c:symbol val="square"/>
            <c:size val="3"/>
            <c:spPr>
              <a:noFill/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2.0000000000000002E-5</c:v>
                </c:pt>
                <c:pt idx="1">
                  <c:v>2.0605599999999999E-3</c:v>
                </c:pt>
                <c:pt idx="2">
                  <c:v>2.43845E-2</c:v>
                </c:pt>
                <c:pt idx="3">
                  <c:v>0.118274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685-4C0D-86FA-0EC5C6AC14B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N-join(DFRF)</c:v>
                </c:pt>
              </c:strCache>
            </c:strRef>
          </c:tx>
          <c:spPr>
            <a:ln w="12700" cap="rnd">
              <a:solidFill>
                <a:srgbClr val="70AD47"/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rgbClr val="70AD47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1.0000000000000001E-5</c:v>
                </c:pt>
                <c:pt idx="1">
                  <c:v>7.9983399999999996E-3</c:v>
                </c:pt>
                <c:pt idx="2">
                  <c:v>0.23310600000000001</c:v>
                </c:pt>
                <c:pt idx="3">
                  <c:v>2.3159399999999999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685-4C0D-86FA-0EC5C6AC14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302672"/>
        <c:axId val="-2116305936"/>
      </c:lineChart>
      <c:catAx>
        <c:axId val="-2116302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05936"/>
        <c:crossesAt val="1.0000000000000004E-6"/>
        <c:auto val="1"/>
        <c:lblAlgn val="ctr"/>
        <c:lblOffset val="100"/>
        <c:noMultiLvlLbl val="0"/>
      </c:catAx>
      <c:valAx>
        <c:axId val="-2116305936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0267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1.8762900000000001E-3</c:v>
                </c:pt>
                <c:pt idx="1">
                  <c:v>6.55442E-3</c:v>
                </c:pt>
                <c:pt idx="2">
                  <c:v>1.6374900000000001E-2</c:v>
                </c:pt>
                <c:pt idx="3">
                  <c:v>9.72832E-2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663-421D-8C1B-875FC9848E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noFill/>
              <a:ln w="9525">
                <a:solidFill>
                  <a:srgbClr val="ED7D3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7.2596499999999997E-4</c:v>
                </c:pt>
                <c:pt idx="1">
                  <c:v>2.3054600000000001E-3</c:v>
                </c:pt>
                <c:pt idx="2">
                  <c:v>4.4837499999999999E-3</c:v>
                </c:pt>
                <c:pt idx="3">
                  <c:v>8.35755E-3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663-421D-8C1B-875FC9848E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</c:v>
                </c:pt>
              </c:strCache>
            </c:strRef>
          </c:tx>
          <c:spPr>
            <a:ln w="12700" cap="rnd">
              <a:solidFill>
                <a:srgbClr val="5B9BD5"/>
              </a:solidFill>
              <a:round/>
            </a:ln>
            <a:effectLst/>
          </c:spPr>
          <c:marker>
            <c:symbol val="square"/>
            <c:size val="3"/>
            <c:spPr>
              <a:noFill/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1.61519E-5</c:v>
                </c:pt>
                <c:pt idx="1">
                  <c:v>1.9602399999999999E-4</c:v>
                </c:pt>
                <c:pt idx="2">
                  <c:v>1.79002E-3</c:v>
                </c:pt>
                <c:pt idx="3">
                  <c:v>1.0182399999999999E-2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663-421D-8C1B-875FC9848E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N-join(DFRF)</c:v>
                </c:pt>
              </c:strCache>
            </c:strRef>
          </c:tx>
          <c:spPr>
            <a:ln w="12700" cap="rnd">
              <a:solidFill>
                <a:srgbClr val="70AD47"/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rgbClr val="70AD47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1.13418E-3</c:v>
                </c:pt>
                <c:pt idx="1">
                  <c:v>4.0529399999999997E-3</c:v>
                </c:pt>
                <c:pt idx="2">
                  <c:v>1.01011E-2</c:v>
                </c:pt>
                <c:pt idx="3">
                  <c:v>7.8743300000000002E-2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663-421D-8C1B-875FC9848E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305392"/>
        <c:axId val="-2116304848"/>
      </c:lineChart>
      <c:catAx>
        <c:axId val="-2116305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04848"/>
        <c:crossesAt val="1.0000000000000004E-5"/>
        <c:auto val="1"/>
        <c:lblAlgn val="ctr"/>
        <c:lblOffset val="100"/>
        <c:noMultiLvlLbl val="0"/>
      </c:catAx>
      <c:valAx>
        <c:axId val="-2116304848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0539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1.30147E-4</c:v>
                </c:pt>
                <c:pt idx="1">
                  <c:v>1.30814E-3</c:v>
                </c:pt>
                <c:pt idx="2">
                  <c:v>0.15392</c:v>
                </c:pt>
                <c:pt idx="3">
                  <c:v>64.381299999999996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E17-40E0-9F33-541C37A055A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noFill/>
              <a:ln w="9525">
                <a:solidFill>
                  <a:srgbClr val="ED7D3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1.30147E-4</c:v>
                </c:pt>
                <c:pt idx="1">
                  <c:v>7.8716799999999998E-4</c:v>
                </c:pt>
                <c:pt idx="2">
                  <c:v>7.8647200000000004E-3</c:v>
                </c:pt>
                <c:pt idx="3">
                  <c:v>6.4435900000000004E-2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E17-40E0-9F33-541C37A055A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</c:v>
                </c:pt>
              </c:strCache>
            </c:strRef>
          </c:tx>
          <c:spPr>
            <a:ln w="12700" cap="rnd">
              <a:solidFill>
                <a:srgbClr val="5B9BD5"/>
              </a:solidFill>
              <a:round/>
            </a:ln>
            <a:effectLst/>
          </c:spPr>
          <c:marker>
            <c:symbol val="square"/>
            <c:size val="3"/>
            <c:spPr>
              <a:noFill/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2.0000000000000002E-5</c:v>
                </c:pt>
                <c:pt idx="1">
                  <c:v>2.0000000000000002E-5</c:v>
                </c:pt>
                <c:pt idx="2">
                  <c:v>1.41087E-2</c:v>
                </c:pt>
                <c:pt idx="3">
                  <c:v>1.2587600000000001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E17-40E0-9F33-541C37A055A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N-join(DFRF)</c:v>
                </c:pt>
              </c:strCache>
            </c:strRef>
          </c:tx>
          <c:spPr>
            <a:ln w="12700" cap="rnd">
              <a:solidFill>
                <a:srgbClr val="70AD47"/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rgbClr val="70AD47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1.0000000000000001E-5</c:v>
                </c:pt>
                <c:pt idx="1">
                  <c:v>5.0602299999999998E-4</c:v>
                </c:pt>
                <c:pt idx="2">
                  <c:v>0.13194700000000001</c:v>
                </c:pt>
                <c:pt idx="3">
                  <c:v>63.058100000000003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E17-40E0-9F33-541C37A055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301040"/>
        <c:axId val="-2116300496"/>
      </c:lineChart>
      <c:catAx>
        <c:axId val="-2116301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00496"/>
        <c:crossesAt val="1.0000000000000004E-6"/>
        <c:auto val="1"/>
        <c:lblAlgn val="ctr"/>
        <c:lblOffset val="100"/>
        <c:noMultiLvlLbl val="0"/>
      </c:catAx>
      <c:valAx>
        <c:axId val="-2116300496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0104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ER-join</c:v>
                </c:pt>
              </c:strCache>
            </c:strRef>
          </c:tx>
          <c:spPr>
            <a:solidFill>
              <a:schemeClr val="accent1"/>
            </a:solidFill>
            <a:ln w="1270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yeast</c:v>
                </c:pt>
                <c:pt idx="1">
                  <c:v>wikiVote</c:v>
                </c:pt>
                <c:pt idx="2">
                  <c:v>citHepph</c:v>
                </c:pt>
                <c:pt idx="3">
                  <c:v>webStanford</c:v>
                </c:pt>
                <c:pt idx="4">
                  <c:v>comDBLP</c:v>
                </c:pt>
                <c:pt idx="5">
                  <c:v>webNotreDame</c:v>
                </c:pt>
                <c:pt idx="6">
                  <c:v>citeseer</c:v>
                </c:pt>
                <c:pt idx="7">
                  <c:v>webBerkStan</c:v>
                </c:pt>
                <c:pt idx="8">
                  <c:v>webGoogle</c:v>
                </c:pt>
                <c:pt idx="9">
                  <c:v>roadNetPA</c:v>
                </c:pt>
                <c:pt idx="10">
                  <c:v>roadNetTX</c:v>
                </c:pt>
                <c:pt idx="11">
                  <c:v>citPatterns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30</c:v>
                </c:pt>
                <c:pt idx="1">
                  <c:v>386.8</c:v>
                </c:pt>
                <c:pt idx="2" formatCode="#,##0.00">
                  <c:v>470</c:v>
                </c:pt>
                <c:pt idx="3" formatCode="#,##0.00">
                  <c:v>1000</c:v>
                </c:pt>
                <c:pt idx="4">
                  <c:v>61700</c:v>
                </c:pt>
                <c:pt idx="5" formatCode="#,##0.00">
                  <c:v>1000</c:v>
                </c:pt>
                <c:pt idx="6" formatCode="#,##0.00">
                  <c:v>8000</c:v>
                </c:pt>
                <c:pt idx="7" formatCode="#,##0.00">
                  <c:v>10000</c:v>
                </c:pt>
                <c:pt idx="8" formatCode="#,##0.0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C2-47AD-8527-2E0B2C9391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MD-join</c:v>
                </c:pt>
              </c:strCache>
            </c:strRef>
          </c:tx>
          <c:spPr>
            <a:solidFill>
              <a:schemeClr val="accent2"/>
            </a:solidFill>
            <a:ln w="1270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yeast</c:v>
                </c:pt>
                <c:pt idx="1">
                  <c:v>wikiVote</c:v>
                </c:pt>
                <c:pt idx="2">
                  <c:v>citHepph</c:v>
                </c:pt>
                <c:pt idx="3">
                  <c:v>webStanford</c:v>
                </c:pt>
                <c:pt idx="4">
                  <c:v>comDBLP</c:v>
                </c:pt>
                <c:pt idx="5">
                  <c:v>webNotreDame</c:v>
                </c:pt>
                <c:pt idx="6">
                  <c:v>citeseer</c:v>
                </c:pt>
                <c:pt idx="7">
                  <c:v>webBerkStan</c:v>
                </c:pt>
                <c:pt idx="8">
                  <c:v>webGoogle</c:v>
                </c:pt>
                <c:pt idx="9">
                  <c:v>roadNetPA</c:v>
                </c:pt>
                <c:pt idx="10">
                  <c:v>roadNetTX</c:v>
                </c:pt>
                <c:pt idx="11">
                  <c:v>citPatterns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32</c:v>
                </c:pt>
                <c:pt idx="1">
                  <c:v>389.7</c:v>
                </c:pt>
                <c:pt idx="2">
                  <c:v>473.9</c:v>
                </c:pt>
                <c:pt idx="3">
                  <c:v>1005.1</c:v>
                </c:pt>
                <c:pt idx="4">
                  <c:v>61707.565714677738</c:v>
                </c:pt>
                <c:pt idx="5">
                  <c:v>1007.5978964933859</c:v>
                </c:pt>
                <c:pt idx="6">
                  <c:v>8007.7974923598531</c:v>
                </c:pt>
                <c:pt idx="7">
                  <c:v>10008.51424653004</c:v>
                </c:pt>
                <c:pt idx="8">
                  <c:v>12008.827915931246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C2-47AD-8527-2E0B2C9391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 Δ=4(800)</c:v>
                </c:pt>
              </c:strCache>
            </c:strRef>
          </c:tx>
          <c:spPr>
            <a:solidFill>
              <a:sysClr val="windowText" lastClr="000000"/>
            </a:solidFill>
            <a:ln w="12700">
              <a:solidFill>
                <a:schemeClr val="tx1"/>
              </a:solidFill>
            </a:ln>
            <a:effectLst/>
          </c:spPr>
          <c:invertIfNegative val="0"/>
          <c:dPt>
            <c:idx val="7"/>
            <c:invertIfNegative val="0"/>
            <c:bubble3D val="0"/>
            <c:spPr>
              <a:solidFill>
                <a:sysClr val="windowText" lastClr="000000"/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8C2-47AD-8527-2E0B2C93913E}"/>
              </c:ext>
            </c:extLst>
          </c:dPt>
          <c:cat>
            <c:strRef>
              <c:f>Sheet1!$A$2:$A$13</c:f>
              <c:strCache>
                <c:ptCount val="12"/>
                <c:pt idx="0">
                  <c:v>yeast</c:v>
                </c:pt>
                <c:pt idx="1">
                  <c:v>wikiVote</c:v>
                </c:pt>
                <c:pt idx="2">
                  <c:v>citHepph</c:v>
                </c:pt>
                <c:pt idx="3">
                  <c:v>webStanford</c:v>
                </c:pt>
                <c:pt idx="4">
                  <c:v>comDBLP</c:v>
                </c:pt>
                <c:pt idx="5">
                  <c:v>webNotreDame</c:v>
                </c:pt>
                <c:pt idx="6">
                  <c:v>citeseer</c:v>
                </c:pt>
                <c:pt idx="7">
                  <c:v>webBerkStan</c:v>
                </c:pt>
                <c:pt idx="8">
                  <c:v>webGoogle</c:v>
                </c:pt>
                <c:pt idx="9">
                  <c:v>roadNetPA</c:v>
                </c:pt>
                <c:pt idx="10">
                  <c:v>roadNetTX</c:v>
                </c:pt>
                <c:pt idx="11">
                  <c:v>citPatterns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29</c:v>
                </c:pt>
                <c:pt idx="1">
                  <c:v>118.4</c:v>
                </c:pt>
                <c:pt idx="2">
                  <c:v>313.8</c:v>
                </c:pt>
                <c:pt idx="3">
                  <c:v>402.9</c:v>
                </c:pt>
                <c:pt idx="4">
                  <c:v>41707</c:v>
                </c:pt>
                <c:pt idx="5">
                  <c:v>234.3</c:v>
                </c:pt>
                <c:pt idx="6" formatCode="#,##0.00">
                  <c:v>1910.6</c:v>
                </c:pt>
                <c:pt idx="7" formatCode="#,##0.00">
                  <c:v>1525.6</c:v>
                </c:pt>
                <c:pt idx="8">
                  <c:v>4001.2</c:v>
                </c:pt>
                <c:pt idx="9">
                  <c:v>476.9</c:v>
                </c:pt>
                <c:pt idx="10">
                  <c:v>140.80000000000001</c:v>
                </c:pt>
                <c:pt idx="11">
                  <c:v>1683.8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C2-47AD-8527-2E0B2C9391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367390944"/>
        <c:axId val="-131398464"/>
      </c:barChart>
      <c:catAx>
        <c:axId val="-3673909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eaVert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398464"/>
        <c:crossesAt val="1"/>
        <c:auto val="1"/>
        <c:lblAlgn val="ctr"/>
        <c:lblOffset val="100"/>
        <c:noMultiLvlLbl val="0"/>
      </c:catAx>
      <c:valAx>
        <c:axId val="-131398464"/>
        <c:scaling>
          <c:logBase val="10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Index Size(MB)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6739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835426426127114"/>
          <c:y val="1.9607843137254902E-2"/>
          <c:w val="0.73375544038007912"/>
          <c:h val="6.8219340229530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/>
      </a:pPr>
      <a:endParaRPr lang="en-US"/>
    </a:p>
  </c:txPr>
  <c:externalData r:id="rId4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7.9625400000000004E-4</c:v>
                </c:pt>
                <c:pt idx="1">
                  <c:v>1.8832600000000001E-3</c:v>
                </c:pt>
                <c:pt idx="2">
                  <c:v>6.3008200000000004E-3</c:v>
                </c:pt>
                <c:pt idx="3">
                  <c:v>1.66251E-2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FE-48F2-8D71-868432853D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noFill/>
              <a:ln w="9525">
                <a:solidFill>
                  <a:srgbClr val="ED7D3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2.4557700000000002E-4</c:v>
                </c:pt>
                <c:pt idx="1">
                  <c:v>9.5087500000000001E-4</c:v>
                </c:pt>
                <c:pt idx="2">
                  <c:v>2.2657200000000001E-3</c:v>
                </c:pt>
                <c:pt idx="3">
                  <c:v>4.5730399999999996E-3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FE-48F2-8D71-868432853D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</c:v>
                </c:pt>
              </c:strCache>
            </c:strRef>
          </c:tx>
          <c:spPr>
            <a:ln w="12700" cap="rnd">
              <a:solidFill>
                <a:srgbClr val="5B9BD5"/>
              </a:solidFill>
              <a:round/>
            </a:ln>
            <a:effectLst/>
          </c:spPr>
          <c:marker>
            <c:symbol val="square"/>
            <c:size val="3"/>
            <c:spPr>
              <a:noFill/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1.0874599999999999E-5</c:v>
                </c:pt>
                <c:pt idx="1">
                  <c:v>1.4305399999999999E-4</c:v>
                </c:pt>
                <c:pt idx="2">
                  <c:v>7.7429199999999999E-4</c:v>
                </c:pt>
                <c:pt idx="3">
                  <c:v>2.4941400000000002E-3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5FE-48F2-8D71-868432853D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N-join(DFRF)</c:v>
                </c:pt>
              </c:strCache>
            </c:strRef>
          </c:tx>
          <c:spPr>
            <a:ln w="12700" cap="rnd">
              <a:solidFill>
                <a:srgbClr val="70AD47"/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rgbClr val="70AD47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5.3980200000000003E-4</c:v>
                </c:pt>
                <c:pt idx="1">
                  <c:v>7.8933400000000004E-4</c:v>
                </c:pt>
                <c:pt idx="2">
                  <c:v>3.2607999999999999E-3</c:v>
                </c:pt>
                <c:pt idx="3">
                  <c:v>9.5579199999999993E-3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5FE-48F2-8D71-868432853D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298864"/>
        <c:axId val="-2116298320"/>
      </c:lineChart>
      <c:catAx>
        <c:axId val="-2116298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298320"/>
        <c:crossesAt val="1.0000000000000004E-5"/>
        <c:auto val="1"/>
        <c:lblAlgn val="ctr"/>
        <c:lblOffset val="100"/>
        <c:noMultiLvlLbl val="0"/>
      </c:catAx>
      <c:valAx>
        <c:axId val="-2116298320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29886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8.4954600000000001E-5</c:v>
                </c:pt>
                <c:pt idx="1">
                  <c:v>8.9972399999999997E-4</c:v>
                </c:pt>
                <c:pt idx="2">
                  <c:v>1.8789199999999999E-2</c:v>
                </c:pt>
                <c:pt idx="3">
                  <c:v>6.89039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36-4EDB-BF83-40DF19E485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noFill/>
              <a:ln w="9525">
                <a:solidFill>
                  <a:srgbClr val="ED7D3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8.4954600000000001E-5</c:v>
                </c:pt>
                <c:pt idx="1">
                  <c:v>7.37205E-4</c:v>
                </c:pt>
                <c:pt idx="2">
                  <c:v>5.48155E-3</c:v>
                </c:pt>
                <c:pt idx="3">
                  <c:v>2.6814600000000001E-2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36-4EDB-BF83-40DF19E485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</c:v>
                </c:pt>
              </c:strCache>
            </c:strRef>
          </c:tx>
          <c:spPr>
            <a:ln w="12700" cap="rnd">
              <a:solidFill>
                <a:srgbClr val="5B9BD5"/>
              </a:solidFill>
              <a:round/>
            </a:ln>
            <a:effectLst/>
          </c:spPr>
          <c:marker>
            <c:symbol val="square"/>
            <c:size val="3"/>
            <c:spPr>
              <a:noFill/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1.9999999999999999E-6</c:v>
                </c:pt>
                <c:pt idx="1">
                  <c:v>5.0252499999999999E-6</c:v>
                </c:pt>
                <c:pt idx="2">
                  <c:v>3.1901299999999998E-3</c:v>
                </c:pt>
                <c:pt idx="3">
                  <c:v>0.228107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36-4EDB-BF83-40DF19E485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N-join(DFRF)</c:v>
                </c:pt>
              </c:strCache>
            </c:strRef>
          </c:tx>
          <c:spPr>
            <a:ln w="12700" cap="rnd">
              <a:solidFill>
                <a:srgbClr val="70AD47"/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rgbClr val="70AD47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9.9999999999999995E-7</c:v>
                </c:pt>
                <c:pt idx="1">
                  <c:v>1.5749399999999999E-4</c:v>
                </c:pt>
                <c:pt idx="2">
                  <c:v>1.01175E-2</c:v>
                </c:pt>
                <c:pt idx="3">
                  <c:v>6.6354699999999998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C36-4EDB-BF83-40DF19E48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850576"/>
        <c:axId val="-206850032"/>
      </c:lineChart>
      <c:catAx>
        <c:axId val="-2068505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50032"/>
        <c:crossesAt val="1.0000000000000004E-6"/>
        <c:auto val="1"/>
        <c:lblAlgn val="ctr"/>
        <c:lblOffset val="100"/>
        <c:noMultiLvlLbl val="0"/>
      </c:catAx>
      <c:valAx>
        <c:axId val="-206850032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5057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4.21259E-4</c:v>
                </c:pt>
                <c:pt idx="1">
                  <c:v>6.4610400000000004E-3</c:v>
                </c:pt>
                <c:pt idx="2">
                  <c:v>1.8115300000000001E-2</c:v>
                </c:pt>
                <c:pt idx="3">
                  <c:v>5.7151899999999999E-2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F7-4E18-8044-7FCFE006EB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noFill/>
              <a:ln w="9525">
                <a:solidFill>
                  <a:srgbClr val="ED7D3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4.21259E-4</c:v>
                </c:pt>
                <c:pt idx="1">
                  <c:v>1.3632799999999999E-3</c:v>
                </c:pt>
                <c:pt idx="2">
                  <c:v>3.1218299999999999E-3</c:v>
                </c:pt>
                <c:pt idx="3">
                  <c:v>5.6513500000000003E-3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F7-4E18-8044-7FCFE006EB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</c:v>
                </c:pt>
              </c:strCache>
            </c:strRef>
          </c:tx>
          <c:spPr>
            <a:ln w="12700" cap="rnd">
              <a:solidFill>
                <a:srgbClr val="5B9BD5"/>
              </a:solidFill>
              <a:round/>
            </a:ln>
            <a:effectLst/>
          </c:spPr>
          <c:marker>
            <c:symbol val="square"/>
            <c:size val="3"/>
            <c:spPr>
              <a:noFill/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2.0000000000000002E-5</c:v>
                </c:pt>
                <c:pt idx="1">
                  <c:v>2.0586899999999999E-4</c:v>
                </c:pt>
                <c:pt idx="2">
                  <c:v>1.22024E-3</c:v>
                </c:pt>
                <c:pt idx="3">
                  <c:v>5.7245999999999998E-3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F7-4E18-8044-7FCFE006EB9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N-join(DFRF)</c:v>
                </c:pt>
              </c:strCache>
            </c:strRef>
          </c:tx>
          <c:spPr>
            <a:ln w="12700" cap="rnd">
              <a:solidFill>
                <a:srgbClr val="70AD47"/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rgbClr val="70AD47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1.0000000000000001E-5</c:v>
                </c:pt>
                <c:pt idx="1">
                  <c:v>4.8918900000000003E-3</c:v>
                </c:pt>
                <c:pt idx="2">
                  <c:v>1.3773199999999999E-2</c:v>
                </c:pt>
                <c:pt idx="3">
                  <c:v>4.5775900000000001E-2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6F7-4E18-8044-7FCFE006EB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840240"/>
        <c:axId val="-206856560"/>
      </c:lineChart>
      <c:catAx>
        <c:axId val="-206840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56560"/>
        <c:crossesAt val="1.0000000000000004E-5"/>
        <c:auto val="1"/>
        <c:lblAlgn val="ctr"/>
        <c:lblOffset val="100"/>
        <c:noMultiLvlLbl val="0"/>
      </c:catAx>
      <c:valAx>
        <c:axId val="-206856560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4024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9.1251600000000004E-4</c:v>
                </c:pt>
                <c:pt idx="1">
                  <c:v>3.8295899999999999E-3</c:v>
                </c:pt>
                <c:pt idx="2">
                  <c:v>1.85401E-2</c:v>
                </c:pt>
                <c:pt idx="3">
                  <c:v>0.24299299999999999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433-4457-9B4C-937CADFBE63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noFill/>
              <a:ln w="9525">
                <a:solidFill>
                  <a:srgbClr val="ED7D3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3.1928600000000001E-4</c:v>
                </c:pt>
                <c:pt idx="1">
                  <c:v>1.65552E-3</c:v>
                </c:pt>
                <c:pt idx="2">
                  <c:v>4.8744399999999998E-3</c:v>
                </c:pt>
                <c:pt idx="3">
                  <c:v>1.4465199999999999E-2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33-4457-9B4C-937CADFBE63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</c:v>
                </c:pt>
              </c:strCache>
            </c:strRef>
          </c:tx>
          <c:spPr>
            <a:ln w="12700" cap="rnd">
              <a:solidFill>
                <a:srgbClr val="5B9BD5"/>
              </a:solidFill>
              <a:round/>
            </a:ln>
            <a:effectLst/>
          </c:spPr>
          <c:marker>
            <c:symbol val="square"/>
            <c:size val="3"/>
            <c:spPr>
              <a:noFill/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1.0000000000000001E-5</c:v>
                </c:pt>
                <c:pt idx="1">
                  <c:v>9.0241400000000006E-5</c:v>
                </c:pt>
                <c:pt idx="2">
                  <c:v>2.1140199999999999E-3</c:v>
                </c:pt>
                <c:pt idx="3">
                  <c:v>1.59258E-2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433-4457-9B4C-937CADFBE63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N-join(DFRF)</c:v>
                </c:pt>
              </c:strCache>
            </c:strRef>
          </c:tx>
          <c:spPr>
            <a:ln w="12700" cap="rnd">
              <a:solidFill>
                <a:srgbClr val="70AD47"/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rgbClr val="70AD47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5.8397099999999997E-4</c:v>
                </c:pt>
                <c:pt idx="1">
                  <c:v>2.0838200000000001E-3</c:v>
                </c:pt>
                <c:pt idx="2">
                  <c:v>1.15516E-2</c:v>
                </c:pt>
                <c:pt idx="3">
                  <c:v>0.21260200000000001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433-4457-9B4C-937CADFBE6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838608"/>
        <c:axId val="-206838064"/>
      </c:lineChart>
      <c:catAx>
        <c:axId val="-206838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38064"/>
        <c:crossesAt val="1.0000000000000004E-5"/>
        <c:auto val="1"/>
        <c:lblAlgn val="ctr"/>
        <c:lblOffset val="100"/>
        <c:noMultiLvlLbl val="0"/>
      </c:catAx>
      <c:valAx>
        <c:axId val="-206838064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3860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1.2503E-2</c:v>
                </c:pt>
                <c:pt idx="1">
                  <c:v>3.1758300000000003E-2</c:v>
                </c:pt>
                <c:pt idx="2">
                  <c:v>0.10202899999999999</c:v>
                </c:pt>
                <c:pt idx="3">
                  <c:v>0.40551700000000002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017-479D-B9B7-0E3ED018FB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noFill/>
              <a:ln w="9525">
                <a:solidFill>
                  <a:srgbClr val="ED7D3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1.2503E-2</c:v>
                </c:pt>
                <c:pt idx="1">
                  <c:v>2.8856799999999998E-2</c:v>
                </c:pt>
                <c:pt idx="2">
                  <c:v>6.6889000000000004E-2</c:v>
                </c:pt>
                <c:pt idx="3">
                  <c:v>0.115663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017-479D-B9B7-0E3ED018FB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</c:v>
                </c:pt>
              </c:strCache>
            </c:strRef>
          </c:tx>
          <c:spPr>
            <a:ln w="12700" cap="rnd">
              <a:solidFill>
                <a:srgbClr val="5B9BD5"/>
              </a:solidFill>
              <a:round/>
            </a:ln>
            <a:effectLst/>
          </c:spPr>
          <c:marker>
            <c:symbol val="square"/>
            <c:size val="3"/>
            <c:spPr>
              <a:noFill/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2.0000000000000002E-5</c:v>
                </c:pt>
                <c:pt idx="1">
                  <c:v>1.7149999999999999E-4</c:v>
                </c:pt>
                <c:pt idx="2">
                  <c:v>1.9831499999999999E-3</c:v>
                </c:pt>
                <c:pt idx="3">
                  <c:v>1.0432500000000001E-2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017-479D-B9B7-0E3ED018FB2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N-join(DFRF)</c:v>
                </c:pt>
              </c:strCache>
            </c:strRef>
          </c:tx>
          <c:spPr>
            <a:ln w="12700" cap="rnd">
              <a:solidFill>
                <a:srgbClr val="70AD47"/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rgbClr val="70AD47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1.0000000000000001E-5</c:v>
                </c:pt>
                <c:pt idx="1">
                  <c:v>2.73003E-3</c:v>
                </c:pt>
                <c:pt idx="2">
                  <c:v>3.3156900000000003E-2</c:v>
                </c:pt>
                <c:pt idx="3">
                  <c:v>0.279422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017-479D-B9B7-0E3ED018FB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833168"/>
        <c:axId val="-206836432"/>
      </c:lineChart>
      <c:catAx>
        <c:axId val="-2068331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36432"/>
        <c:crossesAt val="1.0000000000000004E-5"/>
        <c:auto val="1"/>
        <c:lblAlgn val="ctr"/>
        <c:lblOffset val="100"/>
        <c:noMultiLvlLbl val="0"/>
      </c:catAx>
      <c:valAx>
        <c:axId val="-206836432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33168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4.8117500000000001E-3</c:v>
                </c:pt>
                <c:pt idx="1">
                  <c:v>1.1507399999999999E-2</c:v>
                </c:pt>
                <c:pt idx="2">
                  <c:v>1.86739E-2</c:v>
                </c:pt>
                <c:pt idx="3">
                  <c:v>3.0272400000000001E-2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DC-4266-897C-8A12D3BCF1B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noFill/>
              <a:ln w="9525">
                <a:solidFill>
                  <a:srgbClr val="ED7D3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4.8117500000000001E-3</c:v>
                </c:pt>
                <c:pt idx="1">
                  <c:v>1.1507399999999999E-2</c:v>
                </c:pt>
                <c:pt idx="2">
                  <c:v>1.7380900000000001E-2</c:v>
                </c:pt>
                <c:pt idx="3">
                  <c:v>2.56844E-2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DC-4266-897C-8A12D3BCF1B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</c:v>
                </c:pt>
              </c:strCache>
            </c:strRef>
          </c:tx>
          <c:spPr>
            <a:ln w="12700" cap="rnd">
              <a:solidFill>
                <a:srgbClr val="5B9BD5"/>
              </a:solidFill>
              <a:round/>
            </a:ln>
            <a:effectLst/>
          </c:spPr>
          <c:marker>
            <c:symbol val="square"/>
            <c:size val="3"/>
            <c:spPr>
              <a:noFill/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2.0000000000000002E-5</c:v>
                </c:pt>
                <c:pt idx="1">
                  <c:v>2.0000000000000002E-5</c:v>
                </c:pt>
                <c:pt idx="2">
                  <c:v>4.9878800000000001E-5</c:v>
                </c:pt>
                <c:pt idx="3">
                  <c:v>1.9696700000000001E-4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DC-4266-897C-8A12D3BCF1B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N-join(DFRF)</c:v>
                </c:pt>
              </c:strCache>
            </c:strRef>
          </c:tx>
          <c:spPr>
            <a:ln w="12700" cap="rnd">
              <a:solidFill>
                <a:srgbClr val="70AD47"/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rgbClr val="70AD47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1.0000000000000001E-5</c:v>
                </c:pt>
                <c:pt idx="1">
                  <c:v>1.0000000000000001E-5</c:v>
                </c:pt>
                <c:pt idx="2">
                  <c:v>1.2431899999999999E-3</c:v>
                </c:pt>
                <c:pt idx="3">
                  <c:v>4.3911100000000002E-3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B1DC-4266-897C-8A12D3BCF1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834256"/>
        <c:axId val="-206835344"/>
      </c:lineChart>
      <c:catAx>
        <c:axId val="-206834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35344"/>
        <c:crossesAt val="1.0000000000000004E-5"/>
        <c:auto val="1"/>
        <c:lblAlgn val="ctr"/>
        <c:lblOffset val="100"/>
        <c:noMultiLvlLbl val="0"/>
      </c:catAx>
      <c:valAx>
        <c:axId val="-206835344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3425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ysClr val="windowText" lastClr="000000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1.18414E-2</c:v>
                </c:pt>
                <c:pt idx="1">
                  <c:v>3.9457100000000002E-2</c:v>
                </c:pt>
                <c:pt idx="2">
                  <c:v>0.113009</c:v>
                </c:pt>
                <c:pt idx="3">
                  <c:v>0.358487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972-4675-9E57-6ECFD5A217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DF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noFill/>
              <a:ln w="9525">
                <a:solidFill>
                  <a:srgbClr val="ED7D3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1.16702E-2</c:v>
                </c:pt>
                <c:pt idx="1">
                  <c:v>3.83135E-2</c:v>
                </c:pt>
                <c:pt idx="2">
                  <c:v>0.10129000000000001</c:v>
                </c:pt>
                <c:pt idx="3">
                  <c:v>0.25281100000000001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972-4675-9E57-6ECFD5A217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RF</c:v>
                </c:pt>
              </c:strCache>
            </c:strRef>
          </c:tx>
          <c:spPr>
            <a:ln w="12700" cap="rnd">
              <a:solidFill>
                <a:srgbClr val="5B9BD5"/>
              </a:solidFill>
              <a:round/>
            </a:ln>
            <a:effectLst/>
          </c:spPr>
          <c:marker>
            <c:symbol val="square"/>
            <c:size val="3"/>
            <c:spPr>
              <a:noFill/>
              <a:ln w="9525">
                <a:solidFill>
                  <a:srgbClr val="4472C4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1.0000000000000001E-5</c:v>
                </c:pt>
                <c:pt idx="1">
                  <c:v>7.2222299999999995E-5</c:v>
                </c:pt>
                <c:pt idx="2">
                  <c:v>3.8699199999999998E-3</c:v>
                </c:pt>
                <c:pt idx="3">
                  <c:v>3.3331E-2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972-4675-9E57-6ECFD5A217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N-join(DFRF)</c:v>
                </c:pt>
              </c:strCache>
            </c:strRef>
          </c:tx>
          <c:spPr>
            <a:ln w="12700" cap="rnd">
              <a:solidFill>
                <a:srgbClr val="70AD47"/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rgbClr val="70AD47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1.6233400000000001E-4</c:v>
                </c:pt>
                <c:pt idx="1">
                  <c:v>1.07139E-3</c:v>
                </c:pt>
                <c:pt idx="2">
                  <c:v>7.8488199999999994E-3</c:v>
                </c:pt>
                <c:pt idx="3">
                  <c:v>7.2344800000000001E-2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972-4675-9E57-6ECFD5A217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06832624"/>
        <c:axId val="-206832080"/>
      </c:lineChart>
      <c:catAx>
        <c:axId val="-20683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ln>
                      <a:noFill/>
                    </a:ln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l-GR"/>
                  <a:t>δ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32080"/>
        <c:crossesAt val="1.0000000000000004E-5"/>
        <c:auto val="1"/>
        <c:lblAlgn val="ctr"/>
        <c:lblOffset val="100"/>
        <c:noMultiLvlLbl val="0"/>
      </c:catAx>
      <c:valAx>
        <c:axId val="-206832080"/>
        <c:scaling>
          <c:logBase val="10"/>
          <c:orientation val="minMax"/>
          <c:min val="1.0000000000000004E-5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683262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170644082365843"/>
          <c:y val="0.25871147147498758"/>
          <c:w val="0.70568399087189815"/>
          <c:h val="0.5213488276790679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1.5786000000000001E-2</c:v>
                </c:pt>
                <c:pt idx="1">
                  <c:v>3.5173000000000003E-2</c:v>
                </c:pt>
                <c:pt idx="2">
                  <c:v>0.74634</c:v>
                </c:pt>
                <c:pt idx="3">
                  <c:v>2.0717099999999999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409-4093-AF81-61FA37E4B9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N-joinNoJOS</c:v>
                </c:pt>
              </c:strCache>
            </c:strRef>
          </c:tx>
          <c:spPr>
            <a:ln w="127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4"/>
              <c:spPr>
                <a:noFill/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409-4093-AF81-61FA37E4B95A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1.5786000000000001E-2</c:v>
                </c:pt>
                <c:pt idx="1">
                  <c:v>5.4057800000000003E-2</c:v>
                </c:pt>
                <c:pt idx="2">
                  <c:v>0.72852799999999995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409-4093-AF81-61FA37E4B95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1.6486899999999999E-2</c:v>
                </c:pt>
                <c:pt idx="1">
                  <c:v>3.8296200000000002E-2</c:v>
                </c:pt>
                <c:pt idx="2">
                  <c:v>0.229514</c:v>
                </c:pt>
                <c:pt idx="3">
                  <c:v>1.84169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409-4093-AF81-61FA37E4B95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oursNoJOS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1.6486899999999999E-2</c:v>
                </c:pt>
                <c:pt idx="1">
                  <c:v>4.9963100000000003E-2</c:v>
                </c:pt>
                <c:pt idx="2">
                  <c:v>0.632081</c:v>
                </c:pt>
                <c:pt idx="3">
                  <c:v>1.9527099999999999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409-4093-AF81-61FA37E4B9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61659520"/>
        <c:axId val="-1861653536"/>
      </c:lineChart>
      <c:catAx>
        <c:axId val="-1861659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1653536"/>
        <c:crossesAt val="1.0000000000000002E-2"/>
        <c:auto val="1"/>
        <c:lblAlgn val="ctr"/>
        <c:lblOffset val="100"/>
        <c:noMultiLvlLbl val="0"/>
      </c:catAx>
      <c:valAx>
        <c:axId val="-1861653536"/>
        <c:scaling>
          <c:orientation val="minMax"/>
          <c:max val="4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1659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170644082365843"/>
          <c:y val="0.26588063414576901"/>
          <c:w val="0.70568399087189815"/>
          <c:h val="0.5141796824577256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3.3547500000000001E-2</c:v>
                </c:pt>
                <c:pt idx="1">
                  <c:v>4.6236800000000002E-2</c:v>
                </c:pt>
                <c:pt idx="2">
                  <c:v>5.4882899999999998E-2</c:v>
                </c:pt>
                <c:pt idx="3">
                  <c:v>0.1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48E-4429-82B2-3A5E4344503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N-joinNoJOS</c:v>
                </c:pt>
              </c:strCache>
            </c:strRef>
          </c:tx>
          <c:spPr>
            <a:ln w="127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4"/>
              <c:spPr>
                <a:noFill/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48E-4429-82B2-3A5E43445032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3.3547500000000001E-2</c:v>
                </c:pt>
                <c:pt idx="1">
                  <c:v>6.4381800000000003E-2</c:v>
                </c:pt>
                <c:pt idx="2">
                  <c:v>0.25989600000000002</c:v>
                </c:pt>
                <c:pt idx="3">
                  <c:v>0.35980000000000001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8E-4429-82B2-3A5E4344503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1.8667599999999999E-2</c:v>
                </c:pt>
                <c:pt idx="1">
                  <c:v>2.3530700000000002E-2</c:v>
                </c:pt>
                <c:pt idx="2">
                  <c:v>1.52017E-2</c:v>
                </c:pt>
                <c:pt idx="3">
                  <c:v>2.27639E-2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48E-4429-82B2-3A5E4344503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oursNoJOS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1.8667599999999999E-2</c:v>
                </c:pt>
                <c:pt idx="1">
                  <c:v>2.3757E-2</c:v>
                </c:pt>
                <c:pt idx="2">
                  <c:v>1.8075500000000001E-2</c:v>
                </c:pt>
                <c:pt idx="3">
                  <c:v>6.3678200000000004E-2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48E-4429-82B2-3A5E434450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61658432"/>
        <c:axId val="-1883029264"/>
      </c:lineChart>
      <c:catAx>
        <c:axId val="-18616584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29264"/>
        <c:crossesAt val="1.0000000000000002E-2"/>
        <c:auto val="1"/>
        <c:lblAlgn val="ctr"/>
        <c:lblOffset val="100"/>
        <c:noMultiLvlLbl val="0"/>
      </c:catAx>
      <c:valAx>
        <c:axId val="-1883029264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16584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325122821185813"/>
          <c:y val="0.29568689346022503"/>
          <c:w val="0.6641390178791754"/>
          <c:h val="0.484373423143269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1.34387E-2</c:v>
                </c:pt>
                <c:pt idx="1">
                  <c:v>1.7088599999999999E-2</c:v>
                </c:pt>
                <c:pt idx="2">
                  <c:v>1.8827799999999999E-2</c:v>
                </c:pt>
                <c:pt idx="3">
                  <c:v>1.89836E-2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15-4299-A8D5-9DDEB70EB5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N-joinNoJOS</c:v>
                </c:pt>
              </c:strCache>
            </c:strRef>
          </c:tx>
          <c:spPr>
            <a:ln w="127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4"/>
              <c:spPr>
                <a:noFill/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715-4299-A8D5-9DDEB70EB5AF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1.34387E-2</c:v>
                </c:pt>
                <c:pt idx="1">
                  <c:v>1.74016E-2</c:v>
                </c:pt>
                <c:pt idx="2">
                  <c:v>2.4646999999999999E-2</c:v>
                </c:pt>
                <c:pt idx="3">
                  <c:v>3.4102E-2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715-4299-A8D5-9DDEB70EB5A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7.2943699999999997E-3</c:v>
                </c:pt>
                <c:pt idx="1">
                  <c:v>6.9469600000000003E-3</c:v>
                </c:pt>
                <c:pt idx="2">
                  <c:v>5.4005199999999998E-3</c:v>
                </c:pt>
                <c:pt idx="3">
                  <c:v>4.0573700000000002E-3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715-4299-A8D5-9DDEB70EB5A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oursNoJOS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7.2943699999999997E-3</c:v>
                </c:pt>
                <c:pt idx="1">
                  <c:v>6.1316599999999997E-3</c:v>
                </c:pt>
                <c:pt idx="2">
                  <c:v>5.2903100000000003E-3</c:v>
                </c:pt>
                <c:pt idx="3">
                  <c:v>4.2358999999999999E-3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715-4299-A8D5-9DDEB70EB5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83030352"/>
        <c:axId val="-1883029808"/>
      </c:lineChart>
      <c:catAx>
        <c:axId val="-18830303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29808"/>
        <c:crosses val="autoZero"/>
        <c:auto val="1"/>
        <c:lblAlgn val="ctr"/>
        <c:lblOffset val="100"/>
        <c:noMultiLvlLbl val="0"/>
      </c:catAx>
      <c:valAx>
        <c:axId val="-188302980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30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ER-join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0.5</c:v>
                </c:pt>
                <c:pt idx="2">
                  <c:v>20</c:v>
                </c:pt>
                <c:pt idx="3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16-415D-B4B0-52F2B6603D1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MD-join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0.04</c:v>
                </c:pt>
                <c:pt idx="1">
                  <c:v>0.25</c:v>
                </c:pt>
                <c:pt idx="2">
                  <c:v>11</c:v>
                </c:pt>
                <c:pt idx="3">
                  <c:v>122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16-415D-B4B0-52F2B6603D1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1.44847E-2</c:v>
                </c:pt>
                <c:pt idx="1">
                  <c:v>0.16442300000000001</c:v>
                </c:pt>
                <c:pt idx="2">
                  <c:v>10.821899999999999</c:v>
                </c:pt>
                <c:pt idx="3">
                  <c:v>122.33199999999999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16-415D-B4B0-52F2B6603D1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1.0686300000000001E-3</c:v>
                </c:pt>
                <c:pt idx="1">
                  <c:v>0.13136400000000001</c:v>
                </c:pt>
                <c:pt idx="2">
                  <c:v>9.3777000000000008</c:v>
                </c:pt>
                <c:pt idx="3">
                  <c:v>100.908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116-415D-B4B0-52F2B6603D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1384864"/>
        <c:axId val="-131399008"/>
      </c:lineChart>
      <c:catAx>
        <c:axId val="-1313848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399008"/>
        <c:crossesAt val="1.0000000000000004E-5"/>
        <c:auto val="1"/>
        <c:lblAlgn val="ctr"/>
        <c:lblOffset val="100"/>
        <c:noMultiLvlLbl val="0"/>
      </c:catAx>
      <c:valAx>
        <c:axId val="-131399008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38486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886376382439371"/>
          <c:y val="0.29568689346022503"/>
          <c:w val="0.62852648226663976"/>
          <c:h val="0.484373423143269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1.79192E-2</c:v>
                </c:pt>
                <c:pt idx="1">
                  <c:v>7.2894700000000002E-3</c:v>
                </c:pt>
                <c:pt idx="2">
                  <c:v>7.6249100000000004E-3</c:v>
                </c:pt>
                <c:pt idx="3">
                  <c:v>1.13606E-2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26-4257-BF32-965A5889C58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N-joinNoJOS</c:v>
                </c:pt>
              </c:strCache>
            </c:strRef>
          </c:tx>
          <c:spPr>
            <a:ln w="127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4"/>
              <c:spPr>
                <a:noFill/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626-4257-BF32-965A5889C580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1.79192E-2</c:v>
                </c:pt>
                <c:pt idx="1">
                  <c:v>1.14877E-2</c:v>
                </c:pt>
                <c:pt idx="2">
                  <c:v>9.8845300000000007E-3</c:v>
                </c:pt>
                <c:pt idx="3">
                  <c:v>1.2343399999999999E-2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26-4257-BF32-965A5889C58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4.3874099999999996E-3</c:v>
                </c:pt>
                <c:pt idx="1">
                  <c:v>1.4416100000000001E-3</c:v>
                </c:pt>
                <c:pt idx="2">
                  <c:v>9.0393400000000001E-4</c:v>
                </c:pt>
                <c:pt idx="3">
                  <c:v>1.0377699999999999E-3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26-4257-BF32-965A5889C58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oursNoJOS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4.3874099999999996E-3</c:v>
                </c:pt>
                <c:pt idx="1">
                  <c:v>1.2953699999999999E-3</c:v>
                </c:pt>
                <c:pt idx="2">
                  <c:v>9.3027799999999999E-4</c:v>
                </c:pt>
                <c:pt idx="3">
                  <c:v>1.0426299999999999E-3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26-4257-BF32-965A5889C5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83035792"/>
        <c:axId val="-1883025456"/>
      </c:lineChart>
      <c:catAx>
        <c:axId val="-18830357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25456"/>
        <c:crosses val="autoZero"/>
        <c:auto val="1"/>
        <c:lblAlgn val="ctr"/>
        <c:lblOffset val="100"/>
        <c:noMultiLvlLbl val="0"/>
      </c:catAx>
      <c:valAx>
        <c:axId val="-18830254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357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325122821185813"/>
          <c:y val="0.29568689346022503"/>
          <c:w val="0.6641390178791754"/>
          <c:h val="0.484373423143269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7.1882100000000004E-3</c:v>
                </c:pt>
                <c:pt idx="1">
                  <c:v>9.1992500000000008E-3</c:v>
                </c:pt>
                <c:pt idx="2">
                  <c:v>1.34427E-2</c:v>
                </c:pt>
                <c:pt idx="3">
                  <c:v>8.3029699999999998E-3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73-4DB3-9FFA-0A30124B1E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N-join No JOS</c:v>
                </c:pt>
              </c:strCache>
            </c:strRef>
          </c:tx>
          <c:spPr>
            <a:ln w="127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4"/>
              <c:spPr>
                <a:noFill/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673-4DB3-9FFA-0A30124B1EE9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7.1882100000000004E-3</c:v>
                </c:pt>
                <c:pt idx="1">
                  <c:v>1.7147200000000001E-2</c:v>
                </c:pt>
                <c:pt idx="2">
                  <c:v>1.84788E-2</c:v>
                </c:pt>
                <c:pt idx="3">
                  <c:v>2.69118E-2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673-4DB3-9FFA-0A30124B1EE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2.2087000000000001E-3</c:v>
                </c:pt>
                <c:pt idx="1">
                  <c:v>2.6963099999999999E-3</c:v>
                </c:pt>
                <c:pt idx="2">
                  <c:v>2.3020800000000002E-3</c:v>
                </c:pt>
                <c:pt idx="3">
                  <c:v>3.14087E-3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673-4DB3-9FFA-0A30124B1EE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 no JOS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2.2087000000000001E-3</c:v>
                </c:pt>
                <c:pt idx="1">
                  <c:v>1.84107E-3</c:v>
                </c:pt>
                <c:pt idx="2">
                  <c:v>2.10012E-3</c:v>
                </c:pt>
                <c:pt idx="3">
                  <c:v>2.4267500000000001E-3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673-4DB3-9FFA-0A30124B1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83022736"/>
        <c:axId val="-1883024912"/>
      </c:lineChart>
      <c:catAx>
        <c:axId val="-18830227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24912"/>
        <c:crosses val="autoZero"/>
        <c:auto val="1"/>
        <c:lblAlgn val="ctr"/>
        <c:lblOffset val="100"/>
        <c:noMultiLvlLbl val="0"/>
      </c:catAx>
      <c:valAx>
        <c:axId val="-188302491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227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8346574074074073"/>
          <c:y val="0.27774393939393932"/>
          <c:w val="0.70568399087189815"/>
          <c:h val="0.5023163132215834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7.0602399999999996E-2</c:v>
                </c:pt>
                <c:pt idx="1">
                  <c:v>0.14157800000000001</c:v>
                </c:pt>
                <c:pt idx="2">
                  <c:v>0.31357099999999999</c:v>
                </c:pt>
                <c:pt idx="3">
                  <c:v>1.6490199999999999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C8-4FEA-BA6B-9583A2B34E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N-joinNoJOS</c:v>
                </c:pt>
              </c:strCache>
            </c:strRef>
          </c:tx>
          <c:spPr>
            <a:ln w="127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4"/>
              <c:spPr>
                <a:noFill/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BC8-4FEA-BA6B-9583A2B34EF1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7.0602399999999996E-2</c:v>
                </c:pt>
                <c:pt idx="1">
                  <c:v>0.21582899999999999</c:v>
                </c:pt>
                <c:pt idx="2">
                  <c:v>0.47735</c:v>
                </c:pt>
                <c:pt idx="3">
                  <c:v>2.4349910000000001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C8-4FEA-BA6B-9583A2B34E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7.1749499999999994E-2</c:v>
                </c:pt>
                <c:pt idx="1">
                  <c:v>0.114526</c:v>
                </c:pt>
                <c:pt idx="2">
                  <c:v>0.14214599999999999</c:v>
                </c:pt>
                <c:pt idx="3">
                  <c:v>0.217305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C8-4FEA-BA6B-9583A2B34EF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oursNoJOS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7.1749499999999994E-2</c:v>
                </c:pt>
                <c:pt idx="1">
                  <c:v>0.14077200000000001</c:v>
                </c:pt>
                <c:pt idx="2">
                  <c:v>0.25415900000000002</c:v>
                </c:pt>
                <c:pt idx="3">
                  <c:v>0.229713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C8-4FEA-BA6B-9583A2B34E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61663872"/>
        <c:axId val="-1861662240"/>
      </c:lineChart>
      <c:catAx>
        <c:axId val="-186166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1662240"/>
        <c:crossesAt val="1.0000000000000002E-2"/>
        <c:auto val="1"/>
        <c:lblAlgn val="ctr"/>
        <c:lblOffset val="100"/>
        <c:noMultiLvlLbl val="0"/>
      </c:catAx>
      <c:valAx>
        <c:axId val="-18616622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616638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325122821185813"/>
          <c:y val="0.29568689346022503"/>
          <c:w val="0.6641390178791754"/>
          <c:h val="0.484373423143269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6.18535E-3</c:v>
                </c:pt>
                <c:pt idx="1">
                  <c:v>6.9916099999999997E-3</c:v>
                </c:pt>
                <c:pt idx="2">
                  <c:v>1.33499E-2</c:v>
                </c:pt>
                <c:pt idx="3">
                  <c:v>6.62176E-3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DB-43AF-B372-00772C51AAC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N-joinNoJOS</c:v>
                </c:pt>
              </c:strCache>
            </c:strRef>
          </c:tx>
          <c:spPr>
            <a:ln w="127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4"/>
              <c:spPr>
                <a:noFill/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EDB-43AF-B372-00772C51AACB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6.18535E-3</c:v>
                </c:pt>
                <c:pt idx="1">
                  <c:v>6.9474100000000002E-3</c:v>
                </c:pt>
                <c:pt idx="2">
                  <c:v>1.4999999999999999E-2</c:v>
                </c:pt>
                <c:pt idx="3">
                  <c:v>1.2999999999999999E-2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DB-43AF-B372-00772C51AAC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1.1389600000000001E-3</c:v>
                </c:pt>
                <c:pt idx="1">
                  <c:v>1.0129399999999999E-3</c:v>
                </c:pt>
                <c:pt idx="2">
                  <c:v>9.5789499999999995E-4</c:v>
                </c:pt>
                <c:pt idx="3">
                  <c:v>9.0822899999999998E-4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DB-43AF-B372-00772C51AAC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oursNoJOS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1.1389600000000001E-3</c:v>
                </c:pt>
                <c:pt idx="1">
                  <c:v>9.2935499999999998E-4</c:v>
                </c:pt>
                <c:pt idx="2">
                  <c:v>1.1999999999999999E-3</c:v>
                </c:pt>
                <c:pt idx="3">
                  <c:v>1.4175699999999999E-3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DB-43AF-B372-00772C51AA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83036880"/>
        <c:axId val="-1883034704"/>
      </c:lineChart>
      <c:catAx>
        <c:axId val="-18830368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34704"/>
        <c:crosses val="autoZero"/>
        <c:auto val="1"/>
        <c:lblAlgn val="ctr"/>
        <c:lblOffset val="100"/>
        <c:noMultiLvlLbl val="0"/>
      </c:catAx>
      <c:valAx>
        <c:axId val="-1883034704"/>
        <c:scaling>
          <c:orientation val="minMax"/>
          <c:max val="1.5000000000000003E-2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3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325122821185813"/>
          <c:y val="0.29568689346022503"/>
          <c:w val="0.6641390178791754"/>
          <c:h val="0.484373423143269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8.8572700000000004E-3</c:v>
                </c:pt>
                <c:pt idx="1">
                  <c:v>1.15373E-2</c:v>
                </c:pt>
                <c:pt idx="2">
                  <c:v>5.1749299999999998E-2</c:v>
                </c:pt>
                <c:pt idx="3">
                  <c:v>0.102869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4A-49A2-934D-4E03303D8F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N-joinNoJOS</c:v>
                </c:pt>
              </c:strCache>
            </c:strRef>
          </c:tx>
          <c:spPr>
            <a:ln w="127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4"/>
              <c:spPr>
                <a:noFill/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04A-49A2-934D-4E03303D8FBB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8.8572700000000004E-3</c:v>
                </c:pt>
                <c:pt idx="1">
                  <c:v>1.2948400000000001E-2</c:v>
                </c:pt>
                <c:pt idx="2">
                  <c:v>7.2715699999999994E-2</c:v>
                </c:pt>
                <c:pt idx="3">
                  <c:v>0.14230100000000001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04A-49A2-934D-4E03303D8F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6.2841199999999998E-3</c:v>
                </c:pt>
                <c:pt idx="1">
                  <c:v>5.90976E-3</c:v>
                </c:pt>
                <c:pt idx="2">
                  <c:v>8.7477400000000004E-3</c:v>
                </c:pt>
                <c:pt idx="3">
                  <c:v>4.9329600000000001E-2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04A-49A2-934D-4E03303D8FB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oursNoJOS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6.2841199999999998E-3</c:v>
                </c:pt>
                <c:pt idx="1">
                  <c:v>6.3573500000000003E-3</c:v>
                </c:pt>
                <c:pt idx="2">
                  <c:v>7.5488200000000004E-3</c:v>
                </c:pt>
                <c:pt idx="3">
                  <c:v>5.1690199999999999E-2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04A-49A2-934D-4E03303D8F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83030896"/>
        <c:axId val="-1883028176"/>
      </c:lineChart>
      <c:catAx>
        <c:axId val="-188303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28176"/>
        <c:crosses val="autoZero"/>
        <c:auto val="1"/>
        <c:lblAlgn val="ctr"/>
        <c:lblOffset val="100"/>
        <c:noMultiLvlLbl val="0"/>
      </c:catAx>
      <c:valAx>
        <c:axId val="-188302817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3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325122821185813"/>
          <c:y val="0.29568689346022503"/>
          <c:w val="0.6641390178791754"/>
          <c:h val="0.484373423143269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1.0069399999999999E-2</c:v>
                </c:pt>
                <c:pt idx="1">
                  <c:v>8.9017899999999997E-3</c:v>
                </c:pt>
                <c:pt idx="2">
                  <c:v>9.4161399999999999E-3</c:v>
                </c:pt>
                <c:pt idx="3">
                  <c:v>1.7566499999999999E-2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E9C-422B-B708-E8748A7AE1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N-joinNoJOS</c:v>
                </c:pt>
              </c:strCache>
            </c:strRef>
          </c:tx>
          <c:spPr>
            <a:ln w="127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4"/>
              <c:spPr>
                <a:noFill/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E9C-422B-B708-E8748A7AE1B2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1.0069399999999999E-2</c:v>
                </c:pt>
                <c:pt idx="1">
                  <c:v>1.2609499999999999E-2</c:v>
                </c:pt>
                <c:pt idx="2">
                  <c:v>1.3173600000000001E-2</c:v>
                </c:pt>
                <c:pt idx="3">
                  <c:v>2.8587999999999999E-2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E9C-422B-B708-E8748A7AE1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7.1138800000000004E-3</c:v>
                </c:pt>
                <c:pt idx="1">
                  <c:v>3.25852E-3</c:v>
                </c:pt>
                <c:pt idx="2">
                  <c:v>3.2233600000000002E-3</c:v>
                </c:pt>
                <c:pt idx="3">
                  <c:v>2.3448900000000001E-3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E9C-422B-B708-E8748A7AE1B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oursNoJOS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7.1138800000000004E-3</c:v>
                </c:pt>
                <c:pt idx="1">
                  <c:v>3.8235399999999998E-3</c:v>
                </c:pt>
                <c:pt idx="2">
                  <c:v>3.4970700000000001E-3</c:v>
                </c:pt>
                <c:pt idx="3">
                  <c:v>2.2926999999999999E-3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E9C-422B-B708-E8748A7AE1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83034160"/>
        <c:axId val="-1883033616"/>
      </c:lineChart>
      <c:catAx>
        <c:axId val="-1883034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33616"/>
        <c:crosses val="autoZero"/>
        <c:auto val="1"/>
        <c:lblAlgn val="ctr"/>
        <c:lblOffset val="100"/>
        <c:noMultiLvlLbl val="0"/>
      </c:catAx>
      <c:valAx>
        <c:axId val="-188303361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34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325122821185813"/>
          <c:y val="0.29568689346022503"/>
          <c:w val="0.6641390178791754"/>
          <c:h val="0.484373423143269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1.53115</c:v>
                </c:pt>
                <c:pt idx="1">
                  <c:v>1.5960000000000001</c:v>
                </c:pt>
                <c:pt idx="2">
                  <c:v>1.62921</c:v>
                </c:pt>
                <c:pt idx="3">
                  <c:v>1.5166900000000001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BEF-4A2C-9885-0BDEBBD9F5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N-joinNoJOS</c:v>
                </c:pt>
              </c:strCache>
            </c:strRef>
          </c:tx>
          <c:spPr>
            <a:ln w="127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4"/>
              <c:spPr>
                <a:noFill/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ABEF-4A2C-9885-0BDEBBD9F5B9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1.53115</c:v>
                </c:pt>
                <c:pt idx="1">
                  <c:v>1.77925</c:v>
                </c:pt>
                <c:pt idx="2">
                  <c:v>1.7677499999999999</c:v>
                </c:pt>
                <c:pt idx="3">
                  <c:v>1.78529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BEF-4A2C-9885-0BDEBBD9F5B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4.3572199999999998E-2</c:v>
                </c:pt>
                <c:pt idx="1">
                  <c:v>3.3353099999999997E-2</c:v>
                </c:pt>
                <c:pt idx="2">
                  <c:v>3.22823E-2</c:v>
                </c:pt>
                <c:pt idx="3">
                  <c:v>3.5724600000000002E-2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BEF-4A2C-9885-0BDEBBD9F5B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oursNoJOS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4.3572199999999998E-2</c:v>
                </c:pt>
                <c:pt idx="1">
                  <c:v>3.7188300000000001E-2</c:v>
                </c:pt>
                <c:pt idx="2">
                  <c:v>3.2929300000000002E-2</c:v>
                </c:pt>
                <c:pt idx="3">
                  <c:v>3.4332799999999997E-2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ABEF-4A2C-9885-0BDEBBD9F5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83031440"/>
        <c:axId val="-1883027088"/>
      </c:lineChart>
      <c:catAx>
        <c:axId val="-1883031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27088"/>
        <c:crosses val="autoZero"/>
        <c:auto val="1"/>
        <c:lblAlgn val="ctr"/>
        <c:lblOffset val="100"/>
        <c:noMultiLvlLbl val="0"/>
      </c:catAx>
      <c:valAx>
        <c:axId val="-188302708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3031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325122821185813"/>
          <c:y val="0.29568689346022503"/>
          <c:w val="0.6641390178791754"/>
          <c:h val="0.484373423143269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1.53115</c:v>
                </c:pt>
                <c:pt idx="1">
                  <c:v>1.5960000000000001</c:v>
                </c:pt>
                <c:pt idx="2">
                  <c:v>1.62921</c:v>
                </c:pt>
                <c:pt idx="3">
                  <c:v>1.5166900000000001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8D-4362-985D-866A2CE9B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N-joinNoJOS</c:v>
                </c:pt>
              </c:strCache>
            </c:strRef>
          </c:tx>
          <c:spPr>
            <a:ln w="127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4"/>
              <c:spPr>
                <a:noFill/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8E8D-4362-985D-866A2CE9B6EC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1.53115</c:v>
                </c:pt>
                <c:pt idx="1">
                  <c:v>1.77925</c:v>
                </c:pt>
                <c:pt idx="2">
                  <c:v>1.6677500000000001</c:v>
                </c:pt>
                <c:pt idx="3">
                  <c:v>1.78529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8D-4362-985D-866A2CE9B6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4.3572199999999998E-2</c:v>
                </c:pt>
                <c:pt idx="1">
                  <c:v>3.3353099999999997E-2</c:v>
                </c:pt>
                <c:pt idx="2">
                  <c:v>3.22823E-2</c:v>
                </c:pt>
                <c:pt idx="3">
                  <c:v>3.5724600000000002E-2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8D-4362-985D-866A2CE9B6E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oursNoJOS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4.3572199999999998E-2</c:v>
                </c:pt>
                <c:pt idx="1">
                  <c:v>3.7188300000000001E-2</c:v>
                </c:pt>
                <c:pt idx="2">
                  <c:v>3.2929300000000002E-2</c:v>
                </c:pt>
                <c:pt idx="3">
                  <c:v>3.4332799999999997E-2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8E8D-4362-985D-866A2CE9B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84612112"/>
        <c:axId val="-1884611568"/>
      </c:lineChart>
      <c:catAx>
        <c:axId val="-1884612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4611568"/>
        <c:crosses val="autoZero"/>
        <c:auto val="1"/>
        <c:lblAlgn val="ctr"/>
        <c:lblOffset val="100"/>
        <c:noMultiLvlLbl val="0"/>
      </c:catAx>
      <c:valAx>
        <c:axId val="-18846115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4612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325122821185813"/>
          <c:y val="0.29568689346022503"/>
          <c:w val="0.6641390178791754"/>
          <c:h val="0.4843734231432695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1.61696</c:v>
                </c:pt>
                <c:pt idx="1">
                  <c:v>1.54783</c:v>
                </c:pt>
                <c:pt idx="2">
                  <c:v>1.61511</c:v>
                </c:pt>
                <c:pt idx="3">
                  <c:v>1.5822000000000001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19-4350-9247-8714A57637C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N-joinNoJOS</c:v>
                </c:pt>
              </c:strCache>
            </c:strRef>
          </c:tx>
          <c:spPr>
            <a:ln w="12700" cap="rnd">
              <a:solidFill>
                <a:schemeClr val="accent6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diamond"/>
            <c:size val="3"/>
            <c:spPr>
              <a:noFill/>
              <a:ln w="9525">
                <a:solidFill>
                  <a:schemeClr val="accent6">
                    <a:lumMod val="60000"/>
                    <a:lumOff val="40000"/>
                  </a:schemeClr>
                </a:solidFill>
              </a:ln>
              <a:effectLst/>
            </c:spPr>
          </c:marker>
          <c:dPt>
            <c:idx val="3"/>
            <c:marker>
              <c:symbol val="diamond"/>
              <c:size val="4"/>
              <c:spPr>
                <a:noFill/>
                <a:ln w="9525"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3219-4350-9247-8714A57637C2}"/>
              </c:ext>
            </c:extLst>
          </c:dPt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1.61696</c:v>
                </c:pt>
                <c:pt idx="1">
                  <c:v>1.9155199999999999</c:v>
                </c:pt>
                <c:pt idx="2">
                  <c:v>2.1503100000000002</c:v>
                </c:pt>
                <c:pt idx="3">
                  <c:v>2.2469100000000002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19-4350-9247-8714A57637C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ysClr val="windowText" lastClr="000000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5.0306700000000003E-2</c:v>
                </c:pt>
                <c:pt idx="1">
                  <c:v>3.8969299999999998E-2</c:v>
                </c:pt>
                <c:pt idx="2">
                  <c:v>4.2243500000000003E-2</c:v>
                </c:pt>
                <c:pt idx="3">
                  <c:v>4.5079599999999997E-2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219-4350-9247-8714A57637C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oursNoJOS</c:v>
                </c:pt>
              </c:strCache>
            </c:strRef>
          </c:tx>
          <c:spPr>
            <a:ln w="12700" cap="rnd">
              <a:solidFill>
                <a:schemeClr val="tx1">
                  <a:lumMod val="50000"/>
                  <a:lumOff val="50000"/>
                </a:schemeClr>
              </a:solidFill>
              <a:round/>
            </a:ln>
            <a:effectLst/>
          </c:spPr>
          <c:marker>
            <c:symbol val="circle"/>
            <c:size val="3"/>
            <c:spPr>
              <a:noFill/>
              <a:ln w="9525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7</c:v>
                </c:pt>
                <c:pt idx="3">
                  <c:v>9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5.0306700000000003E-2</c:v>
                </c:pt>
                <c:pt idx="1">
                  <c:v>4.0094400000000002E-2</c:v>
                </c:pt>
                <c:pt idx="2">
                  <c:v>4.4237499999999999E-2</c:v>
                </c:pt>
                <c:pt idx="3">
                  <c:v>4.8330100000000001E-2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219-4350-9247-8714A57637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84615376"/>
        <c:axId val="-1884614832"/>
      </c:lineChart>
      <c:catAx>
        <c:axId val="-1884615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4614832"/>
        <c:crosses val="autoZero"/>
        <c:auto val="1"/>
        <c:lblAlgn val="ctr"/>
        <c:lblOffset val="100"/>
        <c:noMultiLvlLbl val="0"/>
      </c:catAx>
      <c:valAx>
        <c:axId val="-1884614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884615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ER-join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5.5406800000000001E-3</c:v>
                </c:pt>
                <c:pt idx="1">
                  <c:v>9.5832000000000001E-2</c:v>
                </c:pt>
                <c:pt idx="2">
                  <c:v>1.1673500000000001</c:v>
                </c:pt>
                <c:pt idx="3">
                  <c:v>3.24139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37-412A-9DDE-191BE3E85F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MD-join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2E-3</c:v>
                </c:pt>
                <c:pt idx="1">
                  <c:v>0.05</c:v>
                </c:pt>
                <c:pt idx="2">
                  <c:v>1</c:v>
                </c:pt>
                <c:pt idx="3">
                  <c:v>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137-412A-9DDE-191BE3E85FD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9.5473900000000002E-4</c:v>
                </c:pt>
                <c:pt idx="1">
                  <c:v>3.5564800000000001E-2</c:v>
                </c:pt>
                <c:pt idx="2">
                  <c:v>0.85588399999999998</c:v>
                </c:pt>
                <c:pt idx="3">
                  <c:v>2.7221000000000002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137-412A-9DDE-191BE3E85FD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2.4717799999999999E-5</c:v>
                </c:pt>
                <c:pt idx="1">
                  <c:v>3.8421900000000002E-2</c:v>
                </c:pt>
                <c:pt idx="2">
                  <c:v>0.828592</c:v>
                </c:pt>
                <c:pt idx="3">
                  <c:v>2.6939899999999999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137-412A-9DDE-191BE3E85F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1397376"/>
        <c:axId val="-131388672"/>
      </c:lineChart>
      <c:catAx>
        <c:axId val="-131397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388672"/>
        <c:crossesAt val="1.0000000000000004E-5"/>
        <c:auto val="1"/>
        <c:lblAlgn val="ctr"/>
        <c:lblOffset val="100"/>
        <c:noMultiLvlLbl val="0"/>
      </c:catAx>
      <c:valAx>
        <c:axId val="-131388672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397376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ER-join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0.12238300000000001</c:v>
                </c:pt>
                <c:pt idx="1">
                  <c:v>0.564747</c:v>
                </c:pt>
                <c:pt idx="2">
                  <c:v>2.03179</c:v>
                </c:pt>
                <c:pt idx="3">
                  <c:v>6.32843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C3-43EE-AE9B-22BB6E5EA72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MD-join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0.03</c:v>
                </c:pt>
                <c:pt idx="1">
                  <c:v>0.15</c:v>
                </c:pt>
                <c:pt idx="2">
                  <c:v>0.8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C3-43EE-AE9B-22BB6E5EA72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1.3102600000000001E-2</c:v>
                </c:pt>
                <c:pt idx="1">
                  <c:v>4.66308E-2</c:v>
                </c:pt>
                <c:pt idx="2">
                  <c:v>0.49586200000000002</c:v>
                </c:pt>
                <c:pt idx="3">
                  <c:v>2.9689700000000001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C3-43EE-AE9B-22BB6E5EA72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4.1231500000000001E-4</c:v>
                </c:pt>
                <c:pt idx="1">
                  <c:v>1.2796399999999999E-2</c:v>
                </c:pt>
                <c:pt idx="2">
                  <c:v>0.26363399999999998</c:v>
                </c:pt>
                <c:pt idx="3">
                  <c:v>2.4463400000000002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C3-43EE-AE9B-22BB6E5EA7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1395744"/>
        <c:axId val="-131395200"/>
      </c:lineChart>
      <c:catAx>
        <c:axId val="-13139574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395200"/>
        <c:crossesAt val="1.0000000000000003E-4"/>
        <c:auto val="1"/>
        <c:lblAlgn val="ctr"/>
        <c:lblOffset val="100"/>
        <c:noMultiLvlLbl val="0"/>
      </c:catAx>
      <c:valAx>
        <c:axId val="-131395200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39574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ER-join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2.62181</c:v>
                </c:pt>
                <c:pt idx="1">
                  <c:v>4.80166</c:v>
                </c:pt>
                <c:pt idx="2">
                  <c:v>8.1363000000000003</c:v>
                </c:pt>
                <c:pt idx="3">
                  <c:v>15.8614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1DC-47F8-9366-AC94D8145F0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MD-join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</c:v>
                </c:pt>
                <c:pt idx="1">
                  <c:v>0.5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DC-47F8-9366-AC94D8145F0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1.48199E-2</c:v>
                </c:pt>
                <c:pt idx="1">
                  <c:v>1.55928E-2</c:v>
                </c:pt>
                <c:pt idx="2">
                  <c:v>7.0261199999999996E-2</c:v>
                </c:pt>
                <c:pt idx="3">
                  <c:v>0.39565899999999998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1DC-47F8-9366-AC94D8145F0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1.8762900000000001E-3</c:v>
                </c:pt>
                <c:pt idx="1">
                  <c:v>6.55442E-3</c:v>
                </c:pt>
                <c:pt idx="2">
                  <c:v>1.6374900000000001E-2</c:v>
                </c:pt>
                <c:pt idx="3">
                  <c:v>9.72832E-2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1DC-47F8-9366-AC94D8145F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1387040"/>
        <c:axId val="-131394112"/>
      </c:lineChart>
      <c:catAx>
        <c:axId val="-1313870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394112"/>
        <c:crossesAt val="1.0000000000000002E-3"/>
        <c:auto val="1"/>
        <c:lblAlgn val="ctr"/>
        <c:lblOffset val="100"/>
        <c:noMultiLvlLbl val="0"/>
      </c:catAx>
      <c:valAx>
        <c:axId val="-131394112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38704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ER-join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0.50993200000000005</c:v>
                </c:pt>
                <c:pt idx="1">
                  <c:v>1.5936300000000001</c:v>
                </c:pt>
                <c:pt idx="2">
                  <c:v>28.376300000000001</c:v>
                </c:pt>
                <c:pt idx="3">
                  <c:v>414.96699999999998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D1-463B-9713-A580D206D0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MD-join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0.01</c:v>
                </c:pt>
                <c:pt idx="1">
                  <c:v>0.08</c:v>
                </c:pt>
                <c:pt idx="2">
                  <c:v>2.8</c:v>
                </c:pt>
                <c:pt idx="3">
                  <c:v>190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D1-463B-9713-A580D206D09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1.5126E-3</c:v>
                </c:pt>
                <c:pt idx="1">
                  <c:v>1.15733E-2</c:v>
                </c:pt>
                <c:pt idx="2">
                  <c:v>0.37684499999999999</c:v>
                </c:pt>
                <c:pt idx="3">
                  <c:v>65.631600000000006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D1-463B-9713-A580D206D09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1.30147E-4</c:v>
                </c:pt>
                <c:pt idx="1">
                  <c:v>1.30814E-3</c:v>
                </c:pt>
                <c:pt idx="2">
                  <c:v>0.15392</c:v>
                </c:pt>
                <c:pt idx="3">
                  <c:v>64.381299999999996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D1-463B-9713-A580D206D0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1392480"/>
        <c:axId val="-131391936"/>
      </c:lineChart>
      <c:catAx>
        <c:axId val="-131392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391936"/>
        <c:crossesAt val="1.0000000000000003E-4"/>
        <c:auto val="1"/>
        <c:lblAlgn val="ctr"/>
        <c:lblOffset val="100"/>
        <c:noMultiLvlLbl val="0"/>
      </c:catAx>
      <c:valAx>
        <c:axId val="-131391936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392480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ER-join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2.8467500000000001</c:v>
                </c:pt>
                <c:pt idx="1">
                  <c:v>4.0242599999999999</c:v>
                </c:pt>
                <c:pt idx="2">
                  <c:v>7.2613799999999999</c:v>
                </c:pt>
                <c:pt idx="3">
                  <c:v>13.713800000000001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747-408F-8649-F55F621E083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MD-join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0.01</c:v>
                </c:pt>
                <c:pt idx="1">
                  <c:v>0.2</c:v>
                </c:pt>
                <c:pt idx="2">
                  <c:v>0.5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747-408F-8649-F55F621E083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2.9206700000000002E-3</c:v>
                </c:pt>
                <c:pt idx="1">
                  <c:v>7.6310400000000004E-3</c:v>
                </c:pt>
                <c:pt idx="2">
                  <c:v>2.45241E-2</c:v>
                </c:pt>
                <c:pt idx="3">
                  <c:v>0.121915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747-408F-8649-F55F621E083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200</c:v>
                </c:pt>
                <c:pt idx="1">
                  <c:v>400</c:v>
                </c:pt>
                <c:pt idx="2">
                  <c:v>600</c:v>
                </c:pt>
                <c:pt idx="3">
                  <c:v>800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7.9625400000000004E-4</c:v>
                </c:pt>
                <c:pt idx="1">
                  <c:v>1.8832600000000001E-3</c:v>
                </c:pt>
                <c:pt idx="2">
                  <c:v>6.3008200000000004E-3</c:v>
                </c:pt>
                <c:pt idx="3">
                  <c:v>1.66251E-2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747-408F-8649-F55F621E08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31391392"/>
        <c:axId val="-131390848"/>
      </c:lineChart>
      <c:catAx>
        <c:axId val="-131391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390848"/>
        <c:crossesAt val="1.0000000000000003E-4"/>
        <c:auto val="1"/>
        <c:lblAlgn val="ctr"/>
        <c:lblOffset val="100"/>
        <c:noMultiLvlLbl val="0"/>
      </c:catAx>
      <c:valAx>
        <c:axId val="-131390848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31391392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0923140971608312"/>
          <c:y val="0.31608716570637313"/>
          <c:w val="0.60800096626302913"/>
          <c:h val="0.5237910276118614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ER-join</c:v>
                </c:pt>
              </c:strCache>
            </c:strRef>
          </c:tx>
          <c:spPr>
            <a:ln w="12700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3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0.67709900000000001</c:v>
                </c:pt>
                <c:pt idx="1">
                  <c:v>1.33836</c:v>
                </c:pt>
                <c:pt idx="2">
                  <c:v>7.9821099999999996</c:v>
                </c:pt>
                <c:pt idx="3">
                  <c:v>94.427999999999997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517-4283-A7C2-7A326CAAB07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MD-join</c:v>
                </c:pt>
              </c:strCache>
            </c:strRef>
          </c:tx>
          <c:spPr>
            <a:ln w="12700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3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0.02</c:v>
                </c:pt>
                <c:pt idx="1">
                  <c:v>0.15</c:v>
                </c:pt>
                <c:pt idx="2">
                  <c:v>1</c:v>
                </c:pt>
                <c:pt idx="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517-4283-A7C2-7A326CAAB07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N-join</c:v>
                </c:pt>
              </c:strCache>
            </c:strRef>
          </c:tx>
          <c:spPr>
            <a:ln w="12700" cap="rnd">
              <a:solidFill>
                <a:schemeClr val="accent6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6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1.2137599999999999E-3</c:v>
                </c:pt>
                <c:pt idx="1">
                  <c:v>6.9602800000000001E-3</c:v>
                </c:pt>
                <c:pt idx="2">
                  <c:v>0.102497</c:v>
                </c:pt>
                <c:pt idx="3">
                  <c:v>8.9055400000000002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517-4283-A7C2-7A326CAAB07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ours</c:v>
                </c:pt>
              </c:strCache>
            </c:strRef>
          </c:tx>
          <c:spPr>
            <a:ln w="127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3"/>
            <c:spPr>
              <a:solidFill>
                <a:schemeClr val="tx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8.4954600000000001E-5</c:v>
                </c:pt>
                <c:pt idx="1">
                  <c:v>8.9972399999999997E-4</c:v>
                </c:pt>
                <c:pt idx="2">
                  <c:v>1.8789199999999999E-2</c:v>
                </c:pt>
                <c:pt idx="3">
                  <c:v>6.89039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517-4283-A7C2-7A326CAAB0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116339664"/>
        <c:axId val="-2116335856"/>
      </c:lineChart>
      <c:catAx>
        <c:axId val="-21163396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35856"/>
        <c:crossesAt val="1.0000000000000004E-5"/>
        <c:auto val="1"/>
        <c:lblAlgn val="ctr"/>
        <c:lblOffset val="100"/>
        <c:noMultiLvlLbl val="0"/>
      </c:catAx>
      <c:valAx>
        <c:axId val="-2116335856"/>
        <c:scaling>
          <c:logBase val="10"/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116339664"/>
        <c:crosses val="autoZero"/>
        <c:crossBetween val="between"/>
      </c:valAx>
      <c:spPr>
        <a:noFill/>
        <a:ln>
          <a:solidFill>
            <a:schemeClr val="bg2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 sz="1400">
          <a:ln>
            <a:noFill/>
          </a:ln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0FC319-779A-4424-A496-5F9D6A458A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93AED-7DD9-4253-B545-4398AFFB5B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0109F-4211-4163-883F-C04E06611DAE}" type="datetimeFigureOut">
              <a:rPr lang="en-CA" smtClean="0"/>
              <a:t>2018-04-11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DA1F83-7DFA-41BE-8279-17F585DB62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42E53-3D0E-48BA-8831-71E5B1BF56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A05D9-9555-45EB-B45F-877104BA33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91854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5E47DA-BC15-4727-80BC-B22314B518CE}" type="datetimeFigureOut">
              <a:rPr lang="en-US" smtClean="0"/>
              <a:t>4/11/2018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E04A-E65F-431D-8333-EAC9DB54F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313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4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1, after the G-delta, we can easily get all the relations.</a:t>
            </a:r>
          </a:p>
          <a:p>
            <a:r>
              <a:rPr lang="en-US" dirty="0"/>
              <a:t>2, we can do the natural join to obtain all the matching results.</a:t>
            </a:r>
          </a:p>
        </p:txBody>
      </p:sp>
    </p:spTree>
    <p:extLst>
      <p:ext uri="{BB962C8B-B14F-4D97-AF65-F5344CB8AC3E}">
        <p14:creationId xmlns:p14="http://schemas.microsoft.com/office/powerpoint/2010/main" val="326360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reduce the size</a:t>
            </a:r>
            <a:r>
              <a:rPr lang="en-US" baseline="0" dirty="0"/>
              <a:t> of relations participating the join operations.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970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en-CA" dirty="0"/>
              <a:t>again, </a:t>
            </a:r>
            <a:r>
              <a:rPr lang="en-US" dirty="0"/>
              <a:t>lets see all the relations. </a:t>
            </a:r>
          </a:p>
          <a:p>
            <a:r>
              <a:rPr lang="en-US" dirty="0"/>
              <a:t>2</a:t>
            </a:r>
            <a:r>
              <a:rPr lang="en-US" baseline="0" dirty="0"/>
              <a:t>. If u not appear in any </a:t>
            </a:r>
            <a:r>
              <a:rPr lang="en-US" baseline="0" dirty="0" err="1"/>
              <a:t>Relaiton</a:t>
            </a:r>
            <a:r>
              <a:rPr lang="en-US" baseline="0" dirty="0"/>
              <a:t> </a:t>
            </a:r>
            <a:r>
              <a:rPr lang="en-US" baseline="0" dirty="0" err="1"/>
              <a:t>Rij</a:t>
            </a:r>
            <a:r>
              <a:rPr lang="en-US" baseline="0" dirty="0"/>
              <a:t>, the u does not contribute to the final matching results. So this u should be removed from its domain </a:t>
            </a:r>
            <a:r>
              <a:rPr lang="en-US" baseline="0" dirty="0" err="1"/>
              <a:t>Ri</a:t>
            </a:r>
            <a:r>
              <a:rPr lang="en-US" baseline="0" dirty="0"/>
              <a:t>. </a:t>
            </a:r>
            <a:endParaRPr lang="en-US" dirty="0"/>
          </a:p>
          <a:p>
            <a:r>
              <a:rPr lang="en-US" dirty="0"/>
              <a:t>Let’s the details. </a:t>
            </a:r>
          </a:p>
        </p:txBody>
      </p:sp>
    </p:spTree>
    <p:extLst>
      <p:ext uri="{BB962C8B-B14F-4D97-AF65-F5344CB8AC3E}">
        <p14:creationId xmlns:p14="http://schemas.microsoft.com/office/powerpoint/2010/main" val="418434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3663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087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such a tuple does not satisfy such condition, it cannot make contribution to the final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085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630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517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0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421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91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426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696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3157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543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5681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ER-join and MD-join are not listed because of the long index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75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980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8183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732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pattern match queries on this large social network graphs would be very meaningful. Let’s see a simple example for good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983073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1530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807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779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2080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0561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077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0. imaging we have a network graph like this in which all people are labeled with different job titles: CEO,  CFO, Doctor, Manager and Student.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1. A query pattern have 4 types of labels  among them connected like this.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2. And the constrains are setup on the shortest-path distance &lt;= 2  between any pair of matched labels in data graphs.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3. Finding such patterns may help social scientist discover some connections between successful CEOs and their circle of friends.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4. In this example, we can find the these 4 vertices in the graphs that is similar to the query.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5. However, it is not easy to doing such pattern matching queries in large data graphs. In our research, we propose a general framework to handle this problem.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4901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28600" indent="-228600">
                  <a:buAutoNum type="arabicPeriod"/>
                </a:pPr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include two main parts: Relation Construction and Matching Result Construction.</a:t>
                </a:r>
              </a:p>
              <a:p>
                <a:pPr marL="228600" indent="-228600">
                  <a:buAutoNum type="arabicPeriod"/>
                </a:pPr>
                <a:r>
                  <a:rPr lang="en-CA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Gdelta</a:t>
                </a:r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generate the relations offline as index. </a:t>
                </a:r>
              </a:p>
              <a:p>
                <a:pPr marL="228600" indent="-228600">
                  <a:buAutoNum type="arabicPeriod"/>
                </a:pPr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online stage,…. </a:t>
                </a:r>
              </a:p>
              <a:p>
                <a:pPr marL="228600" indent="-228600">
                  <a:buAutoNum type="arabicPeriod"/>
                </a:pPr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, we begin to discuss how to construct the delta-transitive c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order to improve the </a:t>
                </a:r>
                <a:r>
                  <a:rPr lang="en-CA" sz="1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R-join</a:t>
                </a:r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CA" sz="1200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MD-join</a:t>
                </a:r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we propose a new framework for pattern matching queries.  It include two main parts: Relation Construction and Matching Result Construction.</a:t>
                </a:r>
              </a:p>
              <a:p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Relation Construction can be pre-computed offline as index. When receiving a new query online, each necessary matched tuples </a:t>
                </a:r>
                <a:r>
                  <a:rPr lang="en-CA" sz="1200" b="0" i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𝑅_𝑖𝑗</a:t>
                </a:r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loaded into memory to construct the matching results.</a:t>
                </a:r>
                <a:endParaRPr lang="en-CA" sz="1200" dirty="0"/>
              </a:p>
              <a:p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7675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see a example graph.</a:t>
            </a:r>
          </a:p>
          <a:p>
            <a:r>
              <a:rPr lang="en-US" dirty="0"/>
              <a:t>it has 10 vertices labeled by ABCD with different color. </a:t>
            </a:r>
          </a:p>
        </p:txBody>
      </p:sp>
    </p:spTree>
    <p:extLst>
      <p:ext uri="{BB962C8B-B14F-4D97-AF65-F5344CB8AC3E}">
        <p14:creationId xmlns:p14="http://schemas.microsoft.com/office/powerpoint/2010/main" val="3578957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introduce the delta-</a:t>
            </a:r>
            <a:r>
              <a:rPr lang="en-US" dirty="0" err="1"/>
              <a:t>tc</a:t>
            </a:r>
            <a:r>
              <a:rPr lang="en-US" dirty="0"/>
              <a:t>, we firstly introduce the </a:t>
            </a:r>
            <a:r>
              <a:rPr lang="en-US" dirty="0" err="1"/>
              <a:t>tc</a:t>
            </a:r>
            <a:r>
              <a:rPr lang="en-US" dirty="0"/>
              <a:t>. that is .</a:t>
            </a:r>
          </a:p>
          <a:p>
            <a:r>
              <a:rPr lang="en-US" dirty="0"/>
              <a:t>by using this </a:t>
            </a:r>
            <a:r>
              <a:rPr lang="en-US" dirty="0" err="1"/>
              <a:t>tc</a:t>
            </a:r>
            <a:r>
              <a:rPr lang="en-US" dirty="0"/>
              <a:t>, we can check the shortest distance path between any pair of vertices very fast within constant time O(1), if </a:t>
            </a:r>
            <a:r>
              <a:rPr lang="en-US" dirty="0" err="1"/>
              <a:t>tc</a:t>
            </a:r>
            <a:r>
              <a:rPr lang="en-US" dirty="0"/>
              <a:t> is generated before checking. </a:t>
            </a:r>
          </a:p>
        </p:txBody>
      </p:sp>
    </p:spTree>
    <p:extLst>
      <p:ext uri="{BB962C8B-B14F-4D97-AF65-F5344CB8AC3E}">
        <p14:creationId xmlns:p14="http://schemas.microsoft.com/office/powerpoint/2010/main" val="2541561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to talk.</a:t>
            </a:r>
          </a:p>
        </p:txBody>
      </p:sp>
    </p:spTree>
    <p:extLst>
      <p:ext uri="{BB962C8B-B14F-4D97-AF65-F5344CB8AC3E}">
        <p14:creationId xmlns:p14="http://schemas.microsoft.com/office/powerpoint/2010/main" val="3293500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to talk.</a:t>
            </a:r>
          </a:p>
        </p:txBody>
      </p:sp>
    </p:spTree>
    <p:extLst>
      <p:ext uri="{BB962C8B-B14F-4D97-AF65-F5344CB8AC3E}">
        <p14:creationId xmlns:p14="http://schemas.microsoft.com/office/powerpoint/2010/main" val="745665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4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3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7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5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7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2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6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8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0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3/24/2018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15E57-B4C0-47FD-96D6-8CCD1529D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64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.png"/><Relationship Id="rId3" Type="http://schemas.openxmlformats.org/officeDocument/2006/relationships/image" Target="../media/image1.jp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7.png"/><Relationship Id="rId5" Type="http://schemas.openxmlformats.org/officeDocument/2006/relationships/image" Target="../media/image26.png"/><Relationship Id="rId15" Type="http://schemas.openxmlformats.org/officeDocument/2006/relationships/image" Target="../media/image33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0.png"/><Relationship Id="rId3" Type="http://schemas.openxmlformats.org/officeDocument/2006/relationships/image" Target="../media/image1.jpg"/><Relationship Id="rId7" Type="http://schemas.openxmlformats.org/officeDocument/2006/relationships/image" Target="../media/image35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11" Type="http://schemas.openxmlformats.org/officeDocument/2006/relationships/image" Target="../media/image39.png"/><Relationship Id="rId5" Type="http://schemas.openxmlformats.org/officeDocument/2006/relationships/image" Target="../media/image330.png"/><Relationship Id="rId10" Type="http://schemas.openxmlformats.org/officeDocument/2006/relationships/image" Target="../media/image38.png"/><Relationship Id="rId4" Type="http://schemas.openxmlformats.org/officeDocument/2006/relationships/image" Target="../media/image320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1.jpg"/><Relationship Id="rId7" Type="http://schemas.openxmlformats.org/officeDocument/2006/relationships/image" Target="../media/image47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43.png"/><Relationship Id="rId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3" Type="http://schemas.openxmlformats.org/officeDocument/2006/relationships/image" Target="../media/image1.jp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0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10" Type="http://schemas.openxmlformats.org/officeDocument/2006/relationships/image" Target="../media/image56.png"/><Relationship Id="rId19" Type="http://schemas.openxmlformats.org/officeDocument/2006/relationships/image" Target="../media/image64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Relationship Id="rId1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1.jp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4" Type="http://schemas.openxmlformats.org/officeDocument/2006/relationships/image" Target="../media/image660.png"/><Relationship Id="rId9" Type="http://schemas.openxmlformats.org/officeDocument/2006/relationships/image" Target="../media/image2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1.png"/><Relationship Id="rId3" Type="http://schemas.openxmlformats.org/officeDocument/2006/relationships/image" Target="../media/image1.jpg"/><Relationship Id="rId7" Type="http://schemas.openxmlformats.org/officeDocument/2006/relationships/image" Target="../media/image72.png"/><Relationship Id="rId12" Type="http://schemas.openxmlformats.org/officeDocument/2006/relationships/image" Target="../media/image7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2.png"/><Relationship Id="rId10" Type="http://schemas.openxmlformats.org/officeDocument/2006/relationships/image" Target="../media/image78.png"/><Relationship Id="rId4" Type="http://schemas.openxmlformats.org/officeDocument/2006/relationships/image" Target="../media/image75.png"/><Relationship Id="rId9" Type="http://schemas.openxmlformats.org/officeDocument/2006/relationships/image" Target="../media/image79.png"/><Relationship Id="rId1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1.jp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0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1.jpg"/><Relationship Id="rId7" Type="http://schemas.openxmlformats.org/officeDocument/2006/relationships/chart" Target="../charts/chart4.xml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11" Type="http://schemas.openxmlformats.org/officeDocument/2006/relationships/chart" Target="../charts/chart8.xml"/><Relationship Id="rId5" Type="http://schemas.openxmlformats.org/officeDocument/2006/relationships/image" Target="../media/image800.png"/><Relationship Id="rId10" Type="http://schemas.openxmlformats.org/officeDocument/2006/relationships/chart" Target="../charts/chart7.xml"/><Relationship Id="rId4" Type="http://schemas.openxmlformats.org/officeDocument/2006/relationships/image" Target="../media/image280.png"/><Relationship Id="rId9" Type="http://schemas.openxmlformats.org/officeDocument/2006/relationships/chart" Target="../charts/char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chart" Target="../charts/chart9.xml"/><Relationship Id="rId7" Type="http://schemas.openxmlformats.org/officeDocument/2006/relationships/chart" Target="../charts/chart13.xml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11" Type="http://schemas.openxmlformats.org/officeDocument/2006/relationships/image" Target="../media/image100.png"/><Relationship Id="rId5" Type="http://schemas.openxmlformats.org/officeDocument/2006/relationships/chart" Target="../charts/chart11.xml"/><Relationship Id="rId10" Type="http://schemas.openxmlformats.org/officeDocument/2006/relationships/image" Target="../media/image1000.png"/><Relationship Id="rId4" Type="http://schemas.openxmlformats.org/officeDocument/2006/relationships/chart" Target="../charts/chart10.xml"/><Relationship Id="rId9" Type="http://schemas.openxmlformats.org/officeDocument/2006/relationships/image" Target="../media/image1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6.xml"/><Relationship Id="rId3" Type="http://schemas.openxmlformats.org/officeDocument/2006/relationships/image" Target="../media/image1.jpg"/><Relationship Id="rId7" Type="http://schemas.openxmlformats.org/officeDocument/2006/relationships/chart" Target="../charts/chart15.xml"/><Relationship Id="rId12" Type="http://schemas.openxmlformats.org/officeDocument/2006/relationships/chart" Target="../charts/chart20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chart" Target="../charts/chart19.xml"/><Relationship Id="rId5" Type="http://schemas.openxmlformats.org/officeDocument/2006/relationships/image" Target="../media/image103.png"/><Relationship Id="rId10" Type="http://schemas.openxmlformats.org/officeDocument/2006/relationships/chart" Target="../charts/chart18.xml"/><Relationship Id="rId4" Type="http://schemas.openxmlformats.org/officeDocument/2006/relationships/image" Target="../media/image102.png"/><Relationship Id="rId9" Type="http://schemas.openxmlformats.org/officeDocument/2006/relationships/chart" Target="../charts/chart1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2.xml"/><Relationship Id="rId3" Type="http://schemas.openxmlformats.org/officeDocument/2006/relationships/image" Target="../media/image1.jpg"/><Relationship Id="rId7" Type="http://schemas.openxmlformats.org/officeDocument/2006/relationships/chart" Target="../charts/chart21.xml"/><Relationship Id="rId12" Type="http://schemas.openxmlformats.org/officeDocument/2006/relationships/chart" Target="../charts/chart2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chart" Target="../charts/chart25.xml"/><Relationship Id="rId5" Type="http://schemas.openxmlformats.org/officeDocument/2006/relationships/image" Target="../media/image105.png"/><Relationship Id="rId10" Type="http://schemas.openxmlformats.org/officeDocument/2006/relationships/chart" Target="../charts/chart24.xml"/><Relationship Id="rId4" Type="http://schemas.openxmlformats.org/officeDocument/2006/relationships/image" Target="../media/image108.png"/><Relationship Id="rId9" Type="http://schemas.openxmlformats.org/officeDocument/2006/relationships/chart" Target="../charts/char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3" Type="http://schemas.openxmlformats.org/officeDocument/2006/relationships/image" Target="../media/image1.jpg"/><Relationship Id="rId7" Type="http://schemas.openxmlformats.org/officeDocument/2006/relationships/chart" Target="../charts/chart29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8.xml"/><Relationship Id="rId11" Type="http://schemas.openxmlformats.org/officeDocument/2006/relationships/image" Target="../media/image104.png"/><Relationship Id="rId5" Type="http://schemas.openxmlformats.org/officeDocument/2006/relationships/chart" Target="../charts/chart27.xml"/><Relationship Id="rId10" Type="http://schemas.openxmlformats.org/officeDocument/2006/relationships/chart" Target="../charts/chart32.xml"/><Relationship Id="rId4" Type="http://schemas.openxmlformats.org/officeDocument/2006/relationships/image" Target="../media/image107.png"/><Relationship Id="rId9" Type="http://schemas.openxmlformats.org/officeDocument/2006/relationships/chart" Target="../charts/chart31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6.xml"/><Relationship Id="rId3" Type="http://schemas.openxmlformats.org/officeDocument/2006/relationships/image" Target="../media/image1.jpg"/><Relationship Id="rId7" Type="http://schemas.openxmlformats.org/officeDocument/2006/relationships/chart" Target="../charts/chart3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4.xml"/><Relationship Id="rId5" Type="http://schemas.openxmlformats.org/officeDocument/2006/relationships/chart" Target="../charts/chart33.xml"/><Relationship Id="rId10" Type="http://schemas.openxmlformats.org/officeDocument/2006/relationships/chart" Target="../charts/chart38.xml"/><Relationship Id="rId4" Type="http://schemas.openxmlformats.org/officeDocument/2006/relationships/image" Target="../media/image104.png"/><Relationship Id="rId9" Type="http://schemas.openxmlformats.org/officeDocument/2006/relationships/chart" Target="../charts/chart3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10.jpg"/><Relationship Id="rId3" Type="http://schemas.openxmlformats.org/officeDocument/2006/relationships/image" Target="../media/image1.jpg"/><Relationship Id="rId12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8.jpg"/><Relationship Id="rId10" Type="http://schemas.openxmlformats.org/officeDocument/2006/relationships/image" Target="../media/image7.jpg"/><Relationship Id="rId9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1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2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pic>
        <p:nvPicPr>
          <p:cNvPr id="6" name="Content Placeholder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82" b="9272"/>
          <a:stretch/>
        </p:blipFill>
        <p:spPr>
          <a:xfrm>
            <a:off x="0" y="1231603"/>
            <a:ext cx="9144000" cy="5092997"/>
          </a:xfrm>
          <a:prstGeom prst="rect">
            <a:avLst/>
          </a:prstGeom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524000" y="1752600"/>
            <a:ext cx="64008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Evaluation of Pattern Match Queries in Large Graph Databases</a:t>
            </a:r>
          </a:p>
          <a:p>
            <a:pPr algn="ctr" eaLnBrk="1" hangingPunct="1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 defense by Bin Guo supervised by Pro.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Yandjun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Chen</a:t>
            </a:r>
          </a:p>
          <a:p>
            <a:pPr algn="ctr"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Computer Science</a:t>
            </a:r>
          </a:p>
          <a:p>
            <a:pPr algn="ctr" eaLnBrk="1" hangingPunct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March 12, 2018</a:t>
            </a:r>
          </a:p>
          <a:p>
            <a:pPr eaLnBrk="1" hangingPunct="1"/>
            <a:endParaRPr lang="en-US" dirty="0">
              <a:latin typeface="Rockwell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C719F-6286-4411-8412-35959478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4807-7EFC-40B1-A2E0-AECB601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</p:spTree>
    <p:extLst>
      <p:ext uri="{BB962C8B-B14F-4D97-AF65-F5344CB8AC3E}">
        <p14:creationId xmlns:p14="http://schemas.microsoft.com/office/powerpoint/2010/main" val="373616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F27EA93-428F-4E6B-8F97-EFB8F3AF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3238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Domain Filtering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AB850-FB4D-439E-BEBE-1FC2B5EC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10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35040F-6A2F-406F-BE8A-E0CB41B2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90AE45-9F0A-4222-BF5D-54FCBEC22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7011"/>
              </p:ext>
            </p:extLst>
          </p:nvPr>
        </p:nvGraphicFramePr>
        <p:xfrm>
          <a:off x="1604649" y="4455839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30407"/>
                  </a:ext>
                </a:extLst>
              </a:tr>
            </a:tbl>
          </a:graphicData>
        </a:graphic>
      </p:graphicFrame>
      <p:graphicFrame>
        <p:nvGraphicFramePr>
          <p:cNvPr id="88" name="Table 87">
            <a:extLst>
              <a:ext uri="{FF2B5EF4-FFF2-40B4-BE49-F238E27FC236}">
                <a16:creationId xmlns:a16="http://schemas.microsoft.com/office/drawing/2014/main" id="{E58B95E9-34AB-4D52-A5DF-FED549001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76919"/>
              </p:ext>
            </p:extLst>
          </p:nvPr>
        </p:nvGraphicFramePr>
        <p:xfrm>
          <a:off x="3418313" y="4455839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652413"/>
                  </a:ext>
                </a:extLst>
              </a:tr>
            </a:tbl>
          </a:graphicData>
        </a:graphic>
      </p:graphicFrame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DF00524B-23CA-440E-B38A-897BEF3B2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801373"/>
              </p:ext>
            </p:extLst>
          </p:nvPr>
        </p:nvGraphicFramePr>
        <p:xfrm>
          <a:off x="5094536" y="4455839"/>
          <a:ext cx="838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0391097D-C032-4F33-AC21-B2D65FD4331D}"/>
              </a:ext>
            </a:extLst>
          </p:cNvPr>
          <p:cNvGrpSpPr/>
          <p:nvPr/>
        </p:nvGrpSpPr>
        <p:grpSpPr>
          <a:xfrm>
            <a:off x="607866" y="1435720"/>
            <a:ext cx="5786122" cy="2120909"/>
            <a:chOff x="672036" y="1435558"/>
            <a:chExt cx="5786122" cy="212090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47E1D9F-7E39-4992-BE4B-051D1932EC08}"/>
                </a:ext>
              </a:extLst>
            </p:cNvPr>
            <p:cNvGrpSpPr/>
            <p:nvPr/>
          </p:nvGrpSpPr>
          <p:grpSpPr>
            <a:xfrm>
              <a:off x="672036" y="1435558"/>
              <a:ext cx="5261503" cy="2120909"/>
              <a:chOff x="946362" y="3375409"/>
              <a:chExt cx="5261503" cy="212090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FBC44FE-F751-409E-BEF1-D140AA698C91}"/>
                  </a:ext>
                </a:extLst>
              </p:cNvPr>
              <p:cNvGrpSpPr/>
              <p:nvPr/>
            </p:nvGrpSpPr>
            <p:grpSpPr>
              <a:xfrm>
                <a:off x="946362" y="3375409"/>
                <a:ext cx="5261503" cy="2120909"/>
                <a:chOff x="754238" y="1672335"/>
                <a:chExt cx="5261503" cy="212090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239C67CD-588C-42D7-BB38-4A2DE73EC87C}"/>
                    </a:ext>
                  </a:extLst>
                </p:cNvPr>
                <p:cNvGrpSpPr/>
                <p:nvPr/>
              </p:nvGrpSpPr>
              <p:grpSpPr>
                <a:xfrm>
                  <a:off x="870682" y="1672335"/>
                  <a:ext cx="4982235" cy="2120909"/>
                  <a:chOff x="-14337" y="-85421"/>
                  <a:chExt cx="1924598" cy="828826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B348A188-C22E-41F7-BC59-E96E1DE0E2FE}"/>
                      </a:ext>
                    </a:extLst>
                  </p:cNvPr>
                  <p:cNvGrpSpPr/>
                  <p:nvPr/>
                </p:nvGrpSpPr>
                <p:grpSpPr>
                  <a:xfrm>
                    <a:off x="53068" y="127712"/>
                    <a:ext cx="1798772" cy="436768"/>
                    <a:chOff x="53068" y="127712"/>
                    <a:chExt cx="1798772" cy="436768"/>
                  </a:xfrm>
                </p:grpSpPr>
                <p:grpSp>
                  <p:nvGrpSpPr>
                    <p:cNvPr id="55" name="Group 54">
                      <a:extLst>
                        <a:ext uri="{FF2B5EF4-FFF2-40B4-BE49-F238E27FC236}">
                          <a16:creationId xmlns:a16="http://schemas.microsoft.com/office/drawing/2014/main" id="{78786797-09F3-41F4-BF74-FAE4F4168B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068" y="127712"/>
                      <a:ext cx="1681851" cy="354992"/>
                      <a:chOff x="53068" y="127712"/>
                      <a:chExt cx="1681851" cy="354992"/>
                    </a:xfrm>
                  </p:grpSpPr>
                  <p:cxnSp>
                    <p:nvCxnSpPr>
                      <p:cNvPr id="57" name="AutoShape 3145">
                        <a:extLst>
                          <a:ext uri="{FF2B5EF4-FFF2-40B4-BE49-F238E27FC236}">
                            <a16:creationId xmlns:a16="http://schemas.microsoft.com/office/drawing/2014/main" id="{C1B41A13-FB80-4486-BEB1-4CB39B9D3EA4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53068" y="180779"/>
                        <a:ext cx="208504" cy="30192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8" name="AutoShape 3145">
                        <a:extLst>
                          <a:ext uri="{FF2B5EF4-FFF2-40B4-BE49-F238E27FC236}">
                            <a16:creationId xmlns:a16="http://schemas.microsoft.com/office/drawing/2014/main" id="{E7DE7475-99C5-41C4-A869-C84894CB70A2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87495" y="127712"/>
                        <a:ext cx="275225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59" name="AutoShape 3145">
                        <a:extLst>
                          <a:ext uri="{FF2B5EF4-FFF2-40B4-BE49-F238E27FC236}">
                            <a16:creationId xmlns:a16="http://schemas.microsoft.com/office/drawing/2014/main" id="{D9D8D396-881C-4912-A09F-C559E2D82F0C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367707" y="482703"/>
                        <a:ext cx="271772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0" name="AutoShape 3145">
                        <a:extLst>
                          <a:ext uri="{FF2B5EF4-FFF2-40B4-BE49-F238E27FC236}">
                            <a16:creationId xmlns:a16="http://schemas.microsoft.com/office/drawing/2014/main" id="{0A06EC3A-3969-42BE-B990-8C341A62D7AE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737754" y="482702"/>
                        <a:ext cx="262202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1" name="AutoShape 3145">
                        <a:extLst>
                          <a:ext uri="{FF2B5EF4-FFF2-40B4-BE49-F238E27FC236}">
                            <a16:creationId xmlns:a16="http://schemas.microsoft.com/office/drawing/2014/main" id="{9BB5CE85-4619-4E9E-863E-98F3BECA6C52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104381" y="482703"/>
                        <a:ext cx="290908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2" name="AutoShape 3145">
                        <a:extLst>
                          <a:ext uri="{FF2B5EF4-FFF2-40B4-BE49-F238E27FC236}">
                            <a16:creationId xmlns:a16="http://schemas.microsoft.com/office/drawing/2014/main" id="{DCD4CFA5-37FE-455F-AB5F-91ACA79ED995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1501424" y="482703"/>
                        <a:ext cx="233495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3" name="AutoShape 3145">
                        <a:extLst>
                          <a:ext uri="{FF2B5EF4-FFF2-40B4-BE49-F238E27FC236}">
                            <a16:creationId xmlns:a16="http://schemas.microsoft.com/office/drawing/2014/main" id="{E3E9229E-B0CC-481C-A4EB-56B4A54E09FF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250215" y="127712"/>
                        <a:ext cx="275225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4" name="AutoShape 3145">
                        <a:extLst>
                          <a:ext uri="{FF2B5EF4-FFF2-40B4-BE49-F238E27FC236}">
                            <a16:creationId xmlns:a16="http://schemas.microsoft.com/office/drawing/2014/main" id="{A0BFD39D-C170-45F8-83E5-52811CE4CE4E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1448357" y="165236"/>
                        <a:ext cx="92626" cy="264399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5" name="AutoShape 3145">
                        <a:extLst>
                          <a:ext uri="{FF2B5EF4-FFF2-40B4-BE49-F238E27FC236}">
                            <a16:creationId xmlns:a16="http://schemas.microsoft.com/office/drawing/2014/main" id="{931E394C-D867-401A-93B8-928FF819E820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1051314" y="165236"/>
                        <a:ext cx="108310" cy="26439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6" name="AutoShape 3145">
                        <a:extLst>
                          <a:ext uri="{FF2B5EF4-FFF2-40B4-BE49-F238E27FC236}">
                            <a16:creationId xmlns:a16="http://schemas.microsoft.com/office/drawing/2014/main" id="{BBC8BFEE-37C4-495C-97CD-3BC745CDD83E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314640" y="180779"/>
                        <a:ext cx="119788" cy="248855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67" name="AutoShape 3145">
                        <a:extLst>
                          <a:ext uri="{FF2B5EF4-FFF2-40B4-BE49-F238E27FC236}">
                            <a16:creationId xmlns:a16="http://schemas.microsoft.com/office/drawing/2014/main" id="{58D8C232-0AB7-460A-B765-09D70001C049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692547" y="180779"/>
                        <a:ext cx="123241" cy="24885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02" name="AutoShape 3145">
                        <a:extLst>
                          <a:ext uri="{FF2B5EF4-FFF2-40B4-BE49-F238E27FC236}">
                            <a16:creationId xmlns:a16="http://schemas.microsoft.com/office/drawing/2014/main" id="{E3E9229E-B0CC-481C-A4EB-56B4A54E09FF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702539" y="186388"/>
                        <a:ext cx="438333" cy="274569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56" name="Curved Connector 745">
                      <a:extLst>
                        <a:ext uri="{FF2B5EF4-FFF2-40B4-BE49-F238E27FC236}">
                          <a16:creationId xmlns:a16="http://schemas.microsoft.com/office/drawing/2014/main" id="{EA421979-51FB-48E9-935F-0E557D2EA3C8}"/>
                        </a:ext>
                      </a:extLst>
                    </p:cNvPr>
                    <p:cNvCxnSpPr>
                      <a:cxnSpLocks/>
                      <a:stCxn id="31" idx="4"/>
                      <a:endCxn id="23" idx="4"/>
                    </p:cNvCxnSpPr>
                    <p:nvPr/>
                  </p:nvCxnSpPr>
                  <p:spPr>
                    <a:xfrm rot="5400000">
                      <a:off x="1080571" y="-206789"/>
                      <a:ext cx="10637" cy="1531901"/>
                    </a:xfrm>
                    <a:prstGeom prst="curvedConnector3">
                      <a:avLst>
                        <a:gd name="adj1" fmla="val 1849697"/>
                      </a:avLst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3" name="TextBox 201">
                    <a:extLst>
                      <a:ext uri="{FF2B5EF4-FFF2-40B4-BE49-F238E27FC236}">
                        <a16:creationId xmlns:a16="http://schemas.microsoft.com/office/drawing/2014/main" id="{8E0A7C6F-3E2A-45B6-A231-F150A3640677}"/>
                      </a:ext>
                    </a:extLst>
                  </p:cNvPr>
                  <p:cNvSpPr txBox="1"/>
                  <p:nvPr/>
                </p:nvSpPr>
                <p:spPr>
                  <a:xfrm>
                    <a:off x="-14337" y="-79193"/>
                    <a:ext cx="98076" cy="16108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D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4" name="TextBox 202">
                    <a:extLst>
                      <a:ext uri="{FF2B5EF4-FFF2-40B4-BE49-F238E27FC236}">
                        <a16:creationId xmlns:a16="http://schemas.microsoft.com/office/drawing/2014/main" id="{0DDACE09-26B4-418B-92AA-507462B4E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62195" y="281654"/>
                    <a:ext cx="155388" cy="1338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A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TextBox 203">
                    <a:extLst>
                      <a:ext uri="{FF2B5EF4-FFF2-40B4-BE49-F238E27FC236}">
                        <a16:creationId xmlns:a16="http://schemas.microsoft.com/office/drawing/2014/main" id="{325E6E81-9493-4012-88DD-6E2812540ED4}"/>
                      </a:ext>
                    </a:extLst>
                  </p:cNvPr>
                  <p:cNvSpPr txBox="1"/>
                  <p:nvPr/>
                </p:nvSpPr>
                <p:spPr>
                  <a:xfrm>
                    <a:off x="624770" y="284885"/>
                    <a:ext cx="203397" cy="20005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A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" name="TextBox 204">
                    <a:extLst>
                      <a:ext uri="{FF2B5EF4-FFF2-40B4-BE49-F238E27FC236}">
                        <a16:creationId xmlns:a16="http://schemas.microsoft.com/office/drawing/2014/main" id="{9EF7A9C4-817C-4FC8-97E6-4D2B965A9ECD}"/>
                      </a:ext>
                    </a:extLst>
                  </p:cNvPr>
                  <p:cNvSpPr txBox="1"/>
                  <p:nvPr/>
                </p:nvSpPr>
                <p:spPr>
                  <a:xfrm>
                    <a:off x="1506166" y="315525"/>
                    <a:ext cx="126265" cy="1295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B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" name="TextBox 205">
                    <a:extLst>
                      <a:ext uri="{FF2B5EF4-FFF2-40B4-BE49-F238E27FC236}">
                        <a16:creationId xmlns:a16="http://schemas.microsoft.com/office/drawing/2014/main" id="{F2944A23-D1C4-4468-B686-449E423329F1}"/>
                      </a:ext>
                    </a:extLst>
                  </p:cNvPr>
                  <p:cNvSpPr txBox="1"/>
                  <p:nvPr/>
                </p:nvSpPr>
                <p:spPr>
                  <a:xfrm>
                    <a:off x="795489" y="-75065"/>
                    <a:ext cx="123054" cy="1307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8" name="TextBox 206">
                    <a:extLst>
                      <a:ext uri="{FF2B5EF4-FFF2-40B4-BE49-F238E27FC236}">
                        <a16:creationId xmlns:a16="http://schemas.microsoft.com/office/drawing/2014/main" id="{6D40E983-D9CD-42B9-8779-5A4960C79256}"/>
                      </a:ext>
                    </a:extLst>
                  </p:cNvPr>
                  <p:cNvSpPr txBox="1"/>
                  <p:nvPr/>
                </p:nvSpPr>
                <p:spPr>
                  <a:xfrm>
                    <a:off x="406152" y="-72817"/>
                    <a:ext cx="105676" cy="1371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B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TextBox 207">
                    <a:extLst>
                      <a:ext uri="{FF2B5EF4-FFF2-40B4-BE49-F238E27FC236}">
                        <a16:creationId xmlns:a16="http://schemas.microsoft.com/office/drawing/2014/main" id="{789D1022-E11C-4060-9531-1E71A7FABB0D}"/>
                      </a:ext>
                    </a:extLst>
                  </p:cNvPr>
                  <p:cNvSpPr txBox="1"/>
                  <p:nvPr/>
                </p:nvSpPr>
                <p:spPr>
                  <a:xfrm>
                    <a:off x="1170680" y="-73692"/>
                    <a:ext cx="123663" cy="1160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B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0" name="TextBox 208">
                    <a:extLst>
                      <a:ext uri="{FF2B5EF4-FFF2-40B4-BE49-F238E27FC236}">
                        <a16:creationId xmlns:a16="http://schemas.microsoft.com/office/drawing/2014/main" id="{79BED9CD-2271-428E-BEF7-CFD63346A293}"/>
                      </a:ext>
                    </a:extLst>
                  </p:cNvPr>
                  <p:cNvSpPr txBox="1"/>
                  <p:nvPr/>
                </p:nvSpPr>
                <p:spPr>
                  <a:xfrm>
                    <a:off x="1522217" y="-85421"/>
                    <a:ext cx="203200" cy="10985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" name="TextBox 209">
                    <a:extLst>
                      <a:ext uri="{FF2B5EF4-FFF2-40B4-BE49-F238E27FC236}">
                        <a16:creationId xmlns:a16="http://schemas.microsoft.com/office/drawing/2014/main" id="{E3E8913E-6F13-4004-BF6D-98E820AACAFA}"/>
                      </a:ext>
                    </a:extLst>
                  </p:cNvPr>
                  <p:cNvSpPr txBox="1"/>
                  <p:nvPr/>
                </p:nvSpPr>
                <p:spPr>
                  <a:xfrm>
                    <a:off x="1802761" y="278699"/>
                    <a:ext cx="107500" cy="14675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" name="TextBox 210">
                    <a:extLst>
                      <a:ext uri="{FF2B5EF4-FFF2-40B4-BE49-F238E27FC236}">
                        <a16:creationId xmlns:a16="http://schemas.microsoft.com/office/drawing/2014/main" id="{4A38D93A-1645-4A40-98BD-B51F3E56197A}"/>
                      </a:ext>
                    </a:extLst>
                  </p:cNvPr>
                  <p:cNvSpPr txBox="1"/>
                  <p:nvPr/>
                </p:nvSpPr>
                <p:spPr>
                  <a:xfrm>
                    <a:off x="988425" y="287149"/>
                    <a:ext cx="107187" cy="850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A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TextBox 205">
                    <a:extLst>
                      <a:ext uri="{FF2B5EF4-FFF2-40B4-BE49-F238E27FC236}">
                        <a16:creationId xmlns:a16="http://schemas.microsoft.com/office/drawing/2014/main" id="{BF959090-B84D-4588-A244-F103B80B517D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64" y="-8354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4" name="TextBox 205">
                    <a:extLst>
                      <a:ext uri="{FF2B5EF4-FFF2-40B4-BE49-F238E27FC236}">
                        <a16:creationId xmlns:a16="http://schemas.microsoft.com/office/drawing/2014/main" id="{DD0626E0-82A2-4CCC-B9AD-EE3DFF75618B}"/>
                      </a:ext>
                    </a:extLst>
                  </p:cNvPr>
                  <p:cNvSpPr txBox="1"/>
                  <p:nvPr/>
                </p:nvSpPr>
                <p:spPr>
                  <a:xfrm>
                    <a:off x="320684" y="202971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5" name="TextBox 205">
                    <a:extLst>
                      <a:ext uri="{FF2B5EF4-FFF2-40B4-BE49-F238E27FC236}">
                        <a16:creationId xmlns:a16="http://schemas.microsoft.com/office/drawing/2014/main" id="{D2764C12-0CC0-4FB3-B322-ACDD4F48068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997" y="225956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3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6" name="TextBox 205">
                    <a:extLst>
                      <a:ext uri="{FF2B5EF4-FFF2-40B4-BE49-F238E27FC236}">
                        <a16:creationId xmlns:a16="http://schemas.microsoft.com/office/drawing/2014/main" id="{FEFEAFBB-BC32-4FA0-A5E4-1B0E129495FD}"/>
                      </a:ext>
                    </a:extLst>
                  </p:cNvPr>
                  <p:cNvSpPr txBox="1"/>
                  <p:nvPr/>
                </p:nvSpPr>
                <p:spPr>
                  <a:xfrm>
                    <a:off x="1378261" y="-2222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TextBox 205">
                    <a:extLst>
                      <a:ext uri="{FF2B5EF4-FFF2-40B4-BE49-F238E27FC236}">
                        <a16:creationId xmlns:a16="http://schemas.microsoft.com/office/drawing/2014/main" id="{E6DCA662-BDAD-4158-9F23-34D20E3713C3}"/>
                      </a:ext>
                    </a:extLst>
                  </p:cNvPr>
                  <p:cNvSpPr txBox="1"/>
                  <p:nvPr/>
                </p:nvSpPr>
                <p:spPr>
                  <a:xfrm>
                    <a:off x="1446128" y="199055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8" name="TextBox 205">
                    <a:extLst>
                      <a:ext uri="{FF2B5EF4-FFF2-40B4-BE49-F238E27FC236}">
                        <a16:creationId xmlns:a16="http://schemas.microsoft.com/office/drawing/2014/main" id="{C8ADA274-60BA-4165-9C64-860BD821E255}"/>
                      </a:ext>
                    </a:extLst>
                  </p:cNvPr>
                  <p:cNvSpPr txBox="1"/>
                  <p:nvPr/>
                </p:nvSpPr>
                <p:spPr>
                  <a:xfrm>
                    <a:off x="1613956" y="435819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9" name="TextBox 205">
                    <a:extLst>
                      <a:ext uri="{FF2B5EF4-FFF2-40B4-BE49-F238E27FC236}">
                        <a16:creationId xmlns:a16="http://schemas.microsoft.com/office/drawing/2014/main" id="{468422DA-6361-4FE6-9E80-D0701E79398B}"/>
                      </a:ext>
                    </a:extLst>
                  </p:cNvPr>
                  <p:cNvSpPr txBox="1"/>
                  <p:nvPr/>
                </p:nvSpPr>
                <p:spPr>
                  <a:xfrm>
                    <a:off x="1253618" y="436664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0" name="TextBox 205">
                    <a:extLst>
                      <a:ext uri="{FF2B5EF4-FFF2-40B4-BE49-F238E27FC236}">
                        <a16:creationId xmlns:a16="http://schemas.microsoft.com/office/drawing/2014/main" id="{B104F819-0412-4D32-B48D-88086DA3FD35}"/>
                      </a:ext>
                    </a:extLst>
                  </p:cNvPr>
                  <p:cNvSpPr txBox="1"/>
                  <p:nvPr/>
                </p:nvSpPr>
                <p:spPr>
                  <a:xfrm>
                    <a:off x="865704" y="439598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1" name="TextBox 205">
                    <a:extLst>
                      <a:ext uri="{FF2B5EF4-FFF2-40B4-BE49-F238E27FC236}">
                        <a16:creationId xmlns:a16="http://schemas.microsoft.com/office/drawing/2014/main" id="{DAB41217-FB10-47BC-8A6A-FCF77EF42709}"/>
                      </a:ext>
                    </a:extLst>
                  </p:cNvPr>
                  <p:cNvSpPr txBox="1"/>
                  <p:nvPr/>
                </p:nvSpPr>
                <p:spPr>
                  <a:xfrm>
                    <a:off x="1028938" y="616862"/>
                    <a:ext cx="60038" cy="1265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2" name="TextBox 205">
                    <a:extLst>
                      <a:ext uri="{FF2B5EF4-FFF2-40B4-BE49-F238E27FC236}">
                        <a16:creationId xmlns:a16="http://schemas.microsoft.com/office/drawing/2014/main" id="{66EDD623-6923-4087-BAED-4984F8C54C3C}"/>
                      </a:ext>
                    </a:extLst>
                  </p:cNvPr>
                  <p:cNvSpPr txBox="1"/>
                  <p:nvPr/>
                </p:nvSpPr>
                <p:spPr>
                  <a:xfrm>
                    <a:off x="155640" y="202307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4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3" name="TextBox 205">
                    <a:extLst>
                      <a:ext uri="{FF2B5EF4-FFF2-40B4-BE49-F238E27FC236}">
                        <a16:creationId xmlns:a16="http://schemas.microsoft.com/office/drawing/2014/main" id="{A55327E8-8DC9-4102-9609-124A898DDD09}"/>
                      </a:ext>
                    </a:extLst>
                  </p:cNvPr>
                  <p:cNvSpPr txBox="1"/>
                  <p:nvPr/>
                </p:nvSpPr>
                <p:spPr>
                  <a:xfrm>
                    <a:off x="698524" y="218514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3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4" name="TextBox 205">
                    <a:extLst>
                      <a:ext uri="{FF2B5EF4-FFF2-40B4-BE49-F238E27FC236}">
                        <a16:creationId xmlns:a16="http://schemas.microsoft.com/office/drawing/2014/main" id="{54835ABD-9640-4D22-81BB-6643BCF89A73}"/>
                      </a:ext>
                    </a:extLst>
                  </p:cNvPr>
                  <p:cNvSpPr txBox="1"/>
                  <p:nvPr/>
                </p:nvSpPr>
                <p:spPr>
                  <a:xfrm>
                    <a:off x="501605" y="435819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TextBox 205">
                    <a:extLst>
                      <a:ext uri="{FF2B5EF4-FFF2-40B4-BE49-F238E27FC236}">
                        <a16:creationId xmlns:a16="http://schemas.microsoft.com/office/drawing/2014/main" id="{FEFEAFBB-BC32-4FA0-A5E4-1B0E129495FD}"/>
                      </a:ext>
                    </a:extLst>
                  </p:cNvPr>
                  <p:cNvSpPr txBox="1"/>
                  <p:nvPr/>
                </p:nvSpPr>
                <p:spPr>
                  <a:xfrm>
                    <a:off x="923782" y="168121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0B588CA-49E8-458C-AD36-D5A4C13B3B1A}"/>
                    </a:ext>
                  </a:extLst>
                </p:cNvPr>
                <p:cNvSpPr/>
                <p:nvPr/>
              </p:nvSpPr>
              <p:spPr>
                <a:xfrm>
                  <a:off x="754238" y="2025742"/>
                  <a:ext cx="382326" cy="3810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1</a:t>
                  </a: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9C8F7305-B080-4DFC-A4B2-5967EFF2784D}"/>
                    </a:ext>
                  </a:extLst>
                </p:cNvPr>
                <p:cNvSpPr/>
                <p:nvPr/>
              </p:nvSpPr>
              <p:spPr>
                <a:xfrm>
                  <a:off x="1544862" y="2954387"/>
                  <a:ext cx="382326" cy="381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6</a:t>
                  </a: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DFC1E393-41FF-4462-8F04-15596DF9333D}"/>
                    </a:ext>
                  </a:extLst>
                </p:cNvPr>
                <p:cNvSpPr/>
                <p:nvPr/>
              </p:nvSpPr>
              <p:spPr>
                <a:xfrm>
                  <a:off x="2505560" y="2947035"/>
                  <a:ext cx="382326" cy="381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8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F53E588-886C-4F90-9E23-AF5A0A8C1A5F}"/>
                    </a:ext>
                  </a:extLst>
                </p:cNvPr>
                <p:cNvSpPr/>
                <p:nvPr/>
              </p:nvSpPr>
              <p:spPr>
                <a:xfrm>
                  <a:off x="3450101" y="2954387"/>
                  <a:ext cx="382326" cy="381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7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4CE3AFAA-2D12-4588-843C-0C41C0FD988C}"/>
                    </a:ext>
                  </a:extLst>
                </p:cNvPr>
                <p:cNvSpPr/>
                <p:nvPr/>
              </p:nvSpPr>
              <p:spPr>
                <a:xfrm>
                  <a:off x="2857407" y="2041749"/>
                  <a:ext cx="382326" cy="381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2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6302C0A1-8727-47B0-B1B0-ED2FD1A79A23}"/>
                    </a:ext>
                  </a:extLst>
                </p:cNvPr>
                <p:cNvSpPr/>
                <p:nvPr/>
              </p:nvSpPr>
              <p:spPr>
                <a:xfrm>
                  <a:off x="4755436" y="2003483"/>
                  <a:ext cx="382326" cy="381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4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EB64E23-6605-4935-B6F3-73DCB4DB1D68}"/>
                    </a:ext>
                  </a:extLst>
                </p:cNvPr>
                <p:cNvSpPr/>
                <p:nvPr/>
              </p:nvSpPr>
              <p:spPr>
                <a:xfrm>
                  <a:off x="4437741" y="2931798"/>
                  <a:ext cx="382326" cy="381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9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AE665150-4D30-4FA5-B288-3B4EAF63C567}"/>
                    </a:ext>
                  </a:extLst>
                </p:cNvPr>
                <p:cNvSpPr/>
                <p:nvPr/>
              </p:nvSpPr>
              <p:spPr>
                <a:xfrm>
                  <a:off x="1851401" y="2033396"/>
                  <a:ext cx="382326" cy="381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3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D5FE620C-0010-4E6F-8928-97C62BA3B772}"/>
                    </a:ext>
                  </a:extLst>
                </p:cNvPr>
                <p:cNvSpPr/>
                <p:nvPr/>
              </p:nvSpPr>
              <p:spPr>
                <a:xfrm>
                  <a:off x="3795902" y="2033396"/>
                  <a:ext cx="382326" cy="381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5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14C436AC-9BB5-4D50-BB25-3BDFED8D8640}"/>
                    </a:ext>
                  </a:extLst>
                </p:cNvPr>
                <p:cNvSpPr/>
                <p:nvPr/>
              </p:nvSpPr>
              <p:spPr>
                <a:xfrm>
                  <a:off x="5387616" y="2927168"/>
                  <a:ext cx="628125" cy="381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10</a:t>
                  </a:r>
                </a:p>
              </p:txBody>
            </p:sp>
          </p:grpSp>
          <p:cxnSp>
            <p:nvCxnSpPr>
              <p:cNvPr id="16" name="Curved Connector 622">
                <a:extLst>
                  <a:ext uri="{FF2B5EF4-FFF2-40B4-BE49-F238E27FC236}">
                    <a16:creationId xmlns:a16="http://schemas.microsoft.com/office/drawing/2014/main" id="{6467BFEE-EC7F-4D11-AA7F-1F99D7F54CCA}"/>
                  </a:ext>
                </a:extLst>
              </p:cNvPr>
              <p:cNvCxnSpPr>
                <a:cxnSpLocks/>
                <a:stCxn id="25" idx="3"/>
                <a:endCxn id="23" idx="5"/>
              </p:cNvCxnSpPr>
              <p:nvPr/>
            </p:nvCxnSpPr>
            <p:spPr>
              <a:xfrm rot="5400000">
                <a:off x="2880769" y="4165219"/>
                <a:ext cx="12700" cy="1634893"/>
              </a:xfrm>
              <a:prstGeom prst="curvedConnector3">
                <a:avLst>
                  <a:gd name="adj1" fmla="val 2569354"/>
                </a:avLst>
              </a:prstGeom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622">
                <a:extLst>
                  <a:ext uri="{FF2B5EF4-FFF2-40B4-BE49-F238E27FC236}">
                    <a16:creationId xmlns:a16="http://schemas.microsoft.com/office/drawing/2014/main" id="{4FFACC0F-54DD-4483-BEDE-8A62F96BACCE}"/>
                  </a:ext>
                </a:extLst>
              </p:cNvPr>
              <p:cNvCxnSpPr>
                <a:cxnSpLocks/>
                <a:stCxn id="31" idx="3"/>
                <a:endCxn id="24" idx="4"/>
              </p:cNvCxnSpPr>
              <p:nvPr/>
            </p:nvCxnSpPr>
            <p:spPr>
              <a:xfrm rot="5400000">
                <a:off x="4242456" y="3601837"/>
                <a:ext cx="75663" cy="2782880"/>
              </a:xfrm>
              <a:prstGeom prst="curvedConnector3">
                <a:avLst>
                  <a:gd name="adj1" fmla="val 402129"/>
                </a:avLst>
              </a:prstGeom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AutoShape 3145">
                <a:extLst>
                  <a:ext uri="{FF2B5EF4-FFF2-40B4-BE49-F238E27FC236}">
                    <a16:creationId xmlns:a16="http://schemas.microsoft.com/office/drawing/2014/main" id="{8857CD42-5DDD-44E6-A3B2-A4F9C63AD7B9}"/>
                  </a:ext>
                </a:extLst>
              </p:cNvPr>
              <p:cNvCxnSpPr>
                <a:cxnSpLocks noChangeShapeType="1"/>
                <a:stCxn id="30" idx="5"/>
                <a:endCxn id="28" idx="0"/>
              </p:cNvCxnSpPr>
              <p:nvPr/>
            </p:nvCxnSpPr>
            <p:spPr bwMode="auto">
              <a:xfrm>
                <a:off x="4314362" y="4061674"/>
                <a:ext cx="506666" cy="573198"/>
              </a:xfrm>
              <a:prstGeom prst="straightConnector1">
                <a:avLst/>
              </a:prstGeom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9" name="Curved Connector 622">
                <a:extLst>
                  <a:ext uri="{FF2B5EF4-FFF2-40B4-BE49-F238E27FC236}">
                    <a16:creationId xmlns:a16="http://schemas.microsoft.com/office/drawing/2014/main" id="{4FFACC0F-54DD-4483-BEDE-8A62F96BACCE}"/>
                  </a:ext>
                </a:extLst>
              </p:cNvPr>
              <p:cNvCxnSpPr>
                <a:cxnSpLocks/>
                <a:stCxn id="28" idx="3"/>
                <a:endCxn id="24" idx="4"/>
              </p:cNvCxnSpPr>
              <p:nvPr/>
            </p:nvCxnSpPr>
            <p:spPr>
              <a:xfrm rot="5400000">
                <a:off x="3751835" y="4097088"/>
                <a:ext cx="71033" cy="1797008"/>
              </a:xfrm>
              <a:prstGeom prst="curvedConnector3">
                <a:avLst>
                  <a:gd name="adj1" fmla="val 303731"/>
                </a:avLst>
              </a:prstGeom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4" name="AutoShape 3145">
                <a:extLst>
                  <a:ext uri="{FF2B5EF4-FFF2-40B4-BE49-F238E27FC236}">
                    <a16:creationId xmlns:a16="http://schemas.microsoft.com/office/drawing/2014/main" id="{21E5C604-5271-41EB-AD86-B10A8CA598FE}"/>
                  </a:ext>
                </a:extLst>
              </p:cNvPr>
              <p:cNvCxnSpPr>
                <a:cxnSpLocks noChangeShapeType="1"/>
                <a:stCxn id="25" idx="7"/>
                <a:endCxn id="27" idx="3"/>
              </p:cNvCxnSpPr>
              <p:nvPr/>
            </p:nvCxnSpPr>
            <p:spPr bwMode="auto">
              <a:xfrm flipV="1">
                <a:off x="3968561" y="4031761"/>
                <a:ext cx="1034989" cy="681496"/>
              </a:xfrm>
              <a:prstGeom prst="straightConnector1">
                <a:avLst/>
              </a:prstGeom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48B0262-B1C8-4C6B-914E-AAA84689A15A}"/>
                    </a:ext>
                  </a:extLst>
                </p:cNvPr>
                <p:cNvSpPr txBox="1"/>
                <p:nvPr/>
              </p:nvSpPr>
              <p:spPr>
                <a:xfrm>
                  <a:off x="5164899" y="2015101"/>
                  <a:ext cx="1293259" cy="3764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sup>
                      </m:sSup>
                    </m:oMath>
                  </a14:m>
                  <a:r>
                    <a:rPr lang="en-CA" b="0" dirty="0"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a14:m>
                  <a:r>
                    <a:rPr lang="en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748B0262-B1C8-4C6B-914E-AAA84689A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899" y="2015101"/>
                  <a:ext cx="1293259" cy="376450"/>
                </a:xfrm>
                <a:prstGeom prst="rect">
                  <a:avLst/>
                </a:prstGeom>
                <a:blipFill>
                  <a:blip r:embed="rId4"/>
                  <a:stretch>
                    <a:fillRect t="-8197" b="-2786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4B553EF-7D7F-4F0C-93FA-FB2C31862CB4}"/>
              </a:ext>
            </a:extLst>
          </p:cNvPr>
          <p:cNvGrpSpPr/>
          <p:nvPr/>
        </p:nvGrpSpPr>
        <p:grpSpPr>
          <a:xfrm>
            <a:off x="6629122" y="1472088"/>
            <a:ext cx="2325935" cy="2061945"/>
            <a:chOff x="6466777" y="1686470"/>
            <a:chExt cx="2325935" cy="206194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0CA57F8-EE14-4DF9-9C3F-C22EED7E9582}"/>
                </a:ext>
              </a:extLst>
            </p:cNvPr>
            <p:cNvGrpSpPr/>
            <p:nvPr/>
          </p:nvGrpSpPr>
          <p:grpSpPr>
            <a:xfrm>
              <a:off x="6763953" y="1686470"/>
              <a:ext cx="1641335" cy="1395336"/>
              <a:chOff x="6698077" y="1820951"/>
              <a:chExt cx="1641335" cy="1395336"/>
            </a:xfrm>
          </p:grpSpPr>
          <p:sp>
            <p:nvSpPr>
              <p:cNvPr id="79" name="TextBox 225">
                <a:extLst>
                  <a:ext uri="{FF2B5EF4-FFF2-40B4-BE49-F238E27FC236}">
                    <a16:creationId xmlns:a16="http://schemas.microsoft.com/office/drawing/2014/main" id="{001DE639-C36D-4C17-AA66-F9B8C53303B9}"/>
                  </a:ext>
                </a:extLst>
              </p:cNvPr>
              <p:cNvSpPr txBox="1"/>
              <p:nvPr/>
            </p:nvSpPr>
            <p:spPr>
              <a:xfrm>
                <a:off x="7365771" y="1820951"/>
                <a:ext cx="637482" cy="65726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95B411D-53F8-452D-822A-2F99C9BBC175}"/>
                  </a:ext>
                </a:extLst>
              </p:cNvPr>
              <p:cNvCxnSpPr/>
              <p:nvPr/>
            </p:nvCxnSpPr>
            <p:spPr>
              <a:xfrm flipH="1">
                <a:off x="6903555" y="2381320"/>
                <a:ext cx="286473" cy="4795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85AD1FB-4DCE-474F-8A81-853DC6D26184}"/>
                  </a:ext>
                </a:extLst>
              </p:cNvPr>
              <p:cNvCxnSpPr/>
              <p:nvPr/>
            </p:nvCxnSpPr>
            <p:spPr>
              <a:xfrm>
                <a:off x="7425242" y="2381320"/>
                <a:ext cx="277255" cy="47953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CE5A6297-DE3D-4B0D-A220-870EBDFE066A}"/>
                  </a:ext>
                </a:extLst>
              </p:cNvPr>
              <p:cNvCxnSpPr/>
              <p:nvPr/>
            </p:nvCxnSpPr>
            <p:spPr>
              <a:xfrm flipV="1">
                <a:off x="7069877" y="3035198"/>
                <a:ext cx="466300" cy="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TextBox 237">
                <a:extLst>
                  <a:ext uri="{FF2B5EF4-FFF2-40B4-BE49-F238E27FC236}">
                    <a16:creationId xmlns:a16="http://schemas.microsoft.com/office/drawing/2014/main" id="{375F98B0-E991-4CCA-BF81-D4E0244F391D}"/>
                  </a:ext>
                </a:extLst>
              </p:cNvPr>
              <p:cNvSpPr txBox="1"/>
              <p:nvPr/>
            </p:nvSpPr>
            <p:spPr>
              <a:xfrm>
                <a:off x="7690744" y="2492613"/>
                <a:ext cx="648668" cy="5145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Box 237">
                <a:extLst>
                  <a:ext uri="{FF2B5EF4-FFF2-40B4-BE49-F238E27FC236}">
                    <a16:creationId xmlns:a16="http://schemas.microsoft.com/office/drawing/2014/main" id="{D0293B6A-C301-44B6-A06E-58C948DF597D}"/>
                  </a:ext>
                </a:extLst>
              </p:cNvPr>
              <p:cNvSpPr txBox="1"/>
              <p:nvPr/>
            </p:nvSpPr>
            <p:spPr>
              <a:xfrm>
                <a:off x="6711891" y="2478111"/>
                <a:ext cx="286473" cy="447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EBFDFD8D-5884-48DC-8071-696C8C65CBD5}"/>
                  </a:ext>
                </a:extLst>
              </p:cNvPr>
              <p:cNvSpPr/>
              <p:nvPr/>
            </p:nvSpPr>
            <p:spPr>
              <a:xfrm>
                <a:off x="6698077" y="2810061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A817645-3149-4080-8BA1-AAEA27C9039A}"/>
                  </a:ext>
                </a:extLst>
              </p:cNvPr>
              <p:cNvSpPr/>
              <p:nvPr/>
            </p:nvSpPr>
            <p:spPr>
              <a:xfrm>
                <a:off x="7522096" y="2835287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2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747CC32-E631-4802-99FF-F9E249563AF5}"/>
                  </a:ext>
                </a:extLst>
              </p:cNvPr>
              <p:cNvSpPr/>
              <p:nvPr/>
            </p:nvSpPr>
            <p:spPr>
              <a:xfrm>
                <a:off x="7124487" y="2104052"/>
                <a:ext cx="382326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61BEE95-F370-48C4-9550-E8B29FDB752B}"/>
                    </a:ext>
                  </a:extLst>
                </p:cNvPr>
                <p:cNvSpPr txBox="1"/>
                <p:nvPr/>
              </p:nvSpPr>
              <p:spPr>
                <a:xfrm>
                  <a:off x="6466777" y="3102084"/>
                  <a:ext cx="232593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Query </a:t>
                  </a:r>
                  <a14:m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a14:m>
                  <a:r>
                    <a:rPr lang="en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with shortest-path distance </a:t>
                  </a:r>
                  <a14:m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a14:m>
                  <a:endPara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61BEE95-F370-48C4-9550-E8B29FDB75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777" y="3102084"/>
                  <a:ext cx="2325935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094" t="-5660" r="-785" b="-141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5E5CD53-691B-4EB2-8456-F3DE6948ED20}"/>
                  </a:ext>
                </a:extLst>
              </p:cNvPr>
              <p:cNvSpPr txBox="1"/>
              <p:nvPr/>
            </p:nvSpPr>
            <p:spPr>
              <a:xfrm>
                <a:off x="2596517" y="5001427"/>
                <a:ext cx="658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⋈</m:t>
                      </m:r>
                    </m:oMath>
                  </m:oMathPara>
                </a14:m>
                <a:endParaRPr lang="en-C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95E5CD53-691B-4EB2-8456-F3DE6948E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517" y="5001427"/>
                <a:ext cx="658297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9C57527-0DF6-4855-8059-383A2AC0D7E7}"/>
                  </a:ext>
                </a:extLst>
              </p:cNvPr>
              <p:cNvSpPr txBox="1"/>
              <p:nvPr/>
            </p:nvSpPr>
            <p:spPr>
              <a:xfrm>
                <a:off x="4341580" y="4979201"/>
                <a:ext cx="658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⋈</m:t>
                      </m:r>
                    </m:oMath>
                  </m:oMathPara>
                </a14:m>
                <a:endParaRPr lang="en-C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9C57527-0DF6-4855-8059-383A2AC0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1580" y="4979201"/>
                <a:ext cx="658297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TextBox 96">
            <a:extLst>
              <a:ext uri="{FF2B5EF4-FFF2-40B4-BE49-F238E27FC236}">
                <a16:creationId xmlns:a16="http://schemas.microsoft.com/office/drawing/2014/main" id="{7087D9D8-0F00-4F1F-B551-7DBCB79917B0}"/>
              </a:ext>
            </a:extLst>
          </p:cNvPr>
          <p:cNvSpPr txBox="1"/>
          <p:nvPr/>
        </p:nvSpPr>
        <p:spPr>
          <a:xfrm>
            <a:off x="6165799" y="4913848"/>
            <a:ext cx="1903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Natural Join of Relations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DA29D1-9FBB-4C4D-95B7-CAD4F4519012}"/>
              </a:ext>
            </a:extLst>
          </p:cNvPr>
          <p:cNvGrpSpPr/>
          <p:nvPr/>
        </p:nvGrpSpPr>
        <p:grpSpPr>
          <a:xfrm>
            <a:off x="989648" y="3895038"/>
            <a:ext cx="1990346" cy="574231"/>
            <a:chOff x="989648" y="3895038"/>
            <a:chExt cx="1990346" cy="5742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232F5FD-4EC5-4641-A20C-95A1E914659B}"/>
                    </a:ext>
                  </a:extLst>
                </p:cNvPr>
                <p:cNvSpPr txBox="1"/>
                <p:nvPr/>
              </p:nvSpPr>
              <p:spPr>
                <a:xfrm>
                  <a:off x="1754345" y="4099937"/>
                  <a:ext cx="658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F232F5FD-4EC5-4641-A20C-95A1E9146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4345" y="4099937"/>
                  <a:ext cx="658297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49E5013-AA0F-41D9-A9DD-8423D5510D87}"/>
                    </a:ext>
                  </a:extLst>
                </p:cNvPr>
                <p:cNvSpPr txBox="1"/>
                <p:nvPr/>
              </p:nvSpPr>
              <p:spPr>
                <a:xfrm>
                  <a:off x="989648" y="3895038"/>
                  <a:ext cx="1990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49E5013-AA0F-41D9-A9DD-8423D5510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648" y="3895038"/>
                  <a:ext cx="199034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4D3E229-8387-4DAF-BAAF-BC240CFBA928}"/>
              </a:ext>
            </a:extLst>
          </p:cNvPr>
          <p:cNvGrpSpPr/>
          <p:nvPr/>
        </p:nvGrpSpPr>
        <p:grpSpPr>
          <a:xfrm>
            <a:off x="2820718" y="3895038"/>
            <a:ext cx="1990346" cy="574231"/>
            <a:chOff x="2820718" y="3895038"/>
            <a:chExt cx="1990346" cy="57423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8624C39-355F-476C-AC3E-0C548381D533}"/>
                    </a:ext>
                  </a:extLst>
                </p:cNvPr>
                <p:cNvSpPr txBox="1"/>
                <p:nvPr/>
              </p:nvSpPr>
              <p:spPr>
                <a:xfrm>
                  <a:off x="3526121" y="4099937"/>
                  <a:ext cx="658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8624C39-355F-476C-AC3E-0C548381D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121" y="4099937"/>
                  <a:ext cx="658297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A24B64C-F4DA-4C26-8164-B368BC97C242}"/>
                    </a:ext>
                  </a:extLst>
                </p:cNvPr>
                <p:cNvSpPr txBox="1"/>
                <p:nvPr/>
              </p:nvSpPr>
              <p:spPr>
                <a:xfrm>
                  <a:off x="2820718" y="3895038"/>
                  <a:ext cx="1990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EA24B64C-F4DA-4C26-8164-B368BC97C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0718" y="3895038"/>
                  <a:ext cx="1990346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4402E3-8FB9-4D92-ADE1-2654A1469397}"/>
              </a:ext>
            </a:extLst>
          </p:cNvPr>
          <p:cNvGrpSpPr/>
          <p:nvPr/>
        </p:nvGrpSpPr>
        <p:grpSpPr>
          <a:xfrm>
            <a:off x="4609064" y="3899996"/>
            <a:ext cx="1990346" cy="596465"/>
            <a:chOff x="4609064" y="3899996"/>
            <a:chExt cx="1990346" cy="59646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7CF1B61-93CF-4BD5-A56E-0BC98523B859}"/>
                    </a:ext>
                  </a:extLst>
                </p:cNvPr>
                <p:cNvSpPr txBox="1"/>
                <p:nvPr/>
              </p:nvSpPr>
              <p:spPr>
                <a:xfrm>
                  <a:off x="5267690" y="4127129"/>
                  <a:ext cx="658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7CF1B61-93CF-4BD5-A56E-0BC98523B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7690" y="4127129"/>
                  <a:ext cx="658297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26F91D66-EB89-444C-84CA-95708FFB9CFC}"/>
                    </a:ext>
                  </a:extLst>
                </p:cNvPr>
                <p:cNvSpPr txBox="1"/>
                <p:nvPr/>
              </p:nvSpPr>
              <p:spPr>
                <a:xfrm>
                  <a:off x="4609064" y="3899996"/>
                  <a:ext cx="19903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oMath>
                    </m:oMathPara>
                  </a14:m>
                  <a:endPara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26F91D66-EB89-444C-84CA-95708FFB9C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9064" y="3899996"/>
                  <a:ext cx="1990346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7960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  <p:bldP spid="9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3CC72AF-186B-4C20-AACB-5853B041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76319-04CF-40EA-9AA8-87936443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F99D5D50-73EF-4778-99EF-0BC9981C12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72387"/>
              </p:ext>
            </p:extLst>
          </p:nvPr>
        </p:nvGraphicFramePr>
        <p:xfrm>
          <a:off x="809764" y="1477412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30407"/>
                  </a:ext>
                </a:extLst>
              </a:tr>
            </a:tbl>
          </a:graphicData>
        </a:graphic>
      </p:graphicFrame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5B42B3ED-5C12-4063-8CAC-BEEFEF720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03475"/>
              </p:ext>
            </p:extLst>
          </p:nvPr>
        </p:nvGraphicFramePr>
        <p:xfrm>
          <a:off x="2623428" y="1477412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2824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160223A-C08A-4BAB-A739-213A58A8C98F}"/>
                  </a:ext>
                </a:extLst>
              </p:cNvPr>
              <p:cNvSpPr txBox="1"/>
              <p:nvPr/>
            </p:nvSpPr>
            <p:spPr>
              <a:xfrm>
                <a:off x="878295" y="1123805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1160223A-C08A-4BAB-A739-213A58A8C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95" y="1123805"/>
                <a:ext cx="658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1D86892-33DB-4866-8A6C-74881B51DA00}"/>
                  </a:ext>
                </a:extLst>
              </p:cNvPr>
              <p:cNvSpPr txBox="1"/>
              <p:nvPr/>
            </p:nvSpPr>
            <p:spPr>
              <a:xfrm>
                <a:off x="2661528" y="1123805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1D86892-33DB-4866-8A6C-74881B51D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1528" y="1123805"/>
                <a:ext cx="658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5D3C0C6-F15E-406D-8A57-8E8CA7D5703F}"/>
                  </a:ext>
                </a:extLst>
              </p:cNvPr>
              <p:cNvSpPr txBox="1"/>
              <p:nvPr/>
            </p:nvSpPr>
            <p:spPr>
              <a:xfrm>
                <a:off x="1801632" y="2023000"/>
                <a:ext cx="658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⋈</m:t>
                      </m:r>
                    </m:oMath>
                  </m:oMathPara>
                </a14:m>
                <a:endParaRPr lang="en-C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5D3C0C6-F15E-406D-8A57-8E8CA7D57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632" y="2023000"/>
                <a:ext cx="658297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A509877-E3A8-49EB-ADB8-B4324744E348}"/>
                  </a:ext>
                </a:extLst>
              </p:cNvPr>
              <p:cNvSpPr txBox="1"/>
              <p:nvPr/>
            </p:nvSpPr>
            <p:spPr>
              <a:xfrm>
                <a:off x="3687784" y="2014821"/>
                <a:ext cx="658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C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A509877-E3A8-49EB-ADB8-B4324744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784" y="2014821"/>
                <a:ext cx="65829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" name="Table 142">
            <a:extLst>
              <a:ext uri="{FF2B5EF4-FFF2-40B4-BE49-F238E27FC236}">
                <a16:creationId xmlns:a16="http://schemas.microsoft.com/office/drawing/2014/main" id="{38FA8BA3-4FCA-448A-9288-A1DD18812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450810"/>
              </p:ext>
            </p:extLst>
          </p:nvPr>
        </p:nvGraphicFramePr>
        <p:xfrm>
          <a:off x="4406045" y="1091640"/>
          <a:ext cx="1371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432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3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49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911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69F1238-072C-483C-8E06-A74C5A3FDF9B}"/>
                  </a:ext>
                </a:extLst>
              </p:cNvPr>
              <p:cNvSpPr txBox="1"/>
              <p:nvPr/>
            </p:nvSpPr>
            <p:spPr>
              <a:xfrm>
                <a:off x="4762696" y="729734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123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69F1238-072C-483C-8E06-A74C5A3FD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696" y="729734"/>
                <a:ext cx="6582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F643628-871F-4371-83B2-02C8269D941C}"/>
                  </a:ext>
                </a:extLst>
              </p:cNvPr>
              <p:cNvSpPr txBox="1"/>
              <p:nvPr/>
            </p:nvSpPr>
            <p:spPr>
              <a:xfrm>
                <a:off x="821670" y="4899700"/>
                <a:ext cx="658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⋈</m:t>
                      </m:r>
                    </m:oMath>
                  </m:oMathPara>
                </a14:m>
                <a:endParaRPr lang="en-C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F643628-871F-4371-83B2-02C8269D9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70" y="4899700"/>
                <a:ext cx="658297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8" name="Table 147">
            <a:extLst>
              <a:ext uri="{FF2B5EF4-FFF2-40B4-BE49-F238E27FC236}">
                <a16:creationId xmlns:a16="http://schemas.microsoft.com/office/drawing/2014/main" id="{892BA69D-633B-4388-9F21-7632D32E6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423801"/>
              </p:ext>
            </p:extLst>
          </p:nvPr>
        </p:nvGraphicFramePr>
        <p:xfrm>
          <a:off x="1516898" y="4524529"/>
          <a:ext cx="838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35FE6DA-949A-4CCF-B32E-37E74F8FF1F7}"/>
                  </a:ext>
                </a:extLst>
              </p:cNvPr>
              <p:cNvSpPr txBox="1"/>
              <p:nvPr/>
            </p:nvSpPr>
            <p:spPr>
              <a:xfrm>
                <a:off x="1647964" y="4136705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35FE6DA-949A-4CCF-B32E-37E74F8F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964" y="4136705"/>
                <a:ext cx="65829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A2184E4-D166-45D1-8CF4-F4848AC498E6}"/>
                  </a:ext>
                </a:extLst>
              </p:cNvPr>
              <p:cNvSpPr txBox="1"/>
              <p:nvPr/>
            </p:nvSpPr>
            <p:spPr>
              <a:xfrm>
                <a:off x="2561881" y="4923951"/>
                <a:ext cx="658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C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A2184E4-D166-45D1-8CF4-F4848AC49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881" y="4923951"/>
                <a:ext cx="658297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1" name="Table 150">
            <a:extLst>
              <a:ext uri="{FF2B5EF4-FFF2-40B4-BE49-F238E27FC236}">
                <a16:creationId xmlns:a16="http://schemas.microsoft.com/office/drawing/2014/main" id="{9AC4B1A8-F815-43A5-B1B5-2E89BE4C8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876754"/>
              </p:ext>
            </p:extLst>
          </p:nvPr>
        </p:nvGraphicFramePr>
        <p:xfrm>
          <a:off x="3416916" y="4789296"/>
          <a:ext cx="1371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432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6DB83F4-546B-4394-892D-D12D54457FC5}"/>
                  </a:ext>
                </a:extLst>
              </p:cNvPr>
              <p:cNvSpPr txBox="1"/>
              <p:nvPr/>
            </p:nvSpPr>
            <p:spPr>
              <a:xfrm>
                <a:off x="3773567" y="4394250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123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6DB83F4-546B-4394-892D-D12D54457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567" y="4394250"/>
                <a:ext cx="658297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AF0CCEC-64BE-48DB-9E2E-99CE37EEF406}"/>
                  </a:ext>
                </a:extLst>
              </p:cNvPr>
              <p:cNvSpPr txBox="1"/>
              <p:nvPr/>
            </p:nvSpPr>
            <p:spPr>
              <a:xfrm>
                <a:off x="5968316" y="1716445"/>
                <a:ext cx="3021174" cy="3449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need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12</m:t>
                            </m:r>
                          </m:sub>
                        </m:sSub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23</m:t>
                            </m:r>
                          </m:sub>
                        </m:sSub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31</m:t>
                            </m:r>
                          </m:sub>
                        </m:sSub>
                      </m:e>
                    </m:d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=4×3×3=36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times computation.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Theoretically, the Natural Joins are NP-hard problem with running time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CA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|</m:t>
                        </m:r>
                      </m:e>
                    </m:nary>
                    <m:r>
                      <a:rPr lang="en-CA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1AF0CCEC-64BE-48DB-9E2E-99CE37EEF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316" y="1716445"/>
                <a:ext cx="3021174" cy="3449919"/>
              </a:xfrm>
              <a:prstGeom prst="rect">
                <a:avLst/>
              </a:prstGeom>
              <a:blipFill>
                <a:blip r:embed="rId13"/>
                <a:stretch>
                  <a:fillRect l="-2621" t="-1413" b="-242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4" name="Speech Bubble: Rectangle 153">
            <a:extLst>
              <a:ext uri="{FF2B5EF4-FFF2-40B4-BE49-F238E27FC236}">
                <a16:creationId xmlns:a16="http://schemas.microsoft.com/office/drawing/2014/main" id="{4A53F9D1-BE86-4C43-9AF3-0099489E5AE4}"/>
              </a:ext>
            </a:extLst>
          </p:cNvPr>
          <p:cNvSpPr/>
          <p:nvPr/>
        </p:nvSpPr>
        <p:spPr>
          <a:xfrm>
            <a:off x="4996504" y="5719338"/>
            <a:ext cx="1174617" cy="523394"/>
          </a:xfrm>
          <a:prstGeom prst="wedgeRectCallout">
            <a:avLst>
              <a:gd name="adj1" fmla="val -59560"/>
              <a:gd name="adj2" fmla="val -101730"/>
            </a:avLst>
          </a:prstGeom>
          <a:solidFill>
            <a:srgbClr val="FFFF00"/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matching results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5E3384-513E-4CD1-B4C2-FB3AE968FD53}"/>
              </a:ext>
            </a:extLst>
          </p:cNvPr>
          <p:cNvSpPr txBox="1"/>
          <p:nvPr/>
        </p:nvSpPr>
        <p:spPr>
          <a:xfrm>
            <a:off x="6592170" y="5199418"/>
            <a:ext cx="19862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do better!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840AFDCD-D488-41AD-91B9-9117AFD68476}"/>
              </a:ext>
            </a:extLst>
          </p:cNvPr>
          <p:cNvCxnSpPr>
            <a:cxnSpLocks/>
            <a:endCxn id="147" idx="1"/>
          </p:cNvCxnSpPr>
          <p:nvPr/>
        </p:nvCxnSpPr>
        <p:spPr>
          <a:xfrm rot="10800000" flipV="1">
            <a:off x="821670" y="3403608"/>
            <a:ext cx="3679340" cy="1819258"/>
          </a:xfrm>
          <a:prstGeom prst="curvedConnector3">
            <a:avLst>
              <a:gd name="adj1" fmla="val 106213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54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9" grpId="0"/>
      <p:bldP spid="150" grpId="0"/>
      <p:bldP spid="152" grpId="0"/>
      <p:bldP spid="153" grpId="0"/>
      <p:bldP spid="154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3CC72AF-186B-4C20-AACB-5853B041A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76319-04CF-40EA-9AA8-879364436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D698C7-498E-485A-A9E2-F3BC64393018}"/>
              </a:ext>
            </a:extLst>
          </p:cNvPr>
          <p:cNvGrpSpPr/>
          <p:nvPr/>
        </p:nvGrpSpPr>
        <p:grpSpPr>
          <a:xfrm>
            <a:off x="1892525" y="4040175"/>
            <a:ext cx="2679475" cy="2050973"/>
            <a:chOff x="843501" y="3752961"/>
            <a:chExt cx="2679475" cy="205097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0D4D23-EFE8-4CDB-80F2-8AE95E8597CC}"/>
                </a:ext>
              </a:extLst>
            </p:cNvPr>
            <p:cNvGrpSpPr/>
            <p:nvPr/>
          </p:nvGrpSpPr>
          <p:grpSpPr>
            <a:xfrm>
              <a:off x="1083726" y="4142645"/>
              <a:ext cx="2439250" cy="1661289"/>
              <a:chOff x="1889365" y="1814577"/>
              <a:chExt cx="2439250" cy="1661289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3EC2A59-99D2-4485-A227-8A6C91783F6A}"/>
                  </a:ext>
                </a:extLst>
              </p:cNvPr>
              <p:cNvSpPr/>
              <p:nvPr/>
            </p:nvSpPr>
            <p:spPr>
              <a:xfrm>
                <a:off x="1889365" y="1814577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6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CF82E79-5FEC-40E5-B65C-447FE15223AB}"/>
                  </a:ext>
                </a:extLst>
              </p:cNvPr>
              <p:cNvSpPr/>
              <p:nvPr/>
            </p:nvSpPr>
            <p:spPr>
              <a:xfrm>
                <a:off x="1889365" y="2468975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8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C1F279C-8D5E-44F3-8D8C-7B485A6C0C36}"/>
                  </a:ext>
                </a:extLst>
              </p:cNvPr>
              <p:cNvSpPr/>
              <p:nvPr/>
            </p:nvSpPr>
            <p:spPr>
              <a:xfrm>
                <a:off x="1889365" y="3094866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7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7890CA2-EEEA-48C5-979E-618B18344570}"/>
                  </a:ext>
                </a:extLst>
              </p:cNvPr>
              <p:cNvSpPr/>
              <p:nvPr/>
            </p:nvSpPr>
            <p:spPr>
              <a:xfrm>
                <a:off x="2831536" y="1814577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en-CA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457D5DF7-223B-4572-AB48-FA922DA5362A}"/>
                  </a:ext>
                </a:extLst>
              </p:cNvPr>
              <p:cNvSpPr/>
              <p:nvPr/>
            </p:nvSpPr>
            <p:spPr>
              <a:xfrm>
                <a:off x="2831536" y="2468975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5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06F3D6D-1695-4D83-A0FA-012898FD7C03}"/>
                  </a:ext>
                </a:extLst>
              </p:cNvPr>
              <p:cNvSpPr/>
              <p:nvPr/>
            </p:nvSpPr>
            <p:spPr>
              <a:xfrm>
                <a:off x="2831536" y="3094866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9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E7BC1F2-2389-402D-8651-E0025333A664}"/>
                  </a:ext>
                </a:extLst>
              </p:cNvPr>
              <p:cNvSpPr/>
              <p:nvPr/>
            </p:nvSpPr>
            <p:spPr>
              <a:xfrm>
                <a:off x="3700490" y="1814577"/>
                <a:ext cx="382326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en-CA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A055FE6-43A7-4E2B-BEF5-94A3B1A17509}"/>
                  </a:ext>
                </a:extLst>
              </p:cNvPr>
              <p:cNvSpPr/>
              <p:nvPr/>
            </p:nvSpPr>
            <p:spPr>
              <a:xfrm>
                <a:off x="3700490" y="3094866"/>
                <a:ext cx="382326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CFA8AE0-6323-45C0-A436-BC88590628DE}"/>
                  </a:ext>
                </a:extLst>
              </p:cNvPr>
              <p:cNvSpPr/>
              <p:nvPr/>
            </p:nvSpPr>
            <p:spPr>
              <a:xfrm>
                <a:off x="3700490" y="2468975"/>
                <a:ext cx="628125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10</a:t>
                </a:r>
              </a:p>
            </p:txBody>
          </p:sp>
          <p:cxnSp>
            <p:nvCxnSpPr>
              <p:cNvPr id="36" name="AutoShape 3457">
                <a:extLst>
                  <a:ext uri="{FF2B5EF4-FFF2-40B4-BE49-F238E27FC236}">
                    <a16:creationId xmlns:a16="http://schemas.microsoft.com/office/drawing/2014/main" id="{9228A928-76B8-4149-9A0B-0D88F47D3DB8}"/>
                  </a:ext>
                </a:extLst>
              </p:cNvPr>
              <p:cNvCxnSpPr>
                <a:cxnSpLocks noChangeShapeType="1"/>
                <a:stCxn id="27" idx="6"/>
                <a:endCxn id="30" idx="2"/>
              </p:cNvCxnSpPr>
              <p:nvPr/>
            </p:nvCxnSpPr>
            <p:spPr bwMode="auto">
              <a:xfrm>
                <a:off x="2271691" y="2005077"/>
                <a:ext cx="55984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AutoShape 3457">
                <a:extLst>
                  <a:ext uri="{FF2B5EF4-FFF2-40B4-BE49-F238E27FC236}">
                    <a16:creationId xmlns:a16="http://schemas.microsoft.com/office/drawing/2014/main" id="{82A7D35C-88AF-4B4F-9399-553CCEDF36E0}"/>
                  </a:ext>
                </a:extLst>
              </p:cNvPr>
              <p:cNvCxnSpPr>
                <a:cxnSpLocks noChangeShapeType="1"/>
                <a:stCxn id="30" idx="6"/>
                <a:endCxn id="33" idx="2"/>
              </p:cNvCxnSpPr>
              <p:nvPr/>
            </p:nvCxnSpPr>
            <p:spPr bwMode="auto">
              <a:xfrm>
                <a:off x="3213862" y="2005077"/>
                <a:ext cx="486628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AutoShape 3457">
                <a:extLst>
                  <a:ext uri="{FF2B5EF4-FFF2-40B4-BE49-F238E27FC236}">
                    <a16:creationId xmlns:a16="http://schemas.microsoft.com/office/drawing/2014/main" id="{04E7039B-3C87-44F1-8033-F62C69AFE45A}"/>
                  </a:ext>
                </a:extLst>
              </p:cNvPr>
              <p:cNvCxnSpPr>
                <a:cxnSpLocks noChangeShapeType="1"/>
                <a:stCxn id="28" idx="6"/>
                <a:endCxn id="31" idx="2"/>
              </p:cNvCxnSpPr>
              <p:nvPr/>
            </p:nvCxnSpPr>
            <p:spPr bwMode="auto">
              <a:xfrm>
                <a:off x="2271691" y="2659475"/>
                <a:ext cx="55984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AutoShape 3457">
                <a:extLst>
                  <a:ext uri="{FF2B5EF4-FFF2-40B4-BE49-F238E27FC236}">
                    <a16:creationId xmlns:a16="http://schemas.microsoft.com/office/drawing/2014/main" id="{C5573538-6A00-4B51-87D6-9DD721E8B6D2}"/>
                  </a:ext>
                </a:extLst>
              </p:cNvPr>
              <p:cNvCxnSpPr>
                <a:cxnSpLocks noChangeShapeType="1"/>
                <a:stCxn id="29" idx="6"/>
                <a:endCxn id="32" idx="2"/>
              </p:cNvCxnSpPr>
              <p:nvPr/>
            </p:nvCxnSpPr>
            <p:spPr bwMode="auto">
              <a:xfrm>
                <a:off x="2271691" y="3285366"/>
                <a:ext cx="55984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AutoShape 3457">
                <a:extLst>
                  <a:ext uri="{FF2B5EF4-FFF2-40B4-BE49-F238E27FC236}">
                    <a16:creationId xmlns:a16="http://schemas.microsoft.com/office/drawing/2014/main" id="{C6DD0B1F-1F2A-4271-A60E-97F8BEFF0B8C}"/>
                  </a:ext>
                </a:extLst>
              </p:cNvPr>
              <p:cNvCxnSpPr>
                <a:cxnSpLocks noChangeShapeType="1"/>
                <a:stCxn id="28" idx="6"/>
                <a:endCxn id="32" idx="2"/>
              </p:cNvCxnSpPr>
              <p:nvPr/>
            </p:nvCxnSpPr>
            <p:spPr bwMode="auto">
              <a:xfrm>
                <a:off x="2271691" y="2659475"/>
                <a:ext cx="559845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AutoShape 3457">
                <a:extLst>
                  <a:ext uri="{FF2B5EF4-FFF2-40B4-BE49-F238E27FC236}">
                    <a16:creationId xmlns:a16="http://schemas.microsoft.com/office/drawing/2014/main" id="{28774EE0-D9D7-40F2-B9E8-0E4EC7E30A87}"/>
                  </a:ext>
                </a:extLst>
              </p:cNvPr>
              <p:cNvCxnSpPr>
                <a:cxnSpLocks noChangeShapeType="1"/>
                <a:stCxn id="31" idx="6"/>
                <a:endCxn id="34" idx="2"/>
              </p:cNvCxnSpPr>
              <p:nvPr/>
            </p:nvCxnSpPr>
            <p:spPr bwMode="auto">
              <a:xfrm>
                <a:off x="3213862" y="2659475"/>
                <a:ext cx="486628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AutoShape 3457">
                <a:extLst>
                  <a:ext uri="{FF2B5EF4-FFF2-40B4-BE49-F238E27FC236}">
                    <a16:creationId xmlns:a16="http://schemas.microsoft.com/office/drawing/2014/main" id="{FD74BE89-89E4-418D-9ABB-CBB0186B2F31}"/>
                  </a:ext>
                </a:extLst>
              </p:cNvPr>
              <p:cNvCxnSpPr>
                <a:cxnSpLocks noChangeShapeType="1"/>
                <a:stCxn id="32" idx="6"/>
                <a:endCxn id="34" idx="2"/>
              </p:cNvCxnSpPr>
              <p:nvPr/>
            </p:nvCxnSpPr>
            <p:spPr bwMode="auto">
              <a:xfrm>
                <a:off x="3213862" y="3285366"/>
                <a:ext cx="486628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AutoShape 3457">
                <a:extLst>
                  <a:ext uri="{FF2B5EF4-FFF2-40B4-BE49-F238E27FC236}">
                    <a16:creationId xmlns:a16="http://schemas.microsoft.com/office/drawing/2014/main" id="{1EA7D28D-8BC0-4EFA-982F-526753EFD2B9}"/>
                  </a:ext>
                </a:extLst>
              </p:cNvPr>
              <p:cNvCxnSpPr>
                <a:cxnSpLocks noChangeShapeType="1"/>
                <a:stCxn id="32" idx="6"/>
                <a:endCxn id="35" idx="2"/>
              </p:cNvCxnSpPr>
              <p:nvPr/>
            </p:nvCxnSpPr>
            <p:spPr bwMode="auto">
              <a:xfrm flipV="1">
                <a:off x="3213862" y="2659475"/>
                <a:ext cx="486628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3457">
                <a:extLst>
                  <a:ext uri="{FF2B5EF4-FFF2-40B4-BE49-F238E27FC236}">
                    <a16:creationId xmlns:a16="http://schemas.microsoft.com/office/drawing/2014/main" id="{73B6E66D-A65D-4C2A-988A-DA150344E3A1}"/>
                  </a:ext>
                </a:extLst>
              </p:cNvPr>
              <p:cNvCxnSpPr>
                <a:cxnSpLocks noChangeShapeType="1"/>
                <a:stCxn id="27" idx="6"/>
                <a:endCxn id="35" idx="2"/>
              </p:cNvCxnSpPr>
              <p:nvPr/>
            </p:nvCxnSpPr>
            <p:spPr bwMode="auto">
              <a:xfrm>
                <a:off x="2271691" y="2005077"/>
                <a:ext cx="1428799" cy="654398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AutoShape 3462">
                <a:extLst>
                  <a:ext uri="{FF2B5EF4-FFF2-40B4-BE49-F238E27FC236}">
                    <a16:creationId xmlns:a16="http://schemas.microsoft.com/office/drawing/2014/main" id="{DB2363E7-FA8D-47FE-BFB4-B72D301E21BB}"/>
                  </a:ext>
                </a:extLst>
              </p:cNvPr>
              <p:cNvCxnSpPr>
                <a:cxnSpLocks noChangeShapeType="1"/>
                <a:stCxn id="35" idx="2"/>
                <a:endCxn id="28" idx="7"/>
              </p:cNvCxnSpPr>
              <p:nvPr/>
            </p:nvCxnSpPr>
            <p:spPr bwMode="auto">
              <a:xfrm rot="10800000">
                <a:off x="2215702" y="2524771"/>
                <a:ext cx="1484789" cy="134704"/>
              </a:xfrm>
              <a:prstGeom prst="curvedConnector4">
                <a:avLst>
                  <a:gd name="adj1" fmla="val 32733"/>
                  <a:gd name="adj2" fmla="val 207833"/>
                </a:avLst>
              </a:prstGeom>
              <a:noFill/>
              <a:ln w="3175">
                <a:solidFill>
                  <a:schemeClr val="tx1"/>
                </a:solidFill>
                <a:prstDash val="solid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6" name="AutoShape 3462">
                <a:extLst>
                  <a:ext uri="{FF2B5EF4-FFF2-40B4-BE49-F238E27FC236}">
                    <a16:creationId xmlns:a16="http://schemas.microsoft.com/office/drawing/2014/main" id="{37537DC6-AD92-4707-B243-FEAAE64A879F}"/>
                  </a:ext>
                </a:extLst>
              </p:cNvPr>
              <p:cNvCxnSpPr>
                <a:cxnSpLocks noChangeShapeType="1"/>
                <a:stCxn id="34" idx="3"/>
                <a:endCxn id="29" idx="5"/>
              </p:cNvCxnSpPr>
              <p:nvPr/>
            </p:nvCxnSpPr>
            <p:spPr bwMode="auto">
              <a:xfrm rot="5400000">
                <a:off x="2986091" y="2649681"/>
                <a:ext cx="12700" cy="1540779"/>
              </a:xfrm>
              <a:prstGeom prst="curvedConnector3">
                <a:avLst>
                  <a:gd name="adj1" fmla="val 1264354"/>
                </a:avLst>
              </a:prstGeom>
              <a:noFill/>
              <a:ln w="3175">
                <a:solidFill>
                  <a:schemeClr val="tx1"/>
                </a:solidFill>
                <a:prstDash val="solid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237">
                  <a:extLst>
                    <a:ext uri="{FF2B5EF4-FFF2-40B4-BE49-F238E27FC236}">
                      <a16:creationId xmlns:a16="http://schemas.microsoft.com/office/drawing/2014/main" id="{743D35DA-CA07-40E4-9C86-8F62B76AFA70}"/>
                    </a:ext>
                  </a:extLst>
                </p:cNvPr>
                <p:cNvSpPr txBox="1"/>
                <p:nvPr/>
              </p:nvSpPr>
              <p:spPr>
                <a:xfrm>
                  <a:off x="843501" y="3752961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9" name="TextBox 237">
                  <a:extLst>
                    <a:ext uri="{FF2B5EF4-FFF2-40B4-BE49-F238E27FC236}">
                      <a16:creationId xmlns:a16="http://schemas.microsoft.com/office/drawing/2014/main" id="{743D35DA-CA07-40E4-9C86-8F62B76AFA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501" y="3752961"/>
                  <a:ext cx="827908" cy="298447"/>
                </a:xfrm>
                <a:prstGeom prst="rect">
                  <a:avLst/>
                </a:prstGeom>
                <a:blipFill>
                  <a:blip r:embed="rId4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237">
                  <a:extLst>
                    <a:ext uri="{FF2B5EF4-FFF2-40B4-BE49-F238E27FC236}">
                      <a16:creationId xmlns:a16="http://schemas.microsoft.com/office/drawing/2014/main" id="{D62E4006-6532-4E65-8BAC-B16FC83EA779}"/>
                    </a:ext>
                  </a:extLst>
                </p:cNvPr>
                <p:cNvSpPr txBox="1"/>
                <p:nvPr/>
              </p:nvSpPr>
              <p:spPr>
                <a:xfrm>
                  <a:off x="1796711" y="3762438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sz="2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237">
                  <a:extLst>
                    <a:ext uri="{FF2B5EF4-FFF2-40B4-BE49-F238E27FC236}">
                      <a16:creationId xmlns:a16="http://schemas.microsoft.com/office/drawing/2014/main" id="{D62E4006-6532-4E65-8BAC-B16FC83EA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6711" y="3762438"/>
                  <a:ext cx="827908" cy="298447"/>
                </a:xfrm>
                <a:prstGeom prst="rect">
                  <a:avLst/>
                </a:prstGeom>
                <a:blipFill>
                  <a:blip r:embed="rId5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237">
                  <a:extLst>
                    <a:ext uri="{FF2B5EF4-FFF2-40B4-BE49-F238E27FC236}">
                      <a16:creationId xmlns:a16="http://schemas.microsoft.com/office/drawing/2014/main" id="{EE4B7CB2-1272-4548-8D59-8F468D3D74C7}"/>
                    </a:ext>
                  </a:extLst>
                </p:cNvPr>
                <p:cNvSpPr txBox="1"/>
                <p:nvPr/>
              </p:nvSpPr>
              <p:spPr>
                <a:xfrm>
                  <a:off x="2640774" y="3771001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sz="2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TextBox 237">
                  <a:extLst>
                    <a:ext uri="{FF2B5EF4-FFF2-40B4-BE49-F238E27FC236}">
                      <a16:creationId xmlns:a16="http://schemas.microsoft.com/office/drawing/2014/main" id="{EE4B7CB2-1272-4548-8D59-8F468D3D74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774" y="3771001"/>
                  <a:ext cx="827908" cy="298447"/>
                </a:xfrm>
                <a:prstGeom prst="rect">
                  <a:avLst/>
                </a:prstGeom>
                <a:blipFill>
                  <a:blip r:embed="rId6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Arrow: Down 9">
            <a:extLst>
              <a:ext uri="{FF2B5EF4-FFF2-40B4-BE49-F238E27FC236}">
                <a16:creationId xmlns:a16="http://schemas.microsoft.com/office/drawing/2014/main" id="{1EFFD755-6F4B-4DBB-8FFB-D9F846755F1D}"/>
              </a:ext>
            </a:extLst>
          </p:cNvPr>
          <p:cNvSpPr/>
          <p:nvPr/>
        </p:nvSpPr>
        <p:spPr>
          <a:xfrm>
            <a:off x="2832849" y="3201965"/>
            <a:ext cx="932812" cy="721889"/>
          </a:xfrm>
          <a:prstGeom prst="downArrow">
            <a:avLst>
              <a:gd name="adj1" fmla="val 50000"/>
              <a:gd name="adj2" fmla="val 474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F4ABE30-B965-41DD-95F2-57F3FA58BF4E}"/>
              </a:ext>
            </a:extLst>
          </p:cNvPr>
          <p:cNvSpPr txBox="1"/>
          <p:nvPr/>
        </p:nvSpPr>
        <p:spPr>
          <a:xfrm>
            <a:off x="5622513" y="1955120"/>
            <a:ext cx="156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</a:t>
            </a:r>
            <a:endParaRPr lang="en-CA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7" name="Table 136">
            <a:extLst>
              <a:ext uri="{FF2B5EF4-FFF2-40B4-BE49-F238E27FC236}">
                <a16:creationId xmlns:a16="http://schemas.microsoft.com/office/drawing/2014/main" id="{E5EA3F55-2BBF-4203-84B0-7E4EA1B25D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229732"/>
              </p:ext>
            </p:extLst>
          </p:nvPr>
        </p:nvGraphicFramePr>
        <p:xfrm>
          <a:off x="1308607" y="1389411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30407"/>
                  </a:ext>
                </a:extLst>
              </a:tr>
            </a:tbl>
          </a:graphicData>
        </a:graphic>
      </p:graphicFrame>
      <p:graphicFrame>
        <p:nvGraphicFramePr>
          <p:cNvPr id="138" name="Table 137">
            <a:extLst>
              <a:ext uri="{FF2B5EF4-FFF2-40B4-BE49-F238E27FC236}">
                <a16:creationId xmlns:a16="http://schemas.microsoft.com/office/drawing/2014/main" id="{2D412FAB-27C6-4075-A857-B335408B99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080877"/>
              </p:ext>
            </p:extLst>
          </p:nvPr>
        </p:nvGraphicFramePr>
        <p:xfrm>
          <a:off x="3122271" y="1389411"/>
          <a:ext cx="838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</a:tbl>
          </a:graphicData>
        </a:graphic>
      </p:graphicFrame>
      <p:graphicFrame>
        <p:nvGraphicFramePr>
          <p:cNvPr id="139" name="Table 138">
            <a:extLst>
              <a:ext uri="{FF2B5EF4-FFF2-40B4-BE49-F238E27FC236}">
                <a16:creationId xmlns:a16="http://schemas.microsoft.com/office/drawing/2014/main" id="{291CFE97-7A58-417C-8895-E1544E5C2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188293"/>
              </p:ext>
            </p:extLst>
          </p:nvPr>
        </p:nvGraphicFramePr>
        <p:xfrm>
          <a:off x="4798494" y="1389411"/>
          <a:ext cx="838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0145B5-A01F-41BE-91FA-D6819593AAFD}"/>
                  </a:ext>
                </a:extLst>
              </p:cNvPr>
              <p:cNvSpPr txBox="1"/>
              <p:nvPr/>
            </p:nvSpPr>
            <p:spPr>
              <a:xfrm>
                <a:off x="1377138" y="997155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F50145B5-A01F-41BE-91FA-D6819593A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7138" y="997155"/>
                <a:ext cx="6582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28D8B25-AF00-42C0-9AF3-3CE6DF070C4C}"/>
                  </a:ext>
                </a:extLst>
              </p:cNvPr>
              <p:cNvSpPr txBox="1"/>
              <p:nvPr/>
            </p:nvSpPr>
            <p:spPr>
              <a:xfrm>
                <a:off x="3148914" y="997155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28D8B25-AF00-42C0-9AF3-3CE6DF07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914" y="997155"/>
                <a:ext cx="6582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BA4B40E-47F5-4A12-AB2F-9412CFCF2318}"/>
                  </a:ext>
                </a:extLst>
              </p:cNvPr>
              <p:cNvSpPr txBox="1"/>
              <p:nvPr/>
            </p:nvSpPr>
            <p:spPr>
              <a:xfrm>
                <a:off x="4888445" y="997155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5BA4B40E-47F5-4A12-AB2F-9412CFCF2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445" y="997155"/>
                <a:ext cx="6582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780427F-7212-44D6-8AAF-9AEF05CAC824}"/>
                  </a:ext>
                </a:extLst>
              </p:cNvPr>
              <p:cNvSpPr txBox="1"/>
              <p:nvPr/>
            </p:nvSpPr>
            <p:spPr>
              <a:xfrm>
                <a:off x="4888445" y="3128700"/>
                <a:ext cx="3671748" cy="1682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DomainFiltering</a:t>
                </a:r>
                <a:r>
                  <a:rPr lang="en-CA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CA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CA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CA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CA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must appear in all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CA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  <m:r>
                      <a:rPr lang="en-CA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CA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CA" sz="2000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𝒋</m:t>
                            </m:r>
                          </m:sub>
                        </m:sSub>
                      </m:e>
                    </m:d>
                    <m:r>
                      <a:rPr lang="en-CA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CA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𝑬</m:t>
                    </m:r>
                    <m:r>
                      <a:rPr lang="en-CA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CA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en-CA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(</a:t>
                </a:r>
                <a14:m>
                  <m:oMath xmlns:m="http://schemas.openxmlformats.org/officeDocument/2006/math">
                    <m:r>
                      <a:rPr lang="en-CA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  <m:r>
                      <a:rPr lang="en-CA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CA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r>
                      <a:rPr lang="en-CA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CA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CA" sz="20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CA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If not, it should be removed.</a:t>
                </a:r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780427F-7212-44D6-8AAF-9AEF05CAC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445" y="3128700"/>
                <a:ext cx="3671748" cy="1682448"/>
              </a:xfrm>
              <a:prstGeom prst="rect">
                <a:avLst/>
              </a:prstGeom>
              <a:blipFill>
                <a:blip r:embed="rId10"/>
                <a:stretch>
                  <a:fillRect l="-1495" t="-1812" b="-57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EFA5C27-8C39-495F-AE86-450AF722844A}"/>
              </a:ext>
            </a:extLst>
          </p:cNvPr>
          <p:cNvSpPr txBox="1"/>
          <p:nvPr/>
        </p:nvSpPr>
        <p:spPr>
          <a:xfrm>
            <a:off x="1203642" y="4997112"/>
            <a:ext cx="9291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C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elation Graph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C69683-95B2-4A66-AA74-2E7FBE0D4617}"/>
                  </a:ext>
                </a:extLst>
              </p:cNvPr>
              <p:cNvSpPr txBox="1"/>
              <p:nvPr/>
            </p:nvSpPr>
            <p:spPr>
              <a:xfrm>
                <a:off x="4888445" y="4893440"/>
                <a:ext cx="34325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appear in both</a:t>
                </a:r>
                <a:r>
                  <a:rPr lang="en-C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do nothing.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 appear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it </a:t>
                </a: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should be</a:t>
                </a:r>
                <a:r>
                  <a:rPr lang="en-C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removed.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0C69683-95B2-4A66-AA74-2E7FBE0D4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445" y="4893440"/>
                <a:ext cx="3432551" cy="1477328"/>
              </a:xfrm>
              <a:prstGeom prst="rect">
                <a:avLst/>
              </a:prstGeom>
              <a:blipFill>
                <a:blip r:embed="rId11"/>
                <a:stretch>
                  <a:fillRect l="-1243" t="-2479" r="-1776" b="-57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6CC24F48-1DD4-4910-BAE1-0155E76708D3}"/>
              </a:ext>
            </a:extLst>
          </p:cNvPr>
          <p:cNvGrpSpPr/>
          <p:nvPr/>
        </p:nvGrpSpPr>
        <p:grpSpPr>
          <a:xfrm>
            <a:off x="7255017" y="1026175"/>
            <a:ext cx="1641335" cy="1775001"/>
            <a:chOff x="6763953" y="1686470"/>
            <a:chExt cx="1641335" cy="1775001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C5A2D41-0E96-4BC3-AF36-3852A0413AC0}"/>
                </a:ext>
              </a:extLst>
            </p:cNvPr>
            <p:cNvGrpSpPr/>
            <p:nvPr/>
          </p:nvGrpSpPr>
          <p:grpSpPr>
            <a:xfrm>
              <a:off x="6763953" y="1686470"/>
              <a:ext cx="1641335" cy="1395336"/>
              <a:chOff x="6698077" y="1820951"/>
              <a:chExt cx="1641335" cy="1395336"/>
            </a:xfrm>
          </p:grpSpPr>
          <p:sp>
            <p:nvSpPr>
              <p:cNvPr id="51" name="TextBox 225">
                <a:extLst>
                  <a:ext uri="{FF2B5EF4-FFF2-40B4-BE49-F238E27FC236}">
                    <a16:creationId xmlns:a16="http://schemas.microsoft.com/office/drawing/2014/main" id="{18516713-392B-4AE5-9932-7EAA24896CAE}"/>
                  </a:ext>
                </a:extLst>
              </p:cNvPr>
              <p:cNvSpPr txBox="1"/>
              <p:nvPr/>
            </p:nvSpPr>
            <p:spPr>
              <a:xfrm>
                <a:off x="7365771" y="1820951"/>
                <a:ext cx="637482" cy="65726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8967DD5-8AE8-46C8-B975-CDEE6FF204BA}"/>
                  </a:ext>
                </a:extLst>
              </p:cNvPr>
              <p:cNvCxnSpPr/>
              <p:nvPr/>
            </p:nvCxnSpPr>
            <p:spPr>
              <a:xfrm flipH="1">
                <a:off x="6903555" y="2381320"/>
                <a:ext cx="286473" cy="479535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CC5540E3-D287-400B-A9B3-C2DD3A2F0100}"/>
                  </a:ext>
                </a:extLst>
              </p:cNvPr>
              <p:cNvCxnSpPr/>
              <p:nvPr/>
            </p:nvCxnSpPr>
            <p:spPr>
              <a:xfrm>
                <a:off x="7425242" y="2381320"/>
                <a:ext cx="277255" cy="479532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B553FD2-D727-40A2-978A-7D4C7C10D588}"/>
                  </a:ext>
                </a:extLst>
              </p:cNvPr>
              <p:cNvCxnSpPr/>
              <p:nvPr/>
            </p:nvCxnSpPr>
            <p:spPr>
              <a:xfrm flipV="1">
                <a:off x="7069877" y="3035198"/>
                <a:ext cx="466300" cy="7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TextBox 237">
                <a:extLst>
                  <a:ext uri="{FF2B5EF4-FFF2-40B4-BE49-F238E27FC236}">
                    <a16:creationId xmlns:a16="http://schemas.microsoft.com/office/drawing/2014/main" id="{C6A46441-0B79-42A7-998F-3276DC852474}"/>
                  </a:ext>
                </a:extLst>
              </p:cNvPr>
              <p:cNvSpPr txBox="1"/>
              <p:nvPr/>
            </p:nvSpPr>
            <p:spPr>
              <a:xfrm>
                <a:off x="7690744" y="2492613"/>
                <a:ext cx="648668" cy="5145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TextBox 237">
                <a:extLst>
                  <a:ext uri="{FF2B5EF4-FFF2-40B4-BE49-F238E27FC236}">
                    <a16:creationId xmlns:a16="http://schemas.microsoft.com/office/drawing/2014/main" id="{A18AABFC-8D8C-43A7-8DFA-5C53E569A08E}"/>
                  </a:ext>
                </a:extLst>
              </p:cNvPr>
              <p:cNvSpPr txBox="1"/>
              <p:nvPr/>
            </p:nvSpPr>
            <p:spPr>
              <a:xfrm>
                <a:off x="6711891" y="2478111"/>
                <a:ext cx="286473" cy="447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31E3DA6B-A356-4563-B608-6B1485F9DB6E}"/>
                  </a:ext>
                </a:extLst>
              </p:cNvPr>
              <p:cNvSpPr/>
              <p:nvPr/>
            </p:nvSpPr>
            <p:spPr>
              <a:xfrm>
                <a:off x="6698077" y="2810061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8F37730D-463D-4141-84A9-612E31B3C8C2}"/>
                  </a:ext>
                </a:extLst>
              </p:cNvPr>
              <p:cNvSpPr/>
              <p:nvPr/>
            </p:nvSpPr>
            <p:spPr>
              <a:xfrm>
                <a:off x="7522096" y="2835287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2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968B931-9FF3-4F92-870F-E263960A8A8B}"/>
                  </a:ext>
                </a:extLst>
              </p:cNvPr>
              <p:cNvSpPr/>
              <p:nvPr/>
            </p:nvSpPr>
            <p:spPr>
              <a:xfrm>
                <a:off x="7124487" y="2104052"/>
                <a:ext cx="382326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C9771C3-3719-4117-B8F0-B7229FC93986}"/>
                    </a:ext>
                  </a:extLst>
                </p:cNvPr>
                <p:cNvSpPr txBox="1"/>
                <p:nvPr/>
              </p:nvSpPr>
              <p:spPr>
                <a:xfrm>
                  <a:off x="6891990" y="3092139"/>
                  <a:ext cx="10996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Query </a:t>
                  </a:r>
                  <a14:m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a14:m>
                  <a:endPara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C9771C3-3719-4117-B8F0-B7229FC939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990" y="3092139"/>
                  <a:ext cx="1099644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4420" t="-9836" b="-2459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31615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6" grpId="0"/>
      <p:bldP spid="2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39951A-1514-4295-ADA1-C21ACB8EA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13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BB9C165-EF4F-4D61-8CBE-D7552404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F5FDDF9F-1986-4FD6-8A05-B1C1F0FF408C}"/>
              </a:ext>
            </a:extLst>
          </p:cNvPr>
          <p:cNvGrpSpPr/>
          <p:nvPr/>
        </p:nvGrpSpPr>
        <p:grpSpPr>
          <a:xfrm>
            <a:off x="5058629" y="3854155"/>
            <a:ext cx="2734328" cy="1451757"/>
            <a:chOff x="876122" y="4352177"/>
            <a:chExt cx="2734328" cy="1451757"/>
          </a:xfrm>
        </p:grpSpPr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4B37193-1DEF-48B0-81B1-504A42B9EBD4}"/>
                </a:ext>
              </a:extLst>
            </p:cNvPr>
            <p:cNvGrpSpPr/>
            <p:nvPr/>
          </p:nvGrpSpPr>
          <p:grpSpPr>
            <a:xfrm>
              <a:off x="1083726" y="4797043"/>
              <a:ext cx="2439250" cy="1006891"/>
              <a:chOff x="1889365" y="2468975"/>
              <a:chExt cx="2439250" cy="1006891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8291C27-EA45-4E8B-932D-2AE7E36C8ADA}"/>
                  </a:ext>
                </a:extLst>
              </p:cNvPr>
              <p:cNvSpPr/>
              <p:nvPr/>
            </p:nvSpPr>
            <p:spPr>
              <a:xfrm>
                <a:off x="1889365" y="2468975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8</a:t>
                </a:r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8ABAD5C7-6D29-4EBE-8052-122835379200}"/>
                  </a:ext>
                </a:extLst>
              </p:cNvPr>
              <p:cNvSpPr/>
              <p:nvPr/>
            </p:nvSpPr>
            <p:spPr>
              <a:xfrm>
                <a:off x="1889365" y="3094866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7</a:t>
                </a:r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DFD3642F-2FDD-4713-B69B-7BC18FA8B27D}"/>
                  </a:ext>
                </a:extLst>
              </p:cNvPr>
              <p:cNvSpPr/>
              <p:nvPr/>
            </p:nvSpPr>
            <p:spPr>
              <a:xfrm>
                <a:off x="2831536" y="2468975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5</a:t>
                </a:r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CD6267D7-65CB-4332-99C5-C1D5807FEB96}"/>
                  </a:ext>
                </a:extLst>
              </p:cNvPr>
              <p:cNvSpPr/>
              <p:nvPr/>
            </p:nvSpPr>
            <p:spPr>
              <a:xfrm>
                <a:off x="2831536" y="3094866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9</a:t>
                </a:r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E23E6942-3AE8-4C12-90F2-95EE30BA94E4}"/>
                  </a:ext>
                </a:extLst>
              </p:cNvPr>
              <p:cNvSpPr/>
              <p:nvPr/>
            </p:nvSpPr>
            <p:spPr>
              <a:xfrm>
                <a:off x="3700490" y="3094866"/>
                <a:ext cx="382326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3411ACD8-C2E7-4955-B3EF-A06660D8AEAA}"/>
                  </a:ext>
                </a:extLst>
              </p:cNvPr>
              <p:cNvSpPr/>
              <p:nvPr/>
            </p:nvSpPr>
            <p:spPr>
              <a:xfrm>
                <a:off x="3700490" y="2468975"/>
                <a:ext cx="628125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10</a:t>
                </a:r>
              </a:p>
            </p:txBody>
          </p:sp>
          <p:cxnSp>
            <p:nvCxnSpPr>
              <p:cNvPr id="244" name="AutoShape 3457">
                <a:extLst>
                  <a:ext uri="{FF2B5EF4-FFF2-40B4-BE49-F238E27FC236}">
                    <a16:creationId xmlns:a16="http://schemas.microsoft.com/office/drawing/2014/main" id="{639CC447-EC8F-44E7-ABF1-BC1DC73FCF34}"/>
                  </a:ext>
                </a:extLst>
              </p:cNvPr>
              <p:cNvCxnSpPr>
                <a:cxnSpLocks noChangeShapeType="1"/>
                <a:stCxn id="234" idx="6"/>
                <a:endCxn id="237" idx="2"/>
              </p:cNvCxnSpPr>
              <p:nvPr/>
            </p:nvCxnSpPr>
            <p:spPr bwMode="auto">
              <a:xfrm>
                <a:off x="2271691" y="2659475"/>
                <a:ext cx="55984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5" name="AutoShape 3457">
                <a:extLst>
                  <a:ext uri="{FF2B5EF4-FFF2-40B4-BE49-F238E27FC236}">
                    <a16:creationId xmlns:a16="http://schemas.microsoft.com/office/drawing/2014/main" id="{D7C43107-69E8-4D87-9EEC-B0E4B7D106C2}"/>
                  </a:ext>
                </a:extLst>
              </p:cNvPr>
              <p:cNvCxnSpPr>
                <a:cxnSpLocks noChangeShapeType="1"/>
                <a:stCxn id="235" idx="6"/>
                <a:endCxn id="238" idx="2"/>
              </p:cNvCxnSpPr>
              <p:nvPr/>
            </p:nvCxnSpPr>
            <p:spPr bwMode="auto">
              <a:xfrm>
                <a:off x="2271691" y="3285366"/>
                <a:ext cx="55984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6" name="AutoShape 3457">
                <a:extLst>
                  <a:ext uri="{FF2B5EF4-FFF2-40B4-BE49-F238E27FC236}">
                    <a16:creationId xmlns:a16="http://schemas.microsoft.com/office/drawing/2014/main" id="{C13EA63C-A865-4C9F-9F1B-3DEBF20DC859}"/>
                  </a:ext>
                </a:extLst>
              </p:cNvPr>
              <p:cNvCxnSpPr>
                <a:cxnSpLocks noChangeShapeType="1"/>
                <a:stCxn id="234" idx="6"/>
                <a:endCxn id="238" idx="2"/>
              </p:cNvCxnSpPr>
              <p:nvPr/>
            </p:nvCxnSpPr>
            <p:spPr bwMode="auto">
              <a:xfrm>
                <a:off x="2271691" y="2659475"/>
                <a:ext cx="559845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7" name="AutoShape 3457">
                <a:extLst>
                  <a:ext uri="{FF2B5EF4-FFF2-40B4-BE49-F238E27FC236}">
                    <a16:creationId xmlns:a16="http://schemas.microsoft.com/office/drawing/2014/main" id="{A65F392E-6C9C-4FB1-8802-86AF29AC7F0F}"/>
                  </a:ext>
                </a:extLst>
              </p:cNvPr>
              <p:cNvCxnSpPr>
                <a:cxnSpLocks noChangeShapeType="1"/>
                <a:stCxn id="237" idx="6"/>
                <a:endCxn id="240" idx="2"/>
              </p:cNvCxnSpPr>
              <p:nvPr/>
            </p:nvCxnSpPr>
            <p:spPr bwMode="auto">
              <a:xfrm>
                <a:off x="3213862" y="2659475"/>
                <a:ext cx="486628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8" name="AutoShape 3457">
                <a:extLst>
                  <a:ext uri="{FF2B5EF4-FFF2-40B4-BE49-F238E27FC236}">
                    <a16:creationId xmlns:a16="http://schemas.microsoft.com/office/drawing/2014/main" id="{AF54F1AD-C32A-4C61-B35E-2FF25AC0F220}"/>
                  </a:ext>
                </a:extLst>
              </p:cNvPr>
              <p:cNvCxnSpPr>
                <a:cxnSpLocks noChangeShapeType="1"/>
                <a:stCxn id="238" idx="6"/>
                <a:endCxn id="240" idx="2"/>
              </p:cNvCxnSpPr>
              <p:nvPr/>
            </p:nvCxnSpPr>
            <p:spPr bwMode="auto">
              <a:xfrm>
                <a:off x="3213862" y="3285366"/>
                <a:ext cx="486628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9" name="AutoShape 3457">
                <a:extLst>
                  <a:ext uri="{FF2B5EF4-FFF2-40B4-BE49-F238E27FC236}">
                    <a16:creationId xmlns:a16="http://schemas.microsoft.com/office/drawing/2014/main" id="{02B8B05F-1883-40BF-AAFA-9D948790D6FB}"/>
                  </a:ext>
                </a:extLst>
              </p:cNvPr>
              <p:cNvCxnSpPr>
                <a:cxnSpLocks noChangeShapeType="1"/>
                <a:stCxn id="238" idx="6"/>
                <a:endCxn id="241" idx="2"/>
              </p:cNvCxnSpPr>
              <p:nvPr/>
            </p:nvCxnSpPr>
            <p:spPr bwMode="auto">
              <a:xfrm flipV="1">
                <a:off x="3213862" y="2659475"/>
                <a:ext cx="486628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1" name="AutoShape 3462">
                <a:extLst>
                  <a:ext uri="{FF2B5EF4-FFF2-40B4-BE49-F238E27FC236}">
                    <a16:creationId xmlns:a16="http://schemas.microsoft.com/office/drawing/2014/main" id="{38A17F4B-5D20-42C8-9DBF-1AEE30A895AA}"/>
                  </a:ext>
                </a:extLst>
              </p:cNvPr>
              <p:cNvCxnSpPr>
                <a:cxnSpLocks noChangeShapeType="1"/>
                <a:stCxn id="241" idx="2"/>
                <a:endCxn id="234" idx="7"/>
              </p:cNvCxnSpPr>
              <p:nvPr/>
            </p:nvCxnSpPr>
            <p:spPr bwMode="auto">
              <a:xfrm rot="10800000">
                <a:off x="2215702" y="2524771"/>
                <a:ext cx="1484789" cy="134704"/>
              </a:xfrm>
              <a:prstGeom prst="curvedConnector4">
                <a:avLst>
                  <a:gd name="adj1" fmla="val 32733"/>
                  <a:gd name="adj2" fmla="val 207833"/>
                </a:avLst>
              </a:prstGeom>
              <a:noFill/>
              <a:ln w="3175">
                <a:solidFill>
                  <a:schemeClr val="tx1"/>
                </a:solidFill>
                <a:prstDash val="solid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2" name="AutoShape 3462">
                <a:extLst>
                  <a:ext uri="{FF2B5EF4-FFF2-40B4-BE49-F238E27FC236}">
                    <a16:creationId xmlns:a16="http://schemas.microsoft.com/office/drawing/2014/main" id="{9263C252-DB9F-4FB0-8B67-3A5A9B45BF3A}"/>
                  </a:ext>
                </a:extLst>
              </p:cNvPr>
              <p:cNvCxnSpPr>
                <a:cxnSpLocks noChangeShapeType="1"/>
                <a:stCxn id="240" idx="3"/>
                <a:endCxn id="235" idx="5"/>
              </p:cNvCxnSpPr>
              <p:nvPr/>
            </p:nvCxnSpPr>
            <p:spPr bwMode="auto">
              <a:xfrm rot="5400000">
                <a:off x="2986091" y="2649681"/>
                <a:ext cx="12700" cy="1540779"/>
              </a:xfrm>
              <a:prstGeom prst="curvedConnector3">
                <a:avLst>
                  <a:gd name="adj1" fmla="val 1264354"/>
                </a:avLst>
              </a:prstGeom>
              <a:noFill/>
              <a:ln w="3175">
                <a:solidFill>
                  <a:schemeClr val="tx1"/>
                </a:solidFill>
                <a:prstDash val="solid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37">
                  <a:extLst>
                    <a:ext uri="{FF2B5EF4-FFF2-40B4-BE49-F238E27FC236}">
                      <a16:creationId xmlns:a16="http://schemas.microsoft.com/office/drawing/2014/main" id="{FD8FA6F3-5648-4591-A00C-279BE6199B81}"/>
                    </a:ext>
                  </a:extLst>
                </p:cNvPr>
                <p:cNvSpPr txBox="1"/>
                <p:nvPr/>
              </p:nvSpPr>
              <p:spPr>
                <a:xfrm>
                  <a:off x="876122" y="4352177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0" name="TextBox 237">
                  <a:extLst>
                    <a:ext uri="{FF2B5EF4-FFF2-40B4-BE49-F238E27FC236}">
                      <a16:creationId xmlns:a16="http://schemas.microsoft.com/office/drawing/2014/main" id="{FD8FA6F3-5648-4591-A00C-279BE6199B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2" y="4352177"/>
                  <a:ext cx="827908" cy="298447"/>
                </a:xfrm>
                <a:prstGeom prst="rect">
                  <a:avLst/>
                </a:prstGeom>
                <a:blipFill>
                  <a:blip r:embed="rId4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TextBox 237">
                  <a:extLst>
                    <a:ext uri="{FF2B5EF4-FFF2-40B4-BE49-F238E27FC236}">
                      <a16:creationId xmlns:a16="http://schemas.microsoft.com/office/drawing/2014/main" id="{88BED130-D873-418B-B2A3-94E8443776B1}"/>
                    </a:ext>
                  </a:extLst>
                </p:cNvPr>
                <p:cNvSpPr txBox="1"/>
                <p:nvPr/>
              </p:nvSpPr>
              <p:spPr>
                <a:xfrm>
                  <a:off x="1829332" y="4361654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1" name="TextBox 237">
                  <a:extLst>
                    <a:ext uri="{FF2B5EF4-FFF2-40B4-BE49-F238E27FC236}">
                      <a16:creationId xmlns:a16="http://schemas.microsoft.com/office/drawing/2014/main" id="{88BED130-D873-418B-B2A3-94E8443776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9332" y="4361654"/>
                  <a:ext cx="827908" cy="298447"/>
                </a:xfrm>
                <a:prstGeom prst="rect">
                  <a:avLst/>
                </a:prstGeom>
                <a:blipFill>
                  <a:blip r:embed="rId5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7">
                  <a:extLst>
                    <a:ext uri="{FF2B5EF4-FFF2-40B4-BE49-F238E27FC236}">
                      <a16:creationId xmlns:a16="http://schemas.microsoft.com/office/drawing/2014/main" id="{D5249CC6-4CC0-42AE-9A73-217160742FC4}"/>
                    </a:ext>
                  </a:extLst>
                </p:cNvPr>
                <p:cNvSpPr txBox="1"/>
                <p:nvPr/>
              </p:nvSpPr>
              <p:spPr>
                <a:xfrm>
                  <a:off x="2782542" y="4371865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2" name="TextBox 237">
                  <a:extLst>
                    <a:ext uri="{FF2B5EF4-FFF2-40B4-BE49-F238E27FC236}">
                      <a16:creationId xmlns:a16="http://schemas.microsoft.com/office/drawing/2014/main" id="{D5249CC6-4CC0-42AE-9A73-217160742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2542" y="4371865"/>
                  <a:ext cx="827908" cy="298447"/>
                </a:xfrm>
                <a:prstGeom prst="rect">
                  <a:avLst/>
                </a:prstGeom>
                <a:blipFill>
                  <a:blip r:embed="rId6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01253-7A53-4146-99C6-F3F9422C2063}"/>
                  </a:ext>
                </a:extLst>
              </p:cNvPr>
              <p:cNvSpPr txBox="1"/>
              <p:nvPr/>
            </p:nvSpPr>
            <p:spPr>
              <a:xfrm>
                <a:off x="826927" y="3216587"/>
                <a:ext cx="27152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</a:t>
                </a:r>
                <a:r>
                  <a:rPr lang="en-CA" sz="1400" b="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 appear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removed.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01A01253-7A53-4146-99C6-F3F9422C2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27" y="3216587"/>
                <a:ext cx="2715231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674" t="-3529" b="-117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CDB9778F-7D9C-4A95-BD6B-DA483FC54EF1}"/>
                  </a:ext>
                </a:extLst>
              </p:cNvPr>
              <p:cNvSpPr txBox="1"/>
              <p:nvPr/>
            </p:nvSpPr>
            <p:spPr>
              <a:xfrm>
                <a:off x="5275873" y="3242018"/>
                <a:ext cx="34109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Removing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 appear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removed.</a:t>
                </a: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DB9778F-7D9C-4A95-BD6B-DA483FC54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873" y="3242018"/>
                <a:ext cx="3410927" cy="523220"/>
              </a:xfrm>
              <a:prstGeom prst="rect">
                <a:avLst/>
              </a:prstGeom>
              <a:blipFill rotWithShape="0">
                <a:blip r:embed="rId8"/>
                <a:stretch>
                  <a:fillRect l="-536" t="-2326" b="-1046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id="{DA5B87C5-91D3-4041-8235-6A56951B287C}"/>
                  </a:ext>
                </a:extLst>
              </p:cNvPr>
              <p:cNvSpPr txBox="1"/>
              <p:nvPr/>
            </p:nvSpPr>
            <p:spPr>
              <a:xfrm>
                <a:off x="811131" y="5867719"/>
                <a:ext cx="345606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Removing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 appear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14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1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removed.</a:t>
                </a:r>
              </a:p>
              <a:p>
                <a:endParaRPr lang="en-CA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07" name="TextBox 30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A5B87C5-91D3-4041-8235-6A56951B2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31" y="5867719"/>
                <a:ext cx="3456069" cy="738664"/>
              </a:xfrm>
              <a:prstGeom prst="rect">
                <a:avLst/>
              </a:prstGeom>
              <a:blipFill rotWithShape="0">
                <a:blip r:embed="rId9"/>
                <a:stretch>
                  <a:fillRect l="-529" t="-16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id="{F833EEE1-6F59-4F25-8F5F-058EF8276DA8}"/>
                  </a:ext>
                </a:extLst>
              </p:cNvPr>
              <p:cNvSpPr txBox="1"/>
              <p:nvPr/>
            </p:nvSpPr>
            <p:spPr>
              <a:xfrm>
                <a:off x="5262183" y="5469881"/>
                <a:ext cx="3805618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(4) All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appear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n-CA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relations participating natural joins are reduced.</a:t>
                </a: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308" name="TextBox 30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833EEE1-6F59-4F25-8F5F-058EF8276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2183" y="5469881"/>
                <a:ext cx="3805618" cy="945643"/>
              </a:xfrm>
              <a:prstGeom prst="rect">
                <a:avLst/>
              </a:prstGeom>
              <a:blipFill rotWithShape="0">
                <a:blip r:embed="rId10"/>
                <a:stretch>
                  <a:fillRect l="-1280" t="-3226" b="-96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193675D-CCFC-403B-A0CB-423B22905A41}"/>
              </a:ext>
            </a:extLst>
          </p:cNvPr>
          <p:cNvGrpSpPr/>
          <p:nvPr/>
        </p:nvGrpSpPr>
        <p:grpSpPr>
          <a:xfrm>
            <a:off x="788499" y="1042721"/>
            <a:ext cx="2711274" cy="2044448"/>
            <a:chOff x="846554" y="3759486"/>
            <a:chExt cx="2711274" cy="2044448"/>
          </a:xfrm>
        </p:grpSpPr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80FCD4A4-73D6-4184-86A8-E3A9AA250577}"/>
                </a:ext>
              </a:extLst>
            </p:cNvPr>
            <p:cNvGrpSpPr/>
            <p:nvPr/>
          </p:nvGrpSpPr>
          <p:grpSpPr>
            <a:xfrm>
              <a:off x="1083726" y="4142645"/>
              <a:ext cx="2439250" cy="1661289"/>
              <a:chOff x="1889365" y="1814577"/>
              <a:chExt cx="2439250" cy="1661289"/>
            </a:xfrm>
          </p:grpSpPr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3796909-44F5-4C6D-9F41-2A5246A14510}"/>
                  </a:ext>
                </a:extLst>
              </p:cNvPr>
              <p:cNvSpPr/>
              <p:nvPr/>
            </p:nvSpPr>
            <p:spPr>
              <a:xfrm>
                <a:off x="1889365" y="1814577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6</a:t>
                </a: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70DE2306-CE61-4A99-BB4F-40A2FACD1229}"/>
                  </a:ext>
                </a:extLst>
              </p:cNvPr>
              <p:cNvSpPr/>
              <p:nvPr/>
            </p:nvSpPr>
            <p:spPr>
              <a:xfrm>
                <a:off x="1889365" y="2468975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8</a:t>
                </a:r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A33E8BEC-E758-4114-B30C-8247A0C9E6B2}"/>
                  </a:ext>
                </a:extLst>
              </p:cNvPr>
              <p:cNvSpPr/>
              <p:nvPr/>
            </p:nvSpPr>
            <p:spPr>
              <a:xfrm>
                <a:off x="1889365" y="3094866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7</a:t>
                </a:r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1A211B21-FFC7-4A29-9DDB-ACECA2BC65C4}"/>
                  </a:ext>
                </a:extLst>
              </p:cNvPr>
              <p:cNvSpPr/>
              <p:nvPr/>
            </p:nvSpPr>
            <p:spPr>
              <a:xfrm>
                <a:off x="2831536" y="1814577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en-CA" dirty="0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927168B5-2775-4FB1-81CF-2CADDAB76CF4}"/>
                  </a:ext>
                </a:extLst>
              </p:cNvPr>
              <p:cNvSpPr/>
              <p:nvPr/>
            </p:nvSpPr>
            <p:spPr>
              <a:xfrm>
                <a:off x="2831536" y="2468975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5</a:t>
                </a: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2EECF0F-EC89-452B-BE6F-BC62D9E00038}"/>
                  </a:ext>
                </a:extLst>
              </p:cNvPr>
              <p:cNvSpPr/>
              <p:nvPr/>
            </p:nvSpPr>
            <p:spPr>
              <a:xfrm>
                <a:off x="2831536" y="3094866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9</a:t>
                </a:r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183F734-F084-4933-91B9-911D31EBE8E6}"/>
                  </a:ext>
                </a:extLst>
              </p:cNvPr>
              <p:cNvSpPr/>
              <p:nvPr/>
            </p:nvSpPr>
            <p:spPr>
              <a:xfrm>
                <a:off x="3700490" y="1814577"/>
                <a:ext cx="382326" cy="381000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en-CA" dirty="0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3E0A10ED-961A-4252-8DA2-99F841C88C4C}"/>
                  </a:ext>
                </a:extLst>
              </p:cNvPr>
              <p:cNvSpPr/>
              <p:nvPr/>
            </p:nvSpPr>
            <p:spPr>
              <a:xfrm>
                <a:off x="3700490" y="3094866"/>
                <a:ext cx="382326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E0BB5CDE-149D-41A8-AFF5-716C2791F243}"/>
                  </a:ext>
                </a:extLst>
              </p:cNvPr>
              <p:cNvSpPr/>
              <p:nvPr/>
            </p:nvSpPr>
            <p:spPr>
              <a:xfrm>
                <a:off x="3700490" y="2468975"/>
                <a:ext cx="628125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10</a:t>
                </a:r>
              </a:p>
            </p:txBody>
          </p:sp>
          <p:cxnSp>
            <p:nvCxnSpPr>
              <p:cNvPr id="167" name="AutoShape 3457">
                <a:extLst>
                  <a:ext uri="{FF2B5EF4-FFF2-40B4-BE49-F238E27FC236}">
                    <a16:creationId xmlns:a16="http://schemas.microsoft.com/office/drawing/2014/main" id="{1B5E7B78-3500-4191-B232-D4094CBD6590}"/>
                  </a:ext>
                </a:extLst>
              </p:cNvPr>
              <p:cNvCxnSpPr>
                <a:cxnSpLocks noChangeShapeType="1"/>
                <a:stCxn id="158" idx="6"/>
                <a:endCxn id="161" idx="2"/>
              </p:cNvCxnSpPr>
              <p:nvPr/>
            </p:nvCxnSpPr>
            <p:spPr bwMode="auto">
              <a:xfrm>
                <a:off x="2271691" y="2005077"/>
                <a:ext cx="55984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8" name="AutoShape 3457">
                <a:extLst>
                  <a:ext uri="{FF2B5EF4-FFF2-40B4-BE49-F238E27FC236}">
                    <a16:creationId xmlns:a16="http://schemas.microsoft.com/office/drawing/2014/main" id="{CA207328-836B-4E97-BA29-6BDE5D69E2DA}"/>
                  </a:ext>
                </a:extLst>
              </p:cNvPr>
              <p:cNvCxnSpPr>
                <a:cxnSpLocks noChangeShapeType="1"/>
                <a:stCxn id="161" idx="6"/>
                <a:endCxn id="164" idx="2"/>
              </p:cNvCxnSpPr>
              <p:nvPr/>
            </p:nvCxnSpPr>
            <p:spPr bwMode="auto">
              <a:xfrm>
                <a:off x="3213862" y="2005077"/>
                <a:ext cx="486628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AutoShape 3457">
                <a:extLst>
                  <a:ext uri="{FF2B5EF4-FFF2-40B4-BE49-F238E27FC236}">
                    <a16:creationId xmlns:a16="http://schemas.microsoft.com/office/drawing/2014/main" id="{3BE098D8-834A-479A-847D-DEC920132F48}"/>
                  </a:ext>
                </a:extLst>
              </p:cNvPr>
              <p:cNvCxnSpPr>
                <a:cxnSpLocks noChangeShapeType="1"/>
                <a:stCxn id="159" idx="6"/>
                <a:endCxn id="162" idx="2"/>
              </p:cNvCxnSpPr>
              <p:nvPr/>
            </p:nvCxnSpPr>
            <p:spPr bwMode="auto">
              <a:xfrm>
                <a:off x="2271691" y="2659475"/>
                <a:ext cx="55984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0" name="AutoShape 3457">
                <a:extLst>
                  <a:ext uri="{FF2B5EF4-FFF2-40B4-BE49-F238E27FC236}">
                    <a16:creationId xmlns:a16="http://schemas.microsoft.com/office/drawing/2014/main" id="{3F56702A-49BC-481E-9FCB-748F61955913}"/>
                  </a:ext>
                </a:extLst>
              </p:cNvPr>
              <p:cNvCxnSpPr>
                <a:cxnSpLocks noChangeShapeType="1"/>
                <a:stCxn id="160" idx="6"/>
                <a:endCxn id="163" idx="2"/>
              </p:cNvCxnSpPr>
              <p:nvPr/>
            </p:nvCxnSpPr>
            <p:spPr bwMode="auto">
              <a:xfrm>
                <a:off x="2271691" y="3285366"/>
                <a:ext cx="55984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1" name="AutoShape 3457">
                <a:extLst>
                  <a:ext uri="{FF2B5EF4-FFF2-40B4-BE49-F238E27FC236}">
                    <a16:creationId xmlns:a16="http://schemas.microsoft.com/office/drawing/2014/main" id="{3B516D49-D26B-4968-A95C-63FF3D68D78E}"/>
                  </a:ext>
                </a:extLst>
              </p:cNvPr>
              <p:cNvCxnSpPr>
                <a:cxnSpLocks noChangeShapeType="1"/>
                <a:stCxn id="159" idx="6"/>
                <a:endCxn id="163" idx="2"/>
              </p:cNvCxnSpPr>
              <p:nvPr/>
            </p:nvCxnSpPr>
            <p:spPr bwMode="auto">
              <a:xfrm>
                <a:off x="2271691" y="2659475"/>
                <a:ext cx="559845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AutoShape 3457">
                <a:extLst>
                  <a:ext uri="{FF2B5EF4-FFF2-40B4-BE49-F238E27FC236}">
                    <a16:creationId xmlns:a16="http://schemas.microsoft.com/office/drawing/2014/main" id="{A01332EC-BF9F-47B0-ACFA-5C8B1E0A5389}"/>
                  </a:ext>
                </a:extLst>
              </p:cNvPr>
              <p:cNvCxnSpPr>
                <a:cxnSpLocks noChangeShapeType="1"/>
                <a:stCxn id="162" idx="6"/>
                <a:endCxn id="165" idx="2"/>
              </p:cNvCxnSpPr>
              <p:nvPr/>
            </p:nvCxnSpPr>
            <p:spPr bwMode="auto">
              <a:xfrm>
                <a:off x="3213862" y="2659475"/>
                <a:ext cx="486628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AutoShape 3457">
                <a:extLst>
                  <a:ext uri="{FF2B5EF4-FFF2-40B4-BE49-F238E27FC236}">
                    <a16:creationId xmlns:a16="http://schemas.microsoft.com/office/drawing/2014/main" id="{70A14B5A-D546-4928-9165-B2DECB3AB1A7}"/>
                  </a:ext>
                </a:extLst>
              </p:cNvPr>
              <p:cNvCxnSpPr>
                <a:cxnSpLocks noChangeShapeType="1"/>
                <a:stCxn id="163" idx="6"/>
                <a:endCxn id="165" idx="2"/>
              </p:cNvCxnSpPr>
              <p:nvPr/>
            </p:nvCxnSpPr>
            <p:spPr bwMode="auto">
              <a:xfrm>
                <a:off x="3213862" y="3285366"/>
                <a:ext cx="486628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" name="AutoShape 3457">
                <a:extLst>
                  <a:ext uri="{FF2B5EF4-FFF2-40B4-BE49-F238E27FC236}">
                    <a16:creationId xmlns:a16="http://schemas.microsoft.com/office/drawing/2014/main" id="{312B22C2-402B-4CC9-9E5D-201894B9DA27}"/>
                  </a:ext>
                </a:extLst>
              </p:cNvPr>
              <p:cNvCxnSpPr>
                <a:cxnSpLocks noChangeShapeType="1"/>
                <a:stCxn id="163" idx="6"/>
                <a:endCxn id="166" idx="2"/>
              </p:cNvCxnSpPr>
              <p:nvPr/>
            </p:nvCxnSpPr>
            <p:spPr bwMode="auto">
              <a:xfrm flipV="1">
                <a:off x="3213862" y="2659475"/>
                <a:ext cx="486628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" name="AutoShape 3457">
                <a:extLst>
                  <a:ext uri="{FF2B5EF4-FFF2-40B4-BE49-F238E27FC236}">
                    <a16:creationId xmlns:a16="http://schemas.microsoft.com/office/drawing/2014/main" id="{AB2F3BBD-E75F-4C3A-88C8-BD971B57922F}"/>
                  </a:ext>
                </a:extLst>
              </p:cNvPr>
              <p:cNvCxnSpPr>
                <a:cxnSpLocks noChangeShapeType="1"/>
                <a:stCxn id="158" idx="6"/>
                <a:endCxn id="166" idx="2"/>
              </p:cNvCxnSpPr>
              <p:nvPr/>
            </p:nvCxnSpPr>
            <p:spPr bwMode="auto">
              <a:xfrm>
                <a:off x="2271691" y="2005077"/>
                <a:ext cx="1428799" cy="654398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6" name="AutoShape 3462">
                <a:extLst>
                  <a:ext uri="{FF2B5EF4-FFF2-40B4-BE49-F238E27FC236}">
                    <a16:creationId xmlns:a16="http://schemas.microsoft.com/office/drawing/2014/main" id="{7ED24A76-1C37-466C-A3E0-A458931038A7}"/>
                  </a:ext>
                </a:extLst>
              </p:cNvPr>
              <p:cNvCxnSpPr>
                <a:cxnSpLocks noChangeShapeType="1"/>
                <a:stCxn id="166" idx="2"/>
                <a:endCxn id="159" idx="7"/>
              </p:cNvCxnSpPr>
              <p:nvPr/>
            </p:nvCxnSpPr>
            <p:spPr bwMode="auto">
              <a:xfrm rot="10800000">
                <a:off x="2215702" y="2524771"/>
                <a:ext cx="1484789" cy="134704"/>
              </a:xfrm>
              <a:prstGeom prst="curvedConnector4">
                <a:avLst>
                  <a:gd name="adj1" fmla="val 32733"/>
                  <a:gd name="adj2" fmla="val 207833"/>
                </a:avLst>
              </a:prstGeom>
              <a:noFill/>
              <a:ln w="3175">
                <a:solidFill>
                  <a:schemeClr val="tx1"/>
                </a:solidFill>
                <a:prstDash val="solid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7" name="AutoShape 3462">
                <a:extLst>
                  <a:ext uri="{FF2B5EF4-FFF2-40B4-BE49-F238E27FC236}">
                    <a16:creationId xmlns:a16="http://schemas.microsoft.com/office/drawing/2014/main" id="{32138BFE-125B-4ACF-9712-9972CDD93652}"/>
                  </a:ext>
                </a:extLst>
              </p:cNvPr>
              <p:cNvCxnSpPr>
                <a:cxnSpLocks noChangeShapeType="1"/>
                <a:stCxn id="165" idx="3"/>
                <a:endCxn id="160" idx="5"/>
              </p:cNvCxnSpPr>
              <p:nvPr/>
            </p:nvCxnSpPr>
            <p:spPr bwMode="auto">
              <a:xfrm rot="5400000">
                <a:off x="2986091" y="2649681"/>
                <a:ext cx="12700" cy="1540779"/>
              </a:xfrm>
              <a:prstGeom prst="curvedConnector3">
                <a:avLst>
                  <a:gd name="adj1" fmla="val 1264354"/>
                </a:avLst>
              </a:prstGeom>
              <a:noFill/>
              <a:ln w="3175">
                <a:solidFill>
                  <a:schemeClr val="tx1"/>
                </a:solidFill>
                <a:prstDash val="solid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237">
                  <a:extLst>
                    <a:ext uri="{FF2B5EF4-FFF2-40B4-BE49-F238E27FC236}">
                      <a16:creationId xmlns:a16="http://schemas.microsoft.com/office/drawing/2014/main" id="{BDEB90EE-AF28-4753-A065-020F07A4906E}"/>
                    </a:ext>
                  </a:extLst>
                </p:cNvPr>
                <p:cNvSpPr txBox="1"/>
                <p:nvPr/>
              </p:nvSpPr>
              <p:spPr>
                <a:xfrm>
                  <a:off x="846554" y="3759486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5" name="TextBox 237">
                  <a:extLst>
                    <a:ext uri="{FF2B5EF4-FFF2-40B4-BE49-F238E27FC236}">
                      <a16:creationId xmlns:a16="http://schemas.microsoft.com/office/drawing/2014/main" id="{BDEB90EE-AF28-4753-A065-020F07A490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54" y="3759486"/>
                  <a:ext cx="827908" cy="298447"/>
                </a:xfrm>
                <a:prstGeom prst="rect">
                  <a:avLst/>
                </a:prstGeom>
                <a:blipFill>
                  <a:blip r:embed="rId11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237">
                  <a:extLst>
                    <a:ext uri="{FF2B5EF4-FFF2-40B4-BE49-F238E27FC236}">
                      <a16:creationId xmlns:a16="http://schemas.microsoft.com/office/drawing/2014/main" id="{FC8DC984-9987-4DA7-A62B-A5F1DE77D83B}"/>
                    </a:ext>
                  </a:extLst>
                </p:cNvPr>
                <p:cNvSpPr txBox="1"/>
                <p:nvPr/>
              </p:nvSpPr>
              <p:spPr>
                <a:xfrm>
                  <a:off x="1799764" y="3768963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6" name="TextBox 237">
                  <a:extLst>
                    <a:ext uri="{FF2B5EF4-FFF2-40B4-BE49-F238E27FC236}">
                      <a16:creationId xmlns:a16="http://schemas.microsoft.com/office/drawing/2014/main" id="{FC8DC984-9987-4DA7-A62B-A5F1DE77D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9764" y="3768963"/>
                  <a:ext cx="827908" cy="298447"/>
                </a:xfrm>
                <a:prstGeom prst="rect">
                  <a:avLst/>
                </a:prstGeom>
                <a:blipFill>
                  <a:blip r:embed="rId12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237">
                  <a:extLst>
                    <a:ext uri="{FF2B5EF4-FFF2-40B4-BE49-F238E27FC236}">
                      <a16:creationId xmlns:a16="http://schemas.microsoft.com/office/drawing/2014/main" id="{76C10E93-79FB-4B0D-85A9-0F2A0995905E}"/>
                    </a:ext>
                  </a:extLst>
                </p:cNvPr>
                <p:cNvSpPr txBox="1"/>
                <p:nvPr/>
              </p:nvSpPr>
              <p:spPr>
                <a:xfrm>
                  <a:off x="2729920" y="3768962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7" name="TextBox 237">
                  <a:extLst>
                    <a:ext uri="{FF2B5EF4-FFF2-40B4-BE49-F238E27FC236}">
                      <a16:creationId xmlns:a16="http://schemas.microsoft.com/office/drawing/2014/main" id="{76C10E93-79FB-4B0D-85A9-0F2A099590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9920" y="3768962"/>
                  <a:ext cx="827908" cy="298447"/>
                </a:xfrm>
                <a:prstGeom prst="rect">
                  <a:avLst/>
                </a:prstGeom>
                <a:blipFill>
                  <a:blip r:embed="rId13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F9D4F827-29F8-4AF0-9905-C068401F9320}"/>
              </a:ext>
            </a:extLst>
          </p:cNvPr>
          <p:cNvGrpSpPr/>
          <p:nvPr/>
        </p:nvGrpSpPr>
        <p:grpSpPr>
          <a:xfrm>
            <a:off x="5194079" y="1070629"/>
            <a:ext cx="2740444" cy="2062239"/>
            <a:chOff x="811675" y="3741695"/>
            <a:chExt cx="2740444" cy="2062239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B5290255-0E92-44AE-BD13-5FCD635FD111}"/>
                </a:ext>
              </a:extLst>
            </p:cNvPr>
            <p:cNvGrpSpPr/>
            <p:nvPr/>
          </p:nvGrpSpPr>
          <p:grpSpPr>
            <a:xfrm>
              <a:off x="1083726" y="4142645"/>
              <a:ext cx="2439250" cy="1661289"/>
              <a:chOff x="1889365" y="1814577"/>
              <a:chExt cx="2439250" cy="1661289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DAF03403-1419-45E3-B885-EAD2623507EB}"/>
                  </a:ext>
                </a:extLst>
              </p:cNvPr>
              <p:cNvSpPr/>
              <p:nvPr/>
            </p:nvSpPr>
            <p:spPr>
              <a:xfrm>
                <a:off x="1889365" y="1814577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6</a:t>
                </a: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A9083859-1F9E-47FB-87A1-2490A92435F6}"/>
                  </a:ext>
                </a:extLst>
              </p:cNvPr>
              <p:cNvSpPr/>
              <p:nvPr/>
            </p:nvSpPr>
            <p:spPr>
              <a:xfrm>
                <a:off x="1889365" y="2468975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8</a:t>
                </a: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BF03922A-95DF-42D4-9EA6-66D483CC4044}"/>
                  </a:ext>
                </a:extLst>
              </p:cNvPr>
              <p:cNvSpPr/>
              <p:nvPr/>
            </p:nvSpPr>
            <p:spPr>
              <a:xfrm>
                <a:off x="1889365" y="3094866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7</a:t>
                </a:r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9690BD38-E2E2-4109-AFD0-3FF0899E64B5}"/>
                  </a:ext>
                </a:extLst>
              </p:cNvPr>
              <p:cNvSpPr/>
              <p:nvPr/>
            </p:nvSpPr>
            <p:spPr>
              <a:xfrm>
                <a:off x="2831536" y="1814577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en-CA" dirty="0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14489B81-E043-463C-BE0B-D2DF8E68543D}"/>
                  </a:ext>
                </a:extLst>
              </p:cNvPr>
              <p:cNvSpPr/>
              <p:nvPr/>
            </p:nvSpPr>
            <p:spPr>
              <a:xfrm>
                <a:off x="2831536" y="2468975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5</a:t>
                </a: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045849B-A42B-4A78-889E-B9999094F422}"/>
                  </a:ext>
                </a:extLst>
              </p:cNvPr>
              <p:cNvSpPr/>
              <p:nvPr/>
            </p:nvSpPr>
            <p:spPr>
              <a:xfrm>
                <a:off x="2831536" y="3094866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9</a:t>
                </a:r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625C3AC-CA40-400B-990A-970761DBD77E}"/>
                  </a:ext>
                </a:extLst>
              </p:cNvPr>
              <p:cNvSpPr/>
              <p:nvPr/>
            </p:nvSpPr>
            <p:spPr>
              <a:xfrm>
                <a:off x="3700490" y="3094866"/>
                <a:ext cx="382326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A3C4B02-DE5B-472F-ABF2-0492669B22A3}"/>
                  </a:ext>
                </a:extLst>
              </p:cNvPr>
              <p:cNvSpPr/>
              <p:nvPr/>
            </p:nvSpPr>
            <p:spPr>
              <a:xfrm>
                <a:off x="3700490" y="2468975"/>
                <a:ext cx="628125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10</a:t>
                </a:r>
              </a:p>
            </p:txBody>
          </p:sp>
          <p:cxnSp>
            <p:nvCxnSpPr>
              <p:cNvPr id="192" name="AutoShape 3457">
                <a:extLst>
                  <a:ext uri="{FF2B5EF4-FFF2-40B4-BE49-F238E27FC236}">
                    <a16:creationId xmlns:a16="http://schemas.microsoft.com/office/drawing/2014/main" id="{53574DD7-0BB3-4746-A7E2-86D475C95346}"/>
                  </a:ext>
                </a:extLst>
              </p:cNvPr>
              <p:cNvCxnSpPr>
                <a:cxnSpLocks noChangeShapeType="1"/>
                <a:stCxn id="183" idx="6"/>
                <a:endCxn id="186" idx="2"/>
              </p:cNvCxnSpPr>
              <p:nvPr/>
            </p:nvCxnSpPr>
            <p:spPr bwMode="auto">
              <a:xfrm>
                <a:off x="2271691" y="2005077"/>
                <a:ext cx="55984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4" name="AutoShape 3457">
                <a:extLst>
                  <a:ext uri="{FF2B5EF4-FFF2-40B4-BE49-F238E27FC236}">
                    <a16:creationId xmlns:a16="http://schemas.microsoft.com/office/drawing/2014/main" id="{71DF27CC-882B-4DAA-AE61-8D619A3FBD41}"/>
                  </a:ext>
                </a:extLst>
              </p:cNvPr>
              <p:cNvCxnSpPr>
                <a:cxnSpLocks noChangeShapeType="1"/>
                <a:stCxn id="184" idx="6"/>
                <a:endCxn id="187" idx="2"/>
              </p:cNvCxnSpPr>
              <p:nvPr/>
            </p:nvCxnSpPr>
            <p:spPr bwMode="auto">
              <a:xfrm>
                <a:off x="2271691" y="2659475"/>
                <a:ext cx="55984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5" name="AutoShape 3457">
                <a:extLst>
                  <a:ext uri="{FF2B5EF4-FFF2-40B4-BE49-F238E27FC236}">
                    <a16:creationId xmlns:a16="http://schemas.microsoft.com/office/drawing/2014/main" id="{E0180EF6-7A96-46D8-9D1B-AB312238F918}"/>
                  </a:ext>
                </a:extLst>
              </p:cNvPr>
              <p:cNvCxnSpPr>
                <a:cxnSpLocks noChangeShapeType="1"/>
                <a:stCxn id="185" idx="6"/>
                <a:endCxn id="188" idx="2"/>
              </p:cNvCxnSpPr>
              <p:nvPr/>
            </p:nvCxnSpPr>
            <p:spPr bwMode="auto">
              <a:xfrm>
                <a:off x="2271691" y="3285366"/>
                <a:ext cx="55984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6" name="AutoShape 3457">
                <a:extLst>
                  <a:ext uri="{FF2B5EF4-FFF2-40B4-BE49-F238E27FC236}">
                    <a16:creationId xmlns:a16="http://schemas.microsoft.com/office/drawing/2014/main" id="{6C8584A6-CFCE-429E-B80F-FD82250E11DA}"/>
                  </a:ext>
                </a:extLst>
              </p:cNvPr>
              <p:cNvCxnSpPr>
                <a:cxnSpLocks noChangeShapeType="1"/>
                <a:stCxn id="184" idx="6"/>
                <a:endCxn id="188" idx="2"/>
              </p:cNvCxnSpPr>
              <p:nvPr/>
            </p:nvCxnSpPr>
            <p:spPr bwMode="auto">
              <a:xfrm>
                <a:off x="2271691" y="2659475"/>
                <a:ext cx="559845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7" name="AutoShape 3457">
                <a:extLst>
                  <a:ext uri="{FF2B5EF4-FFF2-40B4-BE49-F238E27FC236}">
                    <a16:creationId xmlns:a16="http://schemas.microsoft.com/office/drawing/2014/main" id="{C897C684-734A-4D11-BBE6-B36ED4D35434}"/>
                  </a:ext>
                </a:extLst>
              </p:cNvPr>
              <p:cNvCxnSpPr>
                <a:cxnSpLocks noChangeShapeType="1"/>
                <a:stCxn id="187" idx="6"/>
                <a:endCxn id="190" idx="2"/>
              </p:cNvCxnSpPr>
              <p:nvPr/>
            </p:nvCxnSpPr>
            <p:spPr bwMode="auto">
              <a:xfrm>
                <a:off x="3213862" y="2659475"/>
                <a:ext cx="486628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8" name="AutoShape 3457">
                <a:extLst>
                  <a:ext uri="{FF2B5EF4-FFF2-40B4-BE49-F238E27FC236}">
                    <a16:creationId xmlns:a16="http://schemas.microsoft.com/office/drawing/2014/main" id="{C12855EA-BCE6-4C03-9DAC-A7FB37F71EDC}"/>
                  </a:ext>
                </a:extLst>
              </p:cNvPr>
              <p:cNvCxnSpPr>
                <a:cxnSpLocks noChangeShapeType="1"/>
                <a:stCxn id="188" idx="6"/>
                <a:endCxn id="190" idx="2"/>
              </p:cNvCxnSpPr>
              <p:nvPr/>
            </p:nvCxnSpPr>
            <p:spPr bwMode="auto">
              <a:xfrm>
                <a:off x="3213862" y="3285366"/>
                <a:ext cx="486628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9" name="AutoShape 3457">
                <a:extLst>
                  <a:ext uri="{FF2B5EF4-FFF2-40B4-BE49-F238E27FC236}">
                    <a16:creationId xmlns:a16="http://schemas.microsoft.com/office/drawing/2014/main" id="{FB8B8029-20D9-41DB-9346-F6F78C37125C}"/>
                  </a:ext>
                </a:extLst>
              </p:cNvPr>
              <p:cNvCxnSpPr>
                <a:cxnSpLocks noChangeShapeType="1"/>
                <a:stCxn id="188" idx="6"/>
                <a:endCxn id="191" idx="2"/>
              </p:cNvCxnSpPr>
              <p:nvPr/>
            </p:nvCxnSpPr>
            <p:spPr bwMode="auto">
              <a:xfrm flipV="1">
                <a:off x="3213862" y="2659475"/>
                <a:ext cx="486628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0" name="AutoShape 3457">
                <a:extLst>
                  <a:ext uri="{FF2B5EF4-FFF2-40B4-BE49-F238E27FC236}">
                    <a16:creationId xmlns:a16="http://schemas.microsoft.com/office/drawing/2014/main" id="{D029A37A-BB42-410F-A161-3CA5638EEC85}"/>
                  </a:ext>
                </a:extLst>
              </p:cNvPr>
              <p:cNvCxnSpPr>
                <a:cxnSpLocks noChangeShapeType="1"/>
                <a:stCxn id="183" idx="6"/>
                <a:endCxn id="191" idx="2"/>
              </p:cNvCxnSpPr>
              <p:nvPr/>
            </p:nvCxnSpPr>
            <p:spPr bwMode="auto">
              <a:xfrm>
                <a:off x="2271691" y="2005077"/>
                <a:ext cx="1428799" cy="654398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1" name="AutoShape 3462">
                <a:extLst>
                  <a:ext uri="{FF2B5EF4-FFF2-40B4-BE49-F238E27FC236}">
                    <a16:creationId xmlns:a16="http://schemas.microsoft.com/office/drawing/2014/main" id="{FAFECAD5-B105-4B84-A16A-C623F36FCCA5}"/>
                  </a:ext>
                </a:extLst>
              </p:cNvPr>
              <p:cNvCxnSpPr>
                <a:cxnSpLocks noChangeShapeType="1"/>
                <a:stCxn id="191" idx="2"/>
                <a:endCxn id="184" idx="7"/>
              </p:cNvCxnSpPr>
              <p:nvPr/>
            </p:nvCxnSpPr>
            <p:spPr bwMode="auto">
              <a:xfrm rot="10800000">
                <a:off x="2215702" y="2524771"/>
                <a:ext cx="1484789" cy="134704"/>
              </a:xfrm>
              <a:prstGeom prst="curvedConnector4">
                <a:avLst>
                  <a:gd name="adj1" fmla="val 32733"/>
                  <a:gd name="adj2" fmla="val 207833"/>
                </a:avLst>
              </a:prstGeom>
              <a:noFill/>
              <a:ln w="3175">
                <a:solidFill>
                  <a:schemeClr val="tx1"/>
                </a:solidFill>
                <a:prstDash val="solid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2" name="AutoShape 3462">
                <a:extLst>
                  <a:ext uri="{FF2B5EF4-FFF2-40B4-BE49-F238E27FC236}">
                    <a16:creationId xmlns:a16="http://schemas.microsoft.com/office/drawing/2014/main" id="{3CAD173E-C5A7-49FA-BFA7-799767FEAFAD}"/>
                  </a:ext>
                </a:extLst>
              </p:cNvPr>
              <p:cNvCxnSpPr>
                <a:cxnSpLocks noChangeShapeType="1"/>
                <a:stCxn id="190" idx="3"/>
                <a:endCxn id="185" idx="5"/>
              </p:cNvCxnSpPr>
              <p:nvPr/>
            </p:nvCxnSpPr>
            <p:spPr bwMode="auto">
              <a:xfrm rot="5400000">
                <a:off x="2986091" y="2649681"/>
                <a:ext cx="12700" cy="1540779"/>
              </a:xfrm>
              <a:prstGeom prst="curvedConnector3">
                <a:avLst>
                  <a:gd name="adj1" fmla="val 1264354"/>
                </a:avLst>
              </a:prstGeom>
              <a:noFill/>
              <a:ln w="3175">
                <a:solidFill>
                  <a:schemeClr val="tx1"/>
                </a:solidFill>
                <a:prstDash val="solid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0" name="TextBox 237">
                  <a:extLst>
                    <a:ext uri="{FF2B5EF4-FFF2-40B4-BE49-F238E27FC236}">
                      <a16:creationId xmlns:a16="http://schemas.microsoft.com/office/drawing/2014/main" id="{03EDC82C-7066-4718-9252-980C573DA5E8}"/>
                    </a:ext>
                  </a:extLst>
                </p:cNvPr>
                <p:cNvSpPr txBox="1"/>
                <p:nvPr/>
              </p:nvSpPr>
              <p:spPr>
                <a:xfrm>
                  <a:off x="811675" y="3741695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0" name="TextBox 237">
                  <a:extLst>
                    <a:ext uri="{FF2B5EF4-FFF2-40B4-BE49-F238E27FC236}">
                      <a16:creationId xmlns:a16="http://schemas.microsoft.com/office/drawing/2014/main" id="{03EDC82C-7066-4718-9252-980C573DA5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675" y="3741695"/>
                  <a:ext cx="827908" cy="298447"/>
                </a:xfrm>
                <a:prstGeom prst="rect">
                  <a:avLst/>
                </a:prstGeom>
                <a:blipFill>
                  <a:blip r:embed="rId14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237">
                  <a:extLst>
                    <a:ext uri="{FF2B5EF4-FFF2-40B4-BE49-F238E27FC236}">
                      <a16:creationId xmlns:a16="http://schemas.microsoft.com/office/drawing/2014/main" id="{AE9A8A16-DD63-4875-B018-67F960C841DD}"/>
                    </a:ext>
                  </a:extLst>
                </p:cNvPr>
                <p:cNvSpPr txBox="1"/>
                <p:nvPr/>
              </p:nvSpPr>
              <p:spPr>
                <a:xfrm>
                  <a:off x="1764885" y="3751172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1" name="TextBox 237">
                  <a:extLst>
                    <a:ext uri="{FF2B5EF4-FFF2-40B4-BE49-F238E27FC236}">
                      <a16:creationId xmlns:a16="http://schemas.microsoft.com/office/drawing/2014/main" id="{AE9A8A16-DD63-4875-B018-67F960C841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4885" y="3751172"/>
                  <a:ext cx="827908" cy="298447"/>
                </a:xfrm>
                <a:prstGeom prst="rect">
                  <a:avLst/>
                </a:prstGeom>
                <a:blipFill>
                  <a:blip r:embed="rId15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237">
                  <a:extLst>
                    <a:ext uri="{FF2B5EF4-FFF2-40B4-BE49-F238E27FC236}">
                      <a16:creationId xmlns:a16="http://schemas.microsoft.com/office/drawing/2014/main" id="{323F99B8-E115-42E8-8F0F-12CE18526EF2}"/>
                    </a:ext>
                  </a:extLst>
                </p:cNvPr>
                <p:cNvSpPr txBox="1"/>
                <p:nvPr/>
              </p:nvSpPr>
              <p:spPr>
                <a:xfrm>
                  <a:off x="2724211" y="4341646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2" name="TextBox 237">
                  <a:extLst>
                    <a:ext uri="{FF2B5EF4-FFF2-40B4-BE49-F238E27FC236}">
                      <a16:creationId xmlns:a16="http://schemas.microsoft.com/office/drawing/2014/main" id="{323F99B8-E115-42E8-8F0F-12CE18526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4211" y="4341646"/>
                  <a:ext cx="827908" cy="298447"/>
                </a:xfrm>
                <a:prstGeom prst="rect">
                  <a:avLst/>
                </a:prstGeom>
                <a:blipFill>
                  <a:blip r:embed="rId16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4BEBBB8-A98D-48AE-B9F7-0B34F2FAA4CF}"/>
              </a:ext>
            </a:extLst>
          </p:cNvPr>
          <p:cNvGrpSpPr/>
          <p:nvPr/>
        </p:nvGrpSpPr>
        <p:grpSpPr>
          <a:xfrm>
            <a:off x="836447" y="3769449"/>
            <a:ext cx="2677136" cy="2052005"/>
            <a:chOff x="894502" y="3751929"/>
            <a:chExt cx="2677136" cy="2052005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981AC890-D9C8-4088-95AC-9446C77F1603}"/>
                </a:ext>
              </a:extLst>
            </p:cNvPr>
            <p:cNvGrpSpPr/>
            <p:nvPr/>
          </p:nvGrpSpPr>
          <p:grpSpPr>
            <a:xfrm>
              <a:off x="1083726" y="4142645"/>
              <a:ext cx="2439250" cy="1661289"/>
              <a:chOff x="1889365" y="1814577"/>
              <a:chExt cx="2439250" cy="1661289"/>
            </a:xfrm>
          </p:grpSpPr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9F056C4C-0732-4EF5-9106-A5890B587120}"/>
                  </a:ext>
                </a:extLst>
              </p:cNvPr>
              <p:cNvSpPr/>
              <p:nvPr/>
            </p:nvSpPr>
            <p:spPr>
              <a:xfrm>
                <a:off x="1889365" y="1814577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6</a:t>
                </a:r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3A332FF8-1A79-4210-9524-CA0DB93FE9B7}"/>
                  </a:ext>
                </a:extLst>
              </p:cNvPr>
              <p:cNvSpPr/>
              <p:nvPr/>
            </p:nvSpPr>
            <p:spPr>
              <a:xfrm>
                <a:off x="1889365" y="2468975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8</a:t>
                </a:r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707CA14A-B91B-4F06-A9DE-2C240A6EBB84}"/>
                  </a:ext>
                </a:extLst>
              </p:cNvPr>
              <p:cNvSpPr/>
              <p:nvPr/>
            </p:nvSpPr>
            <p:spPr>
              <a:xfrm>
                <a:off x="1889365" y="3094866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7</a:t>
                </a:r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C255912A-EB3B-460D-A12A-81B8AC7D5CA2}"/>
                  </a:ext>
                </a:extLst>
              </p:cNvPr>
              <p:cNvSpPr/>
              <p:nvPr/>
            </p:nvSpPr>
            <p:spPr>
              <a:xfrm>
                <a:off x="2831536" y="2468975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5</a:t>
                </a:r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EEA75AC6-64A8-4C7A-A97D-D970E86A2583}"/>
                  </a:ext>
                </a:extLst>
              </p:cNvPr>
              <p:cNvSpPr/>
              <p:nvPr/>
            </p:nvSpPr>
            <p:spPr>
              <a:xfrm>
                <a:off x="2831536" y="3094866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9</a:t>
                </a:r>
              </a:p>
            </p:txBody>
          </p:sp>
          <p:sp>
            <p:nvSpPr>
              <p:cNvPr id="294" name="Oval 293">
                <a:extLst>
                  <a:ext uri="{FF2B5EF4-FFF2-40B4-BE49-F238E27FC236}">
                    <a16:creationId xmlns:a16="http://schemas.microsoft.com/office/drawing/2014/main" id="{AD82A063-2DCA-43B6-B0FF-B499D9D8D175}"/>
                  </a:ext>
                </a:extLst>
              </p:cNvPr>
              <p:cNvSpPr/>
              <p:nvPr/>
            </p:nvSpPr>
            <p:spPr>
              <a:xfrm>
                <a:off x="3700490" y="3094866"/>
                <a:ext cx="382326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284AFE48-F1C7-41F8-BA26-120AC48F684B}"/>
                  </a:ext>
                </a:extLst>
              </p:cNvPr>
              <p:cNvSpPr/>
              <p:nvPr/>
            </p:nvSpPr>
            <p:spPr>
              <a:xfrm>
                <a:off x="3700490" y="2468975"/>
                <a:ext cx="628125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10</a:t>
                </a:r>
              </a:p>
            </p:txBody>
          </p:sp>
          <p:cxnSp>
            <p:nvCxnSpPr>
              <p:cNvPr id="298" name="AutoShape 3457">
                <a:extLst>
                  <a:ext uri="{FF2B5EF4-FFF2-40B4-BE49-F238E27FC236}">
                    <a16:creationId xmlns:a16="http://schemas.microsoft.com/office/drawing/2014/main" id="{26DA8319-E2AD-4FDB-8C2E-A495C0C8EAE6}"/>
                  </a:ext>
                </a:extLst>
              </p:cNvPr>
              <p:cNvCxnSpPr>
                <a:cxnSpLocks noChangeShapeType="1"/>
                <a:stCxn id="288" idx="6"/>
                <a:endCxn id="291" idx="2"/>
              </p:cNvCxnSpPr>
              <p:nvPr/>
            </p:nvCxnSpPr>
            <p:spPr bwMode="auto">
              <a:xfrm>
                <a:off x="2271691" y="2659475"/>
                <a:ext cx="55984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9" name="AutoShape 3457">
                <a:extLst>
                  <a:ext uri="{FF2B5EF4-FFF2-40B4-BE49-F238E27FC236}">
                    <a16:creationId xmlns:a16="http://schemas.microsoft.com/office/drawing/2014/main" id="{A6A1569F-8FC1-4EB2-AFB2-E13C3A397960}"/>
                  </a:ext>
                </a:extLst>
              </p:cNvPr>
              <p:cNvCxnSpPr>
                <a:cxnSpLocks noChangeShapeType="1"/>
                <a:stCxn id="289" idx="6"/>
                <a:endCxn id="292" idx="2"/>
              </p:cNvCxnSpPr>
              <p:nvPr/>
            </p:nvCxnSpPr>
            <p:spPr bwMode="auto">
              <a:xfrm>
                <a:off x="2271691" y="3285366"/>
                <a:ext cx="55984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0" name="AutoShape 3457">
                <a:extLst>
                  <a:ext uri="{FF2B5EF4-FFF2-40B4-BE49-F238E27FC236}">
                    <a16:creationId xmlns:a16="http://schemas.microsoft.com/office/drawing/2014/main" id="{10C290ED-7F03-45FE-9B99-D8DDC0CDCEB2}"/>
                  </a:ext>
                </a:extLst>
              </p:cNvPr>
              <p:cNvCxnSpPr>
                <a:cxnSpLocks noChangeShapeType="1"/>
                <a:stCxn id="288" idx="6"/>
                <a:endCxn id="292" idx="2"/>
              </p:cNvCxnSpPr>
              <p:nvPr/>
            </p:nvCxnSpPr>
            <p:spPr bwMode="auto">
              <a:xfrm>
                <a:off x="2271691" y="2659475"/>
                <a:ext cx="559845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1" name="AutoShape 3457">
                <a:extLst>
                  <a:ext uri="{FF2B5EF4-FFF2-40B4-BE49-F238E27FC236}">
                    <a16:creationId xmlns:a16="http://schemas.microsoft.com/office/drawing/2014/main" id="{DFDD04E0-1C68-4123-8FC5-F792BF4A94D4}"/>
                  </a:ext>
                </a:extLst>
              </p:cNvPr>
              <p:cNvCxnSpPr>
                <a:cxnSpLocks noChangeShapeType="1"/>
                <a:stCxn id="291" idx="6"/>
                <a:endCxn id="294" idx="2"/>
              </p:cNvCxnSpPr>
              <p:nvPr/>
            </p:nvCxnSpPr>
            <p:spPr bwMode="auto">
              <a:xfrm>
                <a:off x="3213862" y="2659475"/>
                <a:ext cx="486628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2" name="AutoShape 3457">
                <a:extLst>
                  <a:ext uri="{FF2B5EF4-FFF2-40B4-BE49-F238E27FC236}">
                    <a16:creationId xmlns:a16="http://schemas.microsoft.com/office/drawing/2014/main" id="{11EE6AB3-4F8B-4EBF-90C4-CBC4B82597FC}"/>
                  </a:ext>
                </a:extLst>
              </p:cNvPr>
              <p:cNvCxnSpPr>
                <a:cxnSpLocks noChangeShapeType="1"/>
                <a:stCxn id="292" idx="6"/>
                <a:endCxn id="294" idx="2"/>
              </p:cNvCxnSpPr>
              <p:nvPr/>
            </p:nvCxnSpPr>
            <p:spPr bwMode="auto">
              <a:xfrm>
                <a:off x="3213862" y="3285366"/>
                <a:ext cx="486628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3" name="AutoShape 3457">
                <a:extLst>
                  <a:ext uri="{FF2B5EF4-FFF2-40B4-BE49-F238E27FC236}">
                    <a16:creationId xmlns:a16="http://schemas.microsoft.com/office/drawing/2014/main" id="{3AFD41E4-D44B-445F-BCE8-B9A957F95ECE}"/>
                  </a:ext>
                </a:extLst>
              </p:cNvPr>
              <p:cNvCxnSpPr>
                <a:cxnSpLocks noChangeShapeType="1"/>
                <a:stCxn id="292" idx="6"/>
                <a:endCxn id="295" idx="2"/>
              </p:cNvCxnSpPr>
              <p:nvPr/>
            </p:nvCxnSpPr>
            <p:spPr bwMode="auto">
              <a:xfrm flipV="1">
                <a:off x="3213862" y="2659475"/>
                <a:ext cx="486628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4" name="AutoShape 3457">
                <a:extLst>
                  <a:ext uri="{FF2B5EF4-FFF2-40B4-BE49-F238E27FC236}">
                    <a16:creationId xmlns:a16="http://schemas.microsoft.com/office/drawing/2014/main" id="{45C98F5A-93EE-472B-BB31-B3B0E98AFB55}"/>
                  </a:ext>
                </a:extLst>
              </p:cNvPr>
              <p:cNvCxnSpPr>
                <a:cxnSpLocks noChangeShapeType="1"/>
                <a:stCxn id="287" idx="6"/>
                <a:endCxn id="295" idx="2"/>
              </p:cNvCxnSpPr>
              <p:nvPr/>
            </p:nvCxnSpPr>
            <p:spPr bwMode="auto">
              <a:xfrm>
                <a:off x="2271691" y="2005077"/>
                <a:ext cx="1428799" cy="654398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5" name="AutoShape 3462">
                <a:extLst>
                  <a:ext uri="{FF2B5EF4-FFF2-40B4-BE49-F238E27FC236}">
                    <a16:creationId xmlns:a16="http://schemas.microsoft.com/office/drawing/2014/main" id="{BA207BCB-0FDF-4F71-9CAD-22CE2613D101}"/>
                  </a:ext>
                </a:extLst>
              </p:cNvPr>
              <p:cNvCxnSpPr>
                <a:cxnSpLocks noChangeShapeType="1"/>
                <a:stCxn id="295" idx="2"/>
                <a:endCxn id="288" idx="7"/>
              </p:cNvCxnSpPr>
              <p:nvPr/>
            </p:nvCxnSpPr>
            <p:spPr bwMode="auto">
              <a:xfrm rot="10800000">
                <a:off x="2215702" y="2524771"/>
                <a:ext cx="1484789" cy="134704"/>
              </a:xfrm>
              <a:prstGeom prst="curvedConnector4">
                <a:avLst>
                  <a:gd name="adj1" fmla="val 31538"/>
                  <a:gd name="adj2" fmla="val 207833"/>
                </a:avLst>
              </a:prstGeom>
              <a:noFill/>
              <a:ln w="3175">
                <a:solidFill>
                  <a:schemeClr val="tx1"/>
                </a:solidFill>
                <a:prstDash val="solid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6" name="AutoShape 3462">
                <a:extLst>
                  <a:ext uri="{FF2B5EF4-FFF2-40B4-BE49-F238E27FC236}">
                    <a16:creationId xmlns:a16="http://schemas.microsoft.com/office/drawing/2014/main" id="{E0E2F9C7-A840-48CB-B1FE-DB973E4984D4}"/>
                  </a:ext>
                </a:extLst>
              </p:cNvPr>
              <p:cNvCxnSpPr>
                <a:cxnSpLocks noChangeShapeType="1"/>
                <a:stCxn id="294" idx="3"/>
                <a:endCxn id="289" idx="5"/>
              </p:cNvCxnSpPr>
              <p:nvPr/>
            </p:nvCxnSpPr>
            <p:spPr bwMode="auto">
              <a:xfrm rot="5400000">
                <a:off x="2986091" y="2649681"/>
                <a:ext cx="12700" cy="1540779"/>
              </a:xfrm>
              <a:prstGeom prst="curvedConnector3">
                <a:avLst>
                  <a:gd name="adj1" fmla="val 1264354"/>
                </a:avLst>
              </a:prstGeom>
              <a:noFill/>
              <a:ln w="3175">
                <a:solidFill>
                  <a:schemeClr val="tx1"/>
                </a:solidFill>
                <a:prstDash val="solid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4" name="TextBox 237">
                  <a:extLst>
                    <a:ext uri="{FF2B5EF4-FFF2-40B4-BE49-F238E27FC236}">
                      <a16:creationId xmlns:a16="http://schemas.microsoft.com/office/drawing/2014/main" id="{181C5E66-4564-40FF-8AD6-5E6BC854B2E7}"/>
                    </a:ext>
                  </a:extLst>
                </p:cNvPr>
                <p:cNvSpPr txBox="1"/>
                <p:nvPr/>
              </p:nvSpPr>
              <p:spPr>
                <a:xfrm>
                  <a:off x="894502" y="3751929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4" name="TextBox 237">
                  <a:extLst>
                    <a:ext uri="{FF2B5EF4-FFF2-40B4-BE49-F238E27FC236}">
                      <a16:creationId xmlns:a16="http://schemas.microsoft.com/office/drawing/2014/main" id="{181C5E66-4564-40FF-8AD6-5E6BC854B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502" y="3751929"/>
                  <a:ext cx="827908" cy="298447"/>
                </a:xfrm>
                <a:prstGeom prst="rect">
                  <a:avLst/>
                </a:prstGeom>
                <a:blipFill>
                  <a:blip r:embed="rId17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5" name="TextBox 237">
                  <a:extLst>
                    <a:ext uri="{FF2B5EF4-FFF2-40B4-BE49-F238E27FC236}">
                      <a16:creationId xmlns:a16="http://schemas.microsoft.com/office/drawing/2014/main" id="{AB12E150-2ABD-4CA7-916A-5ECC6D854BAB}"/>
                    </a:ext>
                  </a:extLst>
                </p:cNvPr>
                <p:cNvSpPr txBox="1"/>
                <p:nvPr/>
              </p:nvSpPr>
              <p:spPr>
                <a:xfrm>
                  <a:off x="1849009" y="4304251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5" name="TextBox 237">
                  <a:extLst>
                    <a:ext uri="{FF2B5EF4-FFF2-40B4-BE49-F238E27FC236}">
                      <a16:creationId xmlns:a16="http://schemas.microsoft.com/office/drawing/2014/main" id="{AB12E150-2ABD-4CA7-916A-5ECC6D854B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9009" y="4304251"/>
                  <a:ext cx="827908" cy="298447"/>
                </a:xfrm>
                <a:prstGeom prst="rect">
                  <a:avLst/>
                </a:prstGeom>
                <a:blipFill>
                  <a:blip r:embed="rId18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" name="TextBox 237">
                  <a:extLst>
                    <a:ext uri="{FF2B5EF4-FFF2-40B4-BE49-F238E27FC236}">
                      <a16:creationId xmlns:a16="http://schemas.microsoft.com/office/drawing/2014/main" id="{62B4142C-D81B-4863-B0A9-9B45E9887A68}"/>
                    </a:ext>
                  </a:extLst>
                </p:cNvPr>
                <p:cNvSpPr txBox="1"/>
                <p:nvPr/>
              </p:nvSpPr>
              <p:spPr>
                <a:xfrm>
                  <a:off x="2743730" y="4342391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86" name="TextBox 237">
                  <a:extLst>
                    <a:ext uri="{FF2B5EF4-FFF2-40B4-BE49-F238E27FC236}">
                      <a16:creationId xmlns:a16="http://schemas.microsoft.com/office/drawing/2014/main" id="{62B4142C-D81B-4863-B0A9-9B45E9887A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3730" y="4342391"/>
                  <a:ext cx="827908" cy="298447"/>
                </a:xfrm>
                <a:prstGeom prst="rect">
                  <a:avLst/>
                </a:prstGeom>
                <a:blipFill>
                  <a:blip r:embed="rId19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047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" grpId="0"/>
      <p:bldP spid="307" grpId="0"/>
      <p:bldP spid="3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Picture 455" descr="A screenshot of text&#10;&#10;Description generated with very high confidence">
            <a:extLst>
              <a:ext uri="{FF2B5EF4-FFF2-40B4-BE49-F238E27FC236}">
                <a16:creationId xmlns:a16="http://schemas.microsoft.com/office/drawing/2014/main" id="{62541729-8281-4E7C-A169-96FA704BC6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48"/>
          <a:stretch/>
        </p:blipFill>
        <p:spPr>
          <a:xfrm>
            <a:off x="1086931" y="907524"/>
            <a:ext cx="5273040" cy="543521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82AB2-8821-4D30-A06D-18EB3FD3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14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28154-9964-409D-BE49-757ACBF3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720B3B-7BB8-4CAC-84E2-88B353580095}"/>
              </a:ext>
            </a:extLst>
          </p:cNvPr>
          <p:cNvSpPr/>
          <p:nvPr/>
        </p:nvSpPr>
        <p:spPr>
          <a:xfrm>
            <a:off x="1183142" y="1703655"/>
            <a:ext cx="4303258" cy="16590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57F933-6508-44B8-998D-9A25A5B4770D}"/>
              </a:ext>
            </a:extLst>
          </p:cNvPr>
          <p:cNvSpPr/>
          <p:nvPr/>
        </p:nvSpPr>
        <p:spPr>
          <a:xfrm>
            <a:off x="1217912" y="4713009"/>
            <a:ext cx="2258993" cy="16590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1C58AD8F-96E5-40C5-AFD8-4EC182ABD753}"/>
                  </a:ext>
                </a:extLst>
              </p:cNvPr>
              <p:cNvSpPr txBox="1"/>
              <p:nvPr/>
            </p:nvSpPr>
            <p:spPr>
              <a:xfrm>
                <a:off x="5678202" y="2304120"/>
                <a:ext cx="3276600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running time and space are bounded by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CA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much more efficient than Natural Joins.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valuable to do </a:t>
                </a:r>
                <a:r>
                  <a:rPr lang="en-CA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DomainFiltering</a:t>
                </a:r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before Natural Joins.</a:t>
                </a:r>
              </a:p>
            </p:txBody>
          </p:sp>
        </mc:Choice>
        <mc:Fallback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1C58AD8F-96E5-40C5-AFD8-4EC182ABD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202" y="2304120"/>
                <a:ext cx="3276600" cy="2554545"/>
              </a:xfrm>
              <a:prstGeom prst="rect">
                <a:avLst/>
              </a:prstGeom>
              <a:blipFill>
                <a:blip r:embed="rId5"/>
                <a:stretch>
                  <a:fillRect l="-1673" t="-1432" b="-334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0" name="Speech Bubble: Rectangle 459">
                <a:extLst>
                  <a:ext uri="{FF2B5EF4-FFF2-40B4-BE49-F238E27FC236}">
                    <a16:creationId xmlns:a16="http://schemas.microsoft.com/office/drawing/2014/main" id="{6A2EF448-5FE2-4F3B-9E7E-9F216EA42606}"/>
                  </a:ext>
                </a:extLst>
              </p:cNvPr>
              <p:cNvSpPr/>
              <p:nvPr/>
            </p:nvSpPr>
            <p:spPr>
              <a:xfrm>
                <a:off x="6761319" y="1295400"/>
                <a:ext cx="1468281" cy="610001"/>
              </a:xfrm>
              <a:prstGeom prst="wedgeRectCallout">
                <a:avLst>
                  <a:gd name="adj1" fmla="val -50727"/>
                  <a:gd name="adj2" fmla="val 135899"/>
                </a:avLst>
              </a:prstGeom>
              <a:solidFill>
                <a:srgbClr val="FFFF00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CA" sz="12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edges in query 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CA" sz="1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12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CA" sz="1200" i="1">
                        <a:latin typeface="Cambria Math" panose="02040503050406030204" pitchFamily="18" charset="0"/>
                      </a:rPr>
                      <m:t>{|</m:t>
                    </m:r>
                    <m:sSub>
                      <m:sSub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200" i="1">
                        <a:latin typeface="Cambria Math" panose="02040503050406030204" pitchFamily="18" charset="0"/>
                      </a:rPr>
                      <m:t>|}</m:t>
                    </m:r>
                  </m:oMath>
                </a14:m>
                <a:r>
                  <a:rPr lang="en-CA" sz="1200" dirty="0"/>
                  <a:t>.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0" name="Speech Bubble: Rectangle 459">
                <a:extLst>
                  <a:ext uri="{FF2B5EF4-FFF2-40B4-BE49-F238E27FC236}">
                    <a16:creationId xmlns:a16="http://schemas.microsoft.com/office/drawing/2014/main" id="{6A2EF448-5FE2-4F3B-9E7E-9F216EA426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319" y="1295400"/>
                <a:ext cx="1468281" cy="610001"/>
              </a:xfrm>
              <a:prstGeom prst="wedgeRectCallout">
                <a:avLst>
                  <a:gd name="adj1" fmla="val -50727"/>
                  <a:gd name="adj2" fmla="val 135899"/>
                </a:avLst>
              </a:prstGeom>
              <a:blipFill>
                <a:blip r:embed="rId6"/>
                <a:stretch>
                  <a:fillRect t="-1064"/>
                </a:stretch>
              </a:blipFill>
              <a:ln w="9525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6478B85-A5D5-4E73-BBE2-36ECAEC43D98}"/>
              </a:ext>
            </a:extLst>
          </p:cNvPr>
          <p:cNvSpPr txBox="1"/>
          <p:nvPr/>
        </p:nvSpPr>
        <p:spPr>
          <a:xfrm>
            <a:off x="6070854" y="5023991"/>
            <a:ext cx="26159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further do better!</a:t>
            </a:r>
          </a:p>
        </p:txBody>
      </p:sp>
    </p:spTree>
    <p:extLst>
      <p:ext uri="{BB962C8B-B14F-4D97-AF65-F5344CB8AC3E}">
        <p14:creationId xmlns:p14="http://schemas.microsoft.com/office/powerpoint/2010/main" val="171027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6329E8AC-D588-4B90-97F7-129456426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92836"/>
            <a:ext cx="8229600" cy="643464"/>
          </a:xfrm>
        </p:spPr>
        <p:txBody>
          <a:bodyPr>
            <a:normAutofit fontScale="90000"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Relation Filtering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15</a:t>
            </a:fld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E5952C3-7C2C-4274-9102-42F462EE6B7B}"/>
              </a:ext>
            </a:extLst>
          </p:cNvPr>
          <p:cNvGrpSpPr/>
          <p:nvPr/>
        </p:nvGrpSpPr>
        <p:grpSpPr>
          <a:xfrm>
            <a:off x="5456850" y="1636402"/>
            <a:ext cx="1641335" cy="1395336"/>
            <a:chOff x="6698077" y="1820951"/>
            <a:chExt cx="1641335" cy="1395336"/>
          </a:xfrm>
        </p:grpSpPr>
        <p:sp>
          <p:nvSpPr>
            <p:cNvPr id="101" name="TextBox 225">
              <a:extLst>
                <a:ext uri="{FF2B5EF4-FFF2-40B4-BE49-F238E27FC236}">
                  <a16:creationId xmlns:a16="http://schemas.microsoft.com/office/drawing/2014/main" id="{E3218DF5-64AF-474F-A505-AAA860AF1402}"/>
                </a:ext>
              </a:extLst>
            </p:cNvPr>
            <p:cNvSpPr txBox="1"/>
            <p:nvPr/>
          </p:nvSpPr>
          <p:spPr>
            <a:xfrm>
              <a:off x="7365771" y="1820951"/>
              <a:ext cx="637482" cy="6572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50000"/>
                </a:lnSpc>
                <a:spcBef>
                  <a:spcPts val="10"/>
                </a:spcBef>
                <a:spcAft>
                  <a:spcPts val="400"/>
                </a:spcAft>
              </a:pPr>
              <a:r>
                <a:rPr lang="en-CA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C</a:t>
              </a:r>
              <a:endParaRPr lang="en-CA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6939F3A-8FF4-42B8-B176-B4834020B45F}"/>
                </a:ext>
              </a:extLst>
            </p:cNvPr>
            <p:cNvCxnSpPr/>
            <p:nvPr/>
          </p:nvCxnSpPr>
          <p:spPr>
            <a:xfrm flipH="1">
              <a:off x="6903555" y="2381320"/>
              <a:ext cx="286473" cy="479535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C33978-D994-4D33-96E4-DF166BB2273E}"/>
                </a:ext>
              </a:extLst>
            </p:cNvPr>
            <p:cNvCxnSpPr/>
            <p:nvPr/>
          </p:nvCxnSpPr>
          <p:spPr>
            <a:xfrm>
              <a:off x="7425242" y="2381320"/>
              <a:ext cx="277255" cy="479532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BE178B4-4256-4778-9A89-25BB9897B460}"/>
                </a:ext>
              </a:extLst>
            </p:cNvPr>
            <p:cNvCxnSpPr/>
            <p:nvPr/>
          </p:nvCxnSpPr>
          <p:spPr>
            <a:xfrm flipV="1">
              <a:off x="7069877" y="3035198"/>
              <a:ext cx="466300" cy="7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5" name="TextBox 237">
              <a:extLst>
                <a:ext uri="{FF2B5EF4-FFF2-40B4-BE49-F238E27FC236}">
                  <a16:creationId xmlns:a16="http://schemas.microsoft.com/office/drawing/2014/main" id="{C91A9842-4341-4D74-8D4B-836F1C937928}"/>
                </a:ext>
              </a:extLst>
            </p:cNvPr>
            <p:cNvSpPr txBox="1"/>
            <p:nvPr/>
          </p:nvSpPr>
          <p:spPr>
            <a:xfrm>
              <a:off x="7690744" y="2492613"/>
              <a:ext cx="648668" cy="5145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lnSpc>
                  <a:spcPct val="150000"/>
                </a:lnSpc>
                <a:spcBef>
                  <a:spcPts val="10"/>
                </a:spcBef>
                <a:spcAft>
                  <a:spcPts val="400"/>
                </a:spcAft>
              </a:pPr>
              <a:r>
                <a:rPr lang="en-CA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CA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237">
              <a:extLst>
                <a:ext uri="{FF2B5EF4-FFF2-40B4-BE49-F238E27FC236}">
                  <a16:creationId xmlns:a16="http://schemas.microsoft.com/office/drawing/2014/main" id="{701073AA-8182-4AAF-8A5B-3C5FEA6CB637}"/>
                </a:ext>
              </a:extLst>
            </p:cNvPr>
            <p:cNvSpPr txBox="1"/>
            <p:nvPr/>
          </p:nvSpPr>
          <p:spPr>
            <a:xfrm>
              <a:off x="6711891" y="2478111"/>
              <a:ext cx="286473" cy="44731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just">
                <a:lnSpc>
                  <a:spcPct val="150000"/>
                </a:lnSpc>
                <a:spcBef>
                  <a:spcPts val="10"/>
                </a:spcBef>
                <a:spcAft>
                  <a:spcPts val="400"/>
                </a:spcAft>
              </a:pPr>
              <a:r>
                <a:rPr lang="en-CA" kern="12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CA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B97E3C64-2132-427A-AD31-E45E168ED49C}"/>
                </a:ext>
              </a:extLst>
            </p:cNvPr>
            <p:cNvSpPr/>
            <p:nvPr/>
          </p:nvSpPr>
          <p:spPr>
            <a:xfrm>
              <a:off x="6698077" y="2810061"/>
              <a:ext cx="382326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A72396C-24F4-4509-807C-9D4E46DFB040}"/>
                </a:ext>
              </a:extLst>
            </p:cNvPr>
            <p:cNvSpPr/>
            <p:nvPr/>
          </p:nvSpPr>
          <p:spPr>
            <a:xfrm>
              <a:off x="7522096" y="2835287"/>
              <a:ext cx="382326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3ADB1512-F1A9-4456-95DA-FAFD003C3D6A}"/>
                </a:ext>
              </a:extLst>
            </p:cNvPr>
            <p:cNvSpPr/>
            <p:nvPr/>
          </p:nvSpPr>
          <p:spPr>
            <a:xfrm>
              <a:off x="7124487" y="2104052"/>
              <a:ext cx="382326" cy="381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764EE44-33DC-4C5F-B983-6F8B75E84A39}"/>
              </a:ext>
            </a:extLst>
          </p:cNvPr>
          <p:cNvSpPr txBox="1"/>
          <p:nvPr/>
        </p:nvSpPr>
        <p:spPr>
          <a:xfrm>
            <a:off x="1925829" y="3207579"/>
            <a:ext cx="198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graph after </a:t>
            </a:r>
            <a:r>
              <a:rPr lang="en-CA" altLang="zh-CN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CA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C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1D70A76-1CC8-4B23-B59E-F4E70074BCF2}"/>
                  </a:ext>
                </a:extLst>
              </p:cNvPr>
              <p:cNvSpPr txBox="1"/>
              <p:nvPr/>
            </p:nvSpPr>
            <p:spPr>
              <a:xfrm>
                <a:off x="4912361" y="3034746"/>
                <a:ext cx="24899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</a:t>
                </a:r>
                <a:r>
                  <a:rPr lang="en-CA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  <a:r>
                  <a:rPr lang="en-CA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</a:t>
                </a:r>
                <a:r>
                  <a:rPr lang="en-CA" sz="1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triangle edges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CA" sz="14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1D70A76-1CC8-4B23-B59E-F4E70074B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361" y="3034746"/>
                <a:ext cx="2489929" cy="369332"/>
              </a:xfrm>
              <a:prstGeom prst="rect">
                <a:avLst/>
              </a:prstGeom>
              <a:blipFill>
                <a:blip r:embed="rId4"/>
                <a:stretch>
                  <a:fillRect l="-735" t="-10000" b="-26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D3F2D3E7-C48D-4054-A834-466C1B2554A5}"/>
              </a:ext>
            </a:extLst>
          </p:cNvPr>
          <p:cNvGrpSpPr/>
          <p:nvPr/>
        </p:nvGrpSpPr>
        <p:grpSpPr>
          <a:xfrm>
            <a:off x="1511875" y="1620980"/>
            <a:ext cx="2734328" cy="1451757"/>
            <a:chOff x="1647729" y="1777109"/>
            <a:chExt cx="2734328" cy="1451757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47A214E-0A49-4C10-98F5-710083D6723D}"/>
                </a:ext>
              </a:extLst>
            </p:cNvPr>
            <p:cNvSpPr/>
            <p:nvPr/>
          </p:nvSpPr>
          <p:spPr>
            <a:xfrm>
              <a:off x="1855333" y="2221975"/>
              <a:ext cx="382326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8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B06540B0-E0F1-4C28-B741-07D464D2AF7A}"/>
                </a:ext>
              </a:extLst>
            </p:cNvPr>
            <p:cNvSpPr/>
            <p:nvPr/>
          </p:nvSpPr>
          <p:spPr>
            <a:xfrm>
              <a:off x="1855333" y="2847866"/>
              <a:ext cx="382326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7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18EF9ED-EEA6-4163-9F3B-4579862D19CB}"/>
                </a:ext>
              </a:extLst>
            </p:cNvPr>
            <p:cNvSpPr/>
            <p:nvPr/>
          </p:nvSpPr>
          <p:spPr>
            <a:xfrm>
              <a:off x="2797504" y="2221975"/>
              <a:ext cx="382326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76ABB0D-8C97-4853-90D6-13EADEF6964B}"/>
                </a:ext>
              </a:extLst>
            </p:cNvPr>
            <p:cNvSpPr/>
            <p:nvPr/>
          </p:nvSpPr>
          <p:spPr>
            <a:xfrm>
              <a:off x="2797504" y="2847866"/>
              <a:ext cx="382326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E491381-AE00-40FC-9AD6-57BCAFC47786}"/>
                </a:ext>
              </a:extLst>
            </p:cNvPr>
            <p:cNvSpPr/>
            <p:nvPr/>
          </p:nvSpPr>
          <p:spPr>
            <a:xfrm>
              <a:off x="3666458" y="2847866"/>
              <a:ext cx="382326" cy="381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4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6462E16-180D-41D6-B7CE-51FCFCF22ACA}"/>
                </a:ext>
              </a:extLst>
            </p:cNvPr>
            <p:cNvSpPr/>
            <p:nvPr/>
          </p:nvSpPr>
          <p:spPr>
            <a:xfrm>
              <a:off x="3666458" y="2221975"/>
              <a:ext cx="628125" cy="381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</a:p>
          </p:txBody>
        </p:sp>
        <p:cxnSp>
          <p:nvCxnSpPr>
            <p:cNvPr id="70" name="AutoShape 3457">
              <a:extLst>
                <a:ext uri="{FF2B5EF4-FFF2-40B4-BE49-F238E27FC236}">
                  <a16:creationId xmlns:a16="http://schemas.microsoft.com/office/drawing/2014/main" id="{D212FE78-BA3B-4D64-B8A8-9828162B2971}"/>
                </a:ext>
              </a:extLst>
            </p:cNvPr>
            <p:cNvCxnSpPr>
              <a:cxnSpLocks noChangeShapeType="1"/>
              <a:stCxn id="64" idx="6"/>
              <a:endCxn id="66" idx="2"/>
            </p:cNvCxnSpPr>
            <p:nvPr/>
          </p:nvCxnSpPr>
          <p:spPr bwMode="auto">
            <a:xfrm>
              <a:off x="2237659" y="2412475"/>
              <a:ext cx="559845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1" name="AutoShape 3457">
              <a:extLst>
                <a:ext uri="{FF2B5EF4-FFF2-40B4-BE49-F238E27FC236}">
                  <a16:creationId xmlns:a16="http://schemas.microsoft.com/office/drawing/2014/main" id="{9A2B0E9F-A546-4C79-95E9-845FCFA32826}"/>
                </a:ext>
              </a:extLst>
            </p:cNvPr>
            <p:cNvCxnSpPr>
              <a:cxnSpLocks noChangeShapeType="1"/>
              <a:stCxn id="65" idx="6"/>
              <a:endCxn id="67" idx="2"/>
            </p:cNvCxnSpPr>
            <p:nvPr/>
          </p:nvCxnSpPr>
          <p:spPr bwMode="auto">
            <a:xfrm>
              <a:off x="2237659" y="3038366"/>
              <a:ext cx="559845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2" name="AutoShape 3457">
              <a:extLst>
                <a:ext uri="{FF2B5EF4-FFF2-40B4-BE49-F238E27FC236}">
                  <a16:creationId xmlns:a16="http://schemas.microsoft.com/office/drawing/2014/main" id="{BCE7A478-F900-4942-BB03-5B9FB60DE7BA}"/>
                </a:ext>
              </a:extLst>
            </p:cNvPr>
            <p:cNvCxnSpPr>
              <a:cxnSpLocks noChangeShapeType="1"/>
              <a:stCxn id="64" idx="6"/>
              <a:endCxn id="67" idx="2"/>
            </p:cNvCxnSpPr>
            <p:nvPr/>
          </p:nvCxnSpPr>
          <p:spPr bwMode="auto">
            <a:xfrm>
              <a:off x="2237659" y="2412475"/>
              <a:ext cx="559845" cy="62589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3" name="AutoShape 3457">
              <a:extLst>
                <a:ext uri="{FF2B5EF4-FFF2-40B4-BE49-F238E27FC236}">
                  <a16:creationId xmlns:a16="http://schemas.microsoft.com/office/drawing/2014/main" id="{BDE0EC67-F322-4FD4-BDC4-3524F811BD6F}"/>
                </a:ext>
              </a:extLst>
            </p:cNvPr>
            <p:cNvCxnSpPr>
              <a:cxnSpLocks noChangeShapeType="1"/>
              <a:stCxn id="66" idx="6"/>
              <a:endCxn id="68" idx="2"/>
            </p:cNvCxnSpPr>
            <p:nvPr/>
          </p:nvCxnSpPr>
          <p:spPr bwMode="auto">
            <a:xfrm>
              <a:off x="3179830" y="2412475"/>
              <a:ext cx="486628" cy="62589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4" name="AutoShape 3457">
              <a:extLst>
                <a:ext uri="{FF2B5EF4-FFF2-40B4-BE49-F238E27FC236}">
                  <a16:creationId xmlns:a16="http://schemas.microsoft.com/office/drawing/2014/main" id="{32340DE3-6D8E-4A0A-8E15-2702CC445C72}"/>
                </a:ext>
              </a:extLst>
            </p:cNvPr>
            <p:cNvCxnSpPr>
              <a:cxnSpLocks noChangeShapeType="1"/>
              <a:stCxn id="67" idx="6"/>
              <a:endCxn id="68" idx="2"/>
            </p:cNvCxnSpPr>
            <p:nvPr/>
          </p:nvCxnSpPr>
          <p:spPr bwMode="auto">
            <a:xfrm>
              <a:off x="3179830" y="3038366"/>
              <a:ext cx="486628" cy="0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5" name="AutoShape 3457">
              <a:extLst>
                <a:ext uri="{FF2B5EF4-FFF2-40B4-BE49-F238E27FC236}">
                  <a16:creationId xmlns:a16="http://schemas.microsoft.com/office/drawing/2014/main" id="{A9ECC71E-C06B-403C-8218-F5375EB34388}"/>
                </a:ext>
              </a:extLst>
            </p:cNvPr>
            <p:cNvCxnSpPr>
              <a:cxnSpLocks noChangeShapeType="1"/>
              <a:stCxn id="67" idx="6"/>
              <a:endCxn id="69" idx="2"/>
            </p:cNvCxnSpPr>
            <p:nvPr/>
          </p:nvCxnSpPr>
          <p:spPr bwMode="auto">
            <a:xfrm flipV="1">
              <a:off x="3179830" y="2412475"/>
              <a:ext cx="486628" cy="625891"/>
            </a:xfrm>
            <a:prstGeom prst="straightConnector1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6" name="AutoShape 3462">
              <a:extLst>
                <a:ext uri="{FF2B5EF4-FFF2-40B4-BE49-F238E27FC236}">
                  <a16:creationId xmlns:a16="http://schemas.microsoft.com/office/drawing/2014/main" id="{0FD0A4B2-D3CA-4BED-92D0-24FCFE58D57C}"/>
                </a:ext>
              </a:extLst>
            </p:cNvPr>
            <p:cNvCxnSpPr>
              <a:cxnSpLocks noChangeShapeType="1"/>
              <a:stCxn id="69" idx="2"/>
              <a:endCxn id="64" idx="7"/>
            </p:cNvCxnSpPr>
            <p:nvPr/>
          </p:nvCxnSpPr>
          <p:spPr bwMode="auto">
            <a:xfrm rot="10800000">
              <a:off x="2181670" y="2277771"/>
              <a:ext cx="1484789" cy="134704"/>
            </a:xfrm>
            <a:prstGeom prst="curvedConnector4">
              <a:avLst>
                <a:gd name="adj1" fmla="val 32733"/>
                <a:gd name="adj2" fmla="val 207833"/>
              </a:avLst>
            </a:prstGeom>
            <a:noFill/>
            <a:ln w="3175">
              <a:solidFill>
                <a:schemeClr val="tx1"/>
              </a:solidFill>
              <a:prstDash val="solid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77" name="AutoShape 3462">
              <a:extLst>
                <a:ext uri="{FF2B5EF4-FFF2-40B4-BE49-F238E27FC236}">
                  <a16:creationId xmlns:a16="http://schemas.microsoft.com/office/drawing/2014/main" id="{641404D9-F650-4EF0-8D3E-F60869491751}"/>
                </a:ext>
              </a:extLst>
            </p:cNvPr>
            <p:cNvCxnSpPr>
              <a:cxnSpLocks noChangeShapeType="1"/>
              <a:stCxn id="68" idx="3"/>
              <a:endCxn id="65" idx="5"/>
            </p:cNvCxnSpPr>
            <p:nvPr/>
          </p:nvCxnSpPr>
          <p:spPr bwMode="auto">
            <a:xfrm rot="5400000">
              <a:off x="2952059" y="2402681"/>
              <a:ext cx="12700" cy="1540779"/>
            </a:xfrm>
            <a:prstGeom prst="curvedConnector3">
              <a:avLst>
                <a:gd name="adj1" fmla="val 1264354"/>
              </a:avLst>
            </a:prstGeom>
            <a:noFill/>
            <a:ln w="3175">
              <a:solidFill>
                <a:schemeClr val="tx1"/>
              </a:solidFill>
              <a:prstDash val="solid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237">
                  <a:extLst>
                    <a:ext uri="{FF2B5EF4-FFF2-40B4-BE49-F238E27FC236}">
                      <a16:creationId xmlns:a16="http://schemas.microsoft.com/office/drawing/2014/main" id="{AAA08DD1-D71A-4C3D-BF6C-26C37283FA27}"/>
                    </a:ext>
                  </a:extLst>
                </p:cNvPr>
                <p:cNvSpPr txBox="1"/>
                <p:nvPr/>
              </p:nvSpPr>
              <p:spPr>
                <a:xfrm>
                  <a:off x="1647729" y="1777109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1" name="TextBox 237">
                  <a:extLst>
                    <a:ext uri="{FF2B5EF4-FFF2-40B4-BE49-F238E27FC236}">
                      <a16:creationId xmlns:a16="http://schemas.microsoft.com/office/drawing/2014/main" id="{AAA08DD1-D71A-4C3D-BF6C-26C37283FA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7729" y="1777109"/>
                  <a:ext cx="827908" cy="298447"/>
                </a:xfrm>
                <a:prstGeom prst="rect">
                  <a:avLst/>
                </a:prstGeom>
                <a:blipFill>
                  <a:blip r:embed="rId5"/>
                  <a:stretch>
                    <a:fillRect b="-2291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237">
                  <a:extLst>
                    <a:ext uri="{FF2B5EF4-FFF2-40B4-BE49-F238E27FC236}">
                      <a16:creationId xmlns:a16="http://schemas.microsoft.com/office/drawing/2014/main" id="{D805EDA7-BB80-4687-A42C-8B759732A9D0}"/>
                    </a:ext>
                  </a:extLst>
                </p:cNvPr>
                <p:cNvSpPr txBox="1"/>
                <p:nvPr/>
              </p:nvSpPr>
              <p:spPr>
                <a:xfrm>
                  <a:off x="2600939" y="1786586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2" name="TextBox 237">
                  <a:extLst>
                    <a:ext uri="{FF2B5EF4-FFF2-40B4-BE49-F238E27FC236}">
                      <a16:creationId xmlns:a16="http://schemas.microsoft.com/office/drawing/2014/main" id="{D805EDA7-BB80-4687-A42C-8B759732A9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939" y="1786586"/>
                  <a:ext cx="827908" cy="298447"/>
                </a:xfrm>
                <a:prstGeom prst="rect">
                  <a:avLst/>
                </a:prstGeom>
                <a:blipFill>
                  <a:blip r:embed="rId6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237">
                  <a:extLst>
                    <a:ext uri="{FF2B5EF4-FFF2-40B4-BE49-F238E27FC236}">
                      <a16:creationId xmlns:a16="http://schemas.microsoft.com/office/drawing/2014/main" id="{B0370CEC-1456-46CE-B429-828DC6DC7958}"/>
                    </a:ext>
                  </a:extLst>
                </p:cNvPr>
                <p:cNvSpPr txBox="1"/>
                <p:nvPr/>
              </p:nvSpPr>
              <p:spPr>
                <a:xfrm>
                  <a:off x="3554149" y="1796797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3" name="TextBox 237">
                  <a:extLst>
                    <a:ext uri="{FF2B5EF4-FFF2-40B4-BE49-F238E27FC236}">
                      <a16:creationId xmlns:a16="http://schemas.microsoft.com/office/drawing/2014/main" id="{B0370CEC-1456-46CE-B429-828DC6DC7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4149" y="1796797"/>
                  <a:ext cx="827908" cy="298447"/>
                </a:xfrm>
                <a:prstGeom prst="rect">
                  <a:avLst/>
                </a:prstGeom>
                <a:blipFill>
                  <a:blip r:embed="rId7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B9B2C21-DE19-4736-8C45-242D3EF89B9C}"/>
                  </a:ext>
                </a:extLst>
              </p:cNvPr>
              <p:cNvSpPr txBox="1"/>
              <p:nvPr/>
            </p:nvSpPr>
            <p:spPr>
              <a:xfrm>
                <a:off x="1269945" y="3841326"/>
                <a:ext cx="6578141" cy="11029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RelationFiltering</a:t>
                </a:r>
                <a:r>
                  <a:rPr lang="en-C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CA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C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there must be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</m:e>
                      <m:sup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p>
                    <m:r>
                      <a:rPr lang="en-CA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en-C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CA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CA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C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CA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CA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p>
                      </m:e>
                    </m:d>
                    <m:r>
                      <a:rPr lang="en-CA" sz="20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𝒋𝒌</m:t>
                        </m:r>
                      </m:sub>
                    </m:sSub>
                  </m:oMath>
                </a14:m>
                <a:r>
                  <a:rPr lang="en-C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If not,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CA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𝒖</m:t>
                        </m:r>
                        <m:r>
                          <a:rPr lang="en-CA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CA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CA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CA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C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will be removed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CA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en-CA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B9B2C21-DE19-4736-8C45-242D3EF89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45" y="3841326"/>
                <a:ext cx="6578141" cy="1102994"/>
              </a:xfrm>
              <a:prstGeom prst="rect">
                <a:avLst/>
              </a:prstGeom>
              <a:blipFill>
                <a:blip r:embed="rId8"/>
                <a:stretch>
                  <a:fillRect l="-834" t="-2762" r="-1854" b="-60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DD3883-0CF0-492E-9C95-C17F9D922FD2}"/>
                  </a:ext>
                </a:extLst>
              </p:cNvPr>
              <p:cNvSpPr txBox="1"/>
              <p:nvPr/>
            </p:nvSpPr>
            <p:spPr>
              <a:xfrm>
                <a:off x="1269945" y="5045906"/>
                <a:ext cx="6493188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the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do nothing.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8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not have such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removed.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tuple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 not have such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so removed. 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DD3883-0CF0-492E-9C95-C17F9D922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945" y="5045906"/>
                <a:ext cx="6493188" cy="1477328"/>
              </a:xfrm>
              <a:prstGeom prst="rect">
                <a:avLst/>
              </a:prstGeom>
              <a:blipFill>
                <a:blip r:embed="rId9"/>
                <a:stretch>
                  <a:fillRect l="-563" t="-247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70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88441-E51F-4AED-A885-67525E822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473875"/>
            <a:ext cx="4040188" cy="4652288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16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A2183D-DF84-4776-9237-D27BBFE738DD}"/>
              </a:ext>
            </a:extLst>
          </p:cNvPr>
          <p:cNvGrpSpPr/>
          <p:nvPr/>
        </p:nvGrpSpPr>
        <p:grpSpPr>
          <a:xfrm>
            <a:off x="1067746" y="954809"/>
            <a:ext cx="2619402" cy="1480414"/>
            <a:chOff x="1760038" y="4235094"/>
            <a:chExt cx="2619402" cy="1480414"/>
          </a:xfrm>
        </p:grpSpPr>
        <p:cxnSp>
          <p:nvCxnSpPr>
            <p:cNvPr id="38" name="AutoShape 3457">
              <a:extLst>
                <a:ext uri="{FF2B5EF4-FFF2-40B4-BE49-F238E27FC236}">
                  <a16:creationId xmlns:a16="http://schemas.microsoft.com/office/drawing/2014/main" id="{C9F13886-298A-4847-8511-D8B531354A4A}"/>
                </a:ext>
              </a:extLst>
            </p:cNvPr>
            <p:cNvCxnSpPr>
              <a:cxnSpLocks noChangeShapeType="1"/>
              <a:stCxn id="44" idx="6"/>
              <a:endCxn id="52" idx="2"/>
            </p:cNvCxnSpPr>
            <p:nvPr/>
          </p:nvCxnSpPr>
          <p:spPr bwMode="auto">
            <a:xfrm>
              <a:off x="3238793" y="4896465"/>
              <a:ext cx="496611" cy="628543"/>
            </a:xfrm>
            <a:prstGeom prst="straightConnector1">
              <a:avLst/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9DB40CD-A631-4A3E-8F9F-B11AEE00FB55}"/>
                </a:ext>
              </a:extLst>
            </p:cNvPr>
            <p:cNvGrpSpPr/>
            <p:nvPr/>
          </p:nvGrpSpPr>
          <p:grpSpPr>
            <a:xfrm>
              <a:off x="1760038" y="4235094"/>
              <a:ext cx="2619402" cy="1480414"/>
              <a:chOff x="1760038" y="4235094"/>
              <a:chExt cx="2619402" cy="148041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BD91D051-15F9-45DD-850C-911F74D4C0F7}"/>
                  </a:ext>
                </a:extLst>
              </p:cNvPr>
              <p:cNvGrpSpPr/>
              <p:nvPr/>
            </p:nvGrpSpPr>
            <p:grpSpPr>
              <a:xfrm>
                <a:off x="1760038" y="4235094"/>
                <a:ext cx="2619402" cy="1480414"/>
                <a:chOff x="1760038" y="4235094"/>
                <a:chExt cx="2619402" cy="1480414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B0E27A90-9C79-4916-8F6D-51B94206E268}"/>
                    </a:ext>
                  </a:extLst>
                </p:cNvPr>
                <p:cNvGrpSpPr/>
                <p:nvPr/>
              </p:nvGrpSpPr>
              <p:grpSpPr>
                <a:xfrm>
                  <a:off x="1924279" y="4708617"/>
                  <a:ext cx="2439250" cy="1006891"/>
                  <a:chOff x="1889365" y="2468975"/>
                  <a:chExt cx="2439250" cy="1006891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014B79FE-8C91-40AC-B6DD-5825637AC3A7}"/>
                      </a:ext>
                    </a:extLst>
                  </p:cNvPr>
                  <p:cNvSpPr/>
                  <p:nvPr/>
                </p:nvSpPr>
                <p:spPr>
                  <a:xfrm>
                    <a:off x="1889365" y="2468975"/>
                    <a:ext cx="382326" cy="381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/>
                      <a:t>8</a:t>
                    </a:r>
                  </a:p>
                </p:txBody>
              </p: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D24863B4-2B2D-4CDC-9B4F-14037AAEFF0B}"/>
                      </a:ext>
                    </a:extLst>
                  </p:cNvPr>
                  <p:cNvSpPr/>
                  <p:nvPr/>
                </p:nvSpPr>
                <p:spPr>
                  <a:xfrm>
                    <a:off x="1889365" y="3094866"/>
                    <a:ext cx="382326" cy="381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/>
                      <a:t>7</a:t>
                    </a:r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D18A1B85-3261-448A-8E7E-50532A385A2F}"/>
                      </a:ext>
                    </a:extLst>
                  </p:cNvPr>
                  <p:cNvSpPr/>
                  <p:nvPr/>
                </p:nvSpPr>
                <p:spPr>
                  <a:xfrm>
                    <a:off x="2831536" y="3094866"/>
                    <a:ext cx="382326" cy="38100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/>
                      <a:t>9</a:t>
                    </a:r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51960EE9-3C8D-4546-BAA3-29653E32440C}"/>
                      </a:ext>
                    </a:extLst>
                  </p:cNvPr>
                  <p:cNvSpPr/>
                  <p:nvPr/>
                </p:nvSpPr>
                <p:spPr>
                  <a:xfrm>
                    <a:off x="3700490" y="3094866"/>
                    <a:ext cx="382326" cy="381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/>
                      <a:t>4</a:t>
                    </a:r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2FDA4DF6-FA3A-4FE6-A138-0AB94FB323A2}"/>
                      </a:ext>
                    </a:extLst>
                  </p:cNvPr>
                  <p:cNvSpPr/>
                  <p:nvPr/>
                </p:nvSpPr>
                <p:spPr>
                  <a:xfrm>
                    <a:off x="3700490" y="2468975"/>
                    <a:ext cx="628125" cy="381000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dirty="0"/>
                      <a:t>10</a:t>
                    </a:r>
                  </a:p>
                </p:txBody>
              </p:sp>
              <p:cxnSp>
                <p:nvCxnSpPr>
                  <p:cNvPr id="54" name="AutoShape 3457">
                    <a:extLst>
                      <a:ext uri="{FF2B5EF4-FFF2-40B4-BE49-F238E27FC236}">
                        <a16:creationId xmlns:a16="http://schemas.microsoft.com/office/drawing/2014/main" id="{92C8C646-7485-40AE-8185-B97E957DE221}"/>
                      </a:ext>
                    </a:extLst>
                  </p:cNvPr>
                  <p:cNvCxnSpPr>
                    <a:cxnSpLocks noChangeShapeType="1"/>
                    <a:stCxn id="50" idx="6"/>
                    <a:endCxn id="51" idx="2"/>
                  </p:cNvCxnSpPr>
                  <p:nvPr/>
                </p:nvCxnSpPr>
                <p:spPr bwMode="auto">
                  <a:xfrm>
                    <a:off x="2271691" y="3285366"/>
                    <a:ext cx="559845" cy="0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5" name="AutoShape 3457">
                    <a:extLst>
                      <a:ext uri="{FF2B5EF4-FFF2-40B4-BE49-F238E27FC236}">
                        <a16:creationId xmlns:a16="http://schemas.microsoft.com/office/drawing/2014/main" id="{FC7A01C6-6EF6-47B9-96EB-44208BC212D7}"/>
                      </a:ext>
                    </a:extLst>
                  </p:cNvPr>
                  <p:cNvCxnSpPr>
                    <a:cxnSpLocks noChangeShapeType="1"/>
                    <a:stCxn id="49" idx="6"/>
                    <a:endCxn id="51" idx="2"/>
                  </p:cNvCxnSpPr>
                  <p:nvPr/>
                </p:nvCxnSpPr>
                <p:spPr bwMode="auto">
                  <a:xfrm>
                    <a:off x="2271691" y="2659475"/>
                    <a:ext cx="559845" cy="625891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6" name="AutoShape 3457">
                    <a:extLst>
                      <a:ext uri="{FF2B5EF4-FFF2-40B4-BE49-F238E27FC236}">
                        <a16:creationId xmlns:a16="http://schemas.microsoft.com/office/drawing/2014/main" id="{EE96BCB8-6A5E-41FC-90F9-8EFB41D58556}"/>
                      </a:ext>
                    </a:extLst>
                  </p:cNvPr>
                  <p:cNvCxnSpPr>
                    <a:cxnSpLocks noChangeShapeType="1"/>
                    <a:stCxn id="51" idx="6"/>
                    <a:endCxn id="52" idx="2"/>
                  </p:cNvCxnSpPr>
                  <p:nvPr/>
                </p:nvCxnSpPr>
                <p:spPr bwMode="auto">
                  <a:xfrm>
                    <a:off x="3213862" y="3285366"/>
                    <a:ext cx="486628" cy="0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7" name="AutoShape 3457">
                    <a:extLst>
                      <a:ext uri="{FF2B5EF4-FFF2-40B4-BE49-F238E27FC236}">
                        <a16:creationId xmlns:a16="http://schemas.microsoft.com/office/drawing/2014/main" id="{16EF43B3-C5BA-46BD-9F03-4AE6B5098EFC}"/>
                      </a:ext>
                    </a:extLst>
                  </p:cNvPr>
                  <p:cNvCxnSpPr>
                    <a:cxnSpLocks noChangeShapeType="1"/>
                    <a:stCxn id="51" idx="6"/>
                    <a:endCxn id="53" idx="2"/>
                  </p:cNvCxnSpPr>
                  <p:nvPr/>
                </p:nvCxnSpPr>
                <p:spPr bwMode="auto">
                  <a:xfrm flipV="1">
                    <a:off x="3213862" y="2659475"/>
                    <a:ext cx="486628" cy="625891"/>
                  </a:xfrm>
                  <a:prstGeom prst="straightConnector1">
                    <a:avLst/>
                  </a:pr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8" name="AutoShape 3462">
                    <a:extLst>
                      <a:ext uri="{FF2B5EF4-FFF2-40B4-BE49-F238E27FC236}">
                        <a16:creationId xmlns:a16="http://schemas.microsoft.com/office/drawing/2014/main" id="{EE60B2B5-96C2-445C-8B89-F53D1816D48A}"/>
                      </a:ext>
                    </a:extLst>
                  </p:cNvPr>
                  <p:cNvCxnSpPr>
                    <a:cxnSpLocks noChangeShapeType="1"/>
                    <a:stCxn id="53" idx="1"/>
                    <a:endCxn id="49" idx="7"/>
                  </p:cNvCxnSpPr>
                  <p:nvPr/>
                </p:nvCxnSpPr>
                <p:spPr bwMode="auto">
                  <a:xfrm rot="16200000" flipV="1">
                    <a:off x="3004089" y="1736383"/>
                    <a:ext cx="12700" cy="1576776"/>
                  </a:xfrm>
                  <a:prstGeom prst="curvedConnector3">
                    <a:avLst>
                      <a:gd name="adj1" fmla="val 1330598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olid"/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59" name="AutoShape 3462">
                    <a:extLst>
                      <a:ext uri="{FF2B5EF4-FFF2-40B4-BE49-F238E27FC236}">
                        <a16:creationId xmlns:a16="http://schemas.microsoft.com/office/drawing/2014/main" id="{E36C1B00-C5E8-4E50-B939-68BF88E6744B}"/>
                      </a:ext>
                    </a:extLst>
                  </p:cNvPr>
                  <p:cNvCxnSpPr>
                    <a:cxnSpLocks noChangeShapeType="1"/>
                    <a:stCxn id="52" idx="3"/>
                    <a:endCxn id="50" idx="5"/>
                  </p:cNvCxnSpPr>
                  <p:nvPr/>
                </p:nvCxnSpPr>
                <p:spPr bwMode="auto">
                  <a:xfrm rot="5400000">
                    <a:off x="2986091" y="2649681"/>
                    <a:ext cx="12700" cy="1540779"/>
                  </a:xfrm>
                  <a:prstGeom prst="curvedConnector3">
                    <a:avLst>
                      <a:gd name="adj1" fmla="val 1264354"/>
                    </a:avLst>
                  </a:prstGeom>
                  <a:noFill/>
                  <a:ln w="3175">
                    <a:solidFill>
                      <a:schemeClr val="tx1"/>
                    </a:solidFill>
                    <a:prstDash val="solid"/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TextBox 237">
                      <a:extLst>
                        <a:ext uri="{FF2B5EF4-FFF2-40B4-BE49-F238E27FC236}">
                          <a16:creationId xmlns:a16="http://schemas.microsoft.com/office/drawing/2014/main" id="{B2BCB133-AC34-4C17-94C8-50555E7B97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60038" y="4235094"/>
                      <a:ext cx="827908" cy="2984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4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CA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6" name="TextBox 237">
                      <a:extLst>
                        <a:ext uri="{FF2B5EF4-FFF2-40B4-BE49-F238E27FC236}">
                          <a16:creationId xmlns:a16="http://schemas.microsoft.com/office/drawing/2014/main" id="{B2BCB133-AC34-4C17-94C8-50555E7B97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60038" y="4235094"/>
                      <a:ext cx="827908" cy="29844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b="-204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" name="TextBox 237">
                      <a:extLst>
                        <a:ext uri="{FF2B5EF4-FFF2-40B4-BE49-F238E27FC236}">
                          <a16:creationId xmlns:a16="http://schemas.microsoft.com/office/drawing/2014/main" id="{5CEAFDBF-4777-4D79-B99E-4D48ED21F40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13248" y="4244571"/>
                      <a:ext cx="827908" cy="2984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4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CA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7" name="TextBox 237">
                      <a:extLst>
                        <a:ext uri="{FF2B5EF4-FFF2-40B4-BE49-F238E27FC236}">
                          <a16:creationId xmlns:a16="http://schemas.microsoft.com/office/drawing/2014/main" id="{5CEAFDBF-4777-4D79-B99E-4D48ED21F40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13248" y="4244571"/>
                      <a:ext cx="827908" cy="29844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2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" name="TextBox 237">
                      <a:extLst>
                        <a:ext uri="{FF2B5EF4-FFF2-40B4-BE49-F238E27FC236}">
                          <a16:creationId xmlns:a16="http://schemas.microsoft.com/office/drawing/2014/main" id="{30D15088-63DC-4403-91FC-D24F23E11E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51532" y="4255077"/>
                      <a:ext cx="827908" cy="29844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noAutofit/>
                    </a:bodyPr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10"/>
                        </a:spcBef>
                        <a:spcAft>
                          <a:spcPts val="4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CA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CA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CA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8" name="TextBox 237">
                      <a:extLst>
                        <a:ext uri="{FF2B5EF4-FFF2-40B4-BE49-F238E27FC236}">
                          <a16:creationId xmlns:a16="http://schemas.microsoft.com/office/drawing/2014/main" id="{30D15088-63DC-4403-91FC-D24F23E11EA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51532" y="4255077"/>
                      <a:ext cx="827908" cy="29844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244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16740CF-7324-4F1F-B11A-CFDA5F987645}"/>
                  </a:ext>
                </a:extLst>
              </p:cNvPr>
              <p:cNvSpPr/>
              <p:nvPr/>
            </p:nvSpPr>
            <p:spPr>
              <a:xfrm>
                <a:off x="2856467" y="4705965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5</a:t>
                </a:r>
              </a:p>
            </p:txBody>
          </p:sp>
        </p:grpSp>
        <p:cxnSp>
          <p:nvCxnSpPr>
            <p:cNvPr id="61" name="AutoShape 3457">
              <a:extLst>
                <a:ext uri="{FF2B5EF4-FFF2-40B4-BE49-F238E27FC236}">
                  <a16:creationId xmlns:a16="http://schemas.microsoft.com/office/drawing/2014/main" id="{A2A2327A-1494-4ED6-BA05-6E316C2BAFFD}"/>
                </a:ext>
              </a:extLst>
            </p:cNvPr>
            <p:cNvCxnSpPr>
              <a:cxnSpLocks noChangeShapeType="1"/>
              <a:stCxn id="49" idx="6"/>
              <a:endCxn id="44" idx="2"/>
            </p:cNvCxnSpPr>
            <p:nvPr/>
          </p:nvCxnSpPr>
          <p:spPr bwMode="auto">
            <a:xfrm flipV="1">
              <a:off x="2306605" y="4896465"/>
              <a:ext cx="549862" cy="2652"/>
            </a:xfrm>
            <a:prstGeom prst="straightConnector1">
              <a:avLst/>
            </a:prstGeom>
            <a:noFill/>
            <a:ln w="3175">
              <a:solidFill>
                <a:srgbClr val="FF0000"/>
              </a:solidFill>
              <a:prstDash val="dash"/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3AA9B6-C919-45B4-BB36-644CFF731BB1}"/>
                  </a:ext>
                </a:extLst>
              </p:cNvPr>
              <p:cNvSpPr txBox="1"/>
              <p:nvPr/>
            </p:nvSpPr>
            <p:spPr>
              <a:xfrm>
                <a:off x="738816" y="2691245"/>
                <a:ext cx="34769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satisfied, so they are removed.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33AA9B6-C919-45B4-BB36-644CFF731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16" y="2691245"/>
                <a:ext cx="3476955" cy="646331"/>
              </a:xfrm>
              <a:prstGeom prst="rect">
                <a:avLst/>
              </a:prstGeom>
              <a:blipFill>
                <a:blip r:embed="rId7"/>
                <a:stretch>
                  <a:fillRect l="-1401" t="-4673" b="-130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E086645-707F-42A3-8FDC-F7BDCCCCAC68}"/>
                  </a:ext>
                </a:extLst>
              </p:cNvPr>
              <p:cNvSpPr txBox="1"/>
              <p:nvPr/>
            </p:nvSpPr>
            <p:spPr>
              <a:xfrm>
                <a:off x="4778894" y="2727841"/>
                <a:ext cx="39079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Removing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23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CA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DomainFiltering</a:t>
                </a: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removed.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AE086645-707F-42A3-8FDC-F7BDCCCCA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894" y="2727841"/>
                <a:ext cx="3907906" cy="923330"/>
              </a:xfrm>
              <a:prstGeom prst="rect">
                <a:avLst/>
              </a:prstGeom>
              <a:blipFill>
                <a:blip r:embed="rId8"/>
                <a:stretch>
                  <a:fillRect l="-1404" t="-3289" b="-92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13E3D00-B83D-4B88-BC90-79E6BF7D7730}"/>
              </a:ext>
            </a:extLst>
          </p:cNvPr>
          <p:cNvGrpSpPr/>
          <p:nvPr/>
        </p:nvGrpSpPr>
        <p:grpSpPr>
          <a:xfrm>
            <a:off x="4935877" y="926705"/>
            <a:ext cx="2619402" cy="1482282"/>
            <a:chOff x="4935877" y="926705"/>
            <a:chExt cx="2619402" cy="148228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91C0867-8090-46FA-83B8-626EF1CB97DA}"/>
                </a:ext>
              </a:extLst>
            </p:cNvPr>
            <p:cNvGrpSpPr/>
            <p:nvPr/>
          </p:nvGrpSpPr>
          <p:grpSpPr>
            <a:xfrm>
              <a:off x="4935877" y="926705"/>
              <a:ext cx="2619402" cy="1482282"/>
              <a:chOff x="1760038" y="4233226"/>
              <a:chExt cx="2619402" cy="148228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E48E85D-F217-477B-8FEF-92FD7C87A72C}"/>
                  </a:ext>
                </a:extLst>
              </p:cNvPr>
              <p:cNvGrpSpPr/>
              <p:nvPr/>
            </p:nvGrpSpPr>
            <p:grpSpPr>
              <a:xfrm>
                <a:off x="1924279" y="4708617"/>
                <a:ext cx="2439250" cy="1006891"/>
                <a:chOff x="1889365" y="2468975"/>
                <a:chExt cx="2439250" cy="1006891"/>
              </a:xfrm>
            </p:grpSpPr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3F9CD8ED-E2A4-4999-9831-99ECADAF6EA9}"/>
                    </a:ext>
                  </a:extLst>
                </p:cNvPr>
                <p:cNvSpPr/>
                <p:nvPr/>
              </p:nvSpPr>
              <p:spPr>
                <a:xfrm>
                  <a:off x="1889365" y="2468975"/>
                  <a:ext cx="382326" cy="381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8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EF0ED3C6-0A1A-421B-B9B8-4CA5F8D065EE}"/>
                    </a:ext>
                  </a:extLst>
                </p:cNvPr>
                <p:cNvSpPr/>
                <p:nvPr/>
              </p:nvSpPr>
              <p:spPr>
                <a:xfrm>
                  <a:off x="1889365" y="3094866"/>
                  <a:ext cx="382326" cy="381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7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5FE4FC6-0A96-42EE-A597-DB057A531296}"/>
                    </a:ext>
                  </a:extLst>
                </p:cNvPr>
                <p:cNvSpPr/>
                <p:nvPr/>
              </p:nvSpPr>
              <p:spPr>
                <a:xfrm>
                  <a:off x="2831536" y="3094866"/>
                  <a:ext cx="382326" cy="381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9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975036A4-7AAA-479B-8086-14B1D3C7A8FA}"/>
                    </a:ext>
                  </a:extLst>
                </p:cNvPr>
                <p:cNvSpPr/>
                <p:nvPr/>
              </p:nvSpPr>
              <p:spPr>
                <a:xfrm>
                  <a:off x="3700490" y="3094866"/>
                  <a:ext cx="382326" cy="381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4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87879441-7AE0-49A2-918A-BB09FC0EB509}"/>
                    </a:ext>
                  </a:extLst>
                </p:cNvPr>
                <p:cNvSpPr/>
                <p:nvPr/>
              </p:nvSpPr>
              <p:spPr>
                <a:xfrm>
                  <a:off x="3700490" y="2468975"/>
                  <a:ext cx="628125" cy="381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10</a:t>
                  </a:r>
                </a:p>
              </p:txBody>
            </p:sp>
            <p:cxnSp>
              <p:nvCxnSpPr>
                <p:cNvPr id="75" name="AutoShape 3457">
                  <a:extLst>
                    <a:ext uri="{FF2B5EF4-FFF2-40B4-BE49-F238E27FC236}">
                      <a16:creationId xmlns:a16="http://schemas.microsoft.com/office/drawing/2014/main" id="{2E933A0B-967E-49EE-A3D5-9C9AABEC8C6B}"/>
                    </a:ext>
                  </a:extLst>
                </p:cNvPr>
                <p:cNvCxnSpPr>
                  <a:cxnSpLocks noChangeShapeType="1"/>
                  <a:stCxn id="71" idx="6"/>
                  <a:endCxn id="72" idx="2"/>
                </p:cNvCxnSpPr>
                <p:nvPr/>
              </p:nvCxnSpPr>
              <p:spPr bwMode="auto">
                <a:xfrm>
                  <a:off x="2271691" y="3285366"/>
                  <a:ext cx="559845" cy="0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6" name="AutoShape 3457">
                  <a:extLst>
                    <a:ext uri="{FF2B5EF4-FFF2-40B4-BE49-F238E27FC236}">
                      <a16:creationId xmlns:a16="http://schemas.microsoft.com/office/drawing/2014/main" id="{3D080BB8-11A7-4A67-90B1-A81ADF8B38FE}"/>
                    </a:ext>
                  </a:extLst>
                </p:cNvPr>
                <p:cNvCxnSpPr>
                  <a:cxnSpLocks noChangeShapeType="1"/>
                  <a:stCxn id="70" idx="6"/>
                  <a:endCxn id="72" idx="2"/>
                </p:cNvCxnSpPr>
                <p:nvPr/>
              </p:nvCxnSpPr>
              <p:spPr bwMode="auto">
                <a:xfrm>
                  <a:off x="2271691" y="2659475"/>
                  <a:ext cx="559845" cy="625891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7" name="AutoShape 3457">
                  <a:extLst>
                    <a:ext uri="{FF2B5EF4-FFF2-40B4-BE49-F238E27FC236}">
                      <a16:creationId xmlns:a16="http://schemas.microsoft.com/office/drawing/2014/main" id="{DDA6F5F1-AA8F-4E5E-AF3B-79C71C9E769A}"/>
                    </a:ext>
                  </a:extLst>
                </p:cNvPr>
                <p:cNvCxnSpPr>
                  <a:cxnSpLocks noChangeShapeType="1"/>
                  <a:stCxn id="72" idx="6"/>
                  <a:endCxn id="73" idx="2"/>
                </p:cNvCxnSpPr>
                <p:nvPr/>
              </p:nvCxnSpPr>
              <p:spPr bwMode="auto">
                <a:xfrm>
                  <a:off x="3213862" y="3285366"/>
                  <a:ext cx="486628" cy="0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8" name="AutoShape 3457">
                  <a:extLst>
                    <a:ext uri="{FF2B5EF4-FFF2-40B4-BE49-F238E27FC236}">
                      <a16:creationId xmlns:a16="http://schemas.microsoft.com/office/drawing/2014/main" id="{1E5AA01A-ABD8-4111-A221-FBF0E90E0083}"/>
                    </a:ext>
                  </a:extLst>
                </p:cNvPr>
                <p:cNvCxnSpPr>
                  <a:cxnSpLocks noChangeShapeType="1"/>
                  <a:stCxn id="72" idx="6"/>
                  <a:endCxn id="74" idx="2"/>
                </p:cNvCxnSpPr>
                <p:nvPr/>
              </p:nvCxnSpPr>
              <p:spPr bwMode="auto">
                <a:xfrm flipV="1">
                  <a:off x="3213862" y="2659475"/>
                  <a:ext cx="486628" cy="625891"/>
                </a:xfrm>
                <a:prstGeom prst="straightConnector1">
                  <a:avLst/>
                </a:prstGeom>
                <a:noFill/>
                <a:ln w="3175">
                  <a:solidFill>
                    <a:srgbClr val="000000"/>
                  </a:solidFill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9" name="AutoShape 3462">
                  <a:extLst>
                    <a:ext uri="{FF2B5EF4-FFF2-40B4-BE49-F238E27FC236}">
                      <a16:creationId xmlns:a16="http://schemas.microsoft.com/office/drawing/2014/main" id="{9820A12B-154C-4B12-8918-A48CA85096D1}"/>
                    </a:ext>
                  </a:extLst>
                </p:cNvPr>
                <p:cNvCxnSpPr>
                  <a:cxnSpLocks noChangeShapeType="1"/>
                  <a:stCxn id="74" idx="1"/>
                  <a:endCxn id="70" idx="7"/>
                </p:cNvCxnSpPr>
                <p:nvPr/>
              </p:nvCxnSpPr>
              <p:spPr bwMode="auto">
                <a:xfrm rot="16200000" flipV="1">
                  <a:off x="3004089" y="1736383"/>
                  <a:ext cx="12700" cy="1576776"/>
                </a:xfrm>
                <a:prstGeom prst="curvedConnector3">
                  <a:avLst>
                    <a:gd name="adj1" fmla="val 1330598"/>
                  </a:avLst>
                </a:prstGeom>
                <a:no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80" name="AutoShape 3462">
                  <a:extLst>
                    <a:ext uri="{FF2B5EF4-FFF2-40B4-BE49-F238E27FC236}">
                      <a16:creationId xmlns:a16="http://schemas.microsoft.com/office/drawing/2014/main" id="{BF400E32-9260-4C6E-9CA0-76BA34596A38}"/>
                    </a:ext>
                  </a:extLst>
                </p:cNvPr>
                <p:cNvCxnSpPr>
                  <a:cxnSpLocks noChangeShapeType="1"/>
                  <a:stCxn id="73" idx="3"/>
                  <a:endCxn id="71" idx="5"/>
                </p:cNvCxnSpPr>
                <p:nvPr/>
              </p:nvCxnSpPr>
              <p:spPr bwMode="auto">
                <a:xfrm rot="5400000">
                  <a:off x="2986091" y="2649681"/>
                  <a:ext cx="12700" cy="1540779"/>
                </a:xfrm>
                <a:prstGeom prst="curvedConnector3">
                  <a:avLst>
                    <a:gd name="adj1" fmla="val 1264354"/>
                  </a:avLst>
                </a:prstGeom>
                <a:noFill/>
                <a:ln w="3175">
                  <a:solidFill>
                    <a:schemeClr val="tx1"/>
                  </a:solidFill>
                  <a:prstDash val="solid"/>
                  <a:round/>
                  <a:headEnd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237">
                    <a:extLst>
                      <a:ext uri="{FF2B5EF4-FFF2-40B4-BE49-F238E27FC236}">
                        <a16:creationId xmlns:a16="http://schemas.microsoft.com/office/drawing/2014/main" id="{22EB920B-AC3F-4221-939A-168C947E12F2}"/>
                      </a:ext>
                    </a:extLst>
                  </p:cNvPr>
                  <p:cNvSpPr txBox="1"/>
                  <p:nvPr/>
                </p:nvSpPr>
                <p:spPr>
                  <a:xfrm>
                    <a:off x="1760038" y="4235094"/>
                    <a:ext cx="827908" cy="29844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237">
                    <a:extLst>
                      <a:ext uri="{FF2B5EF4-FFF2-40B4-BE49-F238E27FC236}">
                        <a16:creationId xmlns:a16="http://schemas.microsoft.com/office/drawing/2014/main" id="{22EB920B-AC3F-4221-939A-168C947E12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0038" y="4235094"/>
                    <a:ext cx="827908" cy="29844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244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237">
                    <a:extLst>
                      <a:ext uri="{FF2B5EF4-FFF2-40B4-BE49-F238E27FC236}">
                        <a16:creationId xmlns:a16="http://schemas.microsoft.com/office/drawing/2014/main" id="{BC380B96-4F4C-4842-A6FD-64551A84EBB2}"/>
                      </a:ext>
                    </a:extLst>
                  </p:cNvPr>
                  <p:cNvSpPr txBox="1"/>
                  <p:nvPr/>
                </p:nvSpPr>
                <p:spPr>
                  <a:xfrm>
                    <a:off x="2643659" y="4233226"/>
                    <a:ext cx="827908" cy="29844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8" name="TextBox 237">
                    <a:extLst>
                      <a:ext uri="{FF2B5EF4-FFF2-40B4-BE49-F238E27FC236}">
                        <a16:creationId xmlns:a16="http://schemas.microsoft.com/office/drawing/2014/main" id="{BC380B96-4F4C-4842-A6FD-64551A84EBB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3659" y="4233226"/>
                    <a:ext cx="827908" cy="29844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2449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237">
                    <a:extLst>
                      <a:ext uri="{FF2B5EF4-FFF2-40B4-BE49-F238E27FC236}">
                        <a16:creationId xmlns:a16="http://schemas.microsoft.com/office/drawing/2014/main" id="{B5D049A8-10E7-419D-8095-F2C4EA04A166}"/>
                      </a:ext>
                    </a:extLst>
                  </p:cNvPr>
                  <p:cNvSpPr txBox="1"/>
                  <p:nvPr/>
                </p:nvSpPr>
                <p:spPr>
                  <a:xfrm>
                    <a:off x="3551532" y="4255077"/>
                    <a:ext cx="827908" cy="29844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CA" b="0" i="1" smtClean="0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9" name="TextBox 237">
                    <a:extLst>
                      <a:ext uri="{FF2B5EF4-FFF2-40B4-BE49-F238E27FC236}">
                        <a16:creationId xmlns:a16="http://schemas.microsoft.com/office/drawing/2014/main" id="{B5D049A8-10E7-419D-8095-F2C4EA04A1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51532" y="4255077"/>
                    <a:ext cx="827908" cy="29844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040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72C7176-962E-4E96-812B-80C0034311A0}"/>
                </a:ext>
              </a:extLst>
            </p:cNvPr>
            <p:cNvSpPr/>
            <p:nvPr/>
          </p:nvSpPr>
          <p:spPr>
            <a:xfrm>
              <a:off x="6026714" y="1396757"/>
              <a:ext cx="382326" cy="381000"/>
            </a:xfrm>
            <a:prstGeom prst="ellipse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BC01E67-5733-4645-815C-7B34A8A44149}"/>
              </a:ext>
            </a:extLst>
          </p:cNvPr>
          <p:cNvGrpSpPr/>
          <p:nvPr/>
        </p:nvGrpSpPr>
        <p:grpSpPr>
          <a:xfrm>
            <a:off x="1051835" y="3800035"/>
            <a:ext cx="2619402" cy="1480414"/>
            <a:chOff x="1760038" y="4235094"/>
            <a:chExt cx="2619402" cy="148041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5902A950-8BF3-45AA-8DAC-1955BC0F5E1B}"/>
                </a:ext>
              </a:extLst>
            </p:cNvPr>
            <p:cNvGrpSpPr/>
            <p:nvPr/>
          </p:nvGrpSpPr>
          <p:grpSpPr>
            <a:xfrm>
              <a:off x="1924279" y="4708617"/>
              <a:ext cx="2439250" cy="1006891"/>
              <a:chOff x="1889365" y="2468975"/>
              <a:chExt cx="2439250" cy="1006891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946BA2E6-82A2-4523-8856-890259898311}"/>
                  </a:ext>
                </a:extLst>
              </p:cNvPr>
              <p:cNvSpPr/>
              <p:nvPr/>
            </p:nvSpPr>
            <p:spPr>
              <a:xfrm>
                <a:off x="1889365" y="2468975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8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A06D5A0-DAD5-4870-ACC7-2E34181C9EAB}"/>
                  </a:ext>
                </a:extLst>
              </p:cNvPr>
              <p:cNvSpPr/>
              <p:nvPr/>
            </p:nvSpPr>
            <p:spPr>
              <a:xfrm>
                <a:off x="1889365" y="3094866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7</a:t>
                </a:r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5AB7D79E-55A3-4776-909B-67AC2DA39B37}"/>
                  </a:ext>
                </a:extLst>
              </p:cNvPr>
              <p:cNvSpPr/>
              <p:nvPr/>
            </p:nvSpPr>
            <p:spPr>
              <a:xfrm>
                <a:off x="2831536" y="3094866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9</a:t>
                </a: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2CBFD278-14BE-485C-8983-E4F9A79ADAE5}"/>
                  </a:ext>
                </a:extLst>
              </p:cNvPr>
              <p:cNvSpPr/>
              <p:nvPr/>
            </p:nvSpPr>
            <p:spPr>
              <a:xfrm>
                <a:off x="3700490" y="3094866"/>
                <a:ext cx="382326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FE71A96F-41DE-408B-A101-891F1FB3178E}"/>
                  </a:ext>
                </a:extLst>
              </p:cNvPr>
              <p:cNvSpPr/>
              <p:nvPr/>
            </p:nvSpPr>
            <p:spPr>
              <a:xfrm>
                <a:off x="3700490" y="2468975"/>
                <a:ext cx="628125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10</a:t>
                </a:r>
              </a:p>
            </p:txBody>
          </p:sp>
          <p:cxnSp>
            <p:nvCxnSpPr>
              <p:cNvPr id="107" name="AutoShape 3457">
                <a:extLst>
                  <a:ext uri="{FF2B5EF4-FFF2-40B4-BE49-F238E27FC236}">
                    <a16:creationId xmlns:a16="http://schemas.microsoft.com/office/drawing/2014/main" id="{9623FE27-8E64-4748-A7D5-AA35A99F273A}"/>
                  </a:ext>
                </a:extLst>
              </p:cNvPr>
              <p:cNvCxnSpPr>
                <a:cxnSpLocks noChangeShapeType="1"/>
                <a:stCxn id="103" idx="6"/>
                <a:endCxn id="104" idx="2"/>
              </p:cNvCxnSpPr>
              <p:nvPr/>
            </p:nvCxnSpPr>
            <p:spPr bwMode="auto">
              <a:xfrm>
                <a:off x="2271691" y="3285366"/>
                <a:ext cx="559845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AutoShape 3457">
                <a:extLst>
                  <a:ext uri="{FF2B5EF4-FFF2-40B4-BE49-F238E27FC236}">
                    <a16:creationId xmlns:a16="http://schemas.microsoft.com/office/drawing/2014/main" id="{2E5A0474-1FD2-48DF-AA7B-56B7D4404E04}"/>
                  </a:ext>
                </a:extLst>
              </p:cNvPr>
              <p:cNvCxnSpPr>
                <a:cxnSpLocks noChangeShapeType="1"/>
                <a:stCxn id="102" idx="6"/>
                <a:endCxn id="104" idx="2"/>
              </p:cNvCxnSpPr>
              <p:nvPr/>
            </p:nvCxnSpPr>
            <p:spPr bwMode="auto">
              <a:xfrm>
                <a:off x="2271691" y="2659475"/>
                <a:ext cx="559845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AutoShape 3457">
                <a:extLst>
                  <a:ext uri="{FF2B5EF4-FFF2-40B4-BE49-F238E27FC236}">
                    <a16:creationId xmlns:a16="http://schemas.microsoft.com/office/drawing/2014/main" id="{155A29FB-F6E8-4071-B844-9EEA5C57D2FF}"/>
                  </a:ext>
                </a:extLst>
              </p:cNvPr>
              <p:cNvCxnSpPr>
                <a:cxnSpLocks noChangeShapeType="1"/>
                <a:stCxn id="104" idx="6"/>
                <a:endCxn id="105" idx="2"/>
              </p:cNvCxnSpPr>
              <p:nvPr/>
            </p:nvCxnSpPr>
            <p:spPr bwMode="auto">
              <a:xfrm>
                <a:off x="3213862" y="3285366"/>
                <a:ext cx="486628" cy="0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0" name="AutoShape 3457">
                <a:extLst>
                  <a:ext uri="{FF2B5EF4-FFF2-40B4-BE49-F238E27FC236}">
                    <a16:creationId xmlns:a16="http://schemas.microsoft.com/office/drawing/2014/main" id="{34983AF6-541C-4249-A88F-F94030042363}"/>
                  </a:ext>
                </a:extLst>
              </p:cNvPr>
              <p:cNvCxnSpPr>
                <a:cxnSpLocks noChangeShapeType="1"/>
                <a:stCxn id="104" idx="6"/>
                <a:endCxn id="106" idx="2"/>
              </p:cNvCxnSpPr>
              <p:nvPr/>
            </p:nvCxnSpPr>
            <p:spPr bwMode="auto">
              <a:xfrm flipV="1">
                <a:off x="3213862" y="2659475"/>
                <a:ext cx="486628" cy="625891"/>
              </a:xfrm>
              <a:prstGeom prst="straightConnector1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1" name="AutoShape 3462">
                <a:extLst>
                  <a:ext uri="{FF2B5EF4-FFF2-40B4-BE49-F238E27FC236}">
                    <a16:creationId xmlns:a16="http://schemas.microsoft.com/office/drawing/2014/main" id="{6D8CC6F6-919A-48B3-8A07-C4A700A76B58}"/>
                  </a:ext>
                </a:extLst>
              </p:cNvPr>
              <p:cNvCxnSpPr>
                <a:cxnSpLocks noChangeShapeType="1"/>
                <a:stCxn id="106" idx="1"/>
                <a:endCxn id="102" idx="7"/>
              </p:cNvCxnSpPr>
              <p:nvPr/>
            </p:nvCxnSpPr>
            <p:spPr bwMode="auto">
              <a:xfrm rot="16200000" flipV="1">
                <a:off x="3004089" y="1736383"/>
                <a:ext cx="12700" cy="1576776"/>
              </a:xfrm>
              <a:prstGeom prst="curvedConnector3">
                <a:avLst>
                  <a:gd name="adj1" fmla="val 1330598"/>
                </a:avLst>
              </a:prstGeom>
              <a:noFill/>
              <a:ln w="3175">
                <a:solidFill>
                  <a:schemeClr val="tx1"/>
                </a:solidFill>
                <a:prstDash val="solid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AutoShape 3462">
                <a:extLst>
                  <a:ext uri="{FF2B5EF4-FFF2-40B4-BE49-F238E27FC236}">
                    <a16:creationId xmlns:a16="http://schemas.microsoft.com/office/drawing/2014/main" id="{CEE462A8-10BA-45EA-940D-6A5843DFC373}"/>
                  </a:ext>
                </a:extLst>
              </p:cNvPr>
              <p:cNvCxnSpPr>
                <a:cxnSpLocks noChangeShapeType="1"/>
                <a:stCxn id="105" idx="3"/>
                <a:endCxn id="103" idx="5"/>
              </p:cNvCxnSpPr>
              <p:nvPr/>
            </p:nvCxnSpPr>
            <p:spPr bwMode="auto">
              <a:xfrm rot="5400000">
                <a:off x="2986091" y="2649681"/>
                <a:ext cx="12700" cy="1540779"/>
              </a:xfrm>
              <a:prstGeom prst="curvedConnector3">
                <a:avLst>
                  <a:gd name="adj1" fmla="val 1264354"/>
                </a:avLst>
              </a:prstGeom>
              <a:noFill/>
              <a:ln w="3175">
                <a:solidFill>
                  <a:schemeClr val="tx1"/>
                </a:solidFill>
                <a:prstDash val="solid"/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237">
                  <a:extLst>
                    <a:ext uri="{FF2B5EF4-FFF2-40B4-BE49-F238E27FC236}">
                      <a16:creationId xmlns:a16="http://schemas.microsoft.com/office/drawing/2014/main" id="{35940BDB-ADCD-42E5-AA98-3B542A32308E}"/>
                    </a:ext>
                  </a:extLst>
                </p:cNvPr>
                <p:cNvSpPr txBox="1"/>
                <p:nvPr/>
              </p:nvSpPr>
              <p:spPr>
                <a:xfrm>
                  <a:off x="1760038" y="4235094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7" name="TextBox 237">
                  <a:extLst>
                    <a:ext uri="{FF2B5EF4-FFF2-40B4-BE49-F238E27FC236}">
                      <a16:creationId xmlns:a16="http://schemas.microsoft.com/office/drawing/2014/main" id="{22EB920B-AC3F-4221-939A-168C947E1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0038" y="4235094"/>
                  <a:ext cx="827908" cy="298447"/>
                </a:xfrm>
                <a:prstGeom prst="rect">
                  <a:avLst/>
                </a:prstGeom>
                <a:blipFill>
                  <a:blip r:embed="rId9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237">
                  <a:extLst>
                    <a:ext uri="{FF2B5EF4-FFF2-40B4-BE49-F238E27FC236}">
                      <a16:creationId xmlns:a16="http://schemas.microsoft.com/office/drawing/2014/main" id="{9DBADD73-62F8-40A8-8CE3-DCE4A358B0C3}"/>
                    </a:ext>
                  </a:extLst>
                </p:cNvPr>
                <p:cNvSpPr txBox="1"/>
                <p:nvPr/>
              </p:nvSpPr>
              <p:spPr>
                <a:xfrm>
                  <a:off x="2643659" y="4925954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0" name="TextBox 237">
                  <a:extLst>
                    <a:ext uri="{FF2B5EF4-FFF2-40B4-BE49-F238E27FC236}">
                      <a16:creationId xmlns:a16="http://schemas.microsoft.com/office/drawing/2014/main" id="{9DBADD73-62F8-40A8-8CE3-DCE4A358B0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3659" y="4925954"/>
                  <a:ext cx="827908" cy="298447"/>
                </a:xfrm>
                <a:prstGeom prst="rect">
                  <a:avLst/>
                </a:prstGeom>
                <a:blipFill>
                  <a:blip r:embed="rId12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237">
                  <a:extLst>
                    <a:ext uri="{FF2B5EF4-FFF2-40B4-BE49-F238E27FC236}">
                      <a16:creationId xmlns:a16="http://schemas.microsoft.com/office/drawing/2014/main" id="{2A4DBF00-29D3-4EB7-A38C-54E8E18C4C0C}"/>
                    </a:ext>
                  </a:extLst>
                </p:cNvPr>
                <p:cNvSpPr txBox="1"/>
                <p:nvPr/>
              </p:nvSpPr>
              <p:spPr>
                <a:xfrm>
                  <a:off x="3551532" y="4255077"/>
                  <a:ext cx="827908" cy="29844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237">
                  <a:extLst>
                    <a:ext uri="{FF2B5EF4-FFF2-40B4-BE49-F238E27FC236}">
                      <a16:creationId xmlns:a16="http://schemas.microsoft.com/office/drawing/2014/main" id="{B5D049A8-10E7-419D-8095-F2C4EA04A1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1532" y="4255077"/>
                  <a:ext cx="827908" cy="298447"/>
                </a:xfrm>
                <a:prstGeom prst="rect">
                  <a:avLst/>
                </a:prstGeom>
                <a:blipFill>
                  <a:blip r:embed="rId11"/>
                  <a:stretch>
                    <a:fillRect b="-204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E7A6FD5-98F3-40BC-82D8-859FE252F7C2}"/>
                  </a:ext>
                </a:extLst>
              </p:cNvPr>
              <p:cNvSpPr txBox="1"/>
              <p:nvPr/>
            </p:nvSpPr>
            <p:spPr>
              <a:xfrm>
                <a:off x="834627" y="5471125"/>
                <a:ext cx="3638143" cy="94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all tuples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satisfied.</a:t>
                </a:r>
              </a:p>
              <a:p>
                <a:r>
                  <a:rPr lang="en-CA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relations participating natural joins are further reduced.</a:t>
                </a: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E7A6FD5-98F3-40BC-82D8-859FE252F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27" y="5471125"/>
                <a:ext cx="3638143" cy="945643"/>
              </a:xfrm>
              <a:prstGeom prst="rect">
                <a:avLst/>
              </a:prstGeom>
              <a:blipFill>
                <a:blip r:embed="rId13"/>
                <a:stretch>
                  <a:fillRect l="-1508" t="-3205" r="-1173" b="-89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2B93BDA-9228-4AF2-A369-4F5B87F0F201}"/>
                  </a:ext>
                </a:extLst>
              </p:cNvPr>
              <p:cNvSpPr txBox="1"/>
              <p:nvPr/>
            </p:nvSpPr>
            <p:spPr>
              <a:xfrm>
                <a:off x="4671229" y="3719308"/>
                <a:ext cx="3503916" cy="28315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Both running time and space are bounded by </a:t>
                </a:r>
                <a14:m>
                  <m:oMath xmlns:m="http://schemas.openxmlformats.org/officeDocument/2006/math">
                    <m:r>
                      <a:rPr lang="en-CA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CA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CA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′3</m:t>
                        </m:r>
                      </m:sup>
                    </m:sSup>
                    <m:r>
                      <a:rPr lang="en-CA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much more efficient than Natural Joins.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is valuable to do </a:t>
                </a:r>
                <a:r>
                  <a:rPr lang="en-CA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RelationFiltering</a:t>
                </a:r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after </a:t>
                </a:r>
                <a:r>
                  <a:rPr lang="en-CA" sz="20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DomainFilering</a:t>
                </a:r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before Natural Joins.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22B93BDA-9228-4AF2-A369-4F5B87F0F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1229" y="3719308"/>
                <a:ext cx="3503916" cy="2831544"/>
              </a:xfrm>
              <a:prstGeom prst="rect">
                <a:avLst/>
              </a:prstGeom>
              <a:blipFill>
                <a:blip r:embed="rId14"/>
                <a:stretch>
                  <a:fillRect l="-1565" t="-1075" r="-26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Speech Bubble: Rectangle 84">
                <a:extLst>
                  <a:ext uri="{FF2B5EF4-FFF2-40B4-BE49-F238E27FC236}">
                    <a16:creationId xmlns:a16="http://schemas.microsoft.com/office/drawing/2014/main" id="{00A27702-233E-4914-8167-7A63E7C4AF41}"/>
                  </a:ext>
                </a:extLst>
              </p:cNvPr>
              <p:cNvSpPr/>
              <p:nvPr/>
            </p:nvSpPr>
            <p:spPr>
              <a:xfrm>
                <a:off x="7539368" y="4794795"/>
                <a:ext cx="1286107" cy="1102007"/>
              </a:xfrm>
              <a:prstGeom prst="wedgeRectCallout">
                <a:avLst>
                  <a:gd name="adj1" fmla="val -61248"/>
                  <a:gd name="adj2" fmla="val -60195"/>
                </a:avLst>
              </a:prstGeom>
              <a:solidFill>
                <a:srgbClr val="FFFF00"/>
              </a:solidFill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CA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number of vertices in query </a:t>
                </a:r>
                <a14:m>
                  <m:oMath xmlns:m="http://schemas.openxmlformats.org/officeDocument/2006/math">
                    <m:r>
                      <a:rPr lang="en-CA" sz="1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sz="12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CA" sz="12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CA" sz="120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CA" sz="1200" i="1">
                        <a:latin typeface="Cambria Math" panose="02040503050406030204" pitchFamily="18" charset="0"/>
                      </a:rPr>
                      <m:t>{|</m:t>
                    </m:r>
                    <m:sSub>
                      <m:sSubPr>
                        <m:ctrlPr>
                          <a:rPr lang="en-CA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2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1200" i="1">
                        <a:latin typeface="Cambria Math" panose="02040503050406030204" pitchFamily="18" charset="0"/>
                      </a:rPr>
                      <m:t>|}</m:t>
                    </m:r>
                  </m:oMath>
                </a14:m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filtered by </a:t>
                </a:r>
                <a:r>
                  <a:rPr lang="en-CA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DomainFiltering</a:t>
                </a:r>
                <a:r>
                  <a: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85" name="Speech Bubble: Rectangle 84">
                <a:extLst>
                  <a:ext uri="{FF2B5EF4-FFF2-40B4-BE49-F238E27FC236}">
                    <a16:creationId xmlns:a16="http://schemas.microsoft.com/office/drawing/2014/main" id="{00A27702-233E-4914-8167-7A63E7C4A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68" y="4794795"/>
                <a:ext cx="1286107" cy="1102007"/>
              </a:xfrm>
              <a:prstGeom prst="wedgeRectCallout">
                <a:avLst>
                  <a:gd name="adj1" fmla="val -61248"/>
                  <a:gd name="adj2" fmla="val -60195"/>
                </a:avLst>
              </a:prstGeom>
              <a:blipFill>
                <a:blip r:embed="rId15"/>
                <a:stretch>
                  <a:fillRect b="-6965"/>
                </a:stretch>
              </a:blipFill>
              <a:ln w="9525"/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47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113" grpId="0"/>
      <p:bldP spid="83" grpId="0"/>
      <p:bldP spid="8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6A319199-48A6-4058-9BF6-DF68A4797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27861"/>
              </p:ext>
            </p:extLst>
          </p:nvPr>
        </p:nvGraphicFramePr>
        <p:xfrm>
          <a:off x="1427269" y="4743220"/>
          <a:ext cx="838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30407"/>
                  </a:ext>
                </a:extLst>
              </a:tr>
            </a:tbl>
          </a:graphicData>
        </a:graphic>
      </p:graphicFrame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CFAD12B8-2292-4AA6-A325-0AF2E7398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528039"/>
              </p:ext>
            </p:extLst>
          </p:nvPr>
        </p:nvGraphicFramePr>
        <p:xfrm>
          <a:off x="3010162" y="4743220"/>
          <a:ext cx="838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</a:tbl>
          </a:graphicData>
        </a:graphic>
      </p:graphicFrame>
      <p:graphicFrame>
        <p:nvGraphicFramePr>
          <p:cNvPr id="87" name="Table 86">
            <a:extLst>
              <a:ext uri="{FF2B5EF4-FFF2-40B4-BE49-F238E27FC236}">
                <a16:creationId xmlns:a16="http://schemas.microsoft.com/office/drawing/2014/main" id="{425A5F84-3A97-4FAF-946C-78A9D8AA3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442101"/>
              </p:ext>
            </p:extLst>
          </p:nvPr>
        </p:nvGraphicFramePr>
        <p:xfrm>
          <a:off x="4483228" y="4772679"/>
          <a:ext cx="8382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4BB474-2D20-419E-A4FE-8188E683E772}"/>
                  </a:ext>
                </a:extLst>
              </p:cNvPr>
              <p:cNvSpPr txBox="1"/>
              <p:nvPr/>
            </p:nvSpPr>
            <p:spPr>
              <a:xfrm>
                <a:off x="1501027" y="4368415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34BB474-2D20-419E-A4FE-8188E683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027" y="4368415"/>
                <a:ext cx="658297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2D4A62C-1196-4709-9401-B1AA91572BE6}"/>
                  </a:ext>
                </a:extLst>
              </p:cNvPr>
              <p:cNvSpPr txBox="1"/>
              <p:nvPr/>
            </p:nvSpPr>
            <p:spPr>
              <a:xfrm>
                <a:off x="3083704" y="4390453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2D4A62C-1196-4709-9401-B1AA91572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704" y="4390453"/>
                <a:ext cx="658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43B4F8-B0F2-4E7A-A234-417E8C9DCB53}"/>
                  </a:ext>
                </a:extLst>
              </p:cNvPr>
              <p:cNvSpPr txBox="1"/>
              <p:nvPr/>
            </p:nvSpPr>
            <p:spPr>
              <a:xfrm>
                <a:off x="4573179" y="4403347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B43B4F8-B0F2-4E7A-A234-417E8C9DC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179" y="4403347"/>
                <a:ext cx="6582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666FCC-E1D7-4902-85E4-C12497BADFEB}"/>
                  </a:ext>
                </a:extLst>
              </p:cNvPr>
              <p:cNvSpPr txBox="1"/>
              <p:nvPr/>
            </p:nvSpPr>
            <p:spPr>
              <a:xfrm>
                <a:off x="2317050" y="4969885"/>
                <a:ext cx="658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⋈</m:t>
                      </m:r>
                    </m:oMath>
                  </m:oMathPara>
                </a14:m>
                <a:endParaRPr lang="en-C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1666FCC-E1D7-4902-85E4-C12497BAD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50" y="4969885"/>
                <a:ext cx="658297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A9BFBAB-F692-4476-8BFC-F86DF2B9289B}"/>
                  </a:ext>
                </a:extLst>
              </p:cNvPr>
              <p:cNvSpPr txBox="1"/>
              <p:nvPr/>
            </p:nvSpPr>
            <p:spPr>
              <a:xfrm>
                <a:off x="3848362" y="4920932"/>
                <a:ext cx="658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⋈</m:t>
                      </m:r>
                    </m:oMath>
                  </m:oMathPara>
                </a14:m>
                <a:endParaRPr lang="en-C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A9BFBAB-F692-4476-8BFC-F86DF2B92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362" y="4920932"/>
                <a:ext cx="658297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>
            <a:extLst>
              <a:ext uri="{FF2B5EF4-FFF2-40B4-BE49-F238E27FC236}">
                <a16:creationId xmlns:a16="http://schemas.microsoft.com/office/drawing/2014/main" id="{836473E6-0729-4AF1-B59B-2EC04EBA8D6E}"/>
              </a:ext>
            </a:extLst>
          </p:cNvPr>
          <p:cNvSpPr txBox="1"/>
          <p:nvPr/>
        </p:nvSpPr>
        <p:spPr>
          <a:xfrm>
            <a:off x="4515724" y="3290827"/>
            <a:ext cx="2258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relation Natural Joins becomes much easer and faster.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0D1C0D5-CF61-4EBF-AC2E-FDBF407AE99B}"/>
                  </a:ext>
                </a:extLst>
              </p:cNvPr>
              <p:cNvSpPr txBox="1"/>
              <p:nvPr/>
            </p:nvSpPr>
            <p:spPr>
              <a:xfrm>
                <a:off x="5566779" y="1779901"/>
                <a:ext cx="658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C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0D1C0D5-CF61-4EBF-AC2E-FDBF407AE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779" y="1779901"/>
                <a:ext cx="658297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id="{47AC4E82-833E-41AF-9C1A-0AAD581B17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549545"/>
              </p:ext>
            </p:extLst>
          </p:nvPr>
        </p:nvGraphicFramePr>
        <p:xfrm>
          <a:off x="6260926" y="4772679"/>
          <a:ext cx="1371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432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7AA6FA4-9A8E-4066-BC08-970F008DC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118225"/>
              </p:ext>
            </p:extLst>
          </p:nvPr>
        </p:nvGraphicFramePr>
        <p:xfrm>
          <a:off x="1403081" y="1357243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33040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E108B01-64D7-4014-954E-1BCFBB68D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996768"/>
              </p:ext>
            </p:extLst>
          </p:nvPr>
        </p:nvGraphicFramePr>
        <p:xfrm>
          <a:off x="3016472" y="1384906"/>
          <a:ext cx="8382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65241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3E0D235-111E-4928-920D-AF39CD2BC8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432033"/>
              </p:ext>
            </p:extLst>
          </p:nvPr>
        </p:nvGraphicFramePr>
        <p:xfrm>
          <a:off x="4489520" y="1403531"/>
          <a:ext cx="8382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13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FEF129-59A1-4DBE-B29F-CC65F0386C1A}"/>
                  </a:ext>
                </a:extLst>
              </p:cNvPr>
              <p:cNvSpPr txBox="1"/>
              <p:nvPr/>
            </p:nvSpPr>
            <p:spPr>
              <a:xfrm>
                <a:off x="1471612" y="964987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FEF129-59A1-4DBE-B29F-CC65F038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612" y="964987"/>
                <a:ext cx="6582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956538-87FF-4F4D-A27D-70686BD59610}"/>
                  </a:ext>
                </a:extLst>
              </p:cNvPr>
              <p:cNvSpPr txBox="1"/>
              <p:nvPr/>
            </p:nvSpPr>
            <p:spPr>
              <a:xfrm>
                <a:off x="3141942" y="964987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9956538-87FF-4F4D-A27D-70686BD59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942" y="964987"/>
                <a:ext cx="6582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25A62B-E660-4D35-A9BE-88F40A7500D0}"/>
                  </a:ext>
                </a:extLst>
              </p:cNvPr>
              <p:cNvSpPr txBox="1"/>
              <p:nvPr/>
            </p:nvSpPr>
            <p:spPr>
              <a:xfrm>
                <a:off x="4611929" y="972801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325A62B-E660-4D35-A9BE-88F40A750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929" y="972801"/>
                <a:ext cx="658297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0257B2-D3C6-4851-B867-ADCD06F971EA}"/>
                  </a:ext>
                </a:extLst>
              </p:cNvPr>
              <p:cNvSpPr txBox="1"/>
              <p:nvPr/>
            </p:nvSpPr>
            <p:spPr>
              <a:xfrm>
                <a:off x="2382716" y="1864871"/>
                <a:ext cx="658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⋈</m:t>
                      </m:r>
                    </m:oMath>
                  </m:oMathPara>
                </a14:m>
                <a:endParaRPr lang="en-C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0257B2-D3C6-4851-B867-ADCD06F971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716" y="1864871"/>
                <a:ext cx="658297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C88E50-2F14-4F16-9918-CADA38E487EE}"/>
                  </a:ext>
                </a:extLst>
              </p:cNvPr>
              <p:cNvSpPr txBox="1"/>
              <p:nvPr/>
            </p:nvSpPr>
            <p:spPr>
              <a:xfrm>
                <a:off x="3901685" y="1860604"/>
                <a:ext cx="658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⋈</m:t>
                      </m:r>
                    </m:oMath>
                  </m:oMathPara>
                </a14:m>
                <a:endParaRPr lang="en-C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8C88E50-2F14-4F16-9918-CADA38E48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1685" y="1860604"/>
                <a:ext cx="658297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FCBB37-27D1-4B17-BA92-066EA57BB2F5}"/>
                  </a:ext>
                </a:extLst>
              </p:cNvPr>
              <p:cNvSpPr txBox="1"/>
              <p:nvPr/>
            </p:nvSpPr>
            <p:spPr>
              <a:xfrm>
                <a:off x="5560487" y="5009848"/>
                <a:ext cx="6582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en-CA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FCBB37-27D1-4B17-BA92-066EA57BB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487" y="5009848"/>
                <a:ext cx="658297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367259F-BF73-481D-AD28-EA07AA230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837298"/>
              </p:ext>
            </p:extLst>
          </p:nvPr>
        </p:nvGraphicFramePr>
        <p:xfrm>
          <a:off x="6267218" y="4772679"/>
          <a:ext cx="1371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432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6BEE21-95A6-4BCD-823C-83598BE3D506}"/>
                  </a:ext>
                </a:extLst>
              </p:cNvPr>
              <p:cNvSpPr txBox="1"/>
              <p:nvPr/>
            </p:nvSpPr>
            <p:spPr>
              <a:xfrm>
                <a:off x="6724418" y="4368415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123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76BEE21-95A6-4BCD-823C-83598BE3D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418" y="4368415"/>
                <a:ext cx="658297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3EAE7E3A-CD7E-4D81-A8D5-5FB012EE1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68572"/>
              </p:ext>
            </p:extLst>
          </p:nvPr>
        </p:nvGraphicFramePr>
        <p:xfrm>
          <a:off x="6255654" y="1432091"/>
          <a:ext cx="13716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66908935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268876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74329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038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4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074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1E91C1-CD83-4F7F-A8BB-87EB52509D26}"/>
                  </a:ext>
                </a:extLst>
              </p:cNvPr>
              <p:cNvSpPr txBox="1"/>
              <p:nvPr/>
            </p:nvSpPr>
            <p:spPr>
              <a:xfrm>
                <a:off x="6712854" y="1027827"/>
                <a:ext cx="658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123</m:t>
                          </m:r>
                        </m:sub>
                      </m:sSub>
                    </m:oMath>
                  </m:oMathPara>
                </a14:m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51E91C1-CD83-4F7F-A8BB-87EB52509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854" y="1027827"/>
                <a:ext cx="658297" cy="369332"/>
              </a:xfrm>
              <a:prstGeom prst="rect">
                <a:avLst/>
              </a:prstGeom>
              <a:blipFill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Down 1">
            <a:extLst>
              <a:ext uri="{FF2B5EF4-FFF2-40B4-BE49-F238E27FC236}">
                <a16:creationId xmlns:a16="http://schemas.microsoft.com/office/drawing/2014/main" id="{09D65A8B-EC3A-4641-A7A9-F2A6DD0C5FAB}"/>
              </a:ext>
            </a:extLst>
          </p:cNvPr>
          <p:cNvSpPr/>
          <p:nvPr/>
        </p:nvSpPr>
        <p:spPr>
          <a:xfrm>
            <a:off x="4109279" y="3233463"/>
            <a:ext cx="419100" cy="11698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DBDA6A-CF72-498D-A592-213B9CDEB5D9}"/>
              </a:ext>
            </a:extLst>
          </p:cNvPr>
          <p:cNvSpPr txBox="1"/>
          <p:nvPr/>
        </p:nvSpPr>
        <p:spPr>
          <a:xfrm>
            <a:off x="7924799" y="1502902"/>
            <a:ext cx="1219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Natural Joins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43569E-9B87-4C72-874A-1E3235C25EC9}"/>
              </a:ext>
            </a:extLst>
          </p:cNvPr>
          <p:cNvSpPr txBox="1"/>
          <p:nvPr/>
        </p:nvSpPr>
        <p:spPr>
          <a:xfrm>
            <a:off x="7848600" y="4867274"/>
            <a:ext cx="1066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Natural Joins</a:t>
            </a:r>
          </a:p>
        </p:txBody>
      </p:sp>
    </p:spTree>
    <p:extLst>
      <p:ext uri="{BB962C8B-B14F-4D97-AF65-F5344CB8AC3E}">
        <p14:creationId xmlns:p14="http://schemas.microsoft.com/office/powerpoint/2010/main" val="34829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1E09CB-1C38-42F9-9FF1-F7D6A885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6"/>
            <a:ext cx="7886700" cy="1231740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F66C-4D27-4EBF-836B-072415C5D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348164"/>
          </a:xfrm>
        </p:spPr>
        <p:txBody>
          <a:bodyPr>
            <a:no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R-join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(Reachability Join) [1]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：</a:t>
            </a:r>
            <a:endParaRPr lang="en-CA" altLang="zh-CN" sz="20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CA" altLang="zh-CN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2-hop labeling [3,4] is used to calculate the reachability relations, which can be extended to shortest-path distance relations.</a:t>
            </a: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2-hop labeling need too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much indexing time and space.</a:t>
            </a:r>
          </a:p>
          <a:p>
            <a:r>
              <a:rPr lang="en-US" sz="2000" i="1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MD-join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(Multi Distance-based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oin) [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the filtering technique </a:t>
            </a:r>
            <a:r>
              <a:rPr lang="en-CA" sz="2000" i="1" dirty="0">
                <a:latin typeface="Times New Roman" panose="02020603050405020304" pitchFamily="18" charset="0"/>
                <a:ea typeface="SimSun" panose="02010600030101010101" pitchFamily="2" charset="-122"/>
              </a:rPr>
              <a:t>LLR-embedding</a:t>
            </a:r>
            <a:r>
              <a:rPr lang="en-CA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 [5] is used to speedup the shortest-path distance calculation.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2-hop labeling is used to verify the shortest-path distance.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The LLR-embedding and </a:t>
            </a:r>
            <a:r>
              <a:rPr lang="en-US" sz="20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2-hop labeling </a:t>
            </a:r>
            <a:r>
              <a:rPr lang="en-CA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need too much indexing time and space.</a:t>
            </a:r>
          </a:p>
          <a:p>
            <a:r>
              <a:rPr lang="en-CA" sz="2000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Both R-join and MD-join has no filtering and sp</a:t>
            </a:r>
            <a:r>
              <a:rPr lang="en-CA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eed-up in </a:t>
            </a:r>
            <a:r>
              <a:rPr lang="en-CA" sz="2000" dirty="0">
                <a:solidFill>
                  <a:srgbClr val="FF0000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Natural joins</a:t>
            </a:r>
            <a:r>
              <a:rPr lang="en-CA" sz="2000" dirty="0">
                <a:latin typeface="Times New Roman" panose="02020603050405020304" pitchFamily="18" charset="0"/>
                <a:ea typeface="SimSun" panose="02010600030101010101" pitchFamily="2" charset="-122"/>
              </a:rPr>
              <a:t>.</a:t>
            </a:r>
            <a:endParaRPr lang="en-CA" sz="2000" dirty="0">
              <a:solidFill>
                <a:schemeClr val="tx1"/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C54D1D-43D5-41DB-8562-7CF1A84F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3E68A-E12B-4B07-90FE-B2D32FE8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E195772-7349-4F7A-8E82-674B21BB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8010"/>
            <a:ext cx="8229600" cy="489631"/>
          </a:xfrm>
        </p:spPr>
        <p:txBody>
          <a:bodyPr>
            <a:normAutofit fontScale="90000"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Experiments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19F67F-CF36-4950-9CEC-272FF2FEE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methods are implemented by C++ on Visual Studio 2013.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methods run on a desktop computer with win10 64-bit operating system, Intel I7-7700 3.6GHz CPU and 14G RAM.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methods are evaluated over a variety of real data graphs. 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expect to see our method has less index time and space, and also better performance, compared with other methods.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685800" y="1473875"/>
            <a:ext cx="7583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9EE5E1-89B5-4D1F-9C6B-D42BC801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>
            <a:norm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2FE9D4A-8F61-4B4D-91EF-2303999DE2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2057400"/>
                <a:ext cx="8229600" cy="4114800"/>
              </a:xfrm>
            </p:spPr>
            <p:txBody>
              <a:bodyPr>
                <a:noAutofit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CA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What is Graph Pattern Matching Queries?</a:t>
                </a:r>
              </a:p>
              <a:p>
                <a:pPr>
                  <a:buFont typeface="+mj-lt"/>
                  <a:buAutoNum type="arabicPeriod"/>
                </a:pPr>
                <a:r>
                  <a:rPr lang="en-CA" sz="2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General Framework of Our Method.</a:t>
                </a:r>
                <a:endParaRPr lang="en-CA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CA" sz="24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𝚫</m:t>
                    </m:r>
                  </m:oMath>
                </a14:m>
                <a:r>
                  <a:rPr lang="en-CA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-Transitive Closure Construction.</a:t>
                </a:r>
              </a:p>
              <a:p>
                <a:pPr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Domain Filtering.</a:t>
                </a:r>
              </a:p>
              <a:p>
                <a:pPr>
                  <a:buFont typeface="+mj-lt"/>
                  <a:buAutoNum type="arabicPeriod"/>
                </a:pPr>
                <a:r>
                  <a:rPr lang="en-CA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Relation Filtering</a:t>
                </a:r>
              </a:p>
              <a:p>
                <a:pPr>
                  <a:buFont typeface="+mj-lt"/>
                  <a:buAutoNum type="arabicPeriod"/>
                </a:pPr>
                <a:r>
                  <a:rPr lang="en-CA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Related Work.</a:t>
                </a:r>
              </a:p>
              <a:p>
                <a:pPr>
                  <a:buFont typeface="+mj-lt"/>
                  <a:buAutoNum type="arabicPeriod"/>
                </a:pPr>
                <a:r>
                  <a:rPr lang="en-CA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Experiments.</a:t>
                </a:r>
              </a:p>
              <a:p>
                <a:pPr>
                  <a:buFont typeface="+mj-lt"/>
                  <a:buAutoNum type="arabicPeriod"/>
                </a:pPr>
                <a:r>
                  <a:rPr lang="en-CA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Future Work.</a:t>
                </a:r>
              </a:p>
              <a:p>
                <a:pPr>
                  <a:buFont typeface="+mj-lt"/>
                  <a:buAutoNum type="arabicPeriod"/>
                </a:pPr>
                <a:r>
                  <a:rPr lang="en-CA" sz="2400" dirty="0"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Reference.</a:t>
                </a:r>
                <a:endPara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2FE9D4A-8F61-4B4D-91EF-2303999DE2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2057400"/>
                <a:ext cx="8229600" cy="4114800"/>
              </a:xfrm>
              <a:blipFill>
                <a:blip r:embed="rId4"/>
                <a:stretch>
                  <a:fillRect l="-1111" t="-11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781D4-B6D5-48C6-AB0C-9A7EA525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E64ECC-7E49-43D4-8D81-4B32930F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</p:spTree>
    <p:extLst>
      <p:ext uri="{BB962C8B-B14F-4D97-AF65-F5344CB8AC3E}">
        <p14:creationId xmlns:p14="http://schemas.microsoft.com/office/powerpoint/2010/main" val="236657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DAA8AA3-5B4E-4924-8B00-97EB58DAA5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1485850"/>
                  </p:ext>
                </p:extLst>
              </p:nvPr>
            </p:nvGraphicFramePr>
            <p:xfrm>
              <a:off x="800100" y="1163666"/>
              <a:ext cx="7543800" cy="37856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1665534845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344683668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794082055"/>
                        </a:ext>
                      </a:extLst>
                    </a:gridCol>
                  </a:tblGrid>
                  <a:tr h="51681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CA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Relation Construction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(RC)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i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Matching Result Construction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i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(MC)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519686103"/>
                      </a:ext>
                    </a:extLst>
                  </a:tr>
                  <a:tr h="3738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ER-join 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(Extend Reachability Join) [1]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2-hop labeling [3,4]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Natural Join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932027088"/>
                      </a:ext>
                    </a:extLst>
                  </a:tr>
                  <a:tr h="37388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MD-join 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(Multi Distance-based Join) [2]</a:t>
                          </a:r>
                          <a:endParaRPr lang="en-CA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2-hop labeling [3,4]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LLR-embedding [5]</a:t>
                          </a:r>
                          <a:endParaRPr lang="en-CA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Natural Join</a:t>
                          </a:r>
                          <a:endParaRPr lang="en-CA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06496504"/>
                      </a:ext>
                    </a:extLst>
                  </a:tr>
                  <a:tr h="560832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Ours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CA" sz="18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800" b="0" i="1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CA" sz="1800" b="0" i="0" smtClean="0"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Δ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CA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Domain Filtering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Relation Filtering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Natural Join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7046492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FDAA8AA3-5B4E-4924-8B00-97EB58DAA5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1485850"/>
                  </p:ext>
                </p:extLst>
              </p:nvPr>
            </p:nvGraphicFramePr>
            <p:xfrm>
              <a:off x="800100" y="1163666"/>
              <a:ext cx="7543800" cy="368452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665534845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344683668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xmlns:a14="http://schemas.microsoft.com/office/drawing/2010/main" xmlns="" val="1794082055"/>
                        </a:ext>
                      </a:extLst>
                    </a:gridCol>
                  </a:tblGrid>
                  <a:tr h="9211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CA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Relation Construction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(RC)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i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Matching Result Construction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i="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(MC)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519686103"/>
                      </a:ext>
                    </a:extLst>
                  </a:tr>
                  <a:tr h="9211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ER-join 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(Extend Reachability Join) [1]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2-hop labeling [3,4]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Natural Join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3932027088"/>
                      </a:ext>
                    </a:extLst>
                  </a:tr>
                  <a:tr h="9211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MD-join 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(Multi Distance-based Join) [2]</a:t>
                          </a:r>
                          <a:endParaRPr lang="en-CA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2-hop labeling [3,4]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LLR-embedding [5]</a:t>
                          </a:r>
                          <a:endParaRPr lang="en-CA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Natural Join</a:t>
                          </a:r>
                          <a:endParaRPr lang="en-CA" sz="18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2506496504"/>
                      </a:ext>
                    </a:extLst>
                  </a:tr>
                  <a:tr h="92113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Ours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 rotWithShape="0">
                          <a:blip r:embed="rId4"/>
                          <a:stretch>
                            <a:fillRect l="-100485" t="-307285" r="-101214" b="-152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Domain Filtering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Relation Filtering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8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Natural Join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xmlns:a14="http://schemas.microsoft.com/office/drawing/2010/main" xmlns="" val="7046492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2353070-7F15-4750-8263-7454BC830993}"/>
              </a:ext>
            </a:extLst>
          </p:cNvPr>
          <p:cNvSpPr txBox="1"/>
          <p:nvPr/>
        </p:nvSpPr>
        <p:spPr>
          <a:xfrm>
            <a:off x="685800" y="5113318"/>
            <a:ext cx="8229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tested methods each include two parts: Relation construction and Matching Result Construction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652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D297079-C8A6-463D-BD82-4F390892F0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4750688"/>
                  </p:ext>
                </p:extLst>
              </p:nvPr>
            </p:nvGraphicFramePr>
            <p:xfrm>
              <a:off x="728574" y="1070723"/>
              <a:ext cx="7924800" cy="41785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8051">
                      <a:extLst>
                        <a:ext uri="{9D8B030D-6E8A-4147-A177-3AD203B41FA5}">
                          <a16:colId xmlns:a16="http://schemas.microsoft.com/office/drawing/2014/main" val="1432766595"/>
                        </a:ext>
                      </a:extLst>
                    </a:gridCol>
                    <a:gridCol w="1225549">
                      <a:extLst>
                        <a:ext uri="{9D8B030D-6E8A-4147-A177-3AD203B41FA5}">
                          <a16:colId xmlns:a16="http://schemas.microsoft.com/office/drawing/2014/main" val="1469623716"/>
                        </a:ext>
                      </a:extLst>
                    </a:gridCol>
                    <a:gridCol w="1083398">
                      <a:extLst>
                        <a:ext uri="{9D8B030D-6E8A-4147-A177-3AD203B41FA5}">
                          <a16:colId xmlns:a16="http://schemas.microsoft.com/office/drawing/2014/main" val="3215524683"/>
                        </a:ext>
                      </a:extLst>
                    </a:gridCol>
                    <a:gridCol w="1126402">
                      <a:extLst>
                        <a:ext uri="{9D8B030D-6E8A-4147-A177-3AD203B41FA5}">
                          <a16:colId xmlns:a16="http://schemas.microsoft.com/office/drawing/2014/main" val="1878571852"/>
                        </a:ext>
                      </a:extLst>
                    </a:gridCol>
                    <a:gridCol w="1709826">
                      <a:extLst>
                        <a:ext uri="{9D8B030D-6E8A-4147-A177-3AD203B41FA5}">
                          <a16:colId xmlns:a16="http://schemas.microsoft.com/office/drawing/2014/main" val="2308652951"/>
                        </a:ext>
                      </a:extLst>
                    </a:gridCol>
                    <a:gridCol w="1871574">
                      <a:extLst>
                        <a:ext uri="{9D8B030D-6E8A-4147-A177-3AD203B41FA5}">
                          <a16:colId xmlns:a16="http://schemas.microsoft.com/office/drawing/2014/main" val="41221054"/>
                        </a:ext>
                      </a:extLst>
                    </a:gridCol>
                  </a:tblGrid>
                  <a:tr h="4405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 (offline)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query (online)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7058369"/>
                      </a:ext>
                    </a:extLst>
                  </a:tr>
                  <a:tr h="4405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algorithms</a:t>
                          </a:r>
                          <a:endParaRPr lang="en-CA" sz="1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  <a:endParaRPr lang="en-CA" sz="1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space</a:t>
                          </a:r>
                          <a:endParaRPr lang="en-CA" sz="1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algorithms</a:t>
                          </a:r>
                          <a:endParaRPr lang="en-CA" sz="1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  <a:endParaRPr lang="en-CA" sz="1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8555153"/>
                      </a:ext>
                    </a:extLst>
                  </a:tr>
                  <a:tr h="454479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ER-join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2-hop labeling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ra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Extend R-join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(ER-join)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/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CA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CA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CA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 </m:t>
                                    </m:r>
                                  </m:e>
                                </m:nary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53604939"/>
                      </a:ext>
                    </a:extLst>
                  </a:tr>
                  <a:tr h="454479">
                    <a:tc v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Join (N-join)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nary>
                                  <m:naryPr>
                                    <m:chr m:val="∏"/>
                                    <m:limLoc m:val="subSup"/>
                                    <m:supHide m:val="on"/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CA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nary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968424321"/>
                      </a:ext>
                    </a:extLst>
                  </a:tr>
                  <a:tr h="454479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MD-join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2-hop labeling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ra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D-join 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/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CA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</m:rad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CA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sz="14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𝑅</m:t>
                                            </m:r>
                                          </m:e>
                                          <m:sub>
                                            <m:r>
                                              <a:rPr lang="en-US" sz="14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CA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 </m:t>
                                    </m:r>
                                  </m:e>
                                </m:nary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865375935"/>
                      </a:ext>
                    </a:extLst>
                  </a:tr>
                  <a:tr h="454479">
                    <a:tc v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LLE-Embedding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𝑙𝑜𝑔𝑁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𝑁𝑙𝑜</m:t>
                                </m:r>
                                <m:sSup>
                                  <m:sSup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Join (N-join)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nary>
                                  <m:naryPr>
                                    <m:chr m:val="∏"/>
                                    <m:limLoc m:val="subSup"/>
                                    <m:supHide m:val="on"/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CA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nary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950849586"/>
                      </a:ext>
                    </a:extLst>
                  </a:tr>
                  <a:tr h="44057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Ours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CA" sz="1400" i="1" smtClean="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14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CA" sz="1400">
                                      <a:solidFill>
                                        <a:srgbClr val="FF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sup>
                              </m:sSup>
                            </m:oMath>
                          </a14:m>
                          <a:r>
                            <a:rPr lang="en-CA" sz="14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by Dijkstra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p>
                                  <m:sSup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sup>
                                </m:sSup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𝑙𝑜𝑔𝑁</m:t>
                                </m:r>
                                <m:r>
                                  <a:rPr lang="en-CA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sSup>
                                  <m:sSup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</m:sup>
                                </m:sSup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Domain Filtering(DF) 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sSup>
                                  <m:sSup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C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676462775"/>
                      </a:ext>
                    </a:extLst>
                  </a:tr>
                  <a:tr h="440570">
                    <a:tc v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Relation Filtering(RF)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C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C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CA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′3</m:t>
                                    </m:r>
                                  </m:sup>
                                </m:sSup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73953523"/>
                      </a:ext>
                    </a:extLst>
                  </a:tr>
                  <a:tr h="454479">
                    <a:tc v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Join (N-join) 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4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nary>
                                  <m:naryPr>
                                    <m:chr m:val="∏"/>
                                    <m:limLoc m:val="subSup"/>
                                    <m:supHide m:val="on"/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/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sSubSup>
                                      <m:sSubSupPr>
                                        <m:ctrlPr>
                                          <a:rPr lang="en-CA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CA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b>
                                        <m:r>
                                          <a:rPr lang="en-CA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CA" sz="1400" b="0" i="1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′′</m:t>
                                        </m:r>
                                      </m:sup>
                                    </m:sSubSup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</m:nary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3200914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ED297079-C8A6-463D-BD82-4F390892F0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4750688"/>
                  </p:ext>
                </p:extLst>
              </p:nvPr>
            </p:nvGraphicFramePr>
            <p:xfrm>
              <a:off x="728574" y="1070723"/>
              <a:ext cx="7924800" cy="4178584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908051">
                      <a:extLst>
                        <a:ext uri="{9D8B030D-6E8A-4147-A177-3AD203B41FA5}">
                          <a16:colId xmlns:a16="http://schemas.microsoft.com/office/drawing/2014/main" val="1432766595"/>
                        </a:ext>
                      </a:extLst>
                    </a:gridCol>
                    <a:gridCol w="1225549">
                      <a:extLst>
                        <a:ext uri="{9D8B030D-6E8A-4147-A177-3AD203B41FA5}">
                          <a16:colId xmlns:a16="http://schemas.microsoft.com/office/drawing/2014/main" val="1469623716"/>
                        </a:ext>
                      </a:extLst>
                    </a:gridCol>
                    <a:gridCol w="1083398">
                      <a:extLst>
                        <a:ext uri="{9D8B030D-6E8A-4147-A177-3AD203B41FA5}">
                          <a16:colId xmlns:a16="http://schemas.microsoft.com/office/drawing/2014/main" val="3215524683"/>
                        </a:ext>
                      </a:extLst>
                    </a:gridCol>
                    <a:gridCol w="1126402">
                      <a:extLst>
                        <a:ext uri="{9D8B030D-6E8A-4147-A177-3AD203B41FA5}">
                          <a16:colId xmlns:a16="http://schemas.microsoft.com/office/drawing/2014/main" val="1878571852"/>
                        </a:ext>
                      </a:extLst>
                    </a:gridCol>
                    <a:gridCol w="1709826">
                      <a:extLst>
                        <a:ext uri="{9D8B030D-6E8A-4147-A177-3AD203B41FA5}">
                          <a16:colId xmlns:a16="http://schemas.microsoft.com/office/drawing/2014/main" val="2308652951"/>
                        </a:ext>
                      </a:extLst>
                    </a:gridCol>
                    <a:gridCol w="1871574">
                      <a:extLst>
                        <a:ext uri="{9D8B030D-6E8A-4147-A177-3AD203B41FA5}">
                          <a16:colId xmlns:a16="http://schemas.microsoft.com/office/drawing/2014/main" val="41221054"/>
                        </a:ext>
                      </a:extLst>
                    </a:gridCol>
                  </a:tblGrid>
                  <a:tr h="4405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index (offline)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query (online)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7058369"/>
                      </a:ext>
                    </a:extLst>
                  </a:tr>
                  <a:tr h="44057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algorithms</a:t>
                          </a:r>
                          <a:endParaRPr lang="en-CA" sz="1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  <a:endParaRPr lang="en-CA" sz="1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space</a:t>
                          </a:r>
                          <a:endParaRPr lang="en-CA" sz="1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algorithms</a:t>
                          </a:r>
                          <a:endParaRPr lang="en-CA" sz="1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chemeClr val="bg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time</a:t>
                          </a:r>
                          <a:endParaRPr lang="en-CA" sz="1400" dirty="0">
                            <a:solidFill>
                              <a:schemeClr val="bg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8555153"/>
                      </a:ext>
                    </a:extLst>
                  </a:tr>
                  <a:tr h="490728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ER-join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2-hop labeling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97191" t="-180247" r="-436517" b="-571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285946" t="-180247" r="-320000" b="-5716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Extend R-join</a:t>
                          </a: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(ER-join)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24104" t="-180247" r="-1303" b="-571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604939"/>
                      </a:ext>
                    </a:extLst>
                  </a:tr>
                  <a:tr h="481394">
                    <a:tc v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Join (N-join)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24104" t="-287342" r="-1303" b="-4860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8424321"/>
                      </a:ext>
                    </a:extLst>
                  </a:tr>
                  <a:tr h="481394">
                    <a:tc rowSpan="2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MD-join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2-hop labeling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97191" t="-387342" r="-436517" b="-3860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285946" t="-387342" r="-320000" b="-3860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D-join 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24104" t="-387342" r="-1303" b="-3860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5375935"/>
                      </a:ext>
                    </a:extLst>
                  </a:tr>
                  <a:tr h="481394">
                    <a:tc v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LLE-Embedding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97191" t="-487342" r="-436517" b="-2860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285946" t="-487342" r="-320000" b="-2860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Join (N-join)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24104" t="-487342" r="-1303" b="-2860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50849586"/>
                      </a:ext>
                    </a:extLst>
                  </a:tr>
                  <a:tr h="44057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CA" dirty="0"/>
                            <a:t>Ours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74627" t="-644444" r="-475124" b="-2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97191" t="-644444" r="-436517" b="-2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285946" t="-644444" r="-320000" b="-2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Domain Filtering(DF) 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24104" t="-644444" r="-1303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6462775"/>
                      </a:ext>
                    </a:extLst>
                  </a:tr>
                  <a:tr h="440570">
                    <a:tc v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Relation Filtering(RF)</a:t>
                          </a:r>
                          <a:endParaRPr lang="en-CA" sz="1400" dirty="0">
                            <a:solidFill>
                              <a:srgbClr val="FF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24104" t="-734247" r="-1303" b="-11095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953523"/>
                      </a:ext>
                    </a:extLst>
                  </a:tr>
                  <a:tr h="481394">
                    <a:tc v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 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Natural Join (N-join) 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24104" t="-770886" r="-1303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20091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B31A023-B2BF-46EE-8B30-1D6FD4D31D70}"/>
              </a:ext>
            </a:extLst>
          </p:cNvPr>
          <p:cNvSpPr txBox="1"/>
          <p:nvPr/>
        </p:nvSpPr>
        <p:spPr>
          <a:xfrm>
            <a:off x="457200" y="5371465"/>
            <a:ext cx="8633321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theoretical running index and query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</a:t>
            </a:r>
            <a:r>
              <a:rPr lang="en-C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DomainFiltering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CA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RelationFiltring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much faster than Natural Joins.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74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F02F759-1B63-4BB2-98A9-E32DC81EED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72975"/>
                  </p:ext>
                </p:extLst>
              </p:nvPr>
            </p:nvGraphicFramePr>
            <p:xfrm>
              <a:off x="785723" y="1405412"/>
              <a:ext cx="7810501" cy="3717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98643">
                      <a:extLst>
                        <a:ext uri="{9D8B030D-6E8A-4147-A177-3AD203B41FA5}">
                          <a16:colId xmlns:a16="http://schemas.microsoft.com/office/drawing/2014/main" val="578535778"/>
                        </a:ext>
                      </a:extLst>
                    </a:gridCol>
                    <a:gridCol w="470882">
                      <a:extLst>
                        <a:ext uri="{9D8B030D-6E8A-4147-A177-3AD203B41FA5}">
                          <a16:colId xmlns:a16="http://schemas.microsoft.com/office/drawing/2014/main" val="1338746809"/>
                        </a:ext>
                      </a:extLst>
                    </a:gridCol>
                    <a:gridCol w="833906">
                      <a:extLst>
                        <a:ext uri="{9D8B030D-6E8A-4147-A177-3AD203B41FA5}">
                          <a16:colId xmlns:a16="http://schemas.microsoft.com/office/drawing/2014/main" val="4067320203"/>
                        </a:ext>
                      </a:extLst>
                    </a:gridCol>
                    <a:gridCol w="886934">
                      <a:extLst>
                        <a:ext uri="{9D8B030D-6E8A-4147-A177-3AD203B41FA5}">
                          <a16:colId xmlns:a16="http://schemas.microsoft.com/office/drawing/2014/main" val="3628544280"/>
                        </a:ext>
                      </a:extLst>
                    </a:gridCol>
                    <a:gridCol w="726996">
                      <a:extLst>
                        <a:ext uri="{9D8B030D-6E8A-4147-A177-3AD203B41FA5}">
                          <a16:colId xmlns:a16="http://schemas.microsoft.com/office/drawing/2014/main" val="203400088"/>
                        </a:ext>
                      </a:extLst>
                    </a:gridCol>
                    <a:gridCol w="722719">
                      <a:extLst>
                        <a:ext uri="{9D8B030D-6E8A-4147-A177-3AD203B41FA5}">
                          <a16:colId xmlns:a16="http://schemas.microsoft.com/office/drawing/2014/main" val="3810429241"/>
                        </a:ext>
                      </a:extLst>
                    </a:gridCol>
                    <a:gridCol w="732984">
                      <a:extLst>
                        <a:ext uri="{9D8B030D-6E8A-4147-A177-3AD203B41FA5}">
                          <a16:colId xmlns:a16="http://schemas.microsoft.com/office/drawing/2014/main" val="187558851"/>
                        </a:ext>
                      </a:extLst>
                    </a:gridCol>
                    <a:gridCol w="726996">
                      <a:extLst>
                        <a:ext uri="{9D8B030D-6E8A-4147-A177-3AD203B41FA5}">
                          <a16:colId xmlns:a16="http://schemas.microsoft.com/office/drawing/2014/main" val="3866133153"/>
                        </a:ext>
                      </a:extLst>
                    </a:gridCol>
                    <a:gridCol w="849303">
                      <a:extLst>
                        <a:ext uri="{9D8B030D-6E8A-4147-A177-3AD203B41FA5}">
                          <a16:colId xmlns:a16="http://schemas.microsoft.com/office/drawing/2014/main" val="3725413679"/>
                        </a:ext>
                      </a:extLst>
                    </a:gridCol>
                    <a:gridCol w="661138">
                      <a:extLst>
                        <a:ext uri="{9D8B030D-6E8A-4147-A177-3AD203B41FA5}">
                          <a16:colId xmlns:a16="http://schemas.microsoft.com/office/drawing/2014/main" val="4000536151"/>
                        </a:ext>
                      </a:extLst>
                    </a:gridCol>
                  </a:tblGrid>
                  <a:tr h="540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 graphs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directed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CA" sz="1400">
                                    <a:effectLst/>
                                    <a:latin typeface="Cambria Math" panose="02040503050406030204" pitchFamily="18" charset="0"/>
                                  </a:rPr>
                                  <m:t>)|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labeled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Label Size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weighted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avg.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degree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density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avg.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732209670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yeast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2,361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7,182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2.58E-03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196.8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6124611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wikiVote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7,115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103,689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2.05E-03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71.2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634082865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citeHepph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34,546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421,578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1-1000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5.33E-04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278.6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917834845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webStanford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281,903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2,312,497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3.53E-04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2,919.0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952177362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comDBLP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317,080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1,049,866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2.67E-04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960399664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webNotreDame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325,729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1,497,134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1-1000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2.91E-05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3,257.3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59469187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citeseer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384,413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1,751,463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2.09E-05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768.8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546246776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webBerkStan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685,230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7,600,595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1.41E-05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3,426.2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951386877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webGoogle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875,713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5,105,039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1-1000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1.19E-05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1751.4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959369752"/>
                      </a:ext>
                    </a:extLst>
                  </a:tr>
                  <a:tr h="2485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roadNetPA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1,088,092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1,541,898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1.62E-05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21761.8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94270747"/>
                      </a:ext>
                    </a:extLst>
                  </a:tr>
                  <a:tr h="2485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roadNetTX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1,379,917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1,921,660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1-1000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6.66E-06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68995.8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254114595"/>
                      </a:ext>
                    </a:extLst>
                  </a:tr>
                  <a:tr h="2485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citePatterns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3,774,768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16,518,948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1-1000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2.60E-06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37747.7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7832969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F02F759-1B63-4BB2-98A9-E32DC81EED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872975"/>
                  </p:ext>
                </p:extLst>
              </p:nvPr>
            </p:nvGraphicFramePr>
            <p:xfrm>
              <a:off x="785723" y="1405412"/>
              <a:ext cx="7810501" cy="371772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198643">
                      <a:extLst>
                        <a:ext uri="{9D8B030D-6E8A-4147-A177-3AD203B41FA5}">
                          <a16:colId xmlns:a16="http://schemas.microsoft.com/office/drawing/2014/main" val="578535778"/>
                        </a:ext>
                      </a:extLst>
                    </a:gridCol>
                    <a:gridCol w="470882">
                      <a:extLst>
                        <a:ext uri="{9D8B030D-6E8A-4147-A177-3AD203B41FA5}">
                          <a16:colId xmlns:a16="http://schemas.microsoft.com/office/drawing/2014/main" val="1338746809"/>
                        </a:ext>
                      </a:extLst>
                    </a:gridCol>
                    <a:gridCol w="833906">
                      <a:extLst>
                        <a:ext uri="{9D8B030D-6E8A-4147-A177-3AD203B41FA5}">
                          <a16:colId xmlns:a16="http://schemas.microsoft.com/office/drawing/2014/main" val="4067320203"/>
                        </a:ext>
                      </a:extLst>
                    </a:gridCol>
                    <a:gridCol w="886934">
                      <a:extLst>
                        <a:ext uri="{9D8B030D-6E8A-4147-A177-3AD203B41FA5}">
                          <a16:colId xmlns:a16="http://schemas.microsoft.com/office/drawing/2014/main" val="3628544280"/>
                        </a:ext>
                      </a:extLst>
                    </a:gridCol>
                    <a:gridCol w="726996">
                      <a:extLst>
                        <a:ext uri="{9D8B030D-6E8A-4147-A177-3AD203B41FA5}">
                          <a16:colId xmlns:a16="http://schemas.microsoft.com/office/drawing/2014/main" val="203400088"/>
                        </a:ext>
                      </a:extLst>
                    </a:gridCol>
                    <a:gridCol w="722719">
                      <a:extLst>
                        <a:ext uri="{9D8B030D-6E8A-4147-A177-3AD203B41FA5}">
                          <a16:colId xmlns:a16="http://schemas.microsoft.com/office/drawing/2014/main" val="3810429241"/>
                        </a:ext>
                      </a:extLst>
                    </a:gridCol>
                    <a:gridCol w="732984">
                      <a:extLst>
                        <a:ext uri="{9D8B030D-6E8A-4147-A177-3AD203B41FA5}">
                          <a16:colId xmlns:a16="http://schemas.microsoft.com/office/drawing/2014/main" val="187558851"/>
                        </a:ext>
                      </a:extLst>
                    </a:gridCol>
                    <a:gridCol w="726996">
                      <a:extLst>
                        <a:ext uri="{9D8B030D-6E8A-4147-A177-3AD203B41FA5}">
                          <a16:colId xmlns:a16="http://schemas.microsoft.com/office/drawing/2014/main" val="3866133153"/>
                        </a:ext>
                      </a:extLst>
                    </a:gridCol>
                    <a:gridCol w="849303">
                      <a:extLst>
                        <a:ext uri="{9D8B030D-6E8A-4147-A177-3AD203B41FA5}">
                          <a16:colId xmlns:a16="http://schemas.microsoft.com/office/drawing/2014/main" val="3725413679"/>
                        </a:ext>
                      </a:extLst>
                    </a:gridCol>
                    <a:gridCol w="661138">
                      <a:extLst>
                        <a:ext uri="{9D8B030D-6E8A-4147-A177-3AD203B41FA5}">
                          <a16:colId xmlns:a16="http://schemas.microsoft.com/office/drawing/2014/main" val="4000536151"/>
                        </a:ext>
                      </a:extLst>
                    </a:gridCol>
                  </a:tblGrid>
                  <a:tr h="54036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data graphs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directed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200730" t="-3371" r="-639416" b="-6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282192" t="-3371" r="-500000" b="-6044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labeled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 dirty="0">
                              <a:effectLst/>
                              <a:latin typeface="Times New Roman" panose="020206030504050203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a:t>Label Size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weighted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avg.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degree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density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077982" t="-3371" r="-3670" b="-6044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2209670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yeast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2,361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7,182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2.58E-03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196.8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6124611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wikiVote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7,115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103,689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2.05E-03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71.2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634082865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citeHepph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34,546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421,578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1-1000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5.33E-04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278.6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917834845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webStanford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281,903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2,312,497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3.53E-04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2,919.0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952177362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comDBLP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317,080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1,049,866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CA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2.67E-04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960399664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webNotreDame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325,729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1,497,134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1-1000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2.91E-05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3,257.3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459469187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citeseer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384,413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1,751,463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2.09E-05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768.8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546246776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webBerkStan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685,230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7,600,595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11.1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1.41E-05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3,426.2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951386877"/>
                      </a:ext>
                    </a:extLst>
                  </a:tr>
                  <a:tr h="27018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webGoogle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875,713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5,105,039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1-1000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1.19E-05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1751.4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959369752"/>
                      </a:ext>
                    </a:extLst>
                  </a:tr>
                  <a:tr h="2485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roadNetPA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1,088,092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1,541,898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1.62E-05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21761.8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94270747"/>
                      </a:ext>
                    </a:extLst>
                  </a:tr>
                  <a:tr h="2485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roadNetTX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1,379,917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1,921,660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1-1000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6.66E-06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68995.8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254114595"/>
                      </a:ext>
                    </a:extLst>
                  </a:tr>
                  <a:tr h="24857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citePatterns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yes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3,774,768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16,518,948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no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1-1000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2.60E-06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37747.7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27832969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01903258-B3F6-494F-941F-60C1F806E3D8}"/>
              </a:ext>
            </a:extLst>
          </p:cNvPr>
          <p:cNvSpPr txBox="1"/>
          <p:nvPr/>
        </p:nvSpPr>
        <p:spPr>
          <a:xfrm>
            <a:off x="685800" y="5225106"/>
            <a:ext cx="5419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totally 12 tested real graphs.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sorted by the number </a:t>
            </a:r>
            <a:r>
              <a:rPr lang="en-CA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 vertices. 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last 3 graphs are much larger than others.</a:t>
            </a:r>
          </a:p>
        </p:txBody>
      </p:sp>
    </p:spTree>
    <p:extLst>
      <p:ext uri="{BB962C8B-B14F-4D97-AF65-F5344CB8AC3E}">
        <p14:creationId xmlns:p14="http://schemas.microsoft.com/office/powerpoint/2010/main" val="129586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0E4A227-912A-4EF1-92FB-BA974A2429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3934643"/>
              </p:ext>
            </p:extLst>
          </p:nvPr>
        </p:nvGraphicFramePr>
        <p:xfrm>
          <a:off x="1524000" y="928007"/>
          <a:ext cx="6019800" cy="40617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719FD71-B5D1-4F0B-B92A-C878127ECAE5}"/>
              </a:ext>
            </a:extLst>
          </p:cNvPr>
          <p:cNvSpPr txBox="1"/>
          <p:nvPr/>
        </p:nvSpPr>
        <p:spPr>
          <a:xfrm>
            <a:off x="1524000" y="5102166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 has much less index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times of ER-join and MD-join for 3 largest graphs are not listed here. All of them  over 3 hours.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8FCBAB-1E4C-410F-94DA-F2A6E551BA3C}"/>
              </a:ext>
            </a:extLst>
          </p:cNvPr>
          <p:cNvSpPr txBox="1"/>
          <p:nvPr/>
        </p:nvSpPr>
        <p:spPr>
          <a:xfrm>
            <a:off x="7287768" y="2667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Exp. 1.1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Time</a:t>
            </a:r>
          </a:p>
        </p:txBody>
      </p:sp>
    </p:spTree>
    <p:extLst>
      <p:ext uri="{BB962C8B-B14F-4D97-AF65-F5344CB8AC3E}">
        <p14:creationId xmlns:p14="http://schemas.microsoft.com/office/powerpoint/2010/main" val="38808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24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19FD71-B5D1-4F0B-B92A-C878127ECAE5}"/>
              </a:ext>
            </a:extLst>
          </p:cNvPr>
          <p:cNvSpPr txBox="1"/>
          <p:nvPr/>
        </p:nvSpPr>
        <p:spPr>
          <a:xfrm>
            <a:off x="2016148" y="5102166"/>
            <a:ext cx="5419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 has much less index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index size of 3 largest graphs are not listed, since they over 3 hours.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08BAE52-93E6-44F4-ABFD-33F6BA0070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0680597"/>
              </p:ext>
            </p:extLst>
          </p:nvPr>
        </p:nvGraphicFramePr>
        <p:xfrm>
          <a:off x="1562100" y="943083"/>
          <a:ext cx="6019800" cy="3886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A2B2D6B-FE44-496B-9499-F6B467BD81CB}"/>
              </a:ext>
            </a:extLst>
          </p:cNvPr>
          <p:cNvSpPr txBox="1"/>
          <p:nvPr/>
        </p:nvSpPr>
        <p:spPr>
          <a:xfrm>
            <a:off x="7287768" y="26670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Exp. 1.2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Size</a:t>
            </a:r>
          </a:p>
        </p:txBody>
      </p:sp>
    </p:spTree>
    <p:extLst>
      <p:ext uri="{BB962C8B-B14F-4D97-AF65-F5344CB8AC3E}">
        <p14:creationId xmlns:p14="http://schemas.microsoft.com/office/powerpoint/2010/main" val="318835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2B19F67F-CF36-4950-9CEC-272FF2FE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5036984"/>
                <a:ext cx="8153400" cy="129253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Fixed query graph: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unweighted graph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CA" sz="2000" b="0" i="1" smtClean="0">
                        <a:latin typeface="Cambria Math" panose="02040503050406030204" pitchFamily="18" charset="0"/>
                      </a:rPr>
                      <m:t>=1,2,3,4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for weighted graphs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CA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200,400,600,800.</m:t>
                    </m:r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2B19F67F-CF36-4950-9CEC-272FF2FE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036984"/>
                <a:ext cx="8153400" cy="1292534"/>
              </a:xfrm>
              <a:blipFill>
                <a:blip r:embed="rId4"/>
                <a:stretch>
                  <a:fillRect l="-673" t="-23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7ECE69-45A1-413B-8473-A7FE55E5C15B}"/>
                  </a:ext>
                </a:extLst>
              </p:cNvPr>
              <p:cNvSpPr txBox="1"/>
              <p:nvPr/>
            </p:nvSpPr>
            <p:spPr>
              <a:xfrm>
                <a:off x="7467600" y="3199385"/>
                <a:ext cx="1371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Exp. 2.1(a)</a:t>
                </a:r>
              </a:p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times (Second) by varying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CA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7ECE69-45A1-413B-8473-A7FE55E5C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199385"/>
                <a:ext cx="1371600" cy="1200329"/>
              </a:xfrm>
              <a:prstGeom prst="rect">
                <a:avLst/>
              </a:prstGeom>
              <a:blipFill>
                <a:blip r:embed="rId5"/>
                <a:stretch>
                  <a:fillRect l="-3556" t="-3046" r="-3111" b="-71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FFBCDD7-9F62-4EC2-A4F0-620482F52F2F}"/>
              </a:ext>
            </a:extLst>
          </p:cNvPr>
          <p:cNvGrpSpPr/>
          <p:nvPr/>
        </p:nvGrpSpPr>
        <p:grpSpPr>
          <a:xfrm>
            <a:off x="3048000" y="5038372"/>
            <a:ext cx="543192" cy="395605"/>
            <a:chOff x="2058670" y="584835"/>
            <a:chExt cx="271596" cy="241771"/>
          </a:xfrm>
        </p:grpSpPr>
        <p:cxnSp>
          <p:nvCxnSpPr>
            <p:cNvPr id="27" name="AutoShape 3145">
              <a:extLst>
                <a:ext uri="{FF2B5EF4-FFF2-40B4-BE49-F238E27FC236}">
                  <a16:creationId xmlns:a16="http://schemas.microsoft.com/office/drawing/2014/main" id="{733BE23C-311B-4B8F-BF71-ECC2E08633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07405" y="630555"/>
              <a:ext cx="1" cy="1503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3039136-4E84-4719-8738-86F6A98F74A8}"/>
                </a:ext>
              </a:extLst>
            </p:cNvPr>
            <p:cNvSpPr/>
            <p:nvPr/>
          </p:nvSpPr>
          <p:spPr>
            <a:xfrm flipH="1">
              <a:off x="2058670" y="78088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C87C511-96CE-4826-8CF2-2411C168D4ED}"/>
                </a:ext>
              </a:extLst>
            </p:cNvPr>
            <p:cNvSpPr/>
            <p:nvPr/>
          </p:nvSpPr>
          <p:spPr>
            <a:xfrm flipH="1">
              <a:off x="2284546" y="78088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CC589DB-8467-4AFC-A391-5191FFCF591B}"/>
                </a:ext>
              </a:extLst>
            </p:cNvPr>
            <p:cNvSpPr/>
            <p:nvPr/>
          </p:nvSpPr>
          <p:spPr>
            <a:xfrm flipH="1">
              <a:off x="2284546" y="584835"/>
              <a:ext cx="45720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/>
            </a:p>
          </p:txBody>
        </p:sp>
        <p:cxnSp>
          <p:nvCxnSpPr>
            <p:cNvPr id="31" name="AutoShape 3145">
              <a:extLst>
                <a:ext uri="{FF2B5EF4-FFF2-40B4-BE49-F238E27FC236}">
                  <a16:creationId xmlns:a16="http://schemas.microsoft.com/office/drawing/2014/main" id="{3D8F2DFC-FA36-42EC-A0FA-9086D63385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04389" y="803747"/>
              <a:ext cx="18015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3145">
              <a:extLst>
                <a:ext uri="{FF2B5EF4-FFF2-40B4-BE49-F238E27FC236}">
                  <a16:creationId xmlns:a16="http://schemas.microsoft.com/office/drawing/2014/main" id="{F547AC09-BB3F-44B4-AD27-CF2396B77E5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04390" y="607695"/>
              <a:ext cx="186851" cy="1798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60371FB-40B4-48E9-B6D9-7D32C95EE479}"/>
                </a:ext>
              </a:extLst>
            </p:cNvPr>
            <p:cNvSpPr/>
            <p:nvPr/>
          </p:nvSpPr>
          <p:spPr>
            <a:xfrm flipH="1">
              <a:off x="2058670" y="584835"/>
              <a:ext cx="45720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/>
            </a:p>
          </p:txBody>
        </p:sp>
        <p:cxnSp>
          <p:nvCxnSpPr>
            <p:cNvPr id="34" name="AutoShape 3145">
              <a:extLst>
                <a:ext uri="{FF2B5EF4-FFF2-40B4-BE49-F238E27FC236}">
                  <a16:creationId xmlns:a16="http://schemas.microsoft.com/office/drawing/2014/main" id="{7849DFCD-0F3D-4110-BBE1-98F1444F67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081529" y="630555"/>
              <a:ext cx="1" cy="1503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3145">
              <a:extLst>
                <a:ext uri="{FF2B5EF4-FFF2-40B4-BE49-F238E27FC236}">
                  <a16:creationId xmlns:a16="http://schemas.microsoft.com/office/drawing/2014/main" id="{3A37DA4A-4351-4C8C-833F-23D072910F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097694" y="607695"/>
              <a:ext cx="186852" cy="1798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52" name="Chart 51">
            <a:extLst>
              <a:ext uri="{FF2B5EF4-FFF2-40B4-BE49-F238E27FC236}">
                <a16:creationId xmlns:a16="http://schemas.microsoft.com/office/drawing/2014/main" id="{E8AA415F-E09A-408B-BE01-86E252A63C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051197"/>
              </p:ext>
            </p:extLst>
          </p:nvPr>
        </p:nvGraphicFramePr>
        <p:xfrm>
          <a:off x="753319" y="934411"/>
          <a:ext cx="216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53" name="Chart 52">
            <a:extLst>
              <a:ext uri="{FF2B5EF4-FFF2-40B4-BE49-F238E27FC236}">
                <a16:creationId xmlns:a16="http://schemas.microsoft.com/office/drawing/2014/main" id="{4C17EAEA-6AB3-48FD-BB5A-BC0B96A04B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356949"/>
              </p:ext>
            </p:extLst>
          </p:nvPr>
        </p:nvGraphicFramePr>
        <p:xfrm>
          <a:off x="2869201" y="934411"/>
          <a:ext cx="216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4BDFFBE3-F47A-4859-AB65-908F02C79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4329160"/>
              </p:ext>
            </p:extLst>
          </p:nvPr>
        </p:nvGraphicFramePr>
        <p:xfrm>
          <a:off x="5029201" y="934411"/>
          <a:ext cx="216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5" name="Chart 54">
            <a:extLst>
              <a:ext uri="{FF2B5EF4-FFF2-40B4-BE49-F238E27FC236}">
                <a16:creationId xmlns:a16="http://schemas.microsoft.com/office/drawing/2014/main" id="{69305477-1809-4F32-94FE-95469A91D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080573"/>
              </p:ext>
            </p:extLst>
          </p:nvPr>
        </p:nvGraphicFramePr>
        <p:xfrm>
          <a:off x="781894" y="2871488"/>
          <a:ext cx="216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56" name="Chart 55">
            <a:extLst>
              <a:ext uri="{FF2B5EF4-FFF2-40B4-BE49-F238E27FC236}">
                <a16:creationId xmlns:a16="http://schemas.microsoft.com/office/drawing/2014/main" id="{427213CE-6831-4E24-B000-EC0876CED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0396375"/>
              </p:ext>
            </p:extLst>
          </p:nvPr>
        </p:nvGraphicFramePr>
        <p:xfrm>
          <a:off x="2840626" y="2871488"/>
          <a:ext cx="216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CB404F54-93C6-4BCB-8D06-063A516610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865219"/>
              </p:ext>
            </p:extLst>
          </p:nvPr>
        </p:nvGraphicFramePr>
        <p:xfrm>
          <a:off x="5019676" y="2884361"/>
          <a:ext cx="2160000" cy="198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8799402D-1958-400F-B4B9-C8BADD438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959999"/>
              </p:ext>
            </p:extLst>
          </p:nvPr>
        </p:nvGraphicFramePr>
        <p:xfrm>
          <a:off x="1027723" y="3002927"/>
          <a:ext cx="6533283" cy="365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77761">
                  <a:extLst>
                    <a:ext uri="{9D8B030D-6E8A-4147-A177-3AD203B41FA5}">
                      <a16:colId xmlns:a16="http://schemas.microsoft.com/office/drawing/2014/main" val="2960566870"/>
                    </a:ext>
                  </a:extLst>
                </a:gridCol>
                <a:gridCol w="2177761">
                  <a:extLst>
                    <a:ext uri="{9D8B030D-6E8A-4147-A177-3AD203B41FA5}">
                      <a16:colId xmlns:a16="http://schemas.microsoft.com/office/drawing/2014/main" val="4128235501"/>
                    </a:ext>
                  </a:extLst>
                </a:gridCol>
                <a:gridCol w="2177761">
                  <a:extLst>
                    <a:ext uri="{9D8B030D-6E8A-4147-A177-3AD203B41FA5}">
                      <a16:colId xmlns:a16="http://schemas.microsoft.com/office/drawing/2014/main" val="138201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(d) webstanford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(e) comDBLP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(f)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webNotreDame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708917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F2B4E30F-3192-4DE3-90FA-479EF9DAB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583296"/>
              </p:ext>
            </p:extLst>
          </p:nvPr>
        </p:nvGraphicFramePr>
        <p:xfrm>
          <a:off x="753319" y="1133482"/>
          <a:ext cx="6858000" cy="365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9605668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282355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382014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 yeast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wikiVote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citeHepph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27089176"/>
                  </a:ext>
                </a:extLst>
              </a:tr>
            </a:tbl>
          </a:graphicData>
        </a:graphic>
      </p:graphicFrame>
      <p:pic>
        <p:nvPicPr>
          <p:cNvPr id="61" name="Picture 60">
            <a:extLst>
              <a:ext uri="{FF2B5EF4-FFF2-40B4-BE49-F238E27FC236}">
                <a16:creationId xmlns:a16="http://schemas.microsoft.com/office/drawing/2014/main" id="{FC4ECBE7-2ACC-43C0-B335-DE4458A52E73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355" t="3416" r="43315" b="36619"/>
          <a:stretch/>
        </p:blipFill>
        <p:spPr>
          <a:xfrm>
            <a:off x="7603524" y="1258513"/>
            <a:ext cx="1115231" cy="16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3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61405D1-CC58-4D53-ACF9-C4429B0B953E}"/>
              </a:ext>
            </a:extLst>
          </p:cNvPr>
          <p:cNvGrpSpPr/>
          <p:nvPr/>
        </p:nvGrpSpPr>
        <p:grpSpPr>
          <a:xfrm>
            <a:off x="765163" y="959496"/>
            <a:ext cx="6664776" cy="3991314"/>
            <a:chOff x="1362624" y="980162"/>
            <a:chExt cx="6664776" cy="3991314"/>
          </a:xfrm>
        </p:grpSpPr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45C98238-3C2C-493B-814C-860446D7D0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395165124"/>
                </p:ext>
              </p:extLst>
            </p:nvPr>
          </p:nvGraphicFramePr>
          <p:xfrm>
            <a:off x="1362624" y="980162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255ADBA4-D6AD-4B01-BD67-9F25F27D23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61839911"/>
                </p:ext>
              </p:extLst>
            </p:nvPr>
          </p:nvGraphicFramePr>
          <p:xfrm>
            <a:off x="3517708" y="990600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32302AFC-79FD-401D-9836-EBE339CA91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58197731"/>
                </p:ext>
              </p:extLst>
            </p:nvPr>
          </p:nvGraphicFramePr>
          <p:xfrm>
            <a:off x="5544820" y="1001038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02463CF6-117C-4CBE-8AFA-40DDE0BA14E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50485017"/>
                </p:ext>
              </p:extLst>
            </p:nvPr>
          </p:nvGraphicFramePr>
          <p:xfrm>
            <a:off x="1677443" y="2970600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75778AC4-3123-4190-806B-3E6779FCAFB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61971851"/>
                </p:ext>
              </p:extLst>
            </p:nvPr>
          </p:nvGraphicFramePr>
          <p:xfrm>
            <a:off x="3707400" y="2991476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23" name="Chart 22">
              <a:extLst>
                <a:ext uri="{FF2B5EF4-FFF2-40B4-BE49-F238E27FC236}">
                  <a16:creationId xmlns:a16="http://schemas.microsoft.com/office/drawing/2014/main" id="{9D1B987B-E4E2-404E-A258-DF35F1CB37D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34478023"/>
                </p:ext>
              </p:extLst>
            </p:nvPr>
          </p:nvGraphicFramePr>
          <p:xfrm>
            <a:off x="5867400" y="2991476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2B19F67F-CF36-4950-9CEC-272FF2FE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4995906"/>
                <a:ext cx="8229600" cy="1472614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method is much faster than others, especially when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small.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method even faster than Natural Joins since it does not use time for relation construction and our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DomainFiltering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RelationFiltering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efficiently reduce relations participating Natural Joins.</a:t>
                </a:r>
                <a:endParaRPr lang="en-CA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2B19F67F-CF36-4950-9CEC-272FF2FE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995906"/>
                <a:ext cx="8229600" cy="1472614"/>
              </a:xfrm>
              <a:blipFill>
                <a:blip r:embed="rId10"/>
                <a:stretch>
                  <a:fillRect l="-667" t="-2490" b="-8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26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256F6B-A3CB-471A-872F-75D0F786B906}"/>
              </a:ext>
            </a:extLst>
          </p:cNvPr>
          <p:cNvSpPr/>
          <p:nvPr/>
        </p:nvSpPr>
        <p:spPr>
          <a:xfrm>
            <a:off x="990600" y="3114696"/>
            <a:ext cx="6324600" cy="181001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325DDF-D3D4-482A-B5C7-7F290D87E3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31953"/>
              </p:ext>
            </p:extLst>
          </p:nvPr>
        </p:nvGraphicFramePr>
        <p:xfrm>
          <a:off x="838200" y="3046186"/>
          <a:ext cx="6858000" cy="365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22132778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8389772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57866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(j)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roadNetPA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(k)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roadNetTX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(l)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citePatterns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1972074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75D8EB8-FC47-418F-85E2-70E850B67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774445"/>
              </p:ext>
            </p:extLst>
          </p:nvPr>
        </p:nvGraphicFramePr>
        <p:xfrm>
          <a:off x="838200" y="1122637"/>
          <a:ext cx="6858000" cy="365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22132778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8389772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57866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(g)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citeseer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(h)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webBerkStan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webGoogle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1972074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B09FE7-1F31-4F61-AAAA-11368C6683FD}"/>
                  </a:ext>
                </a:extLst>
              </p:cNvPr>
              <p:cNvSpPr txBox="1"/>
              <p:nvPr/>
            </p:nvSpPr>
            <p:spPr>
              <a:xfrm>
                <a:off x="7467600" y="3199385"/>
                <a:ext cx="1371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Exp. 2.1(b)</a:t>
                </a:r>
              </a:p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times (Second) by varying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endParaRPr lang="en-CA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B09FE7-1F31-4F61-AAAA-11368C668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199385"/>
                <a:ext cx="1371600" cy="1200329"/>
              </a:xfrm>
              <a:prstGeom prst="rect">
                <a:avLst/>
              </a:prstGeom>
              <a:blipFill>
                <a:blip r:embed="rId11"/>
                <a:stretch>
                  <a:fillRect l="-3556" t="-3046" r="-3111" b="-710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07FDF0D9-3C47-484B-945D-73BA79483F6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1355" t="3416" r="43315" b="36619"/>
          <a:stretch/>
        </p:blipFill>
        <p:spPr>
          <a:xfrm>
            <a:off x="7603524" y="1258513"/>
            <a:ext cx="1115231" cy="16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33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9D57A8-5A1B-422B-BF37-6C8B3F66B530}"/>
                  </a:ext>
                </a:extLst>
              </p:cNvPr>
              <p:cNvSpPr txBox="1"/>
              <p:nvPr/>
            </p:nvSpPr>
            <p:spPr>
              <a:xfrm>
                <a:off x="7471161" y="3096566"/>
                <a:ext cx="14442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Exp. 2.2(a) </a:t>
                </a:r>
              </a:p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times (Second) of our method by varying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9D57A8-5A1B-422B-BF37-6C8B3F66B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161" y="3096566"/>
                <a:ext cx="1444239" cy="1477328"/>
              </a:xfrm>
              <a:prstGeom prst="rect">
                <a:avLst/>
              </a:prstGeom>
              <a:blipFill>
                <a:blip r:embed="rId4"/>
                <a:stretch>
                  <a:fillRect l="-3797" t="-2479" r="-1688" b="-57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9">
                <a:extLst>
                  <a:ext uri="{FF2B5EF4-FFF2-40B4-BE49-F238E27FC236}">
                    <a16:creationId xmlns:a16="http://schemas.microsoft.com/office/drawing/2014/main" id="{E47470AC-19C2-4394-AA48-A3C02DFE0E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5150410"/>
                <a:ext cx="8229600" cy="119233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 query graph: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unweighted graph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=1,2,3,4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for weighted graphs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200,400,600,800.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Content Placeholder 9">
                <a:extLst>
                  <a:ext uri="{FF2B5EF4-FFF2-40B4-BE49-F238E27FC236}">
                    <a16:creationId xmlns:a16="http://schemas.microsoft.com/office/drawing/2014/main" id="{E47470AC-19C2-4394-AA48-A3C02DFE0E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150410"/>
                <a:ext cx="8229600" cy="1192335"/>
              </a:xfrm>
              <a:blipFill>
                <a:blip r:embed="rId5"/>
                <a:stretch>
                  <a:fillRect l="-1259" t="-11795" r="-18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56FC3B1-5C27-4FEF-862C-0C6D711C5491}"/>
              </a:ext>
            </a:extLst>
          </p:cNvPr>
          <p:cNvGrpSpPr/>
          <p:nvPr/>
        </p:nvGrpSpPr>
        <p:grpSpPr>
          <a:xfrm>
            <a:off x="3657600" y="5079600"/>
            <a:ext cx="543192" cy="395605"/>
            <a:chOff x="2058670" y="584835"/>
            <a:chExt cx="271596" cy="241771"/>
          </a:xfrm>
        </p:grpSpPr>
        <p:cxnSp>
          <p:nvCxnSpPr>
            <p:cNvPr id="18" name="AutoShape 3145">
              <a:extLst>
                <a:ext uri="{FF2B5EF4-FFF2-40B4-BE49-F238E27FC236}">
                  <a16:creationId xmlns:a16="http://schemas.microsoft.com/office/drawing/2014/main" id="{7C8BCF22-35B9-4E47-8031-4C7A40651E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307405" y="630555"/>
              <a:ext cx="1" cy="1503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59ABE14-0464-4B80-AF27-A894B4D2F495}"/>
                </a:ext>
              </a:extLst>
            </p:cNvPr>
            <p:cNvSpPr/>
            <p:nvPr/>
          </p:nvSpPr>
          <p:spPr>
            <a:xfrm flipH="1">
              <a:off x="2058670" y="78088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FC470C9-9CE5-4A8E-ABA5-11E8BCE763EA}"/>
                </a:ext>
              </a:extLst>
            </p:cNvPr>
            <p:cNvSpPr/>
            <p:nvPr/>
          </p:nvSpPr>
          <p:spPr>
            <a:xfrm flipH="1">
              <a:off x="2284546" y="780887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C1BA87-AB7C-485C-90FA-9109F86609E8}"/>
                </a:ext>
              </a:extLst>
            </p:cNvPr>
            <p:cNvSpPr/>
            <p:nvPr/>
          </p:nvSpPr>
          <p:spPr>
            <a:xfrm flipH="1">
              <a:off x="2284546" y="584835"/>
              <a:ext cx="45720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/>
            </a:p>
          </p:txBody>
        </p:sp>
        <p:cxnSp>
          <p:nvCxnSpPr>
            <p:cNvPr id="22" name="AutoShape 3145">
              <a:extLst>
                <a:ext uri="{FF2B5EF4-FFF2-40B4-BE49-F238E27FC236}">
                  <a16:creationId xmlns:a16="http://schemas.microsoft.com/office/drawing/2014/main" id="{ADE99EA7-742C-47E8-B00C-DFAA95E91B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04389" y="803747"/>
              <a:ext cx="18015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3" name="AutoShape 3145">
              <a:extLst>
                <a:ext uri="{FF2B5EF4-FFF2-40B4-BE49-F238E27FC236}">
                  <a16:creationId xmlns:a16="http://schemas.microsoft.com/office/drawing/2014/main" id="{9A8D2818-8EB5-40B2-8521-A446711A3D8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104390" y="607695"/>
              <a:ext cx="186851" cy="1798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BC9E7FB-C291-4221-9855-B7FA240A88FC}"/>
                </a:ext>
              </a:extLst>
            </p:cNvPr>
            <p:cNvSpPr/>
            <p:nvPr/>
          </p:nvSpPr>
          <p:spPr>
            <a:xfrm flipH="1">
              <a:off x="2058670" y="584835"/>
              <a:ext cx="45720" cy="457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CA"/>
            </a:p>
          </p:txBody>
        </p:sp>
        <p:cxnSp>
          <p:nvCxnSpPr>
            <p:cNvPr id="25" name="AutoShape 3145">
              <a:extLst>
                <a:ext uri="{FF2B5EF4-FFF2-40B4-BE49-F238E27FC236}">
                  <a16:creationId xmlns:a16="http://schemas.microsoft.com/office/drawing/2014/main" id="{F3FC258D-9D87-45C2-B609-F6A88959F6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081529" y="630555"/>
              <a:ext cx="1" cy="15033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26" name="AutoShape 3145">
              <a:extLst>
                <a:ext uri="{FF2B5EF4-FFF2-40B4-BE49-F238E27FC236}">
                  <a16:creationId xmlns:a16="http://schemas.microsoft.com/office/drawing/2014/main" id="{86F37E5F-157F-4978-AFFC-573DDA7795E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2097694" y="607695"/>
              <a:ext cx="186852" cy="179887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5F864D6D-8D37-4061-A788-A8130DEEA4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19" t="4480" r="45316" b="28322"/>
          <a:stretch/>
        </p:blipFill>
        <p:spPr>
          <a:xfrm>
            <a:off x="7600836" y="1181629"/>
            <a:ext cx="1225792" cy="167153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80A33A68-CDB4-4A3F-B772-E6A6584D7178}"/>
              </a:ext>
            </a:extLst>
          </p:cNvPr>
          <p:cNvGrpSpPr/>
          <p:nvPr/>
        </p:nvGrpSpPr>
        <p:grpSpPr>
          <a:xfrm>
            <a:off x="906936" y="914400"/>
            <a:ext cx="6396450" cy="3998100"/>
            <a:chOff x="1828799" y="1142998"/>
            <a:chExt cx="6396450" cy="3998100"/>
          </a:xfrm>
        </p:grpSpPr>
        <p:graphicFrame>
          <p:nvGraphicFramePr>
            <p:cNvPr id="29" name="Chart 28">
              <a:extLst>
                <a:ext uri="{FF2B5EF4-FFF2-40B4-BE49-F238E27FC236}">
                  <a16:creationId xmlns:a16="http://schemas.microsoft.com/office/drawing/2014/main" id="{BDF90AB7-3DD6-4BF0-BDA3-54E2D201A2E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74329529"/>
                </p:ext>
              </p:extLst>
            </p:nvPr>
          </p:nvGraphicFramePr>
          <p:xfrm>
            <a:off x="1828799" y="1142999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30" name="Chart 29">
              <a:extLst>
                <a:ext uri="{FF2B5EF4-FFF2-40B4-BE49-F238E27FC236}">
                  <a16:creationId xmlns:a16="http://schemas.microsoft.com/office/drawing/2014/main" id="{90806D84-FE79-4C8F-8706-06E3C58DD18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31739751"/>
                </p:ext>
              </p:extLst>
            </p:nvPr>
          </p:nvGraphicFramePr>
          <p:xfrm>
            <a:off x="3905249" y="1142998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31" name="Chart 30">
              <a:extLst>
                <a:ext uri="{FF2B5EF4-FFF2-40B4-BE49-F238E27FC236}">
                  <a16:creationId xmlns:a16="http://schemas.microsoft.com/office/drawing/2014/main" id="{A1C1E400-59C7-4B04-A31C-D63B7A45DC2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3610633"/>
                </p:ext>
              </p:extLst>
            </p:nvPr>
          </p:nvGraphicFramePr>
          <p:xfrm>
            <a:off x="5943599" y="1142999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32" name="Chart 31">
              <a:extLst>
                <a:ext uri="{FF2B5EF4-FFF2-40B4-BE49-F238E27FC236}">
                  <a16:creationId xmlns:a16="http://schemas.microsoft.com/office/drawing/2014/main" id="{7E44E665-8A65-4B68-8CAD-CF615F1F3C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55301860"/>
                </p:ext>
              </p:extLst>
            </p:nvPr>
          </p:nvGraphicFramePr>
          <p:xfrm>
            <a:off x="1828799" y="3122998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33" name="Chart 32">
              <a:extLst>
                <a:ext uri="{FF2B5EF4-FFF2-40B4-BE49-F238E27FC236}">
                  <a16:creationId xmlns:a16="http://schemas.microsoft.com/office/drawing/2014/main" id="{76289AA7-F13D-4A9C-BD05-E0C02D512D8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59764974"/>
                </p:ext>
              </p:extLst>
            </p:nvPr>
          </p:nvGraphicFramePr>
          <p:xfrm>
            <a:off x="3947024" y="3151572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34" name="Chart 33">
              <a:extLst>
                <a:ext uri="{FF2B5EF4-FFF2-40B4-BE49-F238E27FC236}">
                  <a16:creationId xmlns:a16="http://schemas.microsoft.com/office/drawing/2014/main" id="{103B3C80-DE32-4F4A-9FFB-7F9E242F90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6463932"/>
                </p:ext>
              </p:extLst>
            </p:nvPr>
          </p:nvGraphicFramePr>
          <p:xfrm>
            <a:off x="6065249" y="3161098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EEFDE16-2CED-4FEC-93A7-ED3368A88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56372"/>
              </p:ext>
            </p:extLst>
          </p:nvPr>
        </p:nvGraphicFramePr>
        <p:xfrm>
          <a:off x="868836" y="1026655"/>
          <a:ext cx="6858000" cy="365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56527778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00513677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684870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 yeast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wikiVote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citeHepph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51893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2D7A94-5E6E-41C7-B1A1-C5E96EA9B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76003"/>
              </p:ext>
            </p:extLst>
          </p:nvPr>
        </p:nvGraphicFramePr>
        <p:xfrm>
          <a:off x="1067553" y="2916905"/>
          <a:ext cx="6533283" cy="365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77761">
                  <a:extLst>
                    <a:ext uri="{9D8B030D-6E8A-4147-A177-3AD203B41FA5}">
                      <a16:colId xmlns:a16="http://schemas.microsoft.com/office/drawing/2014/main" val="3486870835"/>
                    </a:ext>
                  </a:extLst>
                </a:gridCol>
                <a:gridCol w="2177761">
                  <a:extLst>
                    <a:ext uri="{9D8B030D-6E8A-4147-A177-3AD203B41FA5}">
                      <a16:colId xmlns:a16="http://schemas.microsoft.com/office/drawing/2014/main" val="1655496474"/>
                    </a:ext>
                  </a:extLst>
                </a:gridCol>
                <a:gridCol w="2177761">
                  <a:extLst>
                    <a:ext uri="{9D8B030D-6E8A-4147-A177-3AD203B41FA5}">
                      <a16:colId xmlns:a16="http://schemas.microsoft.com/office/drawing/2014/main" val="15208161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webstanford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(e)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comDBLP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(f)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webNotreDame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00399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95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2B19F67F-CF36-4950-9CEC-272FF2FE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5145844"/>
                <a:ext cx="8229600" cy="119690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Our </a:t>
                </a:r>
                <a:r>
                  <a:rPr lang="en-CA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DomainFiltering</a:t>
                </a: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CA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RelationFiltering</a:t>
                </a: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efficient, nearly linearly increasing with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Most of running time is spent on Natural Joins after filtering.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B19F67F-CF36-4950-9CEC-272FF2FE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145844"/>
                <a:ext cx="8229600" cy="1196901"/>
              </a:xfrm>
              <a:blipFill rotWithShape="0">
                <a:blip r:embed="rId4"/>
                <a:stretch>
                  <a:fillRect l="-815" t="-3571" b="-8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B319C3-59E0-44FD-8665-2C1E3E867B4E}"/>
                  </a:ext>
                </a:extLst>
              </p:cNvPr>
              <p:cNvSpPr txBox="1"/>
              <p:nvPr/>
            </p:nvSpPr>
            <p:spPr>
              <a:xfrm>
                <a:off x="7420297" y="2785499"/>
                <a:ext cx="145961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Exp. 2.2(b)</a:t>
                </a:r>
              </a:p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Query times (Second) of our method by varying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B319C3-59E0-44FD-8665-2C1E3E867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297" y="2785499"/>
                <a:ext cx="1459614" cy="1477328"/>
              </a:xfrm>
              <a:prstGeom prst="rect">
                <a:avLst/>
              </a:prstGeom>
              <a:blipFill>
                <a:blip r:embed="rId5"/>
                <a:stretch>
                  <a:fillRect l="-3333" t="-2479" r="-833" b="-57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9FBE0CB-3B10-4037-890C-FFA0861C75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19" t="4480" r="45316" b="28322"/>
          <a:stretch/>
        </p:blipFill>
        <p:spPr>
          <a:xfrm>
            <a:off x="7537208" y="923638"/>
            <a:ext cx="1225792" cy="167153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A0D7C71-411F-4751-B1FD-690B98E7129D}"/>
              </a:ext>
            </a:extLst>
          </p:cNvPr>
          <p:cNvGrpSpPr/>
          <p:nvPr/>
        </p:nvGrpSpPr>
        <p:grpSpPr>
          <a:xfrm>
            <a:off x="949822" y="923638"/>
            <a:ext cx="6470475" cy="4021561"/>
            <a:chOff x="1040400" y="962729"/>
            <a:chExt cx="6470475" cy="4021561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BFBAC5E6-6B2E-493B-B38D-8F76BE50C40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91472240"/>
                </p:ext>
              </p:extLst>
            </p:nvPr>
          </p:nvGraphicFramePr>
          <p:xfrm>
            <a:off x="1040400" y="990600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76100253-32C9-4D30-B3C5-406604CC866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59819288"/>
                </p:ext>
              </p:extLst>
            </p:nvPr>
          </p:nvGraphicFramePr>
          <p:xfrm>
            <a:off x="3200400" y="986190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F31CAA1F-4E7F-4857-991C-37B643D3F8A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56047436"/>
                </p:ext>
              </p:extLst>
            </p:nvPr>
          </p:nvGraphicFramePr>
          <p:xfrm>
            <a:off x="5350875" y="962729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9D35D4D6-67BF-4A55-9576-8C6FB65F6F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88970847"/>
                </p:ext>
              </p:extLst>
            </p:nvPr>
          </p:nvGraphicFramePr>
          <p:xfrm>
            <a:off x="1040400" y="2942729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EE678CC5-664D-4058-A4A5-838A979E50E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88727586"/>
                </p:ext>
              </p:extLst>
            </p:nvPr>
          </p:nvGraphicFramePr>
          <p:xfrm>
            <a:off x="3201487" y="2989650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DCB9E7E8-9110-4786-9821-4A74B8873E1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52455404"/>
                </p:ext>
              </p:extLst>
            </p:nvPr>
          </p:nvGraphicFramePr>
          <p:xfrm>
            <a:off x="5350875" y="3004290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2"/>
            </a:graphicData>
          </a:graphic>
        </p:graphicFrame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7C8C11-A757-494B-8196-5711B51FB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749463"/>
              </p:ext>
            </p:extLst>
          </p:nvPr>
        </p:nvGraphicFramePr>
        <p:xfrm>
          <a:off x="1066800" y="1127487"/>
          <a:ext cx="6858000" cy="365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74415605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6309354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859485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(g)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citeseer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(h)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webBerkStan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webGoogle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0412299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8B253B-BA67-4B9D-93E6-279756B29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831"/>
              </p:ext>
            </p:extLst>
          </p:nvPr>
        </p:nvGraphicFramePr>
        <p:xfrm>
          <a:off x="986835" y="2998586"/>
          <a:ext cx="6858000" cy="365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300439460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23224095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5576287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(j)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roadNetPA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(k)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roadNetTX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(l)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citePatterns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31783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36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19F67F-CF36-4950-9CEC-272FF2FE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181599"/>
            <a:ext cx="8229600" cy="1161143"/>
          </a:xfrm>
        </p:spPr>
        <p:txBody>
          <a:bodyPr>
            <a:normAutofit fontScale="62500" lnSpcReduction="20000"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DomainFiltering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remove much more useless tuples than </a:t>
            </a:r>
            <a:r>
              <a:rPr lang="en-CA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RelationFiltering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δ is smaller only a few tuples are left after DF&amp;RF, which leads to great speed-up to the Natural Joins. </a:t>
            </a:r>
          </a:p>
          <a:p>
            <a:endParaRPr lang="en-CA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2875AF-B3B1-4BFE-B696-E27C0305F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438154"/>
              </p:ext>
            </p:extLst>
          </p:nvPr>
        </p:nvGraphicFramePr>
        <p:xfrm>
          <a:off x="457200" y="1062262"/>
          <a:ext cx="8229601" cy="36804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1067">
                  <a:extLst>
                    <a:ext uri="{9D8B030D-6E8A-4147-A177-3AD203B41FA5}">
                      <a16:colId xmlns:a16="http://schemas.microsoft.com/office/drawing/2014/main" val="1512805774"/>
                    </a:ext>
                  </a:extLst>
                </a:gridCol>
                <a:gridCol w="569601">
                  <a:extLst>
                    <a:ext uri="{9D8B030D-6E8A-4147-A177-3AD203B41FA5}">
                      <a16:colId xmlns:a16="http://schemas.microsoft.com/office/drawing/2014/main" val="2905777377"/>
                    </a:ext>
                  </a:extLst>
                </a:gridCol>
                <a:gridCol w="569601">
                  <a:extLst>
                    <a:ext uri="{9D8B030D-6E8A-4147-A177-3AD203B41FA5}">
                      <a16:colId xmlns:a16="http://schemas.microsoft.com/office/drawing/2014/main" val="2478995665"/>
                    </a:ext>
                  </a:extLst>
                </a:gridCol>
                <a:gridCol w="569601">
                  <a:extLst>
                    <a:ext uri="{9D8B030D-6E8A-4147-A177-3AD203B41FA5}">
                      <a16:colId xmlns:a16="http://schemas.microsoft.com/office/drawing/2014/main" val="4014326881"/>
                    </a:ext>
                  </a:extLst>
                </a:gridCol>
                <a:gridCol w="568859">
                  <a:extLst>
                    <a:ext uri="{9D8B030D-6E8A-4147-A177-3AD203B41FA5}">
                      <a16:colId xmlns:a16="http://schemas.microsoft.com/office/drawing/2014/main" val="175429189"/>
                    </a:ext>
                  </a:extLst>
                </a:gridCol>
                <a:gridCol w="568859">
                  <a:extLst>
                    <a:ext uri="{9D8B030D-6E8A-4147-A177-3AD203B41FA5}">
                      <a16:colId xmlns:a16="http://schemas.microsoft.com/office/drawing/2014/main" val="1450649367"/>
                    </a:ext>
                  </a:extLst>
                </a:gridCol>
                <a:gridCol w="568859">
                  <a:extLst>
                    <a:ext uri="{9D8B030D-6E8A-4147-A177-3AD203B41FA5}">
                      <a16:colId xmlns:a16="http://schemas.microsoft.com/office/drawing/2014/main" val="4170374526"/>
                    </a:ext>
                  </a:extLst>
                </a:gridCol>
                <a:gridCol w="568859">
                  <a:extLst>
                    <a:ext uri="{9D8B030D-6E8A-4147-A177-3AD203B41FA5}">
                      <a16:colId xmlns:a16="http://schemas.microsoft.com/office/drawing/2014/main" val="1182305639"/>
                    </a:ext>
                  </a:extLst>
                </a:gridCol>
                <a:gridCol w="568859">
                  <a:extLst>
                    <a:ext uri="{9D8B030D-6E8A-4147-A177-3AD203B41FA5}">
                      <a16:colId xmlns:a16="http://schemas.microsoft.com/office/drawing/2014/main" val="148655381"/>
                    </a:ext>
                  </a:extLst>
                </a:gridCol>
                <a:gridCol w="568859">
                  <a:extLst>
                    <a:ext uri="{9D8B030D-6E8A-4147-A177-3AD203B41FA5}">
                      <a16:colId xmlns:a16="http://schemas.microsoft.com/office/drawing/2014/main" val="3054225159"/>
                    </a:ext>
                  </a:extLst>
                </a:gridCol>
                <a:gridCol w="568859">
                  <a:extLst>
                    <a:ext uri="{9D8B030D-6E8A-4147-A177-3AD203B41FA5}">
                      <a16:colId xmlns:a16="http://schemas.microsoft.com/office/drawing/2014/main" val="3240226473"/>
                    </a:ext>
                  </a:extLst>
                </a:gridCol>
                <a:gridCol w="568859">
                  <a:extLst>
                    <a:ext uri="{9D8B030D-6E8A-4147-A177-3AD203B41FA5}">
                      <a16:colId xmlns:a16="http://schemas.microsoft.com/office/drawing/2014/main" val="3800649398"/>
                    </a:ext>
                  </a:extLst>
                </a:gridCol>
                <a:gridCol w="568859">
                  <a:extLst>
                    <a:ext uri="{9D8B030D-6E8A-4147-A177-3AD203B41FA5}">
                      <a16:colId xmlns:a16="http://schemas.microsoft.com/office/drawing/2014/main" val="4102012806"/>
                    </a:ext>
                  </a:extLst>
                </a:gridCol>
              </a:tblGrid>
              <a:tr h="219801">
                <a:tc>
                  <a:txBody>
                    <a:bodyPr/>
                    <a:lstStyle/>
                    <a:p>
                      <a:endParaRPr lang="en-CA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 = 1(200)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 = 2(400)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 = 3(600)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δ = 4(800)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355385"/>
                  </a:ext>
                </a:extLst>
              </a:tr>
              <a:tr h="4396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graphs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DF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RF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DF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RF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DF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RF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DF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RF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995136646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yeast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7440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3220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2822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44442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22113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22049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125000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62470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62470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67136489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wikiVote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1407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1266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1145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6233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5794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5774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10461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9794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9794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87469837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citeHepph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2146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1386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392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7011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6347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4356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15417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14893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12954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3934991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webStanford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1466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127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3214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1092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632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6628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3819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2407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10194549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comDBLP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12926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4832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3257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120904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59709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58617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15071087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webNotreDame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267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1886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1196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4296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3165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57305444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citeseer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536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4268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2626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504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28259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27217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22774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78358406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webBerkStan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264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1215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2782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693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529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5449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2090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1342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7389975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webGoogle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175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929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3359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843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9161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5924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4397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5586238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roadNetPA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12380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35144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71500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1114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1113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125004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5488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5405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8492187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roadNetTX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3776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9624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18200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29860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131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80992928"/>
                  </a:ext>
                </a:extLst>
              </a:tr>
              <a:tr h="21980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citePatterns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5538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18378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44625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3515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</a:t>
                      </a:r>
                      <a:endParaRPr lang="en-CA" sz="14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92373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24361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2818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840666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784E49-C799-483C-A658-37B4E0F04172}"/>
                  </a:ext>
                </a:extLst>
              </p:cNvPr>
              <p:cNvSpPr txBox="1"/>
              <p:nvPr/>
            </p:nvSpPr>
            <p:spPr>
              <a:xfrm>
                <a:off x="1931055" y="4660044"/>
                <a:ext cx="5669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Exp. 2.3 </a:t>
                </a:r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total tuple numbers of relations by varying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F784E49-C799-483C-A658-37B4E0F04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055" y="4660044"/>
                <a:ext cx="5669280" cy="369332"/>
              </a:xfrm>
              <a:prstGeom prst="rect">
                <a:avLst/>
              </a:prstGeom>
              <a:blipFill>
                <a:blip r:embed="rId4"/>
                <a:stretch>
                  <a:fillRect l="-968" t="-8197" r="-538" b="-245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78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1E09CB-1C38-42F9-9FF1-F7D6A885A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399"/>
            <a:ext cx="8229600" cy="1234719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Is Graph Pattern Match Queries?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E4734-DE89-41EA-92EB-7E70082E3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811" y="3718086"/>
            <a:ext cx="3302778" cy="2334300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is an important data structure </a:t>
            </a:r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many applications like social network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C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“Facebook” is one of the largest social network which has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2.2 billion monthly active users.</a:t>
            </a:r>
          </a:p>
          <a:p>
            <a:endParaRPr lang="en-CA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2C54D1D-43D5-41DB-8562-7CF1A84F3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3E68A-E12B-4B07-90FE-B2D32FE8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3</a:t>
            </a:fld>
            <a:endParaRPr lang="en-US"/>
          </a:p>
        </p:txBody>
      </p:sp>
      <p:pic>
        <p:nvPicPr>
          <p:cNvPr id="15" name="Picture 4" descr="Related image">
            <a:extLst>
              <a:ext uri="{FF2B5EF4-FFF2-40B4-BE49-F238E27FC236}">
                <a16:creationId xmlns:a16="http://schemas.microsoft.com/office/drawing/2014/main" id="{2E9CD9E8-35CC-4DC8-8B10-F6E719CEA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00604"/>
            <a:ext cx="4542013" cy="30614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F3287F-C497-4E26-AD65-BDFA5C3168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2439475"/>
            <a:ext cx="1219200" cy="42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9">
                <a:extLst>
                  <a:ext uri="{FF2B5EF4-FFF2-40B4-BE49-F238E27FC236}">
                    <a16:creationId xmlns:a16="http://schemas.microsoft.com/office/drawing/2014/main" id="{10BEEB57-2547-4487-B4A2-D148D0554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5150411"/>
                <a:ext cx="8229600" cy="1128176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Vary query graph:                                                 with the number of edges = 3, 5, 7, 9.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unweighted graph fix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for weighted graphs fix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CA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0" smtClean="0">
                        <a:latin typeface="Cambria Math" panose="02040503050406030204" pitchFamily="18" charset="0"/>
                      </a:rPr>
                      <m:t>400</m:t>
                    </m:r>
                    <m:r>
                      <a:rPr lang="en-CA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Content Placeholder 9">
                <a:extLst>
                  <a:ext uri="{FF2B5EF4-FFF2-40B4-BE49-F238E27FC236}">
                    <a16:creationId xmlns:a16="http://schemas.microsoft.com/office/drawing/2014/main" id="{10BEEB57-2547-4487-B4A2-D148D0554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5150411"/>
                <a:ext cx="8229600" cy="1128176"/>
              </a:xfrm>
              <a:blipFill>
                <a:blip r:embed="rId4"/>
                <a:stretch>
                  <a:fillRect l="-667" t="-3243" b="-43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46180A62-4026-43BF-8D1A-0B64632B6D04}"/>
              </a:ext>
            </a:extLst>
          </p:cNvPr>
          <p:cNvGrpSpPr/>
          <p:nvPr/>
        </p:nvGrpSpPr>
        <p:grpSpPr>
          <a:xfrm>
            <a:off x="2883940" y="5118616"/>
            <a:ext cx="2742760" cy="461735"/>
            <a:chOff x="3170615" y="5127014"/>
            <a:chExt cx="2742760" cy="46173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D49183C-6AFE-40DA-9FE5-4533769DBA49}"/>
                </a:ext>
              </a:extLst>
            </p:cNvPr>
            <p:cNvGrpSpPr/>
            <p:nvPr/>
          </p:nvGrpSpPr>
          <p:grpSpPr>
            <a:xfrm>
              <a:off x="3170615" y="5208761"/>
              <a:ext cx="543190" cy="368949"/>
              <a:chOff x="2058670" y="601126"/>
              <a:chExt cx="271595" cy="22548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1791AFF-A215-4348-8B23-DC5D5E7F4734}"/>
                  </a:ext>
                </a:extLst>
              </p:cNvPr>
              <p:cNvSpPr/>
              <p:nvPr/>
            </p:nvSpPr>
            <p:spPr>
              <a:xfrm flipH="1">
                <a:off x="2058670" y="7808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DC37A847-BA67-4FC5-9F13-E94CE95445C9}"/>
                  </a:ext>
                </a:extLst>
              </p:cNvPr>
              <p:cNvSpPr/>
              <p:nvPr/>
            </p:nvSpPr>
            <p:spPr>
              <a:xfrm flipH="1">
                <a:off x="2284546" y="7808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20" name="AutoShape 3145">
                <a:extLst>
                  <a:ext uri="{FF2B5EF4-FFF2-40B4-BE49-F238E27FC236}">
                    <a16:creationId xmlns:a16="http://schemas.microsoft.com/office/drawing/2014/main" id="{BCFB5CB0-C96F-490B-BEA7-D4BB077DE01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104389" y="803747"/>
                <a:ext cx="18015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AutoShape 3145">
                <a:extLst>
                  <a:ext uri="{FF2B5EF4-FFF2-40B4-BE49-F238E27FC236}">
                    <a16:creationId xmlns:a16="http://schemas.microsoft.com/office/drawing/2014/main" id="{DF549BB9-48AF-4C83-98CB-69BC3ECB71C9}"/>
                  </a:ext>
                </a:extLst>
              </p:cNvPr>
              <p:cNvCxnSpPr>
                <a:cxnSpLocks noChangeShapeType="1"/>
                <a:stCxn id="22" idx="3"/>
                <a:endCxn id="18" idx="7"/>
              </p:cNvCxnSpPr>
              <p:nvPr/>
            </p:nvCxnSpPr>
            <p:spPr bwMode="auto">
              <a:xfrm>
                <a:off x="2207668" y="640150"/>
                <a:ext cx="83574" cy="1474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4ED4D30-2911-469E-A0C5-68AF971D9281}"/>
                  </a:ext>
                </a:extLst>
              </p:cNvPr>
              <p:cNvSpPr/>
              <p:nvPr/>
            </p:nvSpPr>
            <p:spPr>
              <a:xfrm flipH="1">
                <a:off x="2168643" y="601126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23" name="AutoShape 3145">
                <a:extLst>
                  <a:ext uri="{FF2B5EF4-FFF2-40B4-BE49-F238E27FC236}">
                    <a16:creationId xmlns:a16="http://schemas.microsoft.com/office/drawing/2014/main" id="{2DDD8F64-8053-4043-B1AB-C6D186EB0D88}"/>
                  </a:ext>
                </a:extLst>
              </p:cNvPr>
              <p:cNvCxnSpPr>
                <a:cxnSpLocks noChangeShapeType="1"/>
                <a:stCxn id="17" idx="1"/>
                <a:endCxn id="22" idx="5"/>
              </p:cNvCxnSpPr>
              <p:nvPr/>
            </p:nvCxnSpPr>
            <p:spPr bwMode="auto">
              <a:xfrm flipV="1">
                <a:off x="2097694" y="640150"/>
                <a:ext cx="77645" cy="1474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FF22164-E234-44B1-B301-5E86D3B455EB}"/>
                </a:ext>
              </a:extLst>
            </p:cNvPr>
            <p:cNvGrpSpPr/>
            <p:nvPr/>
          </p:nvGrpSpPr>
          <p:grpSpPr>
            <a:xfrm>
              <a:off x="3840781" y="5182105"/>
              <a:ext cx="543192" cy="395605"/>
              <a:chOff x="2058670" y="584835"/>
              <a:chExt cx="271596" cy="241771"/>
            </a:xfrm>
          </p:grpSpPr>
          <p:cxnSp>
            <p:nvCxnSpPr>
              <p:cNvPr id="26" name="AutoShape 3145">
                <a:extLst>
                  <a:ext uri="{FF2B5EF4-FFF2-40B4-BE49-F238E27FC236}">
                    <a16:creationId xmlns:a16="http://schemas.microsoft.com/office/drawing/2014/main" id="{5DCDA64B-7331-444A-836A-2197025844B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307405" y="630555"/>
                <a:ext cx="1" cy="1503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4DC0DB3-60B9-41CA-B9C9-DAA65AF2FEEC}"/>
                  </a:ext>
                </a:extLst>
              </p:cNvPr>
              <p:cNvSpPr/>
              <p:nvPr/>
            </p:nvSpPr>
            <p:spPr>
              <a:xfrm flipH="1">
                <a:off x="2058670" y="7808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690899F-BF88-478D-90E0-ED7892695A0A}"/>
                  </a:ext>
                </a:extLst>
              </p:cNvPr>
              <p:cNvSpPr/>
              <p:nvPr/>
            </p:nvSpPr>
            <p:spPr>
              <a:xfrm flipH="1">
                <a:off x="2284546" y="7808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CB1748D-0FFB-4E83-A61A-07553421583E}"/>
                  </a:ext>
                </a:extLst>
              </p:cNvPr>
              <p:cNvSpPr/>
              <p:nvPr/>
            </p:nvSpPr>
            <p:spPr>
              <a:xfrm flipH="1">
                <a:off x="2284546" y="584835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30" name="AutoShape 3145">
                <a:extLst>
                  <a:ext uri="{FF2B5EF4-FFF2-40B4-BE49-F238E27FC236}">
                    <a16:creationId xmlns:a16="http://schemas.microsoft.com/office/drawing/2014/main" id="{6961E293-9EFF-44ED-AFA1-2613731CE14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104389" y="803747"/>
                <a:ext cx="18015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AutoShape 3145">
                <a:extLst>
                  <a:ext uri="{FF2B5EF4-FFF2-40B4-BE49-F238E27FC236}">
                    <a16:creationId xmlns:a16="http://schemas.microsoft.com/office/drawing/2014/main" id="{2789E887-9699-44E9-931A-D2403B91445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104390" y="607695"/>
                <a:ext cx="186851" cy="1798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4F8B374-22E0-4384-80DC-D475E868A90E}"/>
                  </a:ext>
                </a:extLst>
              </p:cNvPr>
              <p:cNvSpPr/>
              <p:nvPr/>
            </p:nvSpPr>
            <p:spPr>
              <a:xfrm flipH="1">
                <a:off x="2058670" y="584835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33" name="AutoShape 3145">
                <a:extLst>
                  <a:ext uri="{FF2B5EF4-FFF2-40B4-BE49-F238E27FC236}">
                    <a16:creationId xmlns:a16="http://schemas.microsoft.com/office/drawing/2014/main" id="{C6150814-92D5-4EA6-8046-4E690A4047E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081529" y="630555"/>
                <a:ext cx="1" cy="1503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AutoShape 3145">
                <a:extLst>
                  <a:ext uri="{FF2B5EF4-FFF2-40B4-BE49-F238E27FC236}">
                    <a16:creationId xmlns:a16="http://schemas.microsoft.com/office/drawing/2014/main" id="{836F933F-6494-44F4-B525-5DA23DAE8A4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97694" y="607695"/>
                <a:ext cx="186852" cy="1798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CA79B28-293C-4F6D-AD0B-FF52F9257A7C}"/>
                </a:ext>
              </a:extLst>
            </p:cNvPr>
            <p:cNvGrpSpPr/>
            <p:nvPr/>
          </p:nvGrpSpPr>
          <p:grpSpPr>
            <a:xfrm>
              <a:off x="4499922" y="5134644"/>
              <a:ext cx="543192" cy="450488"/>
              <a:chOff x="2058670" y="551293"/>
              <a:chExt cx="271596" cy="275313"/>
            </a:xfrm>
          </p:grpSpPr>
          <p:cxnSp>
            <p:nvCxnSpPr>
              <p:cNvPr id="36" name="AutoShape 3145">
                <a:extLst>
                  <a:ext uri="{FF2B5EF4-FFF2-40B4-BE49-F238E27FC236}">
                    <a16:creationId xmlns:a16="http://schemas.microsoft.com/office/drawing/2014/main" id="{D1041E9E-2DF0-41A8-B795-F1BE280EC43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307405" y="630555"/>
                <a:ext cx="1" cy="1503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2506386-BC9E-4FA2-BBD0-77FB406E96B1}"/>
                  </a:ext>
                </a:extLst>
              </p:cNvPr>
              <p:cNvSpPr/>
              <p:nvPr/>
            </p:nvSpPr>
            <p:spPr>
              <a:xfrm flipH="1">
                <a:off x="2058670" y="7808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9320ECA-810B-4BFB-AA62-FDF369D10FEE}"/>
                  </a:ext>
                </a:extLst>
              </p:cNvPr>
              <p:cNvSpPr/>
              <p:nvPr/>
            </p:nvSpPr>
            <p:spPr>
              <a:xfrm flipH="1">
                <a:off x="2284546" y="7808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ABB179C5-C0D0-4295-BA9C-96E30917A16F}"/>
                  </a:ext>
                </a:extLst>
              </p:cNvPr>
              <p:cNvSpPr/>
              <p:nvPr/>
            </p:nvSpPr>
            <p:spPr>
              <a:xfrm flipH="1">
                <a:off x="2284546" y="584835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40" name="AutoShape 3145">
                <a:extLst>
                  <a:ext uri="{FF2B5EF4-FFF2-40B4-BE49-F238E27FC236}">
                    <a16:creationId xmlns:a16="http://schemas.microsoft.com/office/drawing/2014/main" id="{C06ED5B0-558C-4C6A-86D5-85B574E79B9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104389" y="803747"/>
                <a:ext cx="18015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AutoShape 3145">
                <a:extLst>
                  <a:ext uri="{FF2B5EF4-FFF2-40B4-BE49-F238E27FC236}">
                    <a16:creationId xmlns:a16="http://schemas.microsoft.com/office/drawing/2014/main" id="{3CFE053C-9E4D-440F-84DC-F063507AF4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104390" y="607695"/>
                <a:ext cx="186851" cy="1798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14C6C94-6CCD-4285-B602-17F08E2BB790}"/>
                  </a:ext>
                </a:extLst>
              </p:cNvPr>
              <p:cNvSpPr/>
              <p:nvPr/>
            </p:nvSpPr>
            <p:spPr>
              <a:xfrm flipH="1">
                <a:off x="2058670" y="584835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43" name="AutoShape 3145">
                <a:extLst>
                  <a:ext uri="{FF2B5EF4-FFF2-40B4-BE49-F238E27FC236}">
                    <a16:creationId xmlns:a16="http://schemas.microsoft.com/office/drawing/2014/main" id="{352A8596-25E8-417B-BFB8-2852BE005B4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081529" y="630555"/>
                <a:ext cx="1" cy="1503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" name="AutoShape 3145">
                <a:extLst>
                  <a:ext uri="{FF2B5EF4-FFF2-40B4-BE49-F238E27FC236}">
                    <a16:creationId xmlns:a16="http://schemas.microsoft.com/office/drawing/2014/main" id="{F283865D-1BA5-441A-8655-A18EFBA433C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97694" y="607695"/>
                <a:ext cx="186852" cy="1798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AutoShape 3145">
                <a:extLst>
                  <a:ext uri="{FF2B5EF4-FFF2-40B4-BE49-F238E27FC236}">
                    <a16:creationId xmlns:a16="http://schemas.microsoft.com/office/drawing/2014/main" id="{10F59FFD-B782-4B95-BEF1-41BDBE0820BD}"/>
                  </a:ext>
                </a:extLst>
              </p:cNvPr>
              <p:cNvCxnSpPr>
                <a:cxnSpLocks noChangeShapeType="1"/>
                <a:stCxn id="42" idx="1"/>
                <a:endCxn id="84" idx="6"/>
              </p:cNvCxnSpPr>
              <p:nvPr/>
            </p:nvCxnSpPr>
            <p:spPr bwMode="auto">
              <a:xfrm flipV="1">
                <a:off x="2097695" y="574153"/>
                <a:ext cx="73914" cy="173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BED7C82-7A42-4AAF-94EB-C477B73F1E2C}"/>
                  </a:ext>
                </a:extLst>
              </p:cNvPr>
              <p:cNvSpPr/>
              <p:nvPr/>
            </p:nvSpPr>
            <p:spPr>
              <a:xfrm flipH="1">
                <a:off x="2171608" y="551293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85" name="AutoShape 3145">
                <a:extLst>
                  <a:ext uri="{FF2B5EF4-FFF2-40B4-BE49-F238E27FC236}">
                    <a16:creationId xmlns:a16="http://schemas.microsoft.com/office/drawing/2014/main" id="{250FBA2F-51C4-4D28-B76B-91092BA79E5A}"/>
                  </a:ext>
                </a:extLst>
              </p:cNvPr>
              <p:cNvCxnSpPr>
                <a:cxnSpLocks noChangeShapeType="1"/>
                <a:stCxn id="39" idx="7"/>
                <a:endCxn id="84" idx="2"/>
              </p:cNvCxnSpPr>
              <p:nvPr/>
            </p:nvCxnSpPr>
            <p:spPr bwMode="auto">
              <a:xfrm flipH="1" flipV="1">
                <a:off x="2217328" y="574153"/>
                <a:ext cx="73914" cy="1737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553DBE-0EA8-4EF7-B68D-3EE7A343995A}"/>
                </a:ext>
              </a:extLst>
            </p:cNvPr>
            <p:cNvGrpSpPr/>
            <p:nvPr/>
          </p:nvGrpSpPr>
          <p:grpSpPr>
            <a:xfrm>
              <a:off x="5216763" y="5127014"/>
              <a:ext cx="696612" cy="461735"/>
              <a:chOff x="2058670" y="544420"/>
              <a:chExt cx="348306" cy="282186"/>
            </a:xfrm>
          </p:grpSpPr>
          <p:cxnSp>
            <p:nvCxnSpPr>
              <p:cNvPr id="94" name="AutoShape 3145">
                <a:extLst>
                  <a:ext uri="{FF2B5EF4-FFF2-40B4-BE49-F238E27FC236}">
                    <a16:creationId xmlns:a16="http://schemas.microsoft.com/office/drawing/2014/main" id="{B66EEA14-0511-41E1-ABC3-8C97777335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307405" y="630555"/>
                <a:ext cx="1" cy="1503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17637DE-189D-4B9E-80BB-B8DB960E6D2A}"/>
                  </a:ext>
                </a:extLst>
              </p:cNvPr>
              <p:cNvSpPr/>
              <p:nvPr/>
            </p:nvSpPr>
            <p:spPr>
              <a:xfrm flipH="1">
                <a:off x="2058670" y="7808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25CCD64F-AC76-42AA-BFF1-84E33F20FCE3}"/>
                  </a:ext>
                </a:extLst>
              </p:cNvPr>
              <p:cNvSpPr/>
              <p:nvPr/>
            </p:nvSpPr>
            <p:spPr>
              <a:xfrm flipH="1">
                <a:off x="2284546" y="78088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A66C124-11C6-4FBC-B47F-0F38C64287BA}"/>
                  </a:ext>
                </a:extLst>
              </p:cNvPr>
              <p:cNvSpPr/>
              <p:nvPr/>
            </p:nvSpPr>
            <p:spPr>
              <a:xfrm flipH="1">
                <a:off x="2284546" y="584835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98" name="AutoShape 3145">
                <a:extLst>
                  <a:ext uri="{FF2B5EF4-FFF2-40B4-BE49-F238E27FC236}">
                    <a16:creationId xmlns:a16="http://schemas.microsoft.com/office/drawing/2014/main" id="{AE1B4577-7175-4791-9B85-8AA4A9117E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104389" y="803747"/>
                <a:ext cx="180157" cy="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9" name="AutoShape 3145">
                <a:extLst>
                  <a:ext uri="{FF2B5EF4-FFF2-40B4-BE49-F238E27FC236}">
                    <a16:creationId xmlns:a16="http://schemas.microsoft.com/office/drawing/2014/main" id="{95D3C147-15B4-48BC-A7E6-880D1A29387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2104390" y="607695"/>
                <a:ext cx="186851" cy="1798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5E9A36AD-AA66-4735-98AD-AA0CADF93BCF}"/>
                  </a:ext>
                </a:extLst>
              </p:cNvPr>
              <p:cNvSpPr/>
              <p:nvPr/>
            </p:nvSpPr>
            <p:spPr>
              <a:xfrm flipH="1">
                <a:off x="2058670" y="584835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101" name="AutoShape 3145">
                <a:extLst>
                  <a:ext uri="{FF2B5EF4-FFF2-40B4-BE49-F238E27FC236}">
                    <a16:creationId xmlns:a16="http://schemas.microsoft.com/office/drawing/2014/main" id="{217070F1-2649-4344-8183-1C7CEEF1FB2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2081529" y="630555"/>
                <a:ext cx="1" cy="15033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AutoShape 3145">
                <a:extLst>
                  <a:ext uri="{FF2B5EF4-FFF2-40B4-BE49-F238E27FC236}">
                    <a16:creationId xmlns:a16="http://schemas.microsoft.com/office/drawing/2014/main" id="{60A800D5-4D0A-4A79-8892-29AA5C09EC2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97694" y="607695"/>
                <a:ext cx="186852" cy="179887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AutoShape 3145">
                <a:extLst>
                  <a:ext uri="{FF2B5EF4-FFF2-40B4-BE49-F238E27FC236}">
                    <a16:creationId xmlns:a16="http://schemas.microsoft.com/office/drawing/2014/main" id="{9F6CE78D-17B8-4114-88C2-0B492B894B5E}"/>
                  </a:ext>
                </a:extLst>
              </p:cNvPr>
              <p:cNvCxnSpPr>
                <a:cxnSpLocks noChangeShapeType="1"/>
                <a:stCxn id="100" idx="1"/>
                <a:endCxn id="104" idx="6"/>
              </p:cNvCxnSpPr>
              <p:nvPr/>
            </p:nvCxnSpPr>
            <p:spPr bwMode="auto">
              <a:xfrm flipV="1">
                <a:off x="2097695" y="567280"/>
                <a:ext cx="68466" cy="242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9EFB983D-F9A4-4593-8A28-37696846659B}"/>
                  </a:ext>
                </a:extLst>
              </p:cNvPr>
              <p:cNvSpPr/>
              <p:nvPr/>
            </p:nvSpPr>
            <p:spPr>
              <a:xfrm flipH="1">
                <a:off x="2166160" y="544420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105" name="AutoShape 3145">
                <a:extLst>
                  <a:ext uri="{FF2B5EF4-FFF2-40B4-BE49-F238E27FC236}">
                    <a16:creationId xmlns:a16="http://schemas.microsoft.com/office/drawing/2014/main" id="{5EF60E72-CC8E-46B9-B5B5-C3D80EA50F60}"/>
                  </a:ext>
                </a:extLst>
              </p:cNvPr>
              <p:cNvCxnSpPr>
                <a:cxnSpLocks noChangeShapeType="1"/>
                <a:stCxn id="97" idx="7"/>
                <a:endCxn id="104" idx="2"/>
              </p:cNvCxnSpPr>
              <p:nvPr/>
            </p:nvCxnSpPr>
            <p:spPr bwMode="auto">
              <a:xfrm flipH="1" flipV="1">
                <a:off x="2211880" y="567280"/>
                <a:ext cx="79362" cy="24250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806365B7-C84A-4F06-B717-81C397CB324B}"/>
                  </a:ext>
                </a:extLst>
              </p:cNvPr>
              <p:cNvSpPr/>
              <p:nvPr/>
            </p:nvSpPr>
            <p:spPr>
              <a:xfrm flipH="1">
                <a:off x="2361256" y="687208"/>
                <a:ext cx="45720" cy="457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CA"/>
              </a:p>
            </p:txBody>
          </p:sp>
          <p:cxnSp>
            <p:nvCxnSpPr>
              <p:cNvPr id="109" name="AutoShape 3145">
                <a:extLst>
                  <a:ext uri="{FF2B5EF4-FFF2-40B4-BE49-F238E27FC236}">
                    <a16:creationId xmlns:a16="http://schemas.microsoft.com/office/drawing/2014/main" id="{B157C136-E4A7-4E65-B480-F025343DDD6E}"/>
                  </a:ext>
                </a:extLst>
              </p:cNvPr>
              <p:cNvCxnSpPr>
                <a:cxnSpLocks noChangeShapeType="1"/>
                <a:stCxn id="108" idx="7"/>
                <a:endCxn id="97" idx="3"/>
              </p:cNvCxnSpPr>
              <p:nvPr/>
            </p:nvCxnSpPr>
            <p:spPr bwMode="auto">
              <a:xfrm flipH="1" flipV="1">
                <a:off x="2323571" y="623859"/>
                <a:ext cx="44381" cy="7004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2" name="AutoShape 3145">
                <a:extLst>
                  <a:ext uri="{FF2B5EF4-FFF2-40B4-BE49-F238E27FC236}">
                    <a16:creationId xmlns:a16="http://schemas.microsoft.com/office/drawing/2014/main" id="{63D23ED6-7C1A-491B-90C0-5FD2AD7CF6D9}"/>
                  </a:ext>
                </a:extLst>
              </p:cNvPr>
              <p:cNvCxnSpPr>
                <a:cxnSpLocks noChangeShapeType="1"/>
                <a:stCxn id="96" idx="2"/>
                <a:endCxn id="108" idx="5"/>
              </p:cNvCxnSpPr>
              <p:nvPr/>
            </p:nvCxnSpPr>
            <p:spPr bwMode="auto">
              <a:xfrm flipV="1">
                <a:off x="2330265" y="726233"/>
                <a:ext cx="37687" cy="77514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C267FB05-4CB8-403E-B936-79978DAF80D8}"/>
              </a:ext>
            </a:extLst>
          </p:cNvPr>
          <p:cNvSpPr txBox="1"/>
          <p:nvPr/>
        </p:nvSpPr>
        <p:spPr>
          <a:xfrm>
            <a:off x="7133846" y="2667000"/>
            <a:ext cx="17053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Exp. 3.1(a)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times (Second) of our method by varying the number of query edges.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EB9D881-60C9-41C1-9B9F-CED9830A0651}"/>
              </a:ext>
            </a:extLst>
          </p:cNvPr>
          <p:cNvGrpSpPr/>
          <p:nvPr/>
        </p:nvGrpSpPr>
        <p:grpSpPr>
          <a:xfrm>
            <a:off x="794034" y="1101280"/>
            <a:ext cx="6320761" cy="3982153"/>
            <a:chOff x="1493298" y="1425647"/>
            <a:chExt cx="6320761" cy="3982153"/>
          </a:xfrm>
        </p:grpSpPr>
        <p:graphicFrame>
          <p:nvGraphicFramePr>
            <p:cNvPr id="58" name="Chart 57">
              <a:extLst>
                <a:ext uri="{FF2B5EF4-FFF2-40B4-BE49-F238E27FC236}">
                  <a16:creationId xmlns:a16="http://schemas.microsoft.com/office/drawing/2014/main" id="{D8E2C355-F8F0-407F-AFFB-92058072ECA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8464029"/>
                </p:ext>
              </p:extLst>
            </p:nvPr>
          </p:nvGraphicFramePr>
          <p:xfrm>
            <a:off x="3672349" y="1447800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59" name="Chart 58">
              <a:extLst>
                <a:ext uri="{FF2B5EF4-FFF2-40B4-BE49-F238E27FC236}">
                  <a16:creationId xmlns:a16="http://schemas.microsoft.com/office/drawing/2014/main" id="{7174B45E-2955-4A96-B61D-18D4C03D69A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24049635"/>
                </p:ext>
              </p:extLst>
            </p:nvPr>
          </p:nvGraphicFramePr>
          <p:xfrm>
            <a:off x="5654059" y="1436724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60" name="Chart 59">
              <a:extLst>
                <a:ext uri="{FF2B5EF4-FFF2-40B4-BE49-F238E27FC236}">
                  <a16:creationId xmlns:a16="http://schemas.microsoft.com/office/drawing/2014/main" id="{615D06AB-C480-40B7-8677-D3421AAF0FD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68605196"/>
                </p:ext>
              </p:extLst>
            </p:nvPr>
          </p:nvGraphicFramePr>
          <p:xfrm>
            <a:off x="1493298" y="3427800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61" name="Chart 60">
              <a:extLst>
                <a:ext uri="{FF2B5EF4-FFF2-40B4-BE49-F238E27FC236}">
                  <a16:creationId xmlns:a16="http://schemas.microsoft.com/office/drawing/2014/main" id="{892B2F03-EC9D-48C3-862D-FDE414C6B2B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91917928"/>
                </p:ext>
              </p:extLst>
            </p:nvPr>
          </p:nvGraphicFramePr>
          <p:xfrm>
            <a:off x="3583204" y="3405647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62" name="Chart 61">
              <a:extLst>
                <a:ext uri="{FF2B5EF4-FFF2-40B4-BE49-F238E27FC236}">
                  <a16:creationId xmlns:a16="http://schemas.microsoft.com/office/drawing/2014/main" id="{41B68A19-DEDE-4E7C-9C2C-C8952E5CD9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70760961"/>
                </p:ext>
              </p:extLst>
            </p:nvPr>
          </p:nvGraphicFramePr>
          <p:xfrm>
            <a:off x="5633127" y="3405647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63" name="Chart 62">
              <a:extLst>
                <a:ext uri="{FF2B5EF4-FFF2-40B4-BE49-F238E27FC236}">
                  <a16:creationId xmlns:a16="http://schemas.microsoft.com/office/drawing/2014/main" id="{CE0813FB-65CF-4C74-87FB-DDD586C596B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80326683"/>
                </p:ext>
              </p:extLst>
            </p:nvPr>
          </p:nvGraphicFramePr>
          <p:xfrm>
            <a:off x="1603375" y="1425647"/>
            <a:ext cx="2160000" cy="198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D3FFE5-9B73-41A1-B6A9-144672658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65974"/>
              </p:ext>
            </p:extLst>
          </p:nvPr>
        </p:nvGraphicFramePr>
        <p:xfrm>
          <a:off x="534940" y="1079043"/>
          <a:ext cx="6858000" cy="365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100430656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75019183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1066614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 yeast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(b)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wikiVote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citeHepph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819223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FB2603-E8F8-402B-B193-E31548B8D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742583"/>
              </p:ext>
            </p:extLst>
          </p:nvPr>
        </p:nvGraphicFramePr>
        <p:xfrm>
          <a:off x="642055" y="3154644"/>
          <a:ext cx="6533283" cy="365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177761">
                  <a:extLst>
                    <a:ext uri="{9D8B030D-6E8A-4147-A177-3AD203B41FA5}">
                      <a16:colId xmlns:a16="http://schemas.microsoft.com/office/drawing/2014/main" val="1356135174"/>
                    </a:ext>
                  </a:extLst>
                </a:gridCol>
                <a:gridCol w="2177761">
                  <a:extLst>
                    <a:ext uri="{9D8B030D-6E8A-4147-A177-3AD203B41FA5}">
                      <a16:colId xmlns:a16="http://schemas.microsoft.com/office/drawing/2014/main" val="794557933"/>
                    </a:ext>
                  </a:extLst>
                </a:gridCol>
                <a:gridCol w="2177761">
                  <a:extLst>
                    <a:ext uri="{9D8B030D-6E8A-4147-A177-3AD203B41FA5}">
                      <a16:colId xmlns:a16="http://schemas.microsoft.com/office/drawing/2014/main" val="41175406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(d)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webstanford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(e)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comDBLP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(f)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webNotreDame</a:t>
                      </a:r>
                      <a:endParaRPr lang="en-CA" sz="16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79998778"/>
                  </a:ext>
                </a:extLst>
              </a:tr>
            </a:tbl>
          </a:graphicData>
        </a:graphic>
      </p:graphicFrame>
      <p:pic>
        <p:nvPicPr>
          <p:cNvPr id="66" name="Picture 65">
            <a:extLst>
              <a:ext uri="{FF2B5EF4-FFF2-40B4-BE49-F238E27FC236}">
                <a16:creationId xmlns:a16="http://schemas.microsoft.com/office/drawing/2014/main" id="{0F828BBB-A71F-4B2C-B524-4891D6B9464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22507" r="16784" b="57809"/>
          <a:stretch/>
        </p:blipFill>
        <p:spPr>
          <a:xfrm>
            <a:off x="7285849" y="1366486"/>
            <a:ext cx="12954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49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19F67F-CF36-4950-9CEC-272FF2FE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0" y="5029201"/>
            <a:ext cx="8229600" cy="850224"/>
          </a:xfrm>
        </p:spPr>
        <p:txBody>
          <a:bodyPr>
            <a:normAutofit fontScale="92500" lnSpcReduction="20000"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method has a higher speed-up over Natural Joins with the increasing of query edges.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31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2A03B0-CD7B-487D-B56D-1D1A31A73BF0}"/>
              </a:ext>
            </a:extLst>
          </p:cNvPr>
          <p:cNvSpPr txBox="1"/>
          <p:nvPr/>
        </p:nvSpPr>
        <p:spPr>
          <a:xfrm>
            <a:off x="7133846" y="2667000"/>
            <a:ext cx="17815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Exp. 3.1(b)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 times (Second) of our method by varying the number of query edges.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A7A6D8A-E137-4ED6-8A37-4B2CCD46D6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507" r="16784" b="57809"/>
          <a:stretch/>
        </p:blipFill>
        <p:spPr>
          <a:xfrm>
            <a:off x="7285849" y="1366486"/>
            <a:ext cx="1295400" cy="12192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9E68C9E6-08C5-4920-9183-3A1FD509BD68}"/>
              </a:ext>
            </a:extLst>
          </p:cNvPr>
          <p:cNvGrpSpPr/>
          <p:nvPr/>
        </p:nvGrpSpPr>
        <p:grpSpPr>
          <a:xfrm>
            <a:off x="1339471" y="1143132"/>
            <a:ext cx="5781675" cy="3541525"/>
            <a:chOff x="1617662" y="1155290"/>
            <a:chExt cx="5781675" cy="3541525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C4158E1B-D792-47BF-BF67-0D7FF8C2134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96706351"/>
                </p:ext>
              </p:extLst>
            </p:nvPr>
          </p:nvGraphicFramePr>
          <p:xfrm>
            <a:off x="1617662" y="1178644"/>
            <a:ext cx="1946275" cy="17049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AC12CE3A-80E7-48AC-AC03-5949336F937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83907739"/>
                </p:ext>
              </p:extLst>
            </p:nvPr>
          </p:nvGraphicFramePr>
          <p:xfrm>
            <a:off x="3529137" y="1159114"/>
            <a:ext cx="1946275" cy="17049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DA17CF88-E212-481A-87F5-097EC757DF9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75053308"/>
                </p:ext>
              </p:extLst>
            </p:nvPr>
          </p:nvGraphicFramePr>
          <p:xfrm>
            <a:off x="5360193" y="1155290"/>
            <a:ext cx="1946275" cy="17049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graphicFrame>
          <p:nvGraphicFramePr>
            <p:cNvPr id="20" name="Chart 19">
              <a:extLst>
                <a:ext uri="{FF2B5EF4-FFF2-40B4-BE49-F238E27FC236}">
                  <a16:creationId xmlns:a16="http://schemas.microsoft.com/office/drawing/2014/main" id="{7190C168-FA29-4753-9282-7BF2DEDD567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09233778"/>
                </p:ext>
              </p:extLst>
            </p:nvPr>
          </p:nvGraphicFramePr>
          <p:xfrm>
            <a:off x="1738826" y="2991768"/>
            <a:ext cx="1946275" cy="17049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465F9384-60DF-4971-9E5A-A6330B74118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114280631"/>
                </p:ext>
              </p:extLst>
            </p:nvPr>
          </p:nvGraphicFramePr>
          <p:xfrm>
            <a:off x="3524312" y="2991840"/>
            <a:ext cx="1946275" cy="17049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9"/>
            </a:graphicData>
          </a:graphic>
        </p:graphicFrame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D8A18A6C-6B20-475A-A827-CD738924E6B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18202066"/>
                </p:ext>
              </p:extLst>
            </p:nvPr>
          </p:nvGraphicFramePr>
          <p:xfrm>
            <a:off x="5453062" y="2972310"/>
            <a:ext cx="1946275" cy="17049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</p:grp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DA93632-1915-4B12-9F0F-A76039148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318435"/>
              </p:ext>
            </p:extLst>
          </p:nvPr>
        </p:nvGraphicFramePr>
        <p:xfrm>
          <a:off x="1143001" y="963227"/>
          <a:ext cx="6142848" cy="365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47616">
                  <a:extLst>
                    <a:ext uri="{9D8B030D-6E8A-4147-A177-3AD203B41FA5}">
                      <a16:colId xmlns:a16="http://schemas.microsoft.com/office/drawing/2014/main" val="2721808659"/>
                    </a:ext>
                  </a:extLst>
                </a:gridCol>
                <a:gridCol w="2047616">
                  <a:extLst>
                    <a:ext uri="{9D8B030D-6E8A-4147-A177-3AD203B41FA5}">
                      <a16:colId xmlns:a16="http://schemas.microsoft.com/office/drawing/2014/main" val="456147876"/>
                    </a:ext>
                  </a:extLst>
                </a:gridCol>
                <a:gridCol w="2047616">
                  <a:extLst>
                    <a:ext uri="{9D8B030D-6E8A-4147-A177-3AD203B41FA5}">
                      <a16:colId xmlns:a16="http://schemas.microsoft.com/office/drawing/2014/main" val="17505976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(g)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citeseer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(h)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webBerkStan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lang="en-CA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lang="en-CA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webGoogle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7128837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0D2DE1-D4F9-4721-B949-14F3F5B22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12922"/>
              </p:ext>
            </p:extLst>
          </p:nvPr>
        </p:nvGraphicFramePr>
        <p:xfrm>
          <a:off x="1101320" y="2917439"/>
          <a:ext cx="6226209" cy="3657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075403">
                  <a:extLst>
                    <a:ext uri="{9D8B030D-6E8A-4147-A177-3AD203B41FA5}">
                      <a16:colId xmlns:a16="http://schemas.microsoft.com/office/drawing/2014/main" val="109766126"/>
                    </a:ext>
                  </a:extLst>
                </a:gridCol>
                <a:gridCol w="2075403">
                  <a:extLst>
                    <a:ext uri="{9D8B030D-6E8A-4147-A177-3AD203B41FA5}">
                      <a16:colId xmlns:a16="http://schemas.microsoft.com/office/drawing/2014/main" val="2337270685"/>
                    </a:ext>
                  </a:extLst>
                </a:gridCol>
                <a:gridCol w="2075403">
                  <a:extLst>
                    <a:ext uri="{9D8B030D-6E8A-4147-A177-3AD203B41FA5}">
                      <a16:colId xmlns:a16="http://schemas.microsoft.com/office/drawing/2014/main" val="25409917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(j)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roadNetPA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(k)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roadNetTX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40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(l)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citePatterns</a:t>
                      </a:r>
                      <a:endParaRPr lang="en-CA" sz="1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51307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21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CB34C2BE-9DF6-4E27-A81B-957F700633D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06599160"/>
                  </p:ext>
                </p:extLst>
              </p:nvPr>
            </p:nvGraphicFramePr>
            <p:xfrm>
              <a:off x="190501" y="1105545"/>
              <a:ext cx="8762997" cy="34499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09699">
                      <a:extLst>
                        <a:ext uri="{9D8B030D-6E8A-4147-A177-3AD203B41FA5}">
                          <a16:colId xmlns:a16="http://schemas.microsoft.com/office/drawing/2014/main" val="478686050"/>
                        </a:ext>
                      </a:extLst>
                    </a:gridCol>
                    <a:gridCol w="508767">
                      <a:extLst>
                        <a:ext uri="{9D8B030D-6E8A-4147-A177-3AD203B41FA5}">
                          <a16:colId xmlns:a16="http://schemas.microsoft.com/office/drawing/2014/main" val="2231938307"/>
                        </a:ext>
                      </a:extLst>
                    </a:gridCol>
                    <a:gridCol w="619451">
                      <a:extLst>
                        <a:ext uri="{9D8B030D-6E8A-4147-A177-3AD203B41FA5}">
                          <a16:colId xmlns:a16="http://schemas.microsoft.com/office/drawing/2014/main" val="3879167978"/>
                        </a:ext>
                      </a:extLst>
                    </a:gridCol>
                    <a:gridCol w="619451">
                      <a:extLst>
                        <a:ext uri="{9D8B030D-6E8A-4147-A177-3AD203B41FA5}">
                          <a16:colId xmlns:a16="http://schemas.microsoft.com/office/drawing/2014/main" val="3945741920"/>
                        </a:ext>
                      </a:extLst>
                    </a:gridCol>
                    <a:gridCol w="618627">
                      <a:extLst>
                        <a:ext uri="{9D8B030D-6E8A-4147-A177-3AD203B41FA5}">
                          <a16:colId xmlns:a16="http://schemas.microsoft.com/office/drawing/2014/main" val="2264357226"/>
                        </a:ext>
                      </a:extLst>
                    </a:gridCol>
                    <a:gridCol w="595499">
                      <a:extLst>
                        <a:ext uri="{9D8B030D-6E8A-4147-A177-3AD203B41FA5}">
                          <a16:colId xmlns:a16="http://schemas.microsoft.com/office/drawing/2014/main" val="2392856196"/>
                        </a:ext>
                      </a:extLst>
                    </a:gridCol>
                    <a:gridCol w="640101">
                      <a:extLst>
                        <a:ext uri="{9D8B030D-6E8A-4147-A177-3AD203B41FA5}">
                          <a16:colId xmlns:a16="http://schemas.microsoft.com/office/drawing/2014/main" val="3149211956"/>
                        </a:ext>
                      </a:extLst>
                    </a:gridCol>
                    <a:gridCol w="640101">
                      <a:extLst>
                        <a:ext uri="{9D8B030D-6E8A-4147-A177-3AD203B41FA5}">
                          <a16:colId xmlns:a16="http://schemas.microsoft.com/office/drawing/2014/main" val="446423417"/>
                        </a:ext>
                      </a:extLst>
                    </a:gridCol>
                    <a:gridCol w="640101">
                      <a:extLst>
                        <a:ext uri="{9D8B030D-6E8A-4147-A177-3AD203B41FA5}">
                          <a16:colId xmlns:a16="http://schemas.microsoft.com/office/drawing/2014/main" val="2378335419"/>
                        </a:ext>
                      </a:extLst>
                    </a:gridCol>
                    <a:gridCol w="640101">
                      <a:extLst>
                        <a:ext uri="{9D8B030D-6E8A-4147-A177-3AD203B41FA5}">
                          <a16:colId xmlns:a16="http://schemas.microsoft.com/office/drawing/2014/main" val="2410949602"/>
                        </a:ext>
                      </a:extLst>
                    </a:gridCol>
                    <a:gridCol w="640101">
                      <a:extLst>
                        <a:ext uri="{9D8B030D-6E8A-4147-A177-3AD203B41FA5}">
                          <a16:colId xmlns:a16="http://schemas.microsoft.com/office/drawing/2014/main" val="2735508828"/>
                        </a:ext>
                      </a:extLst>
                    </a:gridCol>
                    <a:gridCol w="595499">
                      <a:extLst>
                        <a:ext uri="{9D8B030D-6E8A-4147-A177-3AD203B41FA5}">
                          <a16:colId xmlns:a16="http://schemas.microsoft.com/office/drawing/2014/main" val="3961925770"/>
                        </a:ext>
                      </a:extLst>
                    </a:gridCol>
                    <a:gridCol w="595499">
                      <a:extLst>
                        <a:ext uri="{9D8B030D-6E8A-4147-A177-3AD203B41FA5}">
                          <a16:colId xmlns:a16="http://schemas.microsoft.com/office/drawing/2014/main" val="3059529861"/>
                        </a:ext>
                      </a:extLst>
                    </a:gridCol>
                  </a:tblGrid>
                  <a:tr h="260173">
                    <a:tc>
                      <a:txBody>
                        <a:bodyPr/>
                        <a:lstStyle/>
                        <a:p>
                          <a:endParaRPr lang="en-CA" sz="14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=3</m:t>
                                </m:r>
                              </m:oMath>
                            </m:oMathPara>
                          </a14:m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=5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=7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CA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ctrlPr>
                                          <a:rPr lang="en-CA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sz="1400">
                                    <a:effectLst/>
                                    <a:latin typeface="Cambria Math" panose="02040503050406030204" pitchFamily="18" charset="0"/>
                                  </a:rPr>
                                  <m:t>=9</m:t>
                                </m:r>
                              </m:oMath>
                            </m:oMathPara>
                          </a14:m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77020"/>
                      </a:ext>
                    </a:extLst>
                  </a:tr>
                  <a:tr h="2437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graphs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total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DF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RF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total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DF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RF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total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DF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RF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total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DF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RF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103073098"/>
                      </a:ext>
                    </a:extLst>
                  </a:tr>
                  <a:tr h="2437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yeast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5300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2364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2115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7440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3220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2822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8062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3049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2506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9980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3624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2962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556391769"/>
                      </a:ext>
                    </a:extLst>
                  </a:tr>
                  <a:tr h="2437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wikiVote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808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741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692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1407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1266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1145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2223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1978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1833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3067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2714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2532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4275866745"/>
                      </a:ext>
                    </a:extLst>
                  </a:tr>
                  <a:tr h="2437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citeHepph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1280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931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336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2146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1386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2821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1676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423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3435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1885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479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4002539894"/>
                      </a:ext>
                    </a:extLst>
                  </a:tr>
                  <a:tr h="2437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webStanford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945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197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194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1466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127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2171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3011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078137082"/>
                      </a:ext>
                    </a:extLst>
                  </a:tr>
                  <a:tr h="2437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comDBLP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708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1140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1532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1884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932596004"/>
                      </a:ext>
                    </a:extLst>
                  </a:tr>
                  <a:tr h="2437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webNotreDame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600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746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1037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925114784"/>
                      </a:ext>
                    </a:extLst>
                  </a:tr>
                  <a:tr h="2437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citeseer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319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536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786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1017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329877287"/>
                      </a:ext>
                    </a:extLst>
                  </a:tr>
                  <a:tr h="2437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webBerkStan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560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1215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1736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223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214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2058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227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227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242128931"/>
                      </a:ext>
                    </a:extLst>
                  </a:tr>
                  <a:tr h="2437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webGoogle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511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929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1254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62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62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1549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099469202"/>
                      </a:ext>
                    </a:extLst>
                  </a:tr>
                  <a:tr h="2437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roadNetPA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21148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35144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49246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63686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125671288"/>
                      </a:ext>
                    </a:extLst>
                  </a:tr>
                  <a:tr h="2437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roadNetTX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5914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9624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13588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17534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141885867"/>
                      </a:ext>
                    </a:extLst>
                  </a:tr>
                  <a:tr h="24375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citePatterns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11015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458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362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18378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25810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33262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0892221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Content Placeholder 2">
                <a:extLst>
                  <a:ext uri="{FF2B5EF4-FFF2-40B4-BE49-F238E27FC236}">
                    <a16:creationId xmlns:a16="http://schemas.microsoft.com/office/drawing/2014/main" id="{CB34C2BE-9DF6-4E27-A81B-957F700633D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06599160"/>
                  </p:ext>
                </p:extLst>
              </p:nvPr>
            </p:nvGraphicFramePr>
            <p:xfrm>
              <a:off x="190501" y="1105545"/>
              <a:ext cx="8762997" cy="34499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1409699">
                      <a:extLst>
                        <a:ext uri="{9D8B030D-6E8A-4147-A177-3AD203B41FA5}">
                          <a16:colId xmlns:a16="http://schemas.microsoft.com/office/drawing/2014/main" val="478686050"/>
                        </a:ext>
                      </a:extLst>
                    </a:gridCol>
                    <a:gridCol w="508767">
                      <a:extLst>
                        <a:ext uri="{9D8B030D-6E8A-4147-A177-3AD203B41FA5}">
                          <a16:colId xmlns:a16="http://schemas.microsoft.com/office/drawing/2014/main" val="2231938307"/>
                        </a:ext>
                      </a:extLst>
                    </a:gridCol>
                    <a:gridCol w="619451">
                      <a:extLst>
                        <a:ext uri="{9D8B030D-6E8A-4147-A177-3AD203B41FA5}">
                          <a16:colId xmlns:a16="http://schemas.microsoft.com/office/drawing/2014/main" val="3879167978"/>
                        </a:ext>
                      </a:extLst>
                    </a:gridCol>
                    <a:gridCol w="619451">
                      <a:extLst>
                        <a:ext uri="{9D8B030D-6E8A-4147-A177-3AD203B41FA5}">
                          <a16:colId xmlns:a16="http://schemas.microsoft.com/office/drawing/2014/main" val="3945741920"/>
                        </a:ext>
                      </a:extLst>
                    </a:gridCol>
                    <a:gridCol w="618627">
                      <a:extLst>
                        <a:ext uri="{9D8B030D-6E8A-4147-A177-3AD203B41FA5}">
                          <a16:colId xmlns:a16="http://schemas.microsoft.com/office/drawing/2014/main" val="2264357226"/>
                        </a:ext>
                      </a:extLst>
                    </a:gridCol>
                    <a:gridCol w="595499">
                      <a:extLst>
                        <a:ext uri="{9D8B030D-6E8A-4147-A177-3AD203B41FA5}">
                          <a16:colId xmlns:a16="http://schemas.microsoft.com/office/drawing/2014/main" val="2392856196"/>
                        </a:ext>
                      </a:extLst>
                    </a:gridCol>
                    <a:gridCol w="640101">
                      <a:extLst>
                        <a:ext uri="{9D8B030D-6E8A-4147-A177-3AD203B41FA5}">
                          <a16:colId xmlns:a16="http://schemas.microsoft.com/office/drawing/2014/main" val="3149211956"/>
                        </a:ext>
                      </a:extLst>
                    </a:gridCol>
                    <a:gridCol w="640101">
                      <a:extLst>
                        <a:ext uri="{9D8B030D-6E8A-4147-A177-3AD203B41FA5}">
                          <a16:colId xmlns:a16="http://schemas.microsoft.com/office/drawing/2014/main" val="446423417"/>
                        </a:ext>
                      </a:extLst>
                    </a:gridCol>
                    <a:gridCol w="640101">
                      <a:extLst>
                        <a:ext uri="{9D8B030D-6E8A-4147-A177-3AD203B41FA5}">
                          <a16:colId xmlns:a16="http://schemas.microsoft.com/office/drawing/2014/main" val="2378335419"/>
                        </a:ext>
                      </a:extLst>
                    </a:gridCol>
                    <a:gridCol w="640101">
                      <a:extLst>
                        <a:ext uri="{9D8B030D-6E8A-4147-A177-3AD203B41FA5}">
                          <a16:colId xmlns:a16="http://schemas.microsoft.com/office/drawing/2014/main" val="2410949602"/>
                        </a:ext>
                      </a:extLst>
                    </a:gridCol>
                    <a:gridCol w="640101">
                      <a:extLst>
                        <a:ext uri="{9D8B030D-6E8A-4147-A177-3AD203B41FA5}">
                          <a16:colId xmlns:a16="http://schemas.microsoft.com/office/drawing/2014/main" val="2735508828"/>
                        </a:ext>
                      </a:extLst>
                    </a:gridCol>
                    <a:gridCol w="595499">
                      <a:extLst>
                        <a:ext uri="{9D8B030D-6E8A-4147-A177-3AD203B41FA5}">
                          <a16:colId xmlns:a16="http://schemas.microsoft.com/office/drawing/2014/main" val="3961925770"/>
                        </a:ext>
                      </a:extLst>
                    </a:gridCol>
                    <a:gridCol w="595499">
                      <a:extLst>
                        <a:ext uri="{9D8B030D-6E8A-4147-A177-3AD203B41FA5}">
                          <a16:colId xmlns:a16="http://schemas.microsoft.com/office/drawing/2014/main" val="3059529861"/>
                        </a:ext>
                      </a:extLst>
                    </a:gridCol>
                  </a:tblGrid>
                  <a:tr h="260173">
                    <a:tc>
                      <a:txBody>
                        <a:bodyPr/>
                        <a:lstStyle/>
                        <a:p>
                          <a:endParaRPr lang="en-CA" sz="14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0" marR="0" marT="0" marB="0" anchor="ctr"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80836" t="-2326" r="-321951" b="-12604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170724" t="-2326" r="-203947" b="-12604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260443" t="-2326" r="-96203" b="-12604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4"/>
                          <a:stretch>
                            <a:fillRect l="-379667" t="-2326" r="-1333" b="-12604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77020"/>
                      </a:ext>
                    </a:extLst>
                  </a:tr>
                  <a:tr h="2453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graphs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total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DF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RF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total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DF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RF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total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DF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RF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total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DF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after RF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103073098"/>
                      </a:ext>
                    </a:extLst>
                  </a:tr>
                  <a:tr h="2453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yeast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5300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2364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2115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7440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3220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2822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8062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3049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2506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9980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3624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2962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556391769"/>
                      </a:ext>
                    </a:extLst>
                  </a:tr>
                  <a:tr h="2453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 err="1">
                              <a:effectLst/>
                            </a:rPr>
                            <a:t>wikiVote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808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741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692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1407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1266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1145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2223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1978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1833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3067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2714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2532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4275866745"/>
                      </a:ext>
                    </a:extLst>
                  </a:tr>
                  <a:tr h="2453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citeHepph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1280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931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336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2146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1386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2821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1676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423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3435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1885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479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4002539894"/>
                      </a:ext>
                    </a:extLst>
                  </a:tr>
                  <a:tr h="2453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webStanford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945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197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194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1466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127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2171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3011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078137082"/>
                      </a:ext>
                    </a:extLst>
                  </a:tr>
                  <a:tr h="2453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comDBLP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708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1140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1532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1884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932596004"/>
                      </a:ext>
                    </a:extLst>
                  </a:tr>
                  <a:tr h="2453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webNotreDame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398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33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600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267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746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1037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925114784"/>
                      </a:ext>
                    </a:extLst>
                  </a:tr>
                  <a:tr h="2453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citeseer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319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536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5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786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1017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329877287"/>
                      </a:ext>
                    </a:extLst>
                  </a:tr>
                  <a:tr h="2453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webBerkStan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560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1215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1736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223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214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2058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227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227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242128931"/>
                      </a:ext>
                    </a:extLst>
                  </a:tr>
                  <a:tr h="2453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webGoogle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511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88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76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929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68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1254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62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62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1549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099469202"/>
                      </a:ext>
                    </a:extLst>
                  </a:tr>
                  <a:tr h="2453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roadNetPA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21148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789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788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35144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49246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7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63686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1125671288"/>
                      </a:ext>
                    </a:extLst>
                  </a:tr>
                  <a:tr h="2453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roadNetTX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5914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9624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13588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17534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2141885867"/>
                      </a:ext>
                    </a:extLst>
                  </a:tr>
                  <a:tr h="245364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citePatterns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11015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458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362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18378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40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30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25810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>
                              <a:effectLst/>
                            </a:rPr>
                            <a:t>10</a:t>
                          </a:r>
                          <a:endParaRPr lang="en-CA" sz="14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10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33262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15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400" dirty="0">
                              <a:effectLst/>
                            </a:rPr>
                            <a:t>0</a:t>
                          </a:r>
                          <a:endParaRPr lang="en-CA" sz="14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0" marR="0" marT="0" marB="0" anchor="b"/>
                    </a:tc>
                    <a:extLst>
                      <a:ext uri="{0D108BD9-81ED-4DB2-BD59-A6C34878D82A}">
                        <a16:rowId xmlns:a16="http://schemas.microsoft.com/office/drawing/2014/main" val="30892221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32</a:t>
            </a:fld>
            <a:endParaRPr lang="en-US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8CDDBDEE-C221-491F-84DF-3599524C9831}"/>
              </a:ext>
            </a:extLst>
          </p:cNvPr>
          <p:cNvSpPr txBox="1">
            <a:spLocks/>
          </p:cNvSpPr>
          <p:nvPr/>
        </p:nvSpPr>
        <p:spPr>
          <a:xfrm>
            <a:off x="619123" y="5129218"/>
            <a:ext cx="8305800" cy="11747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query edges produce more total tuples in all relations. </a:t>
            </a:r>
          </a:p>
          <a:p>
            <a:pPr>
              <a:lnSpc>
                <a:spcPct val="120000"/>
              </a:lnSpc>
            </a:pPr>
            <a:r>
              <a:rPr lang="en-CA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more query edges lead to more restrictions. Therefore, </a:t>
            </a:r>
            <a:r>
              <a:rPr lang="en-CA" sz="20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DomainFiltering</a:t>
            </a:r>
            <a:r>
              <a:rPr lang="en-CA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CA" sz="20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RelationFiltering</a:t>
            </a:r>
            <a:r>
              <a:rPr lang="en-CA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 filter more useless tuples.</a:t>
            </a:r>
            <a:endParaRPr lang="en-C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AEA90-717B-45D4-AC08-3C91928CAB94}"/>
              </a:ext>
            </a:extLst>
          </p:cNvPr>
          <p:cNvSpPr txBox="1"/>
          <p:nvPr/>
        </p:nvSpPr>
        <p:spPr>
          <a:xfrm>
            <a:off x="1676400" y="4463500"/>
            <a:ext cx="606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Exp. 3.2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tuple numbers of relations by varying the number of query edges. </a:t>
            </a:r>
          </a:p>
        </p:txBody>
      </p:sp>
    </p:spTree>
    <p:extLst>
      <p:ext uri="{BB962C8B-B14F-4D97-AF65-F5344CB8AC3E}">
        <p14:creationId xmlns:p14="http://schemas.microsoft.com/office/powerpoint/2010/main" val="413809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E195772-7349-4F7A-8E82-674B21BB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8007"/>
            <a:ext cx="8229600" cy="777878"/>
          </a:xfrm>
        </p:spPr>
        <p:txBody>
          <a:bodyPr>
            <a:noAutofit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Future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id="{2B19F67F-CF36-4950-9CEC-272FF2FEE0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70059"/>
                <a:ext cx="8839200" cy="429736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C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sup>
                    </m:sSup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proposed to the relation construction. The </a:t>
                </a:r>
                <a:r>
                  <a:rPr lang="en-CA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DomainFiltering</a:t>
                </a:r>
                <a:r>
                  <a:rPr lang="en-C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CA" i="1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RelationFiltering</a:t>
                </a:r>
                <a:r>
                  <a:rPr lang="en-C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proposed to reduce the searching space of final Natural Join.</a:t>
                </a:r>
              </a:p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</a:t>
                </a:r>
                <a:r>
                  <a:rPr lang="en-C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index time and size should be optimized in order to well handle large data graphs.</a:t>
                </a:r>
              </a:p>
              <a:p>
                <a:r>
                  <a:rPr lang="en-CA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Also, the shortest-path distance limitation may be extended to other kind of distance.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0" name="Content Placeholder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2B19F67F-CF36-4950-9CEC-272FF2FEE0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70059"/>
                <a:ext cx="8839200" cy="4297366"/>
              </a:xfrm>
              <a:blipFill rotWithShape="0">
                <a:blip r:embed="rId4"/>
                <a:stretch>
                  <a:fillRect l="-1586" t="-2837" r="-138" b="-34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5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FC98DF2-7089-4C6E-8775-6DFFC38A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28008"/>
            <a:ext cx="8229600" cy="503239"/>
          </a:xfrm>
        </p:spPr>
        <p:txBody>
          <a:bodyPr>
            <a:normAutofit fontScale="90000"/>
          </a:bodyPr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Reference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B19F67F-CF36-4950-9CEC-272FF2FE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2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J. Cheng, J. X. Yu, B. Ding, P. S. Yu, and H. Wang, “Fast graph pattern matching,”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- Int. Conf. Data Eng.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pp. 913–922, 2008.</a:t>
            </a:r>
          </a:p>
          <a:p>
            <a:pPr algn="just">
              <a:lnSpc>
                <a:spcPct val="12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L. Chen, “Distance-Join : Pattern Match Query In a Large Graph,”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Vldb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2, no. 1, pp. 886–897, 2009.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E. Cohen, E. Halperin, H. Kaplan, and U. Zwick, “Reachability and Distance Queries via 2-Hop Labels,”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SIAM J.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Comput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32, pp. 1338–1355, 2003.</a:t>
            </a:r>
            <a:endParaRPr lang="en-C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J. Cheng and J. X. Yu, “On-line exact shortest distance query processing,” </a:t>
            </a:r>
            <a:r>
              <a:rPr lang="en-US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12th Int. Conf. Extending Database Technol. Adv. Database Technol. EDBT 09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481, 2009.</a:t>
            </a:r>
          </a:p>
          <a:p>
            <a:pPr algn="just">
              <a:lnSpc>
                <a:spcPct val="12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C.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Shahabi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R.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Kolahdouzan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M. </a:t>
            </a:r>
            <a:r>
              <a:rPr lang="en-US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Sharifzadeh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“A road network embedding technique for K-nearest neighbor search in moving object databases,” </a:t>
            </a:r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Geoinformatica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7, no. 3, pp. 255–273, 2003.</a:t>
            </a:r>
            <a:endParaRPr lang="en-CA" sz="4000" dirty="0"/>
          </a:p>
          <a:p>
            <a:pPr marL="0" indent="0" algn="just">
              <a:lnSpc>
                <a:spcPct val="120000"/>
              </a:lnSpc>
              <a:buNone/>
            </a:pPr>
            <a:endParaRPr lang="en-CA" sz="4000" dirty="0"/>
          </a:p>
          <a:p>
            <a:pPr marL="0" indent="0" algn="just">
              <a:lnSpc>
                <a:spcPct val="120000"/>
              </a:lnSpc>
              <a:buNone/>
            </a:pPr>
            <a:endParaRPr lang="en-CA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995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E195772-7349-4F7A-8E82-674B21BBF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810000"/>
            <a:ext cx="7772400" cy="1470025"/>
          </a:xfrm>
        </p:spPr>
        <p:txBody>
          <a:bodyPr>
            <a:noAutofit/>
          </a:bodyPr>
          <a:lstStyle/>
          <a:p>
            <a: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Thanks!</a:t>
            </a:r>
            <a:br>
              <a:rPr lang="en-CA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Guo</a:t>
            </a:r>
            <a:endParaRPr lang="en-C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09CB7D9-4401-4BE7-B29C-6053D158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70694-5479-4093-9BA9-2097D773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52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781D4-B6D5-48C6-AB0C-9A7EA5256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3E64ECC-7E49-43D4-8D81-4B32930F9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8C5260-E7E6-47D3-8500-9A3CC4282472}"/>
              </a:ext>
            </a:extLst>
          </p:cNvPr>
          <p:cNvGrpSpPr/>
          <p:nvPr/>
        </p:nvGrpSpPr>
        <p:grpSpPr>
          <a:xfrm>
            <a:off x="5164241" y="3594277"/>
            <a:ext cx="1767345" cy="810792"/>
            <a:chOff x="5156290" y="4466910"/>
            <a:chExt cx="1767345" cy="810792"/>
          </a:xfrm>
        </p:grpSpPr>
        <p:sp>
          <p:nvSpPr>
            <p:cNvPr id="124" name="Arrow: Left 123">
              <a:extLst>
                <a:ext uri="{FF2B5EF4-FFF2-40B4-BE49-F238E27FC236}">
                  <a16:creationId xmlns:a16="http://schemas.microsoft.com/office/drawing/2014/main" id="{7E10F08A-1755-44B3-AAA2-A360B0304DF1}"/>
                </a:ext>
              </a:extLst>
            </p:cNvPr>
            <p:cNvSpPr/>
            <p:nvPr/>
          </p:nvSpPr>
          <p:spPr>
            <a:xfrm>
              <a:off x="5156290" y="5017442"/>
              <a:ext cx="1641367" cy="260260"/>
            </a:xfrm>
            <a:prstGeom prst="lef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D6FAAF7C-299D-4103-849B-2DC23F66D310}"/>
                    </a:ext>
                  </a:extLst>
                </p:cNvPr>
                <p:cNvSpPr txBox="1"/>
                <p:nvPr/>
              </p:nvSpPr>
              <p:spPr>
                <a:xfrm>
                  <a:off x="5259747" y="4466910"/>
                  <a:ext cx="166388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shortest-path </a:t>
                  </a:r>
                </a:p>
                <a:p>
                  <a:r>
                    <a:rPr lang="en-CA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distance </a:t>
                  </a:r>
                  <a14:m>
                    <m:oMath xmlns:m="http://schemas.openxmlformats.org/officeDocument/2006/math">
                      <m:r>
                        <a:rPr lang="en-CA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𝜹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r>
                        <a:rPr lang="en-CA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a14:m>
                  <a:endParaRPr lang="en-CA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D6FAAF7C-299D-4103-849B-2DC23F66D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747" y="4466910"/>
                  <a:ext cx="1663888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3297" t="-5660" b="-1415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Explosion: 14 Points 124">
            <a:extLst>
              <a:ext uri="{FF2B5EF4-FFF2-40B4-BE49-F238E27FC236}">
                <a16:creationId xmlns:a16="http://schemas.microsoft.com/office/drawing/2014/main" id="{76980E4E-29CA-4475-B04C-D402669BECF4}"/>
              </a:ext>
            </a:extLst>
          </p:cNvPr>
          <p:cNvSpPr/>
          <p:nvPr/>
        </p:nvSpPr>
        <p:spPr>
          <a:xfrm>
            <a:off x="2300665" y="931248"/>
            <a:ext cx="4671731" cy="1515660"/>
          </a:xfrm>
          <a:prstGeom prst="irregularSeal2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 Queries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753E8A-86FC-460A-A31E-2C91C4287718}"/>
              </a:ext>
            </a:extLst>
          </p:cNvPr>
          <p:cNvGrpSpPr/>
          <p:nvPr/>
        </p:nvGrpSpPr>
        <p:grpSpPr>
          <a:xfrm>
            <a:off x="218178" y="2285477"/>
            <a:ext cx="4915838" cy="4062310"/>
            <a:chOff x="261046" y="3120617"/>
            <a:chExt cx="4915838" cy="406231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401B248B-C2E5-4706-9EE4-9F3CCE6D4993}"/>
                </a:ext>
              </a:extLst>
            </p:cNvPr>
            <p:cNvGrpSpPr/>
            <p:nvPr/>
          </p:nvGrpSpPr>
          <p:grpSpPr>
            <a:xfrm>
              <a:off x="261046" y="3120617"/>
              <a:ext cx="4915838" cy="3140568"/>
              <a:chOff x="249603" y="3245292"/>
              <a:chExt cx="4915838" cy="3140568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5099F01-794A-4462-953D-CAECBD3424AA}"/>
                  </a:ext>
                </a:extLst>
              </p:cNvPr>
              <p:cNvSpPr txBox="1"/>
              <p:nvPr/>
            </p:nvSpPr>
            <p:spPr>
              <a:xfrm>
                <a:off x="1450272" y="6047306"/>
                <a:ext cx="9098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Manager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45C0A5A1-0AC6-4522-92A0-42A1C1E63C33}"/>
                  </a:ext>
                </a:extLst>
              </p:cNvPr>
              <p:cNvGrpSpPr/>
              <p:nvPr/>
            </p:nvGrpSpPr>
            <p:grpSpPr>
              <a:xfrm>
                <a:off x="249603" y="3245292"/>
                <a:ext cx="4915838" cy="3030086"/>
                <a:chOff x="-110186" y="3451102"/>
                <a:chExt cx="4898786" cy="3030086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49DB540A-8D76-4CFF-BBB1-BB07BE832698}"/>
                    </a:ext>
                  </a:extLst>
                </p:cNvPr>
                <p:cNvSpPr/>
                <p:nvPr/>
              </p:nvSpPr>
              <p:spPr>
                <a:xfrm>
                  <a:off x="200044" y="3889258"/>
                  <a:ext cx="586027" cy="634127"/>
                </a:xfrm>
                <a:prstGeom prst="ellipse">
                  <a:avLst/>
                </a:prstGeom>
                <a:blipFill dpi="0"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20C9BC4-7000-4E9B-A7C8-32362A3A1B32}"/>
                    </a:ext>
                  </a:extLst>
                </p:cNvPr>
                <p:cNvSpPr/>
                <p:nvPr/>
              </p:nvSpPr>
              <p:spPr>
                <a:xfrm>
                  <a:off x="723919" y="4829680"/>
                  <a:ext cx="586027" cy="634127"/>
                </a:xfrm>
                <a:prstGeom prst="ellipse">
                  <a:avLst/>
                </a:prstGeom>
                <a:blipFill dpi="0" rotWithShape="1"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2DC33FD0-8EA0-4DA7-B07B-16D4C43F24B0}"/>
                    </a:ext>
                  </a:extLst>
                </p:cNvPr>
                <p:cNvSpPr/>
                <p:nvPr/>
              </p:nvSpPr>
              <p:spPr>
                <a:xfrm>
                  <a:off x="3058920" y="4513229"/>
                  <a:ext cx="565411" cy="567577"/>
                </a:xfrm>
                <a:prstGeom prst="ellipse">
                  <a:avLst/>
                </a:prstGeom>
                <a:blipFill dpi="0"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7D9DC0F-00CC-4FD6-9C62-A137CA23AE14}"/>
                    </a:ext>
                  </a:extLst>
                </p:cNvPr>
                <p:cNvSpPr/>
                <p:nvPr/>
              </p:nvSpPr>
              <p:spPr>
                <a:xfrm>
                  <a:off x="3942344" y="4580487"/>
                  <a:ext cx="700995" cy="646330"/>
                </a:xfrm>
                <a:prstGeom prst="ellipse">
                  <a:avLst/>
                </a:prstGeom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974606C-7E6E-483C-85BB-0DAC505A040E}"/>
                    </a:ext>
                  </a:extLst>
                </p:cNvPr>
                <p:cNvSpPr/>
                <p:nvPr/>
              </p:nvSpPr>
              <p:spPr>
                <a:xfrm>
                  <a:off x="-39552" y="5686004"/>
                  <a:ext cx="565412" cy="614512"/>
                </a:xfrm>
                <a:prstGeom prst="ellipse">
                  <a:avLst/>
                </a:prstGeom>
                <a:blipFill dpi="0" rotWithShape="1"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CD48546-2BC3-4F79-9F42-7E4E8AE82D44}"/>
                    </a:ext>
                  </a:extLst>
                </p:cNvPr>
                <p:cNvCxnSpPr>
                  <a:cxnSpLocks/>
                  <a:stCxn id="9" idx="6"/>
                </p:cNvCxnSpPr>
                <p:nvPr/>
              </p:nvCxnSpPr>
              <p:spPr>
                <a:xfrm>
                  <a:off x="786071" y="4206322"/>
                  <a:ext cx="1206972" cy="4097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73724790-9C03-411D-B840-44D60AEBB2C6}"/>
                    </a:ext>
                  </a:extLst>
                </p:cNvPr>
                <p:cNvCxnSpPr>
                  <a:cxnSpLocks/>
                  <a:stCxn id="18" idx="6"/>
                </p:cNvCxnSpPr>
                <p:nvPr/>
              </p:nvCxnSpPr>
              <p:spPr>
                <a:xfrm flipV="1">
                  <a:off x="1309946" y="4818165"/>
                  <a:ext cx="595053" cy="328579"/>
                </a:xfrm>
                <a:prstGeom prst="line">
                  <a:avLst/>
                </a:prstGeom>
                <a:ln w="95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F2C2289-316E-4958-AB1D-82264E564A24}"/>
                    </a:ext>
                  </a:extLst>
                </p:cNvPr>
                <p:cNvCxnSpPr>
                  <a:cxnSpLocks/>
                  <a:stCxn id="21" idx="7"/>
                  <a:endCxn id="18" idx="3"/>
                </p:cNvCxnSpPr>
                <p:nvPr/>
              </p:nvCxnSpPr>
              <p:spPr>
                <a:xfrm flipV="1">
                  <a:off x="443057" y="5370941"/>
                  <a:ext cx="366683" cy="40505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9F69EAF6-EBC6-4E51-A3BD-DDD064E2D2E7}"/>
                    </a:ext>
                  </a:extLst>
                </p:cNvPr>
                <p:cNvSpPr/>
                <p:nvPr/>
              </p:nvSpPr>
              <p:spPr>
                <a:xfrm>
                  <a:off x="1224125" y="5770102"/>
                  <a:ext cx="565411" cy="608824"/>
                </a:xfrm>
                <a:prstGeom prst="ellipse">
                  <a:avLst/>
                </a:prstGeom>
                <a:blipFill dpi="0" rotWithShape="1"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AEE37231-41D6-45F1-8C73-9D1B5CAE9AB9}"/>
                    </a:ext>
                  </a:extLst>
                </p:cNvPr>
                <p:cNvCxnSpPr>
                  <a:cxnSpLocks/>
                  <a:endCxn id="19" idx="2"/>
                </p:cNvCxnSpPr>
                <p:nvPr/>
              </p:nvCxnSpPr>
              <p:spPr>
                <a:xfrm flipV="1">
                  <a:off x="2506207" y="4797018"/>
                  <a:ext cx="552713" cy="21147"/>
                </a:xfrm>
                <a:prstGeom prst="line">
                  <a:avLst/>
                </a:prstGeom>
                <a:ln w="95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1DF40E3-8756-4F9E-A198-E5568AF9BE9F}"/>
                    </a:ext>
                  </a:extLst>
                </p:cNvPr>
                <p:cNvSpPr/>
                <p:nvPr/>
              </p:nvSpPr>
              <p:spPr>
                <a:xfrm>
                  <a:off x="2831844" y="5416075"/>
                  <a:ext cx="565412" cy="614512"/>
                </a:xfrm>
                <a:prstGeom prst="ellipse">
                  <a:avLst/>
                </a:prstGeom>
                <a:blipFill dpi="0" rotWithShape="1"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B1EAD5B5-246B-45D3-833F-24F5958DBF2A}"/>
                    </a:ext>
                  </a:extLst>
                </p:cNvPr>
                <p:cNvSpPr/>
                <p:nvPr/>
              </p:nvSpPr>
              <p:spPr>
                <a:xfrm>
                  <a:off x="3786986" y="3691127"/>
                  <a:ext cx="629435" cy="603027"/>
                </a:xfrm>
                <a:prstGeom prst="ellipse">
                  <a:avLst/>
                </a:prstGeom>
                <a:blipFill dpi="0" rotWithShape="1"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5A17CA66-C6E6-495E-927E-FCDD3A4A953C}"/>
                    </a:ext>
                  </a:extLst>
                </p:cNvPr>
                <p:cNvSpPr/>
                <p:nvPr/>
              </p:nvSpPr>
              <p:spPr>
                <a:xfrm>
                  <a:off x="4029084" y="5576719"/>
                  <a:ext cx="612856" cy="614512"/>
                </a:xfrm>
                <a:prstGeom prst="ellipse">
                  <a:avLst/>
                </a:prstGeom>
                <a:blipFill dpi="0" rotWithShape="1"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8489B71-6B70-42B1-BECA-8F347539EADF}"/>
                    </a:ext>
                  </a:extLst>
                </p:cNvPr>
                <p:cNvCxnSpPr>
                  <a:cxnSpLocks/>
                  <a:stCxn id="18" idx="5"/>
                  <a:endCxn id="39" idx="2"/>
                </p:cNvCxnSpPr>
                <p:nvPr/>
              </p:nvCxnSpPr>
              <p:spPr>
                <a:xfrm>
                  <a:off x="1224125" y="5370941"/>
                  <a:ext cx="1607719" cy="352390"/>
                </a:xfrm>
                <a:prstGeom prst="line">
                  <a:avLst/>
                </a:prstGeom>
                <a:ln w="95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5866359-85BE-4AC2-AB15-D1D5329FA7B8}"/>
                    </a:ext>
                  </a:extLst>
                </p:cNvPr>
                <p:cNvCxnSpPr>
                  <a:cxnSpLocks/>
                  <a:stCxn id="18" idx="4"/>
                  <a:endCxn id="33" idx="1"/>
                </p:cNvCxnSpPr>
                <p:nvPr/>
              </p:nvCxnSpPr>
              <p:spPr>
                <a:xfrm>
                  <a:off x="1016933" y="5463807"/>
                  <a:ext cx="289995" cy="395455"/>
                </a:xfrm>
                <a:prstGeom prst="line">
                  <a:avLst/>
                </a:prstGeom>
                <a:ln w="95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C351E655-B1DF-4E1A-8250-C1CDAF55BB2A}"/>
                    </a:ext>
                  </a:extLst>
                </p:cNvPr>
                <p:cNvCxnSpPr>
                  <a:cxnSpLocks/>
                  <a:stCxn id="33" idx="6"/>
                  <a:endCxn id="39" idx="2"/>
                </p:cNvCxnSpPr>
                <p:nvPr/>
              </p:nvCxnSpPr>
              <p:spPr>
                <a:xfrm flipV="1">
                  <a:off x="1789536" y="5723331"/>
                  <a:ext cx="1042308" cy="35118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F6AC9C4A-BFB4-494D-929A-EA317CEFC68A}"/>
                    </a:ext>
                  </a:extLst>
                </p:cNvPr>
                <p:cNvCxnSpPr>
                  <a:cxnSpLocks/>
                  <a:stCxn id="19" idx="6"/>
                  <a:endCxn id="20" idx="2"/>
                </p:cNvCxnSpPr>
                <p:nvPr/>
              </p:nvCxnSpPr>
              <p:spPr>
                <a:xfrm>
                  <a:off x="3624331" y="4797018"/>
                  <a:ext cx="318013" cy="106634"/>
                </a:xfrm>
                <a:prstGeom prst="line">
                  <a:avLst/>
                </a:prstGeom>
                <a:ln w="95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1B80E16-CB5C-46E1-A8A2-3130F8B95BD3}"/>
                    </a:ext>
                  </a:extLst>
                </p:cNvPr>
                <p:cNvCxnSpPr>
                  <a:cxnSpLocks/>
                  <a:stCxn id="39" idx="6"/>
                  <a:endCxn id="20" idx="3"/>
                </p:cNvCxnSpPr>
                <p:nvPr/>
              </p:nvCxnSpPr>
              <p:spPr>
                <a:xfrm flipV="1">
                  <a:off x="3397256" y="5132164"/>
                  <a:ext cx="647747" cy="591167"/>
                </a:xfrm>
                <a:prstGeom prst="line">
                  <a:avLst/>
                </a:prstGeom>
                <a:ln w="9525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D6347478-5EAF-41FD-86BC-D5B5F1780B35}"/>
                    </a:ext>
                  </a:extLst>
                </p:cNvPr>
                <p:cNvCxnSpPr>
                  <a:cxnSpLocks/>
                  <a:stCxn id="41" idx="0"/>
                  <a:endCxn id="20" idx="4"/>
                </p:cNvCxnSpPr>
                <p:nvPr/>
              </p:nvCxnSpPr>
              <p:spPr>
                <a:xfrm flipH="1" flipV="1">
                  <a:off x="4292842" y="5226817"/>
                  <a:ext cx="42670" cy="34990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37E453E1-5E16-4530-87FB-B62C7053CDC5}"/>
                    </a:ext>
                  </a:extLst>
                </p:cNvPr>
                <p:cNvCxnSpPr>
                  <a:cxnSpLocks/>
                  <a:stCxn id="19" idx="7"/>
                  <a:endCxn id="40" idx="3"/>
                </p:cNvCxnSpPr>
                <p:nvPr/>
              </p:nvCxnSpPr>
              <p:spPr>
                <a:xfrm flipV="1">
                  <a:off x="3541529" y="4205843"/>
                  <a:ext cx="337636" cy="39050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C4027F34-B99A-4E72-9DCD-82E52D71450B}"/>
                    </a:ext>
                  </a:extLst>
                </p:cNvPr>
                <p:cNvSpPr txBox="1"/>
                <p:nvPr/>
              </p:nvSpPr>
              <p:spPr>
                <a:xfrm>
                  <a:off x="247222" y="3747640"/>
                  <a:ext cx="762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CEO</a:t>
                  </a:r>
                  <a:endPara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31187A59-A97A-4793-A0D6-383871D4FE74}"/>
                    </a:ext>
                  </a:extLst>
                </p:cNvPr>
                <p:cNvSpPr txBox="1"/>
                <p:nvPr/>
              </p:nvSpPr>
              <p:spPr>
                <a:xfrm>
                  <a:off x="736150" y="4670910"/>
                  <a:ext cx="61035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CEO</a:t>
                  </a:r>
                  <a:endPara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0317274C-6548-4F36-9D9B-016207562556}"/>
                    </a:ext>
                  </a:extLst>
                </p:cNvPr>
                <p:cNvSpPr txBox="1"/>
                <p:nvPr/>
              </p:nvSpPr>
              <p:spPr>
                <a:xfrm>
                  <a:off x="3019496" y="4244242"/>
                  <a:ext cx="68063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CFO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62ABEDE4-62AF-430B-8EFE-C328493547F4}"/>
                    </a:ext>
                  </a:extLst>
                </p:cNvPr>
                <p:cNvSpPr txBox="1"/>
                <p:nvPr/>
              </p:nvSpPr>
              <p:spPr>
                <a:xfrm>
                  <a:off x="3783338" y="3451102"/>
                  <a:ext cx="762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CFO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8149327-D4FE-4C75-8A63-D548D58E1AC1}"/>
                    </a:ext>
                  </a:extLst>
                </p:cNvPr>
                <p:cNvSpPr txBox="1"/>
                <p:nvPr/>
              </p:nvSpPr>
              <p:spPr>
                <a:xfrm>
                  <a:off x="3948530" y="4372748"/>
                  <a:ext cx="762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Doctor</a:t>
                  </a: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BC6D626-D294-4408-8EE4-53868E6DF5A4}"/>
                    </a:ext>
                  </a:extLst>
                </p:cNvPr>
                <p:cNvSpPr txBox="1"/>
                <p:nvPr/>
              </p:nvSpPr>
              <p:spPr>
                <a:xfrm>
                  <a:off x="1850838" y="4221450"/>
                  <a:ext cx="762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Doctor</a:t>
                  </a: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2DDEB1F0-483E-4398-BD37-8320F90484D7}"/>
                    </a:ext>
                  </a:extLst>
                </p:cNvPr>
                <p:cNvSpPr txBox="1"/>
                <p:nvPr/>
              </p:nvSpPr>
              <p:spPr>
                <a:xfrm>
                  <a:off x="2691609" y="5879510"/>
                  <a:ext cx="86359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</a:t>
                  </a:r>
                  <a:endPara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2390F44-2827-4BC4-9043-D7EA50E623D3}"/>
                    </a:ext>
                  </a:extLst>
                </p:cNvPr>
                <p:cNvSpPr txBox="1"/>
                <p:nvPr/>
              </p:nvSpPr>
              <p:spPr>
                <a:xfrm>
                  <a:off x="3925007" y="6019523"/>
                  <a:ext cx="86359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</a:t>
                  </a:r>
                  <a:endPara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6B9AD8FC-1E4B-4C2E-9AEE-23C707EEA4CB}"/>
                    </a:ext>
                  </a:extLst>
                </p:cNvPr>
                <p:cNvSpPr txBox="1"/>
                <p:nvPr/>
              </p:nvSpPr>
              <p:spPr>
                <a:xfrm>
                  <a:off x="-110186" y="6142634"/>
                  <a:ext cx="89339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CA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</a:t>
                  </a:r>
                  <a:endParaRPr lang="en-CA" sz="12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2841508E-BDEF-412A-BF96-71BD98C41170}"/>
                    </a:ext>
                  </a:extLst>
                </p:cNvPr>
                <p:cNvSpPr/>
                <p:nvPr/>
              </p:nvSpPr>
              <p:spPr>
                <a:xfrm>
                  <a:off x="1853406" y="4524558"/>
                  <a:ext cx="700995" cy="646330"/>
                </a:xfrm>
                <a:prstGeom prst="ellipse">
                  <a:avLst/>
                </a:prstGeom>
                <a:blipFill dpi="0" rotWithShape="1"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dirty="0"/>
                </a:p>
              </p:txBody>
            </p:sp>
          </p:grp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3CC2866-92E9-466E-8C82-DAAED115D190}"/>
                </a:ext>
              </a:extLst>
            </p:cNvPr>
            <p:cNvSpPr txBox="1"/>
            <p:nvPr/>
          </p:nvSpPr>
          <p:spPr>
            <a:xfrm>
              <a:off x="1303532" y="6228820"/>
              <a:ext cx="35307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example of social network Graph 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22241" y="3146885"/>
            <a:ext cx="3845077" cy="2217564"/>
            <a:chOff x="1111168" y="3146818"/>
            <a:chExt cx="3845077" cy="221756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82F7A-B4B0-4B92-8650-D9F48BE309D1}"/>
                </a:ext>
              </a:extLst>
            </p:cNvPr>
            <p:cNvGrpSpPr/>
            <p:nvPr/>
          </p:nvGrpSpPr>
          <p:grpSpPr>
            <a:xfrm>
              <a:off x="1334906" y="3631393"/>
              <a:ext cx="3052924" cy="1062244"/>
              <a:chOff x="5342092" y="1399449"/>
              <a:chExt cx="3052924" cy="1062244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DF93203-343A-4B93-9A30-B9B1D72AB55A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5650439" y="1420596"/>
                <a:ext cx="597124" cy="328579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57A277B-EE4D-47EB-A333-6D84EEE5B836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 flipV="1">
                <a:off x="6850864" y="1399449"/>
                <a:ext cx="554637" cy="21147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627A074-1E22-4ED6-81FC-278D8CD16B63}"/>
                  </a:ext>
                </a:extLst>
              </p:cNvPr>
              <p:cNvCxnSpPr>
                <a:cxnSpLocks/>
                <a:stCxn id="18" idx="5"/>
              </p:cNvCxnSpPr>
              <p:nvPr/>
            </p:nvCxnSpPr>
            <p:spPr>
              <a:xfrm>
                <a:off x="5564319" y="1973372"/>
                <a:ext cx="1613315" cy="34363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29D56905-42BC-41E1-8595-5B6C59B7043A}"/>
                  </a:ext>
                </a:extLst>
              </p:cNvPr>
              <p:cNvCxnSpPr>
                <a:cxnSpLocks/>
                <a:endCxn id="33" idx="1"/>
              </p:cNvCxnSpPr>
              <p:nvPr/>
            </p:nvCxnSpPr>
            <p:spPr>
              <a:xfrm>
                <a:off x="5342092" y="2055470"/>
                <a:ext cx="305318" cy="406223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CCAA3F7-302B-475B-8598-89EB63943B86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>
                <a:off x="7972880" y="1399449"/>
                <a:ext cx="319120" cy="106634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A408DFE-B9FC-4021-A51D-5E68FE616F1F}"/>
                  </a:ext>
                </a:extLst>
              </p:cNvPr>
              <p:cNvCxnSpPr>
                <a:cxnSpLocks/>
                <a:stCxn id="39" idx="6"/>
                <a:endCxn id="20" idx="3"/>
              </p:cNvCxnSpPr>
              <p:nvPr/>
            </p:nvCxnSpPr>
            <p:spPr>
              <a:xfrm flipV="1">
                <a:off x="7745014" y="1734595"/>
                <a:ext cx="650002" cy="591167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/>
            <p:cNvSpPr/>
            <p:nvPr/>
          </p:nvSpPr>
          <p:spPr>
            <a:xfrm>
              <a:off x="3376847" y="3146818"/>
              <a:ext cx="528554" cy="72454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1111168" y="3565789"/>
              <a:ext cx="528554" cy="72162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491621" y="4627724"/>
              <a:ext cx="753860" cy="73665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359560" y="3254598"/>
              <a:ext cx="596685" cy="7652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AE2335-6013-4E2E-917C-8CF947F68FD4}"/>
              </a:ext>
            </a:extLst>
          </p:cNvPr>
          <p:cNvGrpSpPr/>
          <p:nvPr/>
        </p:nvGrpSpPr>
        <p:grpSpPr>
          <a:xfrm>
            <a:off x="6794002" y="1995627"/>
            <a:ext cx="2283984" cy="4095623"/>
            <a:chOff x="6794002" y="1995627"/>
            <a:chExt cx="2283984" cy="4095623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359B3051-98DE-4744-A888-C5B05DFD360A}"/>
                </a:ext>
              </a:extLst>
            </p:cNvPr>
            <p:cNvGrpSpPr/>
            <p:nvPr/>
          </p:nvGrpSpPr>
          <p:grpSpPr>
            <a:xfrm>
              <a:off x="6794002" y="1995627"/>
              <a:ext cx="2283984" cy="2854848"/>
              <a:chOff x="5667243" y="2467609"/>
              <a:chExt cx="2283984" cy="2854848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3A08B97D-02B4-4E05-9C83-5FB8067CA388}"/>
                  </a:ext>
                </a:extLst>
              </p:cNvPr>
              <p:cNvSpPr/>
              <p:nvPr/>
            </p:nvSpPr>
            <p:spPr>
              <a:xfrm>
                <a:off x="5667243" y="3605723"/>
                <a:ext cx="804708" cy="868737"/>
              </a:xfrm>
              <a:prstGeom prst="ellipse">
                <a:avLst/>
              </a:prstGeom>
              <a:blipFill dpi="0" rotWithShape="1"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E779AEA-0B4F-4339-9B52-E8A6C7A526F0}"/>
                  </a:ext>
                </a:extLst>
              </p:cNvPr>
              <p:cNvSpPr/>
              <p:nvPr/>
            </p:nvSpPr>
            <p:spPr>
              <a:xfrm>
                <a:off x="6321326" y="2716249"/>
                <a:ext cx="902007" cy="798032"/>
              </a:xfrm>
              <a:prstGeom prst="ellipse">
                <a:avLst/>
              </a:prstGeom>
              <a:blipFill dpi="0" rotWithShape="1"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3FED13E4-A7FA-4381-87A0-05C7B495F5E2}"/>
                  </a:ext>
                </a:extLst>
              </p:cNvPr>
              <p:cNvSpPr/>
              <p:nvPr/>
            </p:nvSpPr>
            <p:spPr>
              <a:xfrm>
                <a:off x="7085817" y="3655711"/>
                <a:ext cx="865410" cy="764254"/>
              </a:xfrm>
              <a:prstGeom prst="ellipse">
                <a:avLst/>
              </a:prstGeom>
              <a:blipFill dpi="0" rotWithShape="1"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A39B51E3-3684-4CF3-AEDB-E22A4E8380FD}"/>
                  </a:ext>
                </a:extLst>
              </p:cNvPr>
              <p:cNvSpPr/>
              <p:nvPr/>
            </p:nvSpPr>
            <p:spPr>
              <a:xfrm>
                <a:off x="6798042" y="4374210"/>
                <a:ext cx="761999" cy="796360"/>
              </a:xfrm>
              <a:prstGeom prst="ellipse">
                <a:avLst/>
              </a:prstGeom>
              <a:blipFill dpi="0" rotWithShape="1"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6ADA29E-15E2-4542-A571-280F8822B09A}"/>
                  </a:ext>
                </a:extLst>
              </p:cNvPr>
              <p:cNvCxnSpPr>
                <a:cxnSpLocks/>
                <a:stCxn id="86" idx="6"/>
                <a:endCxn id="90" idx="4"/>
              </p:cNvCxnSpPr>
              <p:nvPr/>
            </p:nvCxnSpPr>
            <p:spPr>
              <a:xfrm flipV="1">
                <a:off x="6471951" y="3514281"/>
                <a:ext cx="300379" cy="5258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705EA409-3DB4-4C1A-946E-38FB36ED967B}"/>
                  </a:ext>
                </a:extLst>
              </p:cNvPr>
              <p:cNvSpPr txBox="1"/>
              <p:nvPr/>
            </p:nvSpPr>
            <p:spPr>
              <a:xfrm>
                <a:off x="6450692" y="2467609"/>
                <a:ext cx="6266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CFO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ECCBF3A-360B-4F57-89F9-62A27867D88B}"/>
                  </a:ext>
                </a:extLst>
              </p:cNvPr>
              <p:cNvCxnSpPr>
                <a:cxnSpLocks/>
                <a:stCxn id="86" idx="6"/>
                <a:endCxn id="94" idx="2"/>
              </p:cNvCxnSpPr>
              <p:nvPr/>
            </p:nvCxnSpPr>
            <p:spPr>
              <a:xfrm flipV="1">
                <a:off x="6471951" y="4037838"/>
                <a:ext cx="613866" cy="225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B05D5AC-12F3-453D-BDBA-0E545481ABEA}"/>
                  </a:ext>
                </a:extLst>
              </p:cNvPr>
              <p:cNvCxnSpPr>
                <a:cxnSpLocks/>
                <a:stCxn id="90" idx="4"/>
                <a:endCxn id="94" idx="2"/>
              </p:cNvCxnSpPr>
              <p:nvPr/>
            </p:nvCxnSpPr>
            <p:spPr>
              <a:xfrm>
                <a:off x="6772330" y="3514281"/>
                <a:ext cx="313487" cy="523557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7254CAF1-5640-4642-8238-F03BE141B765}"/>
                  </a:ext>
                </a:extLst>
              </p:cNvPr>
              <p:cNvCxnSpPr>
                <a:cxnSpLocks/>
                <a:stCxn id="86" idx="6"/>
                <a:endCxn id="97" idx="1"/>
              </p:cNvCxnSpPr>
              <p:nvPr/>
            </p:nvCxnSpPr>
            <p:spPr>
              <a:xfrm>
                <a:off x="6471951" y="4040092"/>
                <a:ext cx="437683" cy="45074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6EE0D0A8-A7D4-41E4-9EFE-7EEE216335B6}"/>
                  </a:ext>
                </a:extLst>
              </p:cNvPr>
              <p:cNvSpPr txBox="1"/>
              <p:nvPr/>
            </p:nvSpPr>
            <p:spPr>
              <a:xfrm>
                <a:off x="5788059" y="3560498"/>
                <a:ext cx="7031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CEO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4C53EA9-66B4-4531-BF3A-99AF8DF050C2}"/>
                  </a:ext>
                </a:extLst>
              </p:cNvPr>
              <p:cNvSpPr txBox="1"/>
              <p:nvPr/>
            </p:nvSpPr>
            <p:spPr>
              <a:xfrm>
                <a:off x="7189227" y="3542587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Doctor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A2523C0-A5F9-4535-BC2A-7D968A19DD72}"/>
                  </a:ext>
                </a:extLst>
              </p:cNvPr>
              <p:cNvSpPr txBox="1"/>
              <p:nvPr/>
            </p:nvSpPr>
            <p:spPr>
              <a:xfrm>
                <a:off x="6734351" y="4983903"/>
                <a:ext cx="10747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Manager</a:t>
                </a:r>
                <a:endParaRPr lang="en-CA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A91DDD7-5752-4199-9850-7FED0462A7BD}"/>
                </a:ext>
              </a:extLst>
            </p:cNvPr>
            <p:cNvSpPr txBox="1"/>
            <p:nvPr/>
          </p:nvSpPr>
          <p:spPr>
            <a:xfrm>
              <a:off x="7409902" y="4812525"/>
              <a:ext cx="1445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Query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FF3BF34-6840-4535-8D8B-E3AB6368A386}"/>
                </a:ext>
              </a:extLst>
            </p:cNvPr>
            <p:cNvSpPr txBox="1"/>
            <p:nvPr/>
          </p:nvSpPr>
          <p:spPr>
            <a:xfrm>
              <a:off x="7334552" y="5260253"/>
              <a:ext cx="14036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successful CEO’s circle of friends.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523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B688441-E51F-4AED-A885-67525E822A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5262429"/>
                <a:ext cx="7924800" cy="1238148"/>
              </a:xfrm>
            </p:spPr>
            <p:txBody>
              <a:bodyPr>
                <a:normAutofit fontScale="70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CA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CA" sz="36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CA" sz="3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is the shortest-path distance limitation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36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  <m:r>
                      <a:rPr lang="en-CA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CA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CA" sz="36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en-CA" sz="36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A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CA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Original relations;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CA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CA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CA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filtered by Domain Filtering;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CA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CA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CA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′′</m:t>
                        </m:r>
                      </m:sup>
                    </m:sSubSup>
                  </m:oMath>
                </a14:m>
                <a:r>
                  <a:rPr lang="en-CA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filtered by Relation Filtering.</a:t>
                </a:r>
                <a:endParaRPr lang="en-CA" sz="34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9B688441-E51F-4AED-A885-67525E822A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5262429"/>
                <a:ext cx="7924800" cy="1238148"/>
              </a:xfrm>
              <a:blipFill>
                <a:blip r:embed="rId4"/>
                <a:stretch>
                  <a:fillRect l="-1077" t="-9852" r="-1231" b="-344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2B6382-D25E-4562-B581-3AB3CD37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858254-ED25-4D86-B3E1-2E00EE558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grpSp>
        <p:nvGrpSpPr>
          <p:cNvPr id="9" name="Canvas 18">
            <a:extLst>
              <a:ext uri="{FF2B5EF4-FFF2-40B4-BE49-F238E27FC236}">
                <a16:creationId xmlns:a16="http://schemas.microsoft.com/office/drawing/2014/main" id="{2FCADD63-230E-46E3-9A75-0F3B18ADF3F2}"/>
              </a:ext>
            </a:extLst>
          </p:cNvPr>
          <p:cNvGrpSpPr/>
          <p:nvPr/>
        </p:nvGrpSpPr>
        <p:grpSpPr>
          <a:xfrm>
            <a:off x="395707" y="1298578"/>
            <a:ext cx="7989444" cy="3768775"/>
            <a:chOff x="-20144" y="-195294"/>
            <a:chExt cx="3948986" cy="228404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4F7D8D-48D2-494E-947A-8096DB0DBD83}"/>
                </a:ext>
              </a:extLst>
            </p:cNvPr>
            <p:cNvSpPr/>
            <p:nvPr/>
          </p:nvSpPr>
          <p:spPr>
            <a:xfrm>
              <a:off x="-20144" y="-195294"/>
              <a:ext cx="3861435" cy="2221230"/>
            </a:xfrm>
            <a:prstGeom prst="rect">
              <a:avLst/>
            </a:prstGeom>
            <a:ln>
              <a:prstDash val="sysDot"/>
            </a:ln>
          </p:spPr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4191D4-2CCB-4C0B-AEE8-B5A801309FF8}"/>
                    </a:ext>
                  </a:extLst>
                </p:cNvPr>
                <p:cNvSpPr/>
                <p:nvPr/>
              </p:nvSpPr>
              <p:spPr>
                <a:xfrm>
                  <a:off x="2446090" y="367348"/>
                  <a:ext cx="156031" cy="13656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400"/>
                    </a:spcAft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Σ</m:t>
                      </m:r>
                    </m:oMath>
                  </a14:m>
                  <a:r>
                    <a:rPr lang="en-CA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 </a:t>
                  </a: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24191D4-2CCB-4C0B-AEE8-B5A801309F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090" y="367348"/>
                  <a:ext cx="156031" cy="136566"/>
                </a:xfrm>
                <a:prstGeom prst="rect">
                  <a:avLst/>
                </a:prstGeom>
                <a:blipFill>
                  <a:blip r:embed="rId5"/>
                  <a:stretch>
                    <a:fillRect l="-19643" b="-17073"/>
                  </a:stretch>
                </a:blipFill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1F0EFAA-4855-4BB5-B4A3-D3C9ACBE51BE}"/>
                    </a:ext>
                  </a:extLst>
                </p:cNvPr>
                <p:cNvSpPr/>
                <p:nvPr/>
              </p:nvSpPr>
              <p:spPr>
                <a:xfrm>
                  <a:off x="1657094" y="373009"/>
                  <a:ext cx="101367" cy="136566"/>
                </a:xfrm>
                <a:prstGeom prst="rect">
                  <a:avLst/>
                </a:prstGeom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just">
                    <a:spcAft>
                      <a:spcPts val="400"/>
                    </a:spcAft>
                  </a:pP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Δ</m:t>
                      </m:r>
                    </m:oMath>
                  </a14:m>
                  <a:r>
                    <a:rPr lang="en-CA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1F0EFAA-4855-4BB5-B4A3-D3C9ACBE51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7094" y="373009"/>
                  <a:ext cx="101367" cy="136566"/>
                </a:xfrm>
                <a:prstGeom prst="rect">
                  <a:avLst/>
                </a:prstGeom>
                <a:blipFill>
                  <a:blip r:embed="rId6"/>
                  <a:stretch>
                    <a:fillRect l="-32432" r="-2703" b="-14634"/>
                  </a:stretch>
                </a:blipFill>
                <a:ln>
                  <a:solidFill>
                    <a:schemeClr val="bg1"/>
                  </a:solidFill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46D7D94-2565-4CAC-9FFE-587440F8C0AD}"/>
                    </a:ext>
                  </a:extLst>
                </p:cNvPr>
                <p:cNvSpPr/>
                <p:nvPr/>
              </p:nvSpPr>
              <p:spPr>
                <a:xfrm>
                  <a:off x="1892244" y="426590"/>
                  <a:ext cx="430502" cy="153654"/>
                </a:xfrm>
                <a:prstGeom prst="rect">
                  <a:avLst/>
                </a:prstGeom>
                <a:solidFill>
                  <a:srgbClr val="FF0000"/>
                </a:solidFill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CA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i="1" baseline="3000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  <a:cs typeface="Times New Roman" panose="02020603050405020304" pitchFamily="18" charset="0"/>
                            </a:rPr>
                            <m:t>𝛥</m:t>
                          </m:r>
                        </m:sup>
                      </m:sSup>
                    </m:oMath>
                  </a14:m>
                  <a:r>
                    <a:rPr lang="en-US" i="1" baseline="30000" dirty="0">
                      <a:solidFill>
                        <a:schemeClr val="bg1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endParaRPr lang="en-CA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646D7D94-2565-4CAC-9FFE-587440F8C0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244" y="426590"/>
                  <a:ext cx="430502" cy="153654"/>
                </a:xfrm>
                <a:prstGeom prst="rect">
                  <a:avLst/>
                </a:prstGeom>
                <a:blipFill>
                  <a:blip r:embed="rId7"/>
                  <a:stretch>
                    <a:fillRect t="-8696" b="-8696"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E4068FB-B7F8-4B22-B3EB-20F5BEA8BC86}"/>
                </a:ext>
              </a:extLst>
            </p:cNvPr>
            <p:cNvSpPr/>
            <p:nvPr/>
          </p:nvSpPr>
          <p:spPr>
            <a:xfrm>
              <a:off x="2703147" y="424865"/>
              <a:ext cx="447189" cy="1548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US" i="1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</a:t>
              </a:r>
              <a:r>
                <a:rPr lang="en-US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i="1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US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en-US" i="1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l</a:t>
              </a:r>
              <a:r>
                <a:rPr lang="en-CA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</a:t>
              </a:r>
              <a:r>
                <a:rPr lang="en-US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lang="en-CA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6E1AC41-D770-4694-B12A-50D625BB3EB8}"/>
                </a:ext>
              </a:extLst>
            </p:cNvPr>
            <p:cNvCxnSpPr/>
            <p:nvPr/>
          </p:nvCxnSpPr>
          <p:spPr>
            <a:xfrm flipV="1">
              <a:off x="2322746" y="502265"/>
              <a:ext cx="380401" cy="1152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088E2B4-1714-4BB8-ADC0-69D70B9ED7B7}"/>
                </a:ext>
              </a:extLst>
            </p:cNvPr>
            <p:cNvCxnSpPr>
              <a:stCxn id="17" idx="2"/>
              <a:endCxn id="38" idx="0"/>
            </p:cNvCxnSpPr>
            <p:nvPr/>
          </p:nvCxnSpPr>
          <p:spPr>
            <a:xfrm flipH="1">
              <a:off x="2924514" y="579665"/>
              <a:ext cx="2228" cy="296425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A217D2-449E-4721-BD9B-B613AB4A2FFA}"/>
                </a:ext>
              </a:extLst>
            </p:cNvPr>
            <p:cNvCxnSpPr/>
            <p:nvPr/>
          </p:nvCxnSpPr>
          <p:spPr>
            <a:xfrm>
              <a:off x="170588" y="727900"/>
              <a:ext cx="3690847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1" name="Text Box 3359">
              <a:extLst>
                <a:ext uri="{FF2B5EF4-FFF2-40B4-BE49-F238E27FC236}">
                  <a16:creationId xmlns:a16="http://schemas.microsoft.com/office/drawing/2014/main" id="{3AF8D674-D7C7-4810-8EFA-8FDAA5BFD5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423" y="551265"/>
              <a:ext cx="657736" cy="111627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Bef>
                  <a:spcPts val="10"/>
                </a:spcBef>
                <a:spcAft>
                  <a:spcPts val="400"/>
                </a:spcAft>
              </a:pPr>
              <a:r>
                <a:rPr lang="en-CA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offline (index)</a:t>
              </a:r>
              <a:endParaRPr lang="en-CA" dirty="0">
                <a:effectLst/>
                <a:latin typeface="Times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ABE6FDE-699F-4279-A92A-E3D5A4CE46F6}"/>
                    </a:ext>
                  </a:extLst>
                </p:cNvPr>
                <p:cNvSpPr/>
                <p:nvPr/>
              </p:nvSpPr>
              <p:spPr>
                <a:xfrm>
                  <a:off x="1111806" y="1841255"/>
                  <a:ext cx="447189" cy="15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′′</m:t>
                            </m:r>
                          </m:sup>
                        </m:sSubSup>
                      </m:oMath>
                    </m:oMathPara>
                  </a14:m>
                  <a:endParaRPr lang="en-CA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ABE6FDE-699F-4279-A92A-E3D5A4CE46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1806" y="1841255"/>
                  <a:ext cx="447189" cy="154800"/>
                </a:xfrm>
                <a:prstGeom prst="rect">
                  <a:avLst/>
                </a:prstGeom>
                <a:blipFill>
                  <a:blip r:embed="rId8"/>
                  <a:stretch>
                    <a:fillRect t="-6522" b="-26087"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A142DB-82A4-4B7B-96A4-0254083CB311}"/>
                </a:ext>
              </a:extLst>
            </p:cNvPr>
            <p:cNvCxnSpPr>
              <a:cxnSpLocks/>
              <a:stCxn id="30" idx="6"/>
              <a:endCxn id="26" idx="1"/>
            </p:cNvCxnSpPr>
            <p:nvPr/>
          </p:nvCxnSpPr>
          <p:spPr>
            <a:xfrm flipV="1">
              <a:off x="2453682" y="1918215"/>
              <a:ext cx="325500" cy="28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2C9C9E-7817-4DBD-9A64-D3C9CBB1DF43}"/>
                </a:ext>
              </a:extLst>
            </p:cNvPr>
            <p:cNvSpPr/>
            <p:nvPr/>
          </p:nvSpPr>
          <p:spPr>
            <a:xfrm>
              <a:off x="2640915" y="1295687"/>
              <a:ext cx="567477" cy="38467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CA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Domain Filtering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24813C-4EFF-41A1-B76B-BC41C6DC284E}"/>
                </a:ext>
              </a:extLst>
            </p:cNvPr>
            <p:cNvSpPr/>
            <p:nvPr/>
          </p:nvSpPr>
          <p:spPr>
            <a:xfrm>
              <a:off x="2779182" y="1761856"/>
              <a:ext cx="447040" cy="31271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10"/>
                </a:spcBef>
                <a:spcAft>
                  <a:spcPts val="400"/>
                </a:spcAft>
              </a:pPr>
              <a:r>
                <a:rPr lang="en-CA" dirty="0">
                  <a:effectLst/>
                  <a:latin typeface="Times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Matching Results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978F47-BF80-4753-A621-7B55B66D6831}"/>
                </a:ext>
              </a:extLst>
            </p:cNvPr>
            <p:cNvSpPr/>
            <p:nvPr/>
          </p:nvSpPr>
          <p:spPr>
            <a:xfrm>
              <a:off x="1054161" y="1301013"/>
              <a:ext cx="567477" cy="373407"/>
            </a:xfrm>
            <a:prstGeom prst="ellipse">
              <a:avLst/>
            </a:prstGeom>
            <a:solidFill>
              <a:srgbClr val="FF0000"/>
            </a:solidFill>
            <a:ln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CA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Relation Filtering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10215D2-7A2C-487D-848C-461ED887202F}"/>
                </a:ext>
              </a:extLst>
            </p:cNvPr>
            <p:cNvCxnSpPr>
              <a:stCxn id="25" idx="2"/>
              <a:endCxn id="36" idx="3"/>
            </p:cNvCxnSpPr>
            <p:nvPr/>
          </p:nvCxnSpPr>
          <p:spPr>
            <a:xfrm flipH="1">
              <a:off x="2381555" y="1488023"/>
              <a:ext cx="259360" cy="3167"/>
            </a:xfrm>
            <a:prstGeom prst="straightConnector1">
              <a:avLst/>
            </a:prstGeom>
            <a:ln>
              <a:prstDash val="solid"/>
              <a:headEnd type="none" w="med" len="med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F957146-F834-41DC-AB10-3E17DB2E9096}"/>
                </a:ext>
              </a:extLst>
            </p:cNvPr>
            <p:cNvCxnSpPr>
              <a:stCxn id="27" idx="4"/>
              <a:endCxn id="23" idx="0"/>
            </p:cNvCxnSpPr>
            <p:nvPr/>
          </p:nvCxnSpPr>
          <p:spPr>
            <a:xfrm flipH="1">
              <a:off x="1335401" y="1674420"/>
              <a:ext cx="2499" cy="166835"/>
            </a:xfrm>
            <a:prstGeom prst="straightConnector1">
              <a:avLst/>
            </a:prstGeom>
            <a:ln>
              <a:prstDash val="solid"/>
              <a:headEnd type="none" w="med" len="med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9913738-7FDC-41E4-8826-4370D6B224EF}"/>
                </a:ext>
              </a:extLst>
            </p:cNvPr>
            <p:cNvSpPr/>
            <p:nvPr/>
          </p:nvSpPr>
          <p:spPr>
            <a:xfrm>
              <a:off x="1886205" y="1747741"/>
              <a:ext cx="567477" cy="34100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400"/>
                </a:spcAft>
              </a:pPr>
              <a:r>
                <a:rPr lang="en-CA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rPr>
                <a:t>Natural Join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2597AF3-6B72-490A-ADAD-2DD78598475E}"/>
                </a:ext>
              </a:extLst>
            </p:cNvPr>
            <p:cNvCxnSpPr>
              <a:stCxn id="23" idx="3"/>
              <a:endCxn id="30" idx="2"/>
            </p:cNvCxnSpPr>
            <p:nvPr/>
          </p:nvCxnSpPr>
          <p:spPr>
            <a:xfrm flipV="1">
              <a:off x="1558995" y="1918244"/>
              <a:ext cx="327210" cy="411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Left Brace 31">
              <a:extLst>
                <a:ext uri="{FF2B5EF4-FFF2-40B4-BE49-F238E27FC236}">
                  <a16:creationId xmlns:a16="http://schemas.microsoft.com/office/drawing/2014/main" id="{A498DEA8-27DB-491F-88B3-293723D68B3C}"/>
                </a:ext>
              </a:extLst>
            </p:cNvPr>
            <p:cNvSpPr/>
            <p:nvPr/>
          </p:nvSpPr>
          <p:spPr>
            <a:xfrm>
              <a:off x="891195" y="791772"/>
              <a:ext cx="202292" cy="1291841"/>
            </a:xfrm>
            <a:prstGeom prst="leftBrace">
              <a:avLst>
                <a:gd name="adj1" fmla="val 20889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F646631-F445-453F-9AD8-7E0D354582E3}"/>
                    </a:ext>
                  </a:extLst>
                </p:cNvPr>
                <p:cNvSpPr/>
                <p:nvPr/>
              </p:nvSpPr>
              <p:spPr>
                <a:xfrm>
                  <a:off x="1066909" y="426590"/>
                  <a:ext cx="430502" cy="153654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CA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9F646631-F445-453F-9AD8-7E0D354582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909" y="426590"/>
                  <a:ext cx="430502" cy="153654"/>
                </a:xfrm>
                <a:prstGeom prst="rect">
                  <a:avLst/>
                </a:prstGeom>
                <a:blipFill>
                  <a:blip r:embed="rId9"/>
                  <a:stretch>
                    <a:fillRect t="-2174"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A970D4F-A47C-44D1-A65B-A10865032707}"/>
                </a:ext>
              </a:extLst>
            </p:cNvPr>
            <p:cNvCxnSpPr>
              <a:stCxn id="33" idx="3"/>
              <a:endCxn id="16" idx="1"/>
            </p:cNvCxnSpPr>
            <p:nvPr/>
          </p:nvCxnSpPr>
          <p:spPr>
            <a:xfrm>
              <a:off x="1497411" y="503417"/>
              <a:ext cx="394833" cy="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FA72442-46A2-4E6B-82F2-9C651B9D66BA}"/>
                    </a:ext>
                  </a:extLst>
                </p:cNvPr>
                <p:cNvSpPr/>
                <p:nvPr/>
              </p:nvSpPr>
              <p:spPr>
                <a:xfrm>
                  <a:off x="507412" y="1370917"/>
                  <a:ext cx="292034" cy="164221"/>
                </a:xfrm>
                <a:prstGeom prst="rect">
                  <a:avLst/>
                </a:prstGeom>
                <a:ln>
                  <a:noFill/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14:m>
                    <m:oMath xmlns:m="http://schemas.openxmlformats.org/officeDocument/2006/math"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𝑄</m:t>
                      </m:r>
                    </m:oMath>
                  </a14:m>
                  <a:r>
                    <a:rPr lang="en-CA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 &amp; </a:t>
                  </a:r>
                  <a14:m>
                    <m:oMath xmlns:m="http://schemas.openxmlformats.org/officeDocument/2006/math">
                      <m:r>
                        <a:rPr lang="en-CA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m:t>𝛿</m:t>
                      </m:r>
                    </m:oMath>
                  </a14:m>
                  <a:endParaRPr lang="en-CA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5FA72442-46A2-4E6B-82F2-9C651B9D66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412" y="1370917"/>
                  <a:ext cx="292034" cy="164221"/>
                </a:xfrm>
                <a:prstGeom prst="rect">
                  <a:avLst/>
                </a:prstGeom>
                <a:blipFill>
                  <a:blip r:embed="rId10"/>
                  <a:stretch>
                    <a:fillRect l="-17526" t="-29545" r="-11340" b="-54545"/>
                  </a:stretch>
                </a:blipFill>
                <a:ln>
                  <a:noFill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F5B60F1-C13E-4381-858C-84F6A81F2442}"/>
                    </a:ext>
                  </a:extLst>
                </p:cNvPr>
                <p:cNvSpPr/>
                <p:nvPr/>
              </p:nvSpPr>
              <p:spPr>
                <a:xfrm>
                  <a:off x="1934366" y="1413790"/>
                  <a:ext cx="447189" cy="154800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CA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7F5B60F1-C13E-4381-858C-84F6A81F2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4366" y="1413790"/>
                  <a:ext cx="447189" cy="154800"/>
                </a:xfrm>
                <a:prstGeom prst="rect">
                  <a:avLst/>
                </a:prstGeom>
                <a:blipFill>
                  <a:blip r:embed="rId11"/>
                  <a:stretch>
                    <a:fillRect t="-8889" b="-26667"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EF28250-0083-464A-8C24-36D0383CDBF0}"/>
                </a:ext>
              </a:extLst>
            </p:cNvPr>
            <p:cNvCxnSpPr>
              <a:stCxn id="36" idx="1"/>
              <a:endCxn id="27" idx="6"/>
            </p:cNvCxnSpPr>
            <p:nvPr/>
          </p:nvCxnSpPr>
          <p:spPr>
            <a:xfrm flipH="1" flipV="1">
              <a:off x="1621638" y="1487717"/>
              <a:ext cx="312728" cy="3473"/>
            </a:xfrm>
            <a:prstGeom prst="straightConnector1">
              <a:avLst/>
            </a:prstGeom>
            <a:ln>
              <a:prstDash val="solid"/>
              <a:headEnd type="none" w="med" len="med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C4B43C6-7397-4507-A2DB-361F0A810346}"/>
                    </a:ext>
                  </a:extLst>
                </p:cNvPr>
                <p:cNvSpPr/>
                <p:nvPr/>
              </p:nvSpPr>
              <p:spPr>
                <a:xfrm>
                  <a:off x="2700919" y="876090"/>
                  <a:ext cx="447189" cy="173777"/>
                </a:xfrm>
                <a:prstGeom prst="rect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4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CA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CA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C4B43C6-7397-4507-A2DB-361F0A8103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0919" y="876090"/>
                  <a:ext cx="447189" cy="173777"/>
                </a:xfrm>
                <a:prstGeom prst="rect">
                  <a:avLst/>
                </a:prstGeom>
                <a:blipFill>
                  <a:blip r:embed="rId12"/>
                  <a:stretch>
                    <a:fillRect b="-15686"/>
                  </a:stretch>
                </a:blipFill>
                <a:ln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BE69F9-F500-471A-AB7A-7A3170506D6F}"/>
                </a:ext>
              </a:extLst>
            </p:cNvPr>
            <p:cNvCxnSpPr>
              <a:stCxn id="38" idx="2"/>
              <a:endCxn id="25" idx="0"/>
            </p:cNvCxnSpPr>
            <p:nvPr/>
          </p:nvCxnSpPr>
          <p:spPr>
            <a:xfrm>
              <a:off x="2924514" y="1049867"/>
              <a:ext cx="140" cy="245820"/>
            </a:xfrm>
            <a:prstGeom prst="straightConnector1">
              <a:avLst/>
            </a:prstGeom>
            <a:ln>
              <a:headEnd type="none" w="med" len="med"/>
              <a:tailEnd type="arrow" w="sm" len="sm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215BFF7-87BD-4507-840E-EDFD14B0F338}"/>
                </a:ext>
              </a:extLst>
            </p:cNvPr>
            <p:cNvCxnSpPr/>
            <p:nvPr/>
          </p:nvCxnSpPr>
          <p:spPr>
            <a:xfrm flipV="1">
              <a:off x="34006" y="1169214"/>
              <a:ext cx="3827226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 Box 3359">
              <a:extLst>
                <a:ext uri="{FF2B5EF4-FFF2-40B4-BE49-F238E27FC236}">
                  <a16:creationId xmlns:a16="http://schemas.microsoft.com/office/drawing/2014/main" id="{B3007347-6134-4939-A739-2DDFA42BB3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5441" y="847262"/>
              <a:ext cx="540974" cy="25405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 algn="just">
                <a:spcBef>
                  <a:spcPts val="10"/>
                </a:spcBef>
                <a:spcAft>
                  <a:spcPts val="400"/>
                </a:spcAft>
              </a:pPr>
              <a:r>
                <a:rPr lang="en-CA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Relation Construction</a:t>
              </a:r>
              <a:endParaRPr lang="en-CA" dirty="0">
                <a:effectLst/>
                <a:latin typeface="Times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3359">
              <a:extLst>
                <a:ext uri="{FF2B5EF4-FFF2-40B4-BE49-F238E27FC236}">
                  <a16:creationId xmlns:a16="http://schemas.microsoft.com/office/drawing/2014/main" id="{374C0F04-39C1-4508-AD94-CDD913FEB8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184" y="1223840"/>
              <a:ext cx="698658" cy="456518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/>
              </a:solidFill>
              <a:miter lim="800000"/>
              <a:headEnd/>
              <a:tailEnd/>
            </a:ln>
          </p:spPr>
          <p:txBody>
            <a:bodyPr rot="0" vert="horz" wrap="square" lIns="0" tIns="0" rIns="0" bIns="0" anchor="t" anchorCtr="0" upright="1">
              <a:noAutofit/>
            </a:bodyPr>
            <a:lstStyle/>
            <a:p>
              <a:pPr>
                <a:spcBef>
                  <a:spcPts val="10"/>
                </a:spcBef>
                <a:spcAft>
                  <a:spcPts val="400"/>
                </a:spcAft>
              </a:pPr>
              <a:r>
                <a:rPr lang="en-CA" dirty="0"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Matching Result  Construction</a:t>
              </a:r>
              <a:endParaRPr lang="en-CA" dirty="0">
                <a:effectLst/>
                <a:latin typeface="Times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75E7AA01-E59C-4707-9C51-A8D7B3C85381}"/>
              </a:ext>
            </a:extLst>
          </p:cNvPr>
          <p:cNvSpPr txBox="1"/>
          <p:nvPr/>
        </p:nvSpPr>
        <p:spPr>
          <a:xfrm>
            <a:off x="0" y="999863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General Framework of Our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B09A83-8D5B-464F-9095-C77EE4D4927D}"/>
                  </a:ext>
                </a:extLst>
              </p:cNvPr>
              <p:cNvSpPr txBox="1"/>
              <p:nvPr/>
            </p:nvSpPr>
            <p:spPr>
              <a:xfrm>
                <a:off x="3939009" y="1725351"/>
                <a:ext cx="14616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-transitive closure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0B09A83-8D5B-464F-9095-C77EE4D49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009" y="1725351"/>
                <a:ext cx="1461652" cy="646331"/>
              </a:xfrm>
              <a:prstGeom prst="rect">
                <a:avLst/>
              </a:prstGeom>
              <a:blipFill>
                <a:blip r:embed="rId1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98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8E597A-F132-48BD-8798-C26D4958239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924994"/>
                <a:ext cx="8229600" cy="1049296"/>
              </a:xfrm>
            </p:spPr>
            <p:txBody>
              <a:bodyPr>
                <a:normAutofit fontScale="90000"/>
              </a:bodyPr>
              <a:lstStyle/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</a:t>
                </a:r>
                <a:r>
                  <a:rPr lang="en-CA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Δ</m:t>
                    </m:r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-Transitive Closure Construction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38E597A-F132-48BD-8798-C26D495823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924994"/>
                <a:ext cx="8229600" cy="1049296"/>
              </a:xfrm>
              <a:blipFill>
                <a:blip r:embed="rId4"/>
                <a:stretch>
                  <a:fillRect b="-755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5D686-5A57-4A60-9754-349D30E9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36CDA-F49E-4B19-8E08-7D68A273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4AAA7F3E-F59B-4BC1-9261-D83C563BA2E4}"/>
                  </a:ext>
                </a:extLst>
              </p:cNvPr>
              <p:cNvSpPr txBox="1"/>
              <p:nvPr/>
            </p:nvSpPr>
            <p:spPr>
              <a:xfrm>
                <a:off x="1274936" y="4835664"/>
                <a:ext cx="6439646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example of weighted labeled data graph </a:t>
                </a:r>
                <a14:m>
                  <m:oMath xmlns:m="http://schemas.openxmlformats.org/officeDocument/2006/math">
                    <m:r>
                      <a:rPr lang="en-CA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10 vertices labeled by </a:t>
                </a:r>
                <a:r>
                  <a:rPr lang="en-CA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CA" sz="2800" dirty="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CA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CA" sz="2800" dirty="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CA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4AAA7F3E-F59B-4BC1-9261-D83C563BA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936" y="4835664"/>
                <a:ext cx="6439646" cy="954107"/>
              </a:xfrm>
              <a:prstGeom prst="rect">
                <a:avLst/>
              </a:prstGeom>
              <a:blipFill>
                <a:blip r:embed="rId5"/>
                <a:stretch>
                  <a:fillRect l="-1892" t="-6369" r="-2271" b="-165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CD39A76-29C1-49AA-BC2A-40668FE2A03A}"/>
                  </a:ext>
                </a:extLst>
              </p:cNvPr>
              <p:cNvSpPr txBox="1"/>
              <p:nvPr/>
            </p:nvSpPr>
            <p:spPr>
              <a:xfrm>
                <a:off x="6575805" y="2875145"/>
                <a:ext cx="12932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CA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CD39A76-29C1-49AA-BC2A-40668FE2A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805" y="2875145"/>
                <a:ext cx="12932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74F5418-9D5B-4B66-A51D-354BB897C077}"/>
              </a:ext>
            </a:extLst>
          </p:cNvPr>
          <p:cNvGrpSpPr/>
          <p:nvPr/>
        </p:nvGrpSpPr>
        <p:grpSpPr>
          <a:xfrm>
            <a:off x="1274936" y="2147724"/>
            <a:ext cx="5261503" cy="2120909"/>
            <a:chOff x="754238" y="1672335"/>
            <a:chExt cx="5261503" cy="212090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B1B42D1-C5D9-4FA1-9FC8-147CEA1A844F}"/>
                </a:ext>
              </a:extLst>
            </p:cNvPr>
            <p:cNvGrpSpPr/>
            <p:nvPr/>
          </p:nvGrpSpPr>
          <p:grpSpPr>
            <a:xfrm>
              <a:off x="870682" y="1672335"/>
              <a:ext cx="4982235" cy="2120909"/>
              <a:chOff x="-14337" y="-85421"/>
              <a:chExt cx="1924598" cy="828826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CCB468F8-F857-4A2B-A8CD-F94A69E5D6EE}"/>
                  </a:ext>
                </a:extLst>
              </p:cNvPr>
              <p:cNvGrpSpPr/>
              <p:nvPr/>
            </p:nvGrpSpPr>
            <p:grpSpPr>
              <a:xfrm>
                <a:off x="53068" y="127712"/>
                <a:ext cx="1798772" cy="436768"/>
                <a:chOff x="53068" y="127712"/>
                <a:chExt cx="1798772" cy="436768"/>
              </a:xfrm>
            </p:grpSpPr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7D320942-B5E9-4658-965D-93842AB579BA}"/>
                    </a:ext>
                  </a:extLst>
                </p:cNvPr>
                <p:cNvGrpSpPr/>
                <p:nvPr/>
              </p:nvGrpSpPr>
              <p:grpSpPr>
                <a:xfrm>
                  <a:off x="53068" y="127712"/>
                  <a:ext cx="1681851" cy="354992"/>
                  <a:chOff x="53068" y="127712"/>
                  <a:chExt cx="1681851" cy="354992"/>
                </a:xfrm>
              </p:grpSpPr>
              <p:cxnSp>
                <p:nvCxnSpPr>
                  <p:cNvPr id="108" name="AutoShape 3145">
                    <a:extLst>
                      <a:ext uri="{FF2B5EF4-FFF2-40B4-BE49-F238E27FC236}">
                        <a16:creationId xmlns:a16="http://schemas.microsoft.com/office/drawing/2014/main" id="{CB5BAB76-51A0-4FCE-BC19-0EAC102157F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53068" y="180779"/>
                    <a:ext cx="208504" cy="301923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09" name="AutoShape 3145">
                    <a:extLst>
                      <a:ext uri="{FF2B5EF4-FFF2-40B4-BE49-F238E27FC236}">
                        <a16:creationId xmlns:a16="http://schemas.microsoft.com/office/drawing/2014/main" id="{09B16EA5-09DD-44D7-A3C4-5A684894F022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487495" y="127712"/>
                    <a:ext cx="2752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0" name="AutoShape 3145">
                    <a:extLst>
                      <a:ext uri="{FF2B5EF4-FFF2-40B4-BE49-F238E27FC236}">
                        <a16:creationId xmlns:a16="http://schemas.microsoft.com/office/drawing/2014/main" id="{6E0A90A7-6261-4140-A5FA-5FF46F74824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367707" y="482703"/>
                    <a:ext cx="271772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1" name="AutoShape 3145">
                    <a:extLst>
                      <a:ext uri="{FF2B5EF4-FFF2-40B4-BE49-F238E27FC236}">
                        <a16:creationId xmlns:a16="http://schemas.microsoft.com/office/drawing/2014/main" id="{26CC3816-C315-4D7F-8978-EB4DAF76D12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737754" y="482702"/>
                    <a:ext cx="262202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2" name="AutoShape 3145">
                    <a:extLst>
                      <a:ext uri="{FF2B5EF4-FFF2-40B4-BE49-F238E27FC236}">
                        <a16:creationId xmlns:a16="http://schemas.microsoft.com/office/drawing/2014/main" id="{E1D48FA6-8322-4B47-A11E-BF6021407726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104381" y="482703"/>
                    <a:ext cx="290908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3" name="AutoShape 3145">
                    <a:extLst>
                      <a:ext uri="{FF2B5EF4-FFF2-40B4-BE49-F238E27FC236}">
                        <a16:creationId xmlns:a16="http://schemas.microsoft.com/office/drawing/2014/main" id="{DBF598DA-FA6A-40B6-8170-5A94EEC2AD90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1501424" y="482703"/>
                    <a:ext cx="233495" cy="1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4" name="AutoShape 3145">
                    <a:extLst>
                      <a:ext uri="{FF2B5EF4-FFF2-40B4-BE49-F238E27FC236}">
                        <a16:creationId xmlns:a16="http://schemas.microsoft.com/office/drawing/2014/main" id="{1F45C163-CFE6-4023-BB04-E7857E5C46A7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>
                    <a:off x="1250215" y="127712"/>
                    <a:ext cx="275225" cy="0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5" name="AutoShape 3145">
                    <a:extLst>
                      <a:ext uri="{FF2B5EF4-FFF2-40B4-BE49-F238E27FC236}">
                        <a16:creationId xmlns:a16="http://schemas.microsoft.com/office/drawing/2014/main" id="{DD074E48-5814-4DF6-9EFB-A0C38C2EE4CC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1448357" y="165236"/>
                    <a:ext cx="92626" cy="26439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6" name="AutoShape 3145">
                    <a:extLst>
                      <a:ext uri="{FF2B5EF4-FFF2-40B4-BE49-F238E27FC236}">
                        <a16:creationId xmlns:a16="http://schemas.microsoft.com/office/drawing/2014/main" id="{90B80BBA-C89F-47AA-ABEB-29711EB8F48D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1051314" y="165236"/>
                    <a:ext cx="108310" cy="264398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7" name="AutoShape 3145">
                    <a:extLst>
                      <a:ext uri="{FF2B5EF4-FFF2-40B4-BE49-F238E27FC236}">
                        <a16:creationId xmlns:a16="http://schemas.microsoft.com/office/drawing/2014/main" id="{BAC33FB0-5317-402B-B168-82F6A02DEDAA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314640" y="180779"/>
                    <a:ext cx="119788" cy="248855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8" name="AutoShape 3145">
                    <a:extLst>
                      <a:ext uri="{FF2B5EF4-FFF2-40B4-BE49-F238E27FC236}">
                        <a16:creationId xmlns:a16="http://schemas.microsoft.com/office/drawing/2014/main" id="{ADD6685C-F9ED-40E3-9D37-F4C08145123E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692547" y="180779"/>
                    <a:ext cx="123241" cy="248856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119" name="AutoShape 3145">
                    <a:extLst>
                      <a:ext uri="{FF2B5EF4-FFF2-40B4-BE49-F238E27FC236}">
                        <a16:creationId xmlns:a16="http://schemas.microsoft.com/office/drawing/2014/main" id="{B81177B0-61D9-4273-97E7-3C1D5FC7B651}"/>
                      </a:ext>
                    </a:extLst>
                  </p:cNvPr>
                  <p:cNvCxnSpPr>
                    <a:cxnSpLocks noChangeShapeType="1"/>
                  </p:cNvCxnSpPr>
                  <p:nvPr/>
                </p:nvCxnSpPr>
                <p:spPr bwMode="auto">
                  <a:xfrm flipV="1">
                    <a:off x="702539" y="186388"/>
                    <a:ext cx="438333" cy="274569"/>
                  </a:xfrm>
                  <a:prstGeom prst="straightConnector1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</p:cxnSp>
            </p:grpSp>
            <p:cxnSp>
              <p:nvCxnSpPr>
                <p:cNvPr id="107" name="Curved Connector 745">
                  <a:extLst>
                    <a:ext uri="{FF2B5EF4-FFF2-40B4-BE49-F238E27FC236}">
                      <a16:creationId xmlns:a16="http://schemas.microsoft.com/office/drawing/2014/main" id="{0F4B01C1-B706-4640-B07A-9A1B865CE0F3}"/>
                    </a:ext>
                  </a:extLst>
                </p:cNvPr>
                <p:cNvCxnSpPr>
                  <a:cxnSpLocks/>
                  <a:stCxn id="81" idx="4"/>
                  <a:endCxn id="73" idx="4"/>
                </p:cNvCxnSpPr>
                <p:nvPr/>
              </p:nvCxnSpPr>
              <p:spPr>
                <a:xfrm rot="5400000">
                  <a:off x="1080571" y="-206789"/>
                  <a:ext cx="10637" cy="1531901"/>
                </a:xfrm>
                <a:prstGeom prst="curvedConnector3">
                  <a:avLst>
                    <a:gd name="adj1" fmla="val 1849697"/>
                  </a:avLst>
                </a:prstGeom>
                <a:ln w="952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" name="TextBox 201">
                <a:extLst>
                  <a:ext uri="{FF2B5EF4-FFF2-40B4-BE49-F238E27FC236}">
                    <a16:creationId xmlns:a16="http://schemas.microsoft.com/office/drawing/2014/main" id="{69FFC806-3217-4671-86A5-7757CD6E97B1}"/>
                  </a:ext>
                </a:extLst>
              </p:cNvPr>
              <p:cNvSpPr txBox="1"/>
              <p:nvPr/>
            </p:nvSpPr>
            <p:spPr>
              <a:xfrm>
                <a:off x="-14337" y="-79193"/>
                <a:ext cx="98076" cy="1610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D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4" name="TextBox 202">
                <a:extLst>
                  <a:ext uri="{FF2B5EF4-FFF2-40B4-BE49-F238E27FC236}">
                    <a16:creationId xmlns:a16="http://schemas.microsoft.com/office/drawing/2014/main" id="{39B52F49-E6C3-4B6C-9729-36E04610CD16}"/>
                  </a:ext>
                </a:extLst>
              </p:cNvPr>
              <p:cNvSpPr txBox="1"/>
              <p:nvPr/>
            </p:nvSpPr>
            <p:spPr>
              <a:xfrm>
                <a:off x="362195" y="281654"/>
                <a:ext cx="155388" cy="1338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TextBox 203">
                <a:extLst>
                  <a:ext uri="{FF2B5EF4-FFF2-40B4-BE49-F238E27FC236}">
                    <a16:creationId xmlns:a16="http://schemas.microsoft.com/office/drawing/2014/main" id="{5A8D0773-DD52-4E33-A2ED-77BEAC0E938C}"/>
                  </a:ext>
                </a:extLst>
              </p:cNvPr>
              <p:cNvSpPr txBox="1"/>
              <p:nvPr/>
            </p:nvSpPr>
            <p:spPr>
              <a:xfrm>
                <a:off x="624770" y="284885"/>
                <a:ext cx="203397" cy="2000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TextBox 204">
                <a:extLst>
                  <a:ext uri="{FF2B5EF4-FFF2-40B4-BE49-F238E27FC236}">
                    <a16:creationId xmlns:a16="http://schemas.microsoft.com/office/drawing/2014/main" id="{8D3EED14-711B-4776-9640-80DE1CAFE9E0}"/>
                  </a:ext>
                </a:extLst>
              </p:cNvPr>
              <p:cNvSpPr txBox="1"/>
              <p:nvPr/>
            </p:nvSpPr>
            <p:spPr>
              <a:xfrm>
                <a:off x="1506166" y="315525"/>
                <a:ext cx="126265" cy="1295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TextBox 205">
                <a:extLst>
                  <a:ext uri="{FF2B5EF4-FFF2-40B4-BE49-F238E27FC236}">
                    <a16:creationId xmlns:a16="http://schemas.microsoft.com/office/drawing/2014/main" id="{5AE8C2AD-9287-4A34-BB0F-693037A34D70}"/>
                  </a:ext>
                </a:extLst>
              </p:cNvPr>
              <p:cNvSpPr txBox="1"/>
              <p:nvPr/>
            </p:nvSpPr>
            <p:spPr>
              <a:xfrm>
                <a:off x="795489" y="-75065"/>
                <a:ext cx="123054" cy="1307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8" name="TextBox 206">
                <a:extLst>
                  <a:ext uri="{FF2B5EF4-FFF2-40B4-BE49-F238E27FC236}">
                    <a16:creationId xmlns:a16="http://schemas.microsoft.com/office/drawing/2014/main" id="{FEB29B47-A54F-44FF-9374-7709C2777D03}"/>
                  </a:ext>
                </a:extLst>
              </p:cNvPr>
              <p:cNvSpPr txBox="1"/>
              <p:nvPr/>
            </p:nvSpPr>
            <p:spPr>
              <a:xfrm>
                <a:off x="406152" y="-72817"/>
                <a:ext cx="105676" cy="1371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TextBox 207">
                <a:extLst>
                  <a:ext uri="{FF2B5EF4-FFF2-40B4-BE49-F238E27FC236}">
                    <a16:creationId xmlns:a16="http://schemas.microsoft.com/office/drawing/2014/main" id="{8E9AAAB9-68BA-4AA7-8D35-BAD58EC4ABE4}"/>
                  </a:ext>
                </a:extLst>
              </p:cNvPr>
              <p:cNvSpPr txBox="1"/>
              <p:nvPr/>
            </p:nvSpPr>
            <p:spPr>
              <a:xfrm>
                <a:off x="1170680" y="-73692"/>
                <a:ext cx="123663" cy="1160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B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TextBox 208">
                <a:extLst>
                  <a:ext uri="{FF2B5EF4-FFF2-40B4-BE49-F238E27FC236}">
                    <a16:creationId xmlns:a16="http://schemas.microsoft.com/office/drawing/2014/main" id="{18E38169-AF9A-41E4-BDBA-42185814944B}"/>
                  </a:ext>
                </a:extLst>
              </p:cNvPr>
              <p:cNvSpPr txBox="1"/>
              <p:nvPr/>
            </p:nvSpPr>
            <p:spPr>
              <a:xfrm>
                <a:off x="1522217" y="-85421"/>
                <a:ext cx="203200" cy="1098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Box 209">
                <a:extLst>
                  <a:ext uri="{FF2B5EF4-FFF2-40B4-BE49-F238E27FC236}">
                    <a16:creationId xmlns:a16="http://schemas.microsoft.com/office/drawing/2014/main" id="{849C9DC5-D410-4931-89F1-8799B19FBF85}"/>
                  </a:ext>
                </a:extLst>
              </p:cNvPr>
              <p:cNvSpPr txBox="1"/>
              <p:nvPr/>
            </p:nvSpPr>
            <p:spPr>
              <a:xfrm>
                <a:off x="1802761" y="278699"/>
                <a:ext cx="107500" cy="1467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C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TextBox 210">
                <a:extLst>
                  <a:ext uri="{FF2B5EF4-FFF2-40B4-BE49-F238E27FC236}">
                    <a16:creationId xmlns:a16="http://schemas.microsoft.com/office/drawing/2014/main" id="{816F6524-2DAA-42C9-A40D-1B8035B232B5}"/>
                  </a:ext>
                </a:extLst>
              </p:cNvPr>
              <p:cNvSpPr txBox="1"/>
              <p:nvPr/>
            </p:nvSpPr>
            <p:spPr>
              <a:xfrm>
                <a:off x="988425" y="287149"/>
                <a:ext cx="107187" cy="850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A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TextBox 205">
                <a:extLst>
                  <a:ext uri="{FF2B5EF4-FFF2-40B4-BE49-F238E27FC236}">
                    <a16:creationId xmlns:a16="http://schemas.microsoft.com/office/drawing/2014/main" id="{5E00884E-2477-42E7-8F3A-6E1B166EFD1C}"/>
                  </a:ext>
                </a:extLst>
              </p:cNvPr>
              <p:cNvSpPr txBox="1"/>
              <p:nvPr/>
            </p:nvSpPr>
            <p:spPr>
              <a:xfrm>
                <a:off x="613064" y="-8354"/>
                <a:ext cx="60038" cy="95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TextBox 205">
                <a:extLst>
                  <a:ext uri="{FF2B5EF4-FFF2-40B4-BE49-F238E27FC236}">
                    <a16:creationId xmlns:a16="http://schemas.microsoft.com/office/drawing/2014/main" id="{0209890C-FFC8-4CFC-9A00-CA12AF7FDB6F}"/>
                  </a:ext>
                </a:extLst>
              </p:cNvPr>
              <p:cNvSpPr txBox="1"/>
              <p:nvPr/>
            </p:nvSpPr>
            <p:spPr>
              <a:xfrm>
                <a:off x="320684" y="202971"/>
                <a:ext cx="60038" cy="95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TextBox 205">
                <a:extLst>
                  <a:ext uri="{FF2B5EF4-FFF2-40B4-BE49-F238E27FC236}">
                    <a16:creationId xmlns:a16="http://schemas.microsoft.com/office/drawing/2014/main" id="{B54E195A-E661-4507-A8D3-A07B13E1A0C5}"/>
                  </a:ext>
                </a:extLst>
              </p:cNvPr>
              <p:cNvSpPr txBox="1"/>
              <p:nvPr/>
            </p:nvSpPr>
            <p:spPr>
              <a:xfrm>
                <a:off x="1108997" y="225956"/>
                <a:ext cx="60038" cy="95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TextBox 205">
                <a:extLst>
                  <a:ext uri="{FF2B5EF4-FFF2-40B4-BE49-F238E27FC236}">
                    <a16:creationId xmlns:a16="http://schemas.microsoft.com/office/drawing/2014/main" id="{5F690E54-D120-4EAA-9AA9-4F616D8977B1}"/>
                  </a:ext>
                </a:extLst>
              </p:cNvPr>
              <p:cNvSpPr txBox="1"/>
              <p:nvPr/>
            </p:nvSpPr>
            <p:spPr>
              <a:xfrm>
                <a:off x="1378261" y="-2222"/>
                <a:ext cx="60038" cy="95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TextBox 205">
                <a:extLst>
                  <a:ext uri="{FF2B5EF4-FFF2-40B4-BE49-F238E27FC236}">
                    <a16:creationId xmlns:a16="http://schemas.microsoft.com/office/drawing/2014/main" id="{5A882379-5953-463E-9D95-2DBD9AF8EB90}"/>
                  </a:ext>
                </a:extLst>
              </p:cNvPr>
              <p:cNvSpPr txBox="1"/>
              <p:nvPr/>
            </p:nvSpPr>
            <p:spPr>
              <a:xfrm>
                <a:off x="1446128" y="199055"/>
                <a:ext cx="60038" cy="95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TextBox 205">
                <a:extLst>
                  <a:ext uri="{FF2B5EF4-FFF2-40B4-BE49-F238E27FC236}">
                    <a16:creationId xmlns:a16="http://schemas.microsoft.com/office/drawing/2014/main" id="{E43FC0FC-CF7F-48C5-94C3-2CE05A617100}"/>
                  </a:ext>
                </a:extLst>
              </p:cNvPr>
              <p:cNvSpPr txBox="1"/>
              <p:nvPr/>
            </p:nvSpPr>
            <p:spPr>
              <a:xfrm>
                <a:off x="1613956" y="435819"/>
                <a:ext cx="60038" cy="95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TextBox 205">
                <a:extLst>
                  <a:ext uri="{FF2B5EF4-FFF2-40B4-BE49-F238E27FC236}">
                    <a16:creationId xmlns:a16="http://schemas.microsoft.com/office/drawing/2014/main" id="{98CAD77E-A0B9-4E89-9054-7DEDA75C708A}"/>
                  </a:ext>
                </a:extLst>
              </p:cNvPr>
              <p:cNvSpPr txBox="1"/>
              <p:nvPr/>
            </p:nvSpPr>
            <p:spPr>
              <a:xfrm>
                <a:off x="1253618" y="436664"/>
                <a:ext cx="60038" cy="95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0" name="TextBox 205">
                <a:extLst>
                  <a:ext uri="{FF2B5EF4-FFF2-40B4-BE49-F238E27FC236}">
                    <a16:creationId xmlns:a16="http://schemas.microsoft.com/office/drawing/2014/main" id="{32A4A8DB-E95D-4295-9CEA-22F15B93B27A}"/>
                  </a:ext>
                </a:extLst>
              </p:cNvPr>
              <p:cNvSpPr txBox="1"/>
              <p:nvPr/>
            </p:nvSpPr>
            <p:spPr>
              <a:xfrm>
                <a:off x="865704" y="439598"/>
                <a:ext cx="60038" cy="95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TextBox 205">
                <a:extLst>
                  <a:ext uri="{FF2B5EF4-FFF2-40B4-BE49-F238E27FC236}">
                    <a16:creationId xmlns:a16="http://schemas.microsoft.com/office/drawing/2014/main" id="{677143D2-5352-4BFD-BFCF-C238A07BC4BE}"/>
                  </a:ext>
                </a:extLst>
              </p:cNvPr>
              <p:cNvSpPr txBox="1"/>
              <p:nvPr/>
            </p:nvSpPr>
            <p:spPr>
              <a:xfrm>
                <a:off x="1028938" y="616862"/>
                <a:ext cx="60038" cy="1265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2" name="TextBox 205">
                <a:extLst>
                  <a:ext uri="{FF2B5EF4-FFF2-40B4-BE49-F238E27FC236}">
                    <a16:creationId xmlns:a16="http://schemas.microsoft.com/office/drawing/2014/main" id="{791C05AE-1649-4926-A2CE-B5125C5BCDF9}"/>
                  </a:ext>
                </a:extLst>
              </p:cNvPr>
              <p:cNvSpPr txBox="1"/>
              <p:nvPr/>
            </p:nvSpPr>
            <p:spPr>
              <a:xfrm>
                <a:off x="155640" y="202307"/>
                <a:ext cx="60038" cy="95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4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" name="TextBox 205">
                <a:extLst>
                  <a:ext uri="{FF2B5EF4-FFF2-40B4-BE49-F238E27FC236}">
                    <a16:creationId xmlns:a16="http://schemas.microsoft.com/office/drawing/2014/main" id="{F44F3FD9-0833-46EA-B5F2-8A147CA85BE8}"/>
                  </a:ext>
                </a:extLst>
              </p:cNvPr>
              <p:cNvSpPr txBox="1"/>
              <p:nvPr/>
            </p:nvSpPr>
            <p:spPr>
              <a:xfrm>
                <a:off x="698524" y="218514"/>
                <a:ext cx="60038" cy="95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4" name="TextBox 205">
                <a:extLst>
                  <a:ext uri="{FF2B5EF4-FFF2-40B4-BE49-F238E27FC236}">
                    <a16:creationId xmlns:a16="http://schemas.microsoft.com/office/drawing/2014/main" id="{5F0D89F2-9195-4867-856B-41F53BBF135D}"/>
                  </a:ext>
                </a:extLst>
              </p:cNvPr>
              <p:cNvSpPr txBox="1"/>
              <p:nvPr/>
            </p:nvSpPr>
            <p:spPr>
              <a:xfrm>
                <a:off x="501605" y="435819"/>
                <a:ext cx="60038" cy="95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kern="12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endParaRPr lang="en-CA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TextBox 205">
                <a:extLst>
                  <a:ext uri="{FF2B5EF4-FFF2-40B4-BE49-F238E27FC236}">
                    <a16:creationId xmlns:a16="http://schemas.microsoft.com/office/drawing/2014/main" id="{C642EEA8-55C3-474C-9E9D-FE35F4746A55}"/>
                  </a:ext>
                </a:extLst>
              </p:cNvPr>
              <p:cNvSpPr txBox="1"/>
              <p:nvPr/>
            </p:nvSpPr>
            <p:spPr>
              <a:xfrm>
                <a:off x="923782" y="168121"/>
                <a:ext cx="60038" cy="951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400"/>
                  </a:spcAft>
                </a:pPr>
                <a:r>
                  <a: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</a:p>
            </p:txBody>
          </p:sp>
        </p:grp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D55F1BB-DA75-42C8-BFE3-9E5C3C812A6A}"/>
                </a:ext>
              </a:extLst>
            </p:cNvPr>
            <p:cNvSpPr/>
            <p:nvPr/>
          </p:nvSpPr>
          <p:spPr>
            <a:xfrm>
              <a:off x="754238" y="2025742"/>
              <a:ext cx="382326" cy="381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D5A05B5E-4AB0-440E-A3B7-E9FDBE469A55}"/>
                </a:ext>
              </a:extLst>
            </p:cNvPr>
            <p:cNvSpPr/>
            <p:nvPr/>
          </p:nvSpPr>
          <p:spPr>
            <a:xfrm>
              <a:off x="1544862" y="2954387"/>
              <a:ext cx="382326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6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2F5F37A-C447-436E-84F1-DC035E205E06}"/>
                </a:ext>
              </a:extLst>
            </p:cNvPr>
            <p:cNvSpPr/>
            <p:nvPr/>
          </p:nvSpPr>
          <p:spPr>
            <a:xfrm>
              <a:off x="2505560" y="2947035"/>
              <a:ext cx="382326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8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6DC1700-792F-42B1-A31E-C6658D9F9017}"/>
                </a:ext>
              </a:extLst>
            </p:cNvPr>
            <p:cNvSpPr/>
            <p:nvPr/>
          </p:nvSpPr>
          <p:spPr>
            <a:xfrm>
              <a:off x="3450101" y="2954387"/>
              <a:ext cx="382326" cy="381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7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0361BFC-DE67-46E1-B596-C3C9A98ED3AC}"/>
                </a:ext>
              </a:extLst>
            </p:cNvPr>
            <p:cNvSpPr/>
            <p:nvPr/>
          </p:nvSpPr>
          <p:spPr>
            <a:xfrm>
              <a:off x="2857407" y="2041749"/>
              <a:ext cx="382326" cy="381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2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C0E6787-1DAB-47F3-B1A2-B33937EB968C}"/>
                </a:ext>
              </a:extLst>
            </p:cNvPr>
            <p:cNvSpPr/>
            <p:nvPr/>
          </p:nvSpPr>
          <p:spPr>
            <a:xfrm>
              <a:off x="4755436" y="2003483"/>
              <a:ext cx="382326" cy="381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4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5360A62-C6A8-49F6-BA6F-AB4DA03AAC13}"/>
                </a:ext>
              </a:extLst>
            </p:cNvPr>
            <p:cNvSpPr/>
            <p:nvPr/>
          </p:nvSpPr>
          <p:spPr>
            <a:xfrm>
              <a:off x="4437741" y="2931798"/>
              <a:ext cx="382326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9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FBF645F-30C8-4135-BD80-39BE9E6BD13E}"/>
                </a:ext>
              </a:extLst>
            </p:cNvPr>
            <p:cNvSpPr/>
            <p:nvPr/>
          </p:nvSpPr>
          <p:spPr>
            <a:xfrm>
              <a:off x="1851401" y="2033396"/>
              <a:ext cx="382326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3</a:t>
              </a: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21BF539-8285-4F43-80F8-7BABE89B9388}"/>
                </a:ext>
              </a:extLst>
            </p:cNvPr>
            <p:cNvSpPr/>
            <p:nvPr/>
          </p:nvSpPr>
          <p:spPr>
            <a:xfrm>
              <a:off x="3795902" y="2033396"/>
              <a:ext cx="382326" cy="381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5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07ECCE4-864E-42AD-8E46-1A4B3A32CFAD}"/>
                </a:ext>
              </a:extLst>
            </p:cNvPr>
            <p:cNvSpPr/>
            <p:nvPr/>
          </p:nvSpPr>
          <p:spPr>
            <a:xfrm>
              <a:off x="5387616" y="2927168"/>
              <a:ext cx="628125" cy="3810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34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5D686-5A57-4A60-9754-349D30E9B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36CDA-F49E-4B19-8E08-7D68A273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15E57-B4C0-47FD-96D6-8CCD1529D4AD}" type="slidenum">
              <a:rPr lang="en-US" smtClean="0"/>
              <a:t>7</a:t>
            </a:fld>
            <a:endParaRPr lang="en-US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FA24429-E988-46E9-A198-DC6D59DA104E}"/>
              </a:ext>
            </a:extLst>
          </p:cNvPr>
          <p:cNvGrpSpPr/>
          <p:nvPr/>
        </p:nvGrpSpPr>
        <p:grpSpPr>
          <a:xfrm>
            <a:off x="1828800" y="1905000"/>
            <a:ext cx="5261503" cy="2053232"/>
            <a:chOff x="946362" y="3391346"/>
            <a:chExt cx="5261503" cy="2053232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A46E5605-887B-4FA6-8C2A-3CFDBA2895AE}"/>
                </a:ext>
              </a:extLst>
            </p:cNvPr>
            <p:cNvGrpSpPr/>
            <p:nvPr/>
          </p:nvGrpSpPr>
          <p:grpSpPr>
            <a:xfrm>
              <a:off x="946362" y="3391346"/>
              <a:ext cx="5261503" cy="2053232"/>
              <a:chOff x="754238" y="1688272"/>
              <a:chExt cx="5261503" cy="2053232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F9878438-1DB9-4F96-ADD0-A0ECB31F4EFA}"/>
                  </a:ext>
                </a:extLst>
              </p:cNvPr>
              <p:cNvGrpSpPr/>
              <p:nvPr/>
            </p:nvGrpSpPr>
            <p:grpSpPr>
              <a:xfrm>
                <a:off x="870682" y="1688272"/>
                <a:ext cx="4982235" cy="2053232"/>
                <a:chOff x="-14337" y="-79193"/>
                <a:chExt cx="1924598" cy="802379"/>
              </a:xfrm>
            </p:grpSpPr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297AEA74-4B4C-4A24-A6D5-497E8E6AD7FC}"/>
                    </a:ext>
                  </a:extLst>
                </p:cNvPr>
                <p:cNvGrpSpPr/>
                <p:nvPr/>
              </p:nvGrpSpPr>
              <p:grpSpPr>
                <a:xfrm>
                  <a:off x="66743" y="133387"/>
                  <a:ext cx="1726384" cy="407205"/>
                  <a:chOff x="66743" y="133387"/>
                  <a:chExt cx="1726384" cy="407205"/>
                </a:xfrm>
              </p:grpSpPr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A435A558-9A24-4D3D-AB7A-95EADE90459B}"/>
                      </a:ext>
                    </a:extLst>
                  </p:cNvPr>
                  <p:cNvGrpSpPr/>
                  <p:nvPr/>
                </p:nvGrpSpPr>
                <p:grpSpPr>
                  <a:xfrm>
                    <a:off x="66743" y="133387"/>
                    <a:ext cx="1668176" cy="356648"/>
                    <a:chOff x="66743" y="133387"/>
                    <a:chExt cx="1668176" cy="356648"/>
                  </a:xfrm>
                </p:grpSpPr>
                <p:cxnSp>
                  <p:nvCxnSpPr>
                    <p:cNvPr id="163" name="AutoShape 3145">
                      <a:extLst>
                        <a:ext uri="{FF2B5EF4-FFF2-40B4-BE49-F238E27FC236}">
                          <a16:creationId xmlns:a16="http://schemas.microsoft.com/office/drawing/2014/main" id="{C7C14B30-4689-446D-A390-C9708E9F676E}"/>
                        </a:ext>
                      </a:extLst>
                    </p:cNvPr>
                    <p:cNvCxnSpPr>
                      <a:cxnSpLocks noChangeShapeType="1"/>
                      <a:stCxn id="128" idx="5"/>
                      <a:endCxn id="129" idx="1"/>
                    </p:cNvCxnSpPr>
                    <p:nvPr/>
                  </p:nvCxnSpPr>
                  <p:spPr bwMode="auto">
                    <a:xfrm>
                      <a:off x="66743" y="186028"/>
                      <a:ext cx="200979" cy="25136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4" name="AutoShape 3145">
                      <a:extLst>
                        <a:ext uri="{FF2B5EF4-FFF2-40B4-BE49-F238E27FC236}">
                          <a16:creationId xmlns:a16="http://schemas.microsoft.com/office/drawing/2014/main" id="{5BAC2E10-126B-4C86-B501-274CA4DE5378}"/>
                        </a:ext>
                      </a:extLst>
                    </p:cNvPr>
                    <p:cNvCxnSpPr>
                      <a:cxnSpLocks noChangeShapeType="1"/>
                      <a:stCxn id="135" idx="6"/>
                      <a:endCxn id="132" idx="2"/>
                    </p:cNvCxnSpPr>
                    <p:nvPr/>
                  </p:nvCxnSpPr>
                  <p:spPr bwMode="auto">
                    <a:xfrm>
                      <a:off x="512197" y="133387"/>
                      <a:ext cx="240923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5" name="AutoShape 3145">
                      <a:extLst>
                        <a:ext uri="{FF2B5EF4-FFF2-40B4-BE49-F238E27FC236}">
                          <a16:creationId xmlns:a16="http://schemas.microsoft.com/office/drawing/2014/main" id="{1BB8EC02-74B5-4980-9D4F-CEFC00788395}"/>
                        </a:ext>
                      </a:extLst>
                    </p:cNvPr>
                    <p:cNvCxnSpPr>
                      <a:cxnSpLocks noChangeShapeType="1"/>
                      <a:stCxn id="129" idx="6"/>
                      <a:endCxn id="130" idx="2"/>
                    </p:cNvCxnSpPr>
                    <p:nvPr/>
                  </p:nvCxnSpPr>
                  <p:spPr bwMode="auto">
                    <a:xfrm>
                      <a:off x="393783" y="490035"/>
                      <a:ext cx="223421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6" name="AutoShape 3145">
                      <a:extLst>
                        <a:ext uri="{FF2B5EF4-FFF2-40B4-BE49-F238E27FC236}">
                          <a16:creationId xmlns:a16="http://schemas.microsoft.com/office/drawing/2014/main" id="{56B5834A-DA9E-4F9C-8543-29418B19A9F6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>
                      <a:off x="737754" y="482702"/>
                      <a:ext cx="262202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7" name="AutoShape 3145">
                      <a:extLst>
                        <a:ext uri="{FF2B5EF4-FFF2-40B4-BE49-F238E27FC236}">
                          <a16:creationId xmlns:a16="http://schemas.microsoft.com/office/drawing/2014/main" id="{38CDAA24-D6FA-4370-B30E-80E798127642}"/>
                        </a:ext>
                      </a:extLst>
                    </p:cNvPr>
                    <p:cNvCxnSpPr>
                      <a:cxnSpLocks noChangeShapeType="1"/>
                      <a:stCxn id="131" idx="6"/>
                      <a:endCxn id="134" idx="2"/>
                    </p:cNvCxnSpPr>
                    <p:nvPr/>
                  </p:nvCxnSpPr>
                  <p:spPr bwMode="auto">
                    <a:xfrm>
                      <a:off x="1129762" y="490035"/>
                      <a:ext cx="233828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8" name="AutoShape 3145">
                      <a:extLst>
                        <a:ext uri="{FF2B5EF4-FFF2-40B4-BE49-F238E27FC236}">
                          <a16:creationId xmlns:a16="http://schemas.microsoft.com/office/drawing/2014/main" id="{26824C59-D52B-4CF8-80BD-7F509ED461BF}"/>
                        </a:ext>
                      </a:extLst>
                    </p:cNvPr>
                    <p:cNvCxnSpPr>
                      <a:cxnSpLocks noChangeShapeType="1"/>
                    </p:cNvCxnSpPr>
                    <p:nvPr/>
                  </p:nvCxnSpPr>
                  <p:spPr bwMode="auto">
                    <a:xfrm flipV="1">
                      <a:off x="1501424" y="482703"/>
                      <a:ext cx="233495" cy="1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69" name="AutoShape 3145">
                      <a:extLst>
                        <a:ext uri="{FF2B5EF4-FFF2-40B4-BE49-F238E27FC236}">
                          <a16:creationId xmlns:a16="http://schemas.microsoft.com/office/drawing/2014/main" id="{FFDA27CA-7544-482F-A77B-845041EFEF01}"/>
                        </a:ext>
                      </a:extLst>
                    </p:cNvPr>
                    <p:cNvCxnSpPr>
                      <a:cxnSpLocks noChangeShapeType="1"/>
                      <a:stCxn id="136" idx="6"/>
                      <a:endCxn id="133" idx="2"/>
                    </p:cNvCxnSpPr>
                    <p:nvPr/>
                  </p:nvCxnSpPr>
                  <p:spPr bwMode="auto">
                    <a:xfrm>
                      <a:off x="1263342" y="133387"/>
                      <a:ext cx="226870" cy="0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0" name="AutoShape 3145">
                      <a:extLst>
                        <a:ext uri="{FF2B5EF4-FFF2-40B4-BE49-F238E27FC236}">
                          <a16:creationId xmlns:a16="http://schemas.microsoft.com/office/drawing/2014/main" id="{F006A358-39FE-4AB4-8A62-4F2D09B3DDDC}"/>
                        </a:ext>
                      </a:extLst>
                    </p:cNvPr>
                    <p:cNvCxnSpPr>
                      <a:cxnSpLocks noChangeShapeType="1"/>
                      <a:stCxn id="134" idx="7"/>
                      <a:endCxn id="133" idx="4"/>
                    </p:cNvCxnSpPr>
                    <p:nvPr/>
                  </p:nvCxnSpPr>
                  <p:spPr bwMode="auto">
                    <a:xfrm flipV="1">
                      <a:off x="1489651" y="207832"/>
                      <a:ext cx="74406" cy="22956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1" name="AutoShape 3145">
                      <a:extLst>
                        <a:ext uri="{FF2B5EF4-FFF2-40B4-BE49-F238E27FC236}">
                          <a16:creationId xmlns:a16="http://schemas.microsoft.com/office/drawing/2014/main" id="{84ED37A6-B611-4276-B01E-A4125BB6C588}"/>
                        </a:ext>
                      </a:extLst>
                    </p:cNvPr>
                    <p:cNvCxnSpPr>
                      <a:cxnSpLocks noChangeShapeType="1"/>
                      <a:stCxn id="131" idx="0"/>
                      <a:endCxn id="136" idx="3"/>
                    </p:cNvCxnSpPr>
                    <p:nvPr/>
                  </p:nvCxnSpPr>
                  <p:spPr bwMode="auto">
                    <a:xfrm flipV="1">
                      <a:off x="1055917" y="186028"/>
                      <a:ext cx="81364" cy="22956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2" name="AutoShape 3145">
                      <a:extLst>
                        <a:ext uri="{FF2B5EF4-FFF2-40B4-BE49-F238E27FC236}">
                          <a16:creationId xmlns:a16="http://schemas.microsoft.com/office/drawing/2014/main" id="{3B090077-9DE2-4F3E-8E5D-986D6C13F16A}"/>
                        </a:ext>
                      </a:extLst>
                    </p:cNvPr>
                    <p:cNvCxnSpPr>
                      <a:cxnSpLocks noChangeShapeType="1"/>
                      <a:stCxn id="135" idx="4"/>
                      <a:endCxn id="129" idx="7"/>
                    </p:cNvCxnSpPr>
                    <p:nvPr/>
                  </p:nvCxnSpPr>
                  <p:spPr bwMode="auto">
                    <a:xfrm flipH="1">
                      <a:off x="372155" y="207832"/>
                      <a:ext cx="66197" cy="22956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3" name="AutoShape 3145">
                      <a:extLst>
                        <a:ext uri="{FF2B5EF4-FFF2-40B4-BE49-F238E27FC236}">
                          <a16:creationId xmlns:a16="http://schemas.microsoft.com/office/drawing/2014/main" id="{9F5557BE-220B-4B52-99D5-5665B0B07AEA}"/>
                        </a:ext>
                      </a:extLst>
                    </p:cNvPr>
                    <p:cNvCxnSpPr>
                      <a:cxnSpLocks noChangeShapeType="1"/>
                      <a:stCxn id="132" idx="4"/>
                      <a:endCxn id="130" idx="7"/>
                    </p:cNvCxnSpPr>
                    <p:nvPr/>
                  </p:nvCxnSpPr>
                  <p:spPr bwMode="auto">
                    <a:xfrm flipH="1">
                      <a:off x="743265" y="207832"/>
                      <a:ext cx="83699" cy="229562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  <p:cxnSp>
                  <p:nvCxnSpPr>
                    <p:cNvPr id="179" name="AutoShape 3145">
                      <a:extLst>
                        <a:ext uri="{FF2B5EF4-FFF2-40B4-BE49-F238E27FC236}">
                          <a16:creationId xmlns:a16="http://schemas.microsoft.com/office/drawing/2014/main" id="{56B5834A-DA9E-4F9C-8543-29418B19A9F6}"/>
                        </a:ext>
                      </a:extLst>
                    </p:cNvPr>
                    <p:cNvCxnSpPr>
                      <a:cxnSpLocks noChangeShapeType="1"/>
                      <a:stCxn id="130" idx="7"/>
                      <a:endCxn id="136" idx="3"/>
                    </p:cNvCxnSpPr>
                    <p:nvPr/>
                  </p:nvCxnSpPr>
                  <p:spPr bwMode="auto">
                    <a:xfrm flipV="1">
                      <a:off x="743264" y="186028"/>
                      <a:ext cx="394016" cy="251367"/>
                    </a:xfrm>
                    <a:prstGeom prst="straightConnector1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</p:cxnSp>
              </p:grpSp>
              <p:cxnSp>
                <p:nvCxnSpPr>
                  <p:cNvPr id="162" name="Curved Connector 745">
                    <a:extLst>
                      <a:ext uri="{FF2B5EF4-FFF2-40B4-BE49-F238E27FC236}">
                        <a16:creationId xmlns:a16="http://schemas.microsoft.com/office/drawing/2014/main" id="{1AA32CCD-4559-4229-BA6B-B32FF8207640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1051630" y="-200904"/>
                    <a:ext cx="9645" cy="1473348"/>
                  </a:xfrm>
                  <a:prstGeom prst="curvedConnector3">
                    <a:avLst>
                      <a:gd name="adj1" fmla="val 1551724"/>
                    </a:avLst>
                  </a:prstGeom>
                  <a:ln w="952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9" name="TextBox 201">
                  <a:extLst>
                    <a:ext uri="{FF2B5EF4-FFF2-40B4-BE49-F238E27FC236}">
                      <a16:creationId xmlns:a16="http://schemas.microsoft.com/office/drawing/2014/main" id="{BB3C1C29-BEA0-4C36-806A-ED6EB4A62156}"/>
                    </a:ext>
                  </a:extLst>
                </p:cNvPr>
                <p:cNvSpPr txBox="1"/>
                <p:nvPr/>
              </p:nvSpPr>
              <p:spPr>
                <a:xfrm>
                  <a:off x="-14337" y="-79193"/>
                  <a:ext cx="98076" cy="16108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D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TextBox 202">
                  <a:extLst>
                    <a:ext uri="{FF2B5EF4-FFF2-40B4-BE49-F238E27FC236}">
                      <a16:creationId xmlns:a16="http://schemas.microsoft.com/office/drawing/2014/main" id="{E90DFEA8-9DBB-4E0C-847D-B0DA522D9ACD}"/>
                    </a:ext>
                  </a:extLst>
                </p:cNvPr>
                <p:cNvSpPr txBox="1"/>
                <p:nvPr/>
              </p:nvSpPr>
              <p:spPr>
                <a:xfrm>
                  <a:off x="366492" y="313642"/>
                  <a:ext cx="155388" cy="13386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TextBox 203">
                  <a:extLst>
                    <a:ext uri="{FF2B5EF4-FFF2-40B4-BE49-F238E27FC236}">
                      <a16:creationId xmlns:a16="http://schemas.microsoft.com/office/drawing/2014/main" id="{3C1DF946-9C48-4FCE-997B-1369A618E7E5}"/>
                    </a:ext>
                  </a:extLst>
                </p:cNvPr>
                <p:cNvSpPr txBox="1"/>
                <p:nvPr/>
              </p:nvSpPr>
              <p:spPr>
                <a:xfrm>
                  <a:off x="624770" y="284885"/>
                  <a:ext cx="203397" cy="2000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2" name="TextBox 204">
                  <a:extLst>
                    <a:ext uri="{FF2B5EF4-FFF2-40B4-BE49-F238E27FC236}">
                      <a16:creationId xmlns:a16="http://schemas.microsoft.com/office/drawing/2014/main" id="{00D9AB9B-8A23-45CD-9FA7-AEE81FCC09F4}"/>
                    </a:ext>
                  </a:extLst>
                </p:cNvPr>
                <p:cNvSpPr txBox="1"/>
                <p:nvPr/>
              </p:nvSpPr>
              <p:spPr>
                <a:xfrm>
                  <a:off x="1506166" y="315525"/>
                  <a:ext cx="126265" cy="12958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3" name="TextBox 205">
                  <a:extLst>
                    <a:ext uri="{FF2B5EF4-FFF2-40B4-BE49-F238E27FC236}">
                      <a16:creationId xmlns:a16="http://schemas.microsoft.com/office/drawing/2014/main" id="{86E77F9A-3265-4924-BDBC-979DEC7E0E73}"/>
                    </a:ext>
                  </a:extLst>
                </p:cNvPr>
                <p:cNvSpPr txBox="1"/>
                <p:nvPr/>
              </p:nvSpPr>
              <p:spPr>
                <a:xfrm>
                  <a:off x="795489" y="-75065"/>
                  <a:ext cx="123054" cy="1307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C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4" name="TextBox 206">
                  <a:extLst>
                    <a:ext uri="{FF2B5EF4-FFF2-40B4-BE49-F238E27FC236}">
                      <a16:creationId xmlns:a16="http://schemas.microsoft.com/office/drawing/2014/main" id="{060312DE-5890-4A67-8FA9-4CA201300183}"/>
                    </a:ext>
                  </a:extLst>
                </p:cNvPr>
                <p:cNvSpPr txBox="1"/>
                <p:nvPr/>
              </p:nvSpPr>
              <p:spPr>
                <a:xfrm>
                  <a:off x="406152" y="-72817"/>
                  <a:ext cx="105676" cy="13711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5" name="TextBox 207">
                  <a:extLst>
                    <a:ext uri="{FF2B5EF4-FFF2-40B4-BE49-F238E27FC236}">
                      <a16:creationId xmlns:a16="http://schemas.microsoft.com/office/drawing/2014/main" id="{CD0A662B-DC0B-4D52-A47B-24645CD82236}"/>
                    </a:ext>
                  </a:extLst>
                </p:cNvPr>
                <p:cNvSpPr txBox="1"/>
                <p:nvPr/>
              </p:nvSpPr>
              <p:spPr>
                <a:xfrm>
                  <a:off x="1170680" y="-73692"/>
                  <a:ext cx="123663" cy="11605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B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6" name="TextBox 208">
                  <a:extLst>
                    <a:ext uri="{FF2B5EF4-FFF2-40B4-BE49-F238E27FC236}">
                      <a16:creationId xmlns:a16="http://schemas.microsoft.com/office/drawing/2014/main" id="{DA94F620-8511-453D-A2B7-77BE8A64221C}"/>
                    </a:ext>
                  </a:extLst>
                </p:cNvPr>
                <p:cNvSpPr txBox="1"/>
                <p:nvPr/>
              </p:nvSpPr>
              <p:spPr>
                <a:xfrm>
                  <a:off x="1593750" y="-62247"/>
                  <a:ext cx="203200" cy="1098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C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7" name="TextBox 209">
                  <a:extLst>
                    <a:ext uri="{FF2B5EF4-FFF2-40B4-BE49-F238E27FC236}">
                      <a16:creationId xmlns:a16="http://schemas.microsoft.com/office/drawing/2014/main" id="{B849DBE2-7AB6-4DA0-AF9F-B2D48773854D}"/>
                    </a:ext>
                  </a:extLst>
                </p:cNvPr>
                <p:cNvSpPr txBox="1"/>
                <p:nvPr/>
              </p:nvSpPr>
              <p:spPr>
                <a:xfrm>
                  <a:off x="1802761" y="278699"/>
                  <a:ext cx="107500" cy="1467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C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8" name="TextBox 210">
                  <a:extLst>
                    <a:ext uri="{FF2B5EF4-FFF2-40B4-BE49-F238E27FC236}">
                      <a16:creationId xmlns:a16="http://schemas.microsoft.com/office/drawing/2014/main" id="{6A2636FD-B752-4D22-8177-2353BC432221}"/>
                    </a:ext>
                  </a:extLst>
                </p:cNvPr>
                <p:cNvSpPr txBox="1"/>
                <p:nvPr/>
              </p:nvSpPr>
              <p:spPr>
                <a:xfrm>
                  <a:off x="1120878" y="309563"/>
                  <a:ext cx="107187" cy="8502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9" name="TextBox 205">
                  <a:extLst>
                    <a:ext uri="{FF2B5EF4-FFF2-40B4-BE49-F238E27FC236}">
                      <a16:creationId xmlns:a16="http://schemas.microsoft.com/office/drawing/2014/main" id="{8150726F-0585-4EB8-9430-9CB764498469}"/>
                    </a:ext>
                  </a:extLst>
                </p:cNvPr>
                <p:cNvSpPr txBox="1"/>
                <p:nvPr/>
              </p:nvSpPr>
              <p:spPr>
                <a:xfrm>
                  <a:off x="620532" y="2542"/>
                  <a:ext cx="60038" cy="951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0" name="TextBox 205">
                  <a:extLst>
                    <a:ext uri="{FF2B5EF4-FFF2-40B4-BE49-F238E27FC236}">
                      <a16:creationId xmlns:a16="http://schemas.microsoft.com/office/drawing/2014/main" id="{46DEBC57-F0CB-498E-BFD5-CD9867FE3773}"/>
                    </a:ext>
                  </a:extLst>
                </p:cNvPr>
                <p:cNvSpPr txBox="1"/>
                <p:nvPr/>
              </p:nvSpPr>
              <p:spPr>
                <a:xfrm>
                  <a:off x="320684" y="202971"/>
                  <a:ext cx="60038" cy="951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1" name="TextBox 205">
                  <a:extLst>
                    <a:ext uri="{FF2B5EF4-FFF2-40B4-BE49-F238E27FC236}">
                      <a16:creationId xmlns:a16="http://schemas.microsoft.com/office/drawing/2014/main" id="{C9347E5F-756D-4184-B75C-E834A1989F9F}"/>
                    </a:ext>
                  </a:extLst>
                </p:cNvPr>
                <p:cNvSpPr txBox="1"/>
                <p:nvPr/>
              </p:nvSpPr>
              <p:spPr>
                <a:xfrm>
                  <a:off x="1058561" y="186388"/>
                  <a:ext cx="60038" cy="951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2" name="TextBox 205">
                  <a:extLst>
                    <a:ext uri="{FF2B5EF4-FFF2-40B4-BE49-F238E27FC236}">
                      <a16:creationId xmlns:a16="http://schemas.microsoft.com/office/drawing/2014/main" id="{5D8520C1-26A9-43B1-BB26-9FA2847EFC72}"/>
                    </a:ext>
                  </a:extLst>
                </p:cNvPr>
                <p:cNvSpPr txBox="1"/>
                <p:nvPr/>
              </p:nvSpPr>
              <p:spPr>
                <a:xfrm>
                  <a:off x="1378261" y="-2222"/>
                  <a:ext cx="60038" cy="951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3" name="TextBox 205">
                  <a:extLst>
                    <a:ext uri="{FF2B5EF4-FFF2-40B4-BE49-F238E27FC236}">
                      <a16:creationId xmlns:a16="http://schemas.microsoft.com/office/drawing/2014/main" id="{C793DF2E-54E1-4105-8C60-710C46E52954}"/>
                    </a:ext>
                  </a:extLst>
                </p:cNvPr>
                <p:cNvSpPr txBox="1"/>
                <p:nvPr/>
              </p:nvSpPr>
              <p:spPr>
                <a:xfrm>
                  <a:off x="1446128" y="199055"/>
                  <a:ext cx="60038" cy="951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4" name="TextBox 205">
                  <a:extLst>
                    <a:ext uri="{FF2B5EF4-FFF2-40B4-BE49-F238E27FC236}">
                      <a16:creationId xmlns:a16="http://schemas.microsoft.com/office/drawing/2014/main" id="{084F80CC-0C4A-4BF2-955E-DE2F2445372A}"/>
                    </a:ext>
                  </a:extLst>
                </p:cNvPr>
                <p:cNvSpPr txBox="1"/>
                <p:nvPr/>
              </p:nvSpPr>
              <p:spPr>
                <a:xfrm>
                  <a:off x="1613956" y="435819"/>
                  <a:ext cx="60038" cy="951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5" name="TextBox 205">
                  <a:extLst>
                    <a:ext uri="{FF2B5EF4-FFF2-40B4-BE49-F238E27FC236}">
                      <a16:creationId xmlns:a16="http://schemas.microsoft.com/office/drawing/2014/main" id="{F680C7FE-DED6-45E2-859C-4C9C4585BE64}"/>
                    </a:ext>
                  </a:extLst>
                </p:cNvPr>
                <p:cNvSpPr txBox="1"/>
                <p:nvPr/>
              </p:nvSpPr>
              <p:spPr>
                <a:xfrm>
                  <a:off x="1253618" y="436664"/>
                  <a:ext cx="60038" cy="951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6" name="TextBox 205">
                  <a:extLst>
                    <a:ext uri="{FF2B5EF4-FFF2-40B4-BE49-F238E27FC236}">
                      <a16:creationId xmlns:a16="http://schemas.microsoft.com/office/drawing/2014/main" id="{81F35917-8B6E-4CB2-9ED5-D7508B1E3129}"/>
                    </a:ext>
                  </a:extLst>
                </p:cNvPr>
                <p:cNvSpPr txBox="1"/>
                <p:nvPr/>
              </p:nvSpPr>
              <p:spPr>
                <a:xfrm>
                  <a:off x="865704" y="439598"/>
                  <a:ext cx="60038" cy="951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7" name="TextBox 205">
                  <a:extLst>
                    <a:ext uri="{FF2B5EF4-FFF2-40B4-BE49-F238E27FC236}">
                      <a16:creationId xmlns:a16="http://schemas.microsoft.com/office/drawing/2014/main" id="{E1DF354A-AE63-4D38-8942-1C0EB1DF4041}"/>
                    </a:ext>
                  </a:extLst>
                </p:cNvPr>
                <p:cNvSpPr txBox="1"/>
                <p:nvPr/>
              </p:nvSpPr>
              <p:spPr>
                <a:xfrm>
                  <a:off x="1040988" y="628058"/>
                  <a:ext cx="60038" cy="951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dirty="0"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8" name="TextBox 205">
                  <a:extLst>
                    <a:ext uri="{FF2B5EF4-FFF2-40B4-BE49-F238E27FC236}">
                      <a16:creationId xmlns:a16="http://schemas.microsoft.com/office/drawing/2014/main" id="{F8114DD1-66F5-435C-8DFF-4AEDF8F1FD51}"/>
                    </a:ext>
                  </a:extLst>
                </p:cNvPr>
                <p:cNvSpPr txBox="1"/>
                <p:nvPr/>
              </p:nvSpPr>
              <p:spPr>
                <a:xfrm>
                  <a:off x="155640" y="202307"/>
                  <a:ext cx="60038" cy="951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4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9" name="TextBox 205">
                  <a:extLst>
                    <a:ext uri="{FF2B5EF4-FFF2-40B4-BE49-F238E27FC236}">
                      <a16:creationId xmlns:a16="http://schemas.microsoft.com/office/drawing/2014/main" id="{F951BBFC-838E-4C75-9F33-B80F06BD0E1C}"/>
                    </a:ext>
                  </a:extLst>
                </p:cNvPr>
                <p:cNvSpPr txBox="1"/>
                <p:nvPr/>
              </p:nvSpPr>
              <p:spPr>
                <a:xfrm>
                  <a:off x="698524" y="218514"/>
                  <a:ext cx="60038" cy="951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3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60" name="TextBox 205">
                  <a:extLst>
                    <a:ext uri="{FF2B5EF4-FFF2-40B4-BE49-F238E27FC236}">
                      <a16:creationId xmlns:a16="http://schemas.microsoft.com/office/drawing/2014/main" id="{E470A2AB-6423-45F1-B1C4-ED9F1EA458C4}"/>
                    </a:ext>
                  </a:extLst>
                </p:cNvPr>
                <p:cNvSpPr txBox="1"/>
                <p:nvPr/>
              </p:nvSpPr>
              <p:spPr>
                <a:xfrm>
                  <a:off x="501605" y="435819"/>
                  <a:ext cx="60038" cy="951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3" name="TextBox 205">
                  <a:extLst>
                    <a:ext uri="{FF2B5EF4-FFF2-40B4-BE49-F238E27FC236}">
                      <a16:creationId xmlns:a16="http://schemas.microsoft.com/office/drawing/2014/main" id="{C9347E5F-756D-4184-B75C-E834A1989F9F}"/>
                    </a:ext>
                  </a:extLst>
                </p:cNvPr>
                <p:cNvSpPr txBox="1"/>
                <p:nvPr/>
              </p:nvSpPr>
              <p:spPr>
                <a:xfrm>
                  <a:off x="933176" y="166673"/>
                  <a:ext cx="60038" cy="9512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 algn="just">
                    <a:lnSpc>
                      <a:spcPct val="150000"/>
                    </a:lnSpc>
                    <a:spcBef>
                      <a:spcPts val="10"/>
                    </a:spcBef>
                    <a:spcAft>
                      <a:spcPts val="400"/>
                    </a:spcAft>
                  </a:pPr>
                  <a:r>
                    <a:rPr lang="en-CA" kern="1200" dirty="0"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en-CA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1A2EC5A5-8EE8-4904-85D0-334E22EDF2F7}"/>
                  </a:ext>
                </a:extLst>
              </p:cNvPr>
              <p:cNvSpPr/>
              <p:nvPr/>
            </p:nvSpPr>
            <p:spPr>
              <a:xfrm>
                <a:off x="754238" y="2041749"/>
                <a:ext cx="382326" cy="3810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</a:t>
                </a: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A6A23985-28A1-4AF9-A460-36D21C706B02}"/>
                  </a:ext>
                </a:extLst>
              </p:cNvPr>
              <p:cNvSpPr/>
              <p:nvPr/>
            </p:nvSpPr>
            <p:spPr>
              <a:xfrm>
                <a:off x="1544862" y="2954387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6</a:t>
                </a: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EE8E3A6-DA59-453D-BE47-477DD539A32F}"/>
                  </a:ext>
                </a:extLst>
              </p:cNvPr>
              <p:cNvSpPr/>
              <p:nvPr/>
            </p:nvSpPr>
            <p:spPr>
              <a:xfrm>
                <a:off x="2505560" y="2954387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8</a:t>
                </a:r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F91927E-88CC-49A2-9995-4979C4EE59A4}"/>
                  </a:ext>
                </a:extLst>
              </p:cNvPr>
              <p:cNvSpPr/>
              <p:nvPr/>
            </p:nvSpPr>
            <p:spPr>
              <a:xfrm>
                <a:off x="3450101" y="2954387"/>
                <a:ext cx="382326" cy="381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7</a:t>
                </a:r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1F351E2A-1BC5-485F-BCDF-7342E94843B2}"/>
                  </a:ext>
                </a:extLst>
              </p:cNvPr>
              <p:cNvSpPr/>
              <p:nvPr/>
            </p:nvSpPr>
            <p:spPr>
              <a:xfrm>
                <a:off x="2857407" y="2041749"/>
                <a:ext cx="382326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2</a:t>
                </a:r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DF3A7AE-86CA-49AC-93DB-C242B1D365BB}"/>
                  </a:ext>
                </a:extLst>
              </p:cNvPr>
              <p:cNvSpPr/>
              <p:nvPr/>
            </p:nvSpPr>
            <p:spPr>
              <a:xfrm>
                <a:off x="4765529" y="2041749"/>
                <a:ext cx="382326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4</a:t>
                </a:r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2A11C8D6-82B5-404C-BDD9-7688F7268D71}"/>
                  </a:ext>
                </a:extLst>
              </p:cNvPr>
              <p:cNvSpPr/>
              <p:nvPr/>
            </p:nvSpPr>
            <p:spPr>
              <a:xfrm>
                <a:off x="4437741" y="2954387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9</a:t>
                </a:r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C87D9A51-5447-469A-8137-AA9E02C7D3DA}"/>
                  </a:ext>
                </a:extLst>
              </p:cNvPr>
              <p:cNvSpPr/>
              <p:nvPr/>
            </p:nvSpPr>
            <p:spPr>
              <a:xfrm>
                <a:off x="1851401" y="2041749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3</a:t>
                </a:r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868C557F-A1FB-47ED-8F37-C1C650F5C9F5}"/>
                  </a:ext>
                </a:extLst>
              </p:cNvPr>
              <p:cNvSpPr/>
              <p:nvPr/>
            </p:nvSpPr>
            <p:spPr>
              <a:xfrm>
                <a:off x="3795902" y="2041749"/>
                <a:ext cx="382326" cy="3810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5</a:t>
                </a: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E181929A-A133-4BF3-9147-6F4342475F03}"/>
                  </a:ext>
                </a:extLst>
              </p:cNvPr>
              <p:cNvSpPr/>
              <p:nvPr/>
            </p:nvSpPr>
            <p:spPr>
              <a:xfrm>
                <a:off x="5387616" y="2954387"/>
                <a:ext cx="628125" cy="3810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10</a:t>
                </a:r>
              </a:p>
            </p:txBody>
          </p:sp>
        </p:grpSp>
        <p:cxnSp>
          <p:nvCxnSpPr>
            <p:cNvPr id="122" name="Curved Connector 622">
              <a:extLst>
                <a:ext uri="{FF2B5EF4-FFF2-40B4-BE49-F238E27FC236}">
                  <a16:creationId xmlns:a16="http://schemas.microsoft.com/office/drawing/2014/main" id="{A871F277-2245-4B3A-B656-F250F9758526}"/>
                </a:ext>
              </a:extLst>
            </p:cNvPr>
            <p:cNvCxnSpPr>
              <a:cxnSpLocks/>
              <a:stCxn id="131" idx="3"/>
              <a:endCxn id="129" idx="5"/>
            </p:cNvCxnSpPr>
            <p:nvPr/>
          </p:nvCxnSpPr>
          <p:spPr>
            <a:xfrm rot="5400000">
              <a:off x="2880769" y="4165219"/>
              <a:ext cx="12700" cy="1634893"/>
            </a:xfrm>
            <a:prstGeom prst="curvedConnector3">
              <a:avLst>
                <a:gd name="adj1" fmla="val 1751850"/>
              </a:avLst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3" name="Curved Connector 622">
              <a:extLst>
                <a:ext uri="{FF2B5EF4-FFF2-40B4-BE49-F238E27FC236}">
                  <a16:creationId xmlns:a16="http://schemas.microsoft.com/office/drawing/2014/main" id="{B201E860-6CBE-4E44-A0E3-D34C9EA92DBB}"/>
                </a:ext>
              </a:extLst>
            </p:cNvPr>
            <p:cNvCxnSpPr>
              <a:cxnSpLocks/>
              <a:stCxn id="137" idx="3"/>
              <a:endCxn id="130" idx="4"/>
            </p:cNvCxnSpPr>
            <p:nvPr/>
          </p:nvCxnSpPr>
          <p:spPr>
            <a:xfrm rot="5400000">
              <a:off x="4252389" y="3619123"/>
              <a:ext cx="55796" cy="2782880"/>
            </a:xfrm>
            <a:prstGeom prst="curvedConnector3">
              <a:avLst>
                <a:gd name="adj1" fmla="val 509707"/>
              </a:avLst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4" name="Curved Connector 622">
              <a:extLst>
                <a:ext uri="{FF2B5EF4-FFF2-40B4-BE49-F238E27FC236}">
                  <a16:creationId xmlns:a16="http://schemas.microsoft.com/office/drawing/2014/main" id="{5EC9D7B1-B594-45B2-B911-EDA1461CF821}"/>
                </a:ext>
              </a:extLst>
            </p:cNvPr>
            <p:cNvCxnSpPr>
              <a:cxnSpLocks/>
              <a:stCxn id="137" idx="3"/>
              <a:endCxn id="131" idx="5"/>
            </p:cNvCxnSpPr>
            <p:nvPr/>
          </p:nvCxnSpPr>
          <p:spPr>
            <a:xfrm rot="5400000">
              <a:off x="4820144" y="4131082"/>
              <a:ext cx="12700" cy="1703166"/>
            </a:xfrm>
            <a:prstGeom prst="curvedConnector3">
              <a:avLst>
                <a:gd name="adj1" fmla="val 2239339"/>
              </a:avLst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Curved Connector 622">
              <a:extLst>
                <a:ext uri="{FF2B5EF4-FFF2-40B4-BE49-F238E27FC236}">
                  <a16:creationId xmlns:a16="http://schemas.microsoft.com/office/drawing/2014/main" id="{C08FB08E-CEFF-4368-93D7-42AD376766B4}"/>
                </a:ext>
              </a:extLst>
            </p:cNvPr>
            <p:cNvCxnSpPr>
              <a:cxnSpLocks/>
              <a:stCxn id="134" idx="1"/>
              <a:endCxn id="130" idx="7"/>
            </p:cNvCxnSpPr>
            <p:nvPr/>
          </p:nvCxnSpPr>
          <p:spPr>
            <a:xfrm rot="16200000" flipV="1">
              <a:off x="3854938" y="3882339"/>
              <a:ext cx="12700" cy="1661835"/>
            </a:xfrm>
            <a:prstGeom prst="curvedConnector3">
              <a:avLst>
                <a:gd name="adj1" fmla="val 2239339"/>
              </a:avLst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AutoShape 3145">
              <a:extLst>
                <a:ext uri="{FF2B5EF4-FFF2-40B4-BE49-F238E27FC236}">
                  <a16:creationId xmlns:a16="http://schemas.microsoft.com/office/drawing/2014/main" id="{6F1A2B4E-A24C-4212-BED2-1116408085FD}"/>
                </a:ext>
              </a:extLst>
            </p:cNvPr>
            <p:cNvCxnSpPr>
              <a:cxnSpLocks noChangeShapeType="1"/>
              <a:stCxn id="136" idx="5"/>
              <a:endCxn id="134" idx="0"/>
            </p:cNvCxnSpPr>
            <p:nvPr/>
          </p:nvCxnSpPr>
          <p:spPr bwMode="auto">
            <a:xfrm>
              <a:off x="4314362" y="4070027"/>
              <a:ext cx="506666" cy="587434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4" name="Curved Connector 622">
              <a:extLst>
                <a:ext uri="{FF2B5EF4-FFF2-40B4-BE49-F238E27FC236}">
                  <a16:creationId xmlns:a16="http://schemas.microsoft.com/office/drawing/2014/main" id="{4174E130-50C8-4CAB-85B5-37A1466A6095}"/>
                </a:ext>
              </a:extLst>
            </p:cNvPr>
            <p:cNvCxnSpPr>
              <a:cxnSpLocks/>
              <a:stCxn id="134" idx="4"/>
              <a:endCxn id="129" idx="5"/>
            </p:cNvCxnSpPr>
            <p:nvPr/>
          </p:nvCxnSpPr>
          <p:spPr>
            <a:xfrm rot="5400000" flipH="1">
              <a:off x="3414277" y="3631710"/>
              <a:ext cx="55796" cy="2757706"/>
            </a:xfrm>
            <a:prstGeom prst="curvedConnector3">
              <a:avLst>
                <a:gd name="adj1" fmla="val -147950"/>
              </a:avLst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7" name="AutoShape 3145">
              <a:extLst>
                <a:ext uri="{FF2B5EF4-FFF2-40B4-BE49-F238E27FC236}">
                  <a16:creationId xmlns:a16="http://schemas.microsoft.com/office/drawing/2014/main" id="{A7923368-1F88-426B-BBB8-8C9B0FFF92AC}"/>
                </a:ext>
              </a:extLst>
            </p:cNvPr>
            <p:cNvCxnSpPr>
              <a:cxnSpLocks noChangeShapeType="1"/>
              <a:stCxn id="132" idx="3"/>
              <a:endCxn id="129" idx="7"/>
            </p:cNvCxnSpPr>
            <p:nvPr/>
          </p:nvCxnSpPr>
          <p:spPr bwMode="auto">
            <a:xfrm flipH="1">
              <a:off x="2063322" y="4070027"/>
              <a:ext cx="1042199" cy="643230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2" name="AutoShape 3145">
              <a:extLst>
                <a:ext uri="{FF2B5EF4-FFF2-40B4-BE49-F238E27FC236}">
                  <a16:creationId xmlns:a16="http://schemas.microsoft.com/office/drawing/2014/main" id="{DBD62807-E4EC-45DA-88BE-56148C155B71}"/>
                </a:ext>
              </a:extLst>
            </p:cNvPr>
            <p:cNvCxnSpPr>
              <a:cxnSpLocks noChangeShapeType="1"/>
              <a:stCxn id="136" idx="2"/>
              <a:endCxn id="129" idx="7"/>
            </p:cNvCxnSpPr>
            <p:nvPr/>
          </p:nvCxnSpPr>
          <p:spPr bwMode="auto">
            <a:xfrm flipH="1">
              <a:off x="2063322" y="3935323"/>
              <a:ext cx="1924704" cy="777934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5" name="AutoShape 3145">
              <a:extLst>
                <a:ext uri="{FF2B5EF4-FFF2-40B4-BE49-F238E27FC236}">
                  <a16:creationId xmlns:a16="http://schemas.microsoft.com/office/drawing/2014/main" id="{1EBEBCA7-112E-4577-AA24-C114157717A3}"/>
                </a:ext>
              </a:extLst>
            </p:cNvPr>
            <p:cNvCxnSpPr>
              <a:cxnSpLocks noChangeShapeType="1"/>
              <a:stCxn id="133" idx="2"/>
              <a:endCxn id="129" idx="7"/>
            </p:cNvCxnSpPr>
            <p:nvPr/>
          </p:nvCxnSpPr>
          <p:spPr bwMode="auto">
            <a:xfrm flipH="1">
              <a:off x="2063322" y="3935323"/>
              <a:ext cx="2894331" cy="777934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88" name="AutoShape 3145">
              <a:extLst>
                <a:ext uri="{FF2B5EF4-FFF2-40B4-BE49-F238E27FC236}">
                  <a16:creationId xmlns:a16="http://schemas.microsoft.com/office/drawing/2014/main" id="{352AD921-8499-4093-AFC3-17B23A7B2CD5}"/>
                </a:ext>
              </a:extLst>
            </p:cNvPr>
            <p:cNvCxnSpPr>
              <a:cxnSpLocks noChangeShapeType="1"/>
              <a:stCxn id="135" idx="2"/>
              <a:endCxn id="128" idx="6"/>
            </p:cNvCxnSpPr>
            <p:nvPr/>
          </p:nvCxnSpPr>
          <p:spPr bwMode="auto">
            <a:xfrm flipH="1">
              <a:off x="1328688" y="3935323"/>
              <a:ext cx="714837" cy="0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2" name="Curved Connector 622">
              <a:extLst>
                <a:ext uri="{FF2B5EF4-FFF2-40B4-BE49-F238E27FC236}">
                  <a16:creationId xmlns:a16="http://schemas.microsoft.com/office/drawing/2014/main" id="{88C95AAC-BA9C-46CC-B315-909B6B355B60}"/>
                </a:ext>
              </a:extLst>
            </p:cNvPr>
            <p:cNvCxnSpPr>
              <a:cxnSpLocks/>
              <a:stCxn id="132" idx="0"/>
              <a:endCxn id="128" idx="7"/>
            </p:cNvCxnSpPr>
            <p:nvPr/>
          </p:nvCxnSpPr>
          <p:spPr>
            <a:xfrm rot="16200000" flipH="1" flipV="1">
              <a:off x="2228798" y="2788723"/>
              <a:ext cx="55796" cy="1967996"/>
            </a:xfrm>
            <a:prstGeom prst="curvedConnector3">
              <a:avLst>
                <a:gd name="adj1" fmla="val -409707"/>
              </a:avLst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5" name="Curved Connector 622">
              <a:extLst>
                <a:ext uri="{FF2B5EF4-FFF2-40B4-BE49-F238E27FC236}">
                  <a16:creationId xmlns:a16="http://schemas.microsoft.com/office/drawing/2014/main" id="{77309163-BF17-4ADA-A5B1-B8378CEC36CF}"/>
                </a:ext>
              </a:extLst>
            </p:cNvPr>
            <p:cNvCxnSpPr>
              <a:cxnSpLocks/>
              <a:stCxn id="136" idx="1"/>
              <a:endCxn id="128" idx="7"/>
            </p:cNvCxnSpPr>
            <p:nvPr/>
          </p:nvCxnSpPr>
          <p:spPr>
            <a:xfrm rot="16200000" flipV="1">
              <a:off x="2658357" y="2414960"/>
              <a:ext cx="12700" cy="2771318"/>
            </a:xfrm>
            <a:prstGeom prst="curvedConnector3">
              <a:avLst>
                <a:gd name="adj1" fmla="val 2239339"/>
              </a:avLst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9" name="Curved Connector 622">
              <a:extLst>
                <a:ext uri="{FF2B5EF4-FFF2-40B4-BE49-F238E27FC236}">
                  <a16:creationId xmlns:a16="http://schemas.microsoft.com/office/drawing/2014/main" id="{F0333EA6-125D-4F54-9301-50C798ECD650}"/>
                </a:ext>
              </a:extLst>
            </p:cNvPr>
            <p:cNvCxnSpPr>
              <a:cxnSpLocks/>
              <a:stCxn id="133" idx="1"/>
              <a:endCxn id="128" idx="7"/>
            </p:cNvCxnSpPr>
            <p:nvPr/>
          </p:nvCxnSpPr>
          <p:spPr>
            <a:xfrm rot="16200000" flipV="1">
              <a:off x="3143171" y="1930146"/>
              <a:ext cx="12700" cy="3740945"/>
            </a:xfrm>
            <a:prstGeom prst="curvedConnector3">
              <a:avLst>
                <a:gd name="adj1" fmla="val 3521528"/>
              </a:avLst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5" name="Curved Connector 622">
              <a:extLst>
                <a:ext uri="{FF2B5EF4-FFF2-40B4-BE49-F238E27FC236}">
                  <a16:creationId xmlns:a16="http://schemas.microsoft.com/office/drawing/2014/main" id="{E767C8AD-AB9F-47FB-ABA2-A0EAD96FECE3}"/>
                </a:ext>
              </a:extLst>
            </p:cNvPr>
            <p:cNvCxnSpPr>
              <a:cxnSpLocks/>
              <a:stCxn id="136" idx="1"/>
              <a:endCxn id="135" idx="7"/>
            </p:cNvCxnSpPr>
            <p:nvPr/>
          </p:nvCxnSpPr>
          <p:spPr>
            <a:xfrm rot="16200000" flipV="1">
              <a:off x="3206939" y="2963541"/>
              <a:ext cx="12700" cy="1674155"/>
            </a:xfrm>
            <a:prstGeom prst="curvedConnector3">
              <a:avLst>
                <a:gd name="adj1" fmla="val 2239339"/>
              </a:avLst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9" name="Curved Connector 622">
              <a:extLst>
                <a:ext uri="{FF2B5EF4-FFF2-40B4-BE49-F238E27FC236}">
                  <a16:creationId xmlns:a16="http://schemas.microsoft.com/office/drawing/2014/main" id="{466DB73F-BF9B-4704-9A23-BAB832FB21CD}"/>
                </a:ext>
              </a:extLst>
            </p:cNvPr>
            <p:cNvCxnSpPr>
              <a:cxnSpLocks/>
              <a:stCxn id="133" idx="1"/>
              <a:endCxn id="135" idx="7"/>
            </p:cNvCxnSpPr>
            <p:nvPr/>
          </p:nvCxnSpPr>
          <p:spPr>
            <a:xfrm rot="16200000" flipV="1">
              <a:off x="3691752" y="2478728"/>
              <a:ext cx="12700" cy="2643782"/>
            </a:xfrm>
            <a:prstGeom prst="curvedConnector3">
              <a:avLst>
                <a:gd name="adj1" fmla="val 1039339"/>
              </a:avLst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4" name="AutoShape 3145">
              <a:extLst>
                <a:ext uri="{FF2B5EF4-FFF2-40B4-BE49-F238E27FC236}">
                  <a16:creationId xmlns:a16="http://schemas.microsoft.com/office/drawing/2014/main" id="{2EFA4CAD-2779-447D-ADAD-3BA239CCC934}"/>
                </a:ext>
              </a:extLst>
            </p:cNvPr>
            <p:cNvCxnSpPr>
              <a:cxnSpLocks noChangeShapeType="1"/>
              <a:stCxn id="131" idx="1"/>
              <a:endCxn id="128" idx="5"/>
            </p:cNvCxnSpPr>
            <p:nvPr/>
          </p:nvCxnSpPr>
          <p:spPr bwMode="auto">
            <a:xfrm flipH="1" flipV="1">
              <a:off x="1272698" y="4070027"/>
              <a:ext cx="2425517" cy="643230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7" name="AutoShape 3145">
              <a:extLst>
                <a:ext uri="{FF2B5EF4-FFF2-40B4-BE49-F238E27FC236}">
                  <a16:creationId xmlns:a16="http://schemas.microsoft.com/office/drawing/2014/main" id="{9FE76702-2728-4BE4-9282-2CC9121B57F6}"/>
                </a:ext>
              </a:extLst>
            </p:cNvPr>
            <p:cNvCxnSpPr>
              <a:cxnSpLocks noChangeShapeType="1"/>
              <a:stCxn id="130" idx="1"/>
              <a:endCxn id="128" idx="5"/>
            </p:cNvCxnSpPr>
            <p:nvPr/>
          </p:nvCxnSpPr>
          <p:spPr bwMode="auto">
            <a:xfrm flipH="1" flipV="1">
              <a:off x="1272698" y="4070027"/>
              <a:ext cx="1480976" cy="643230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1" name="AutoShape 3145">
              <a:extLst>
                <a:ext uri="{FF2B5EF4-FFF2-40B4-BE49-F238E27FC236}">
                  <a16:creationId xmlns:a16="http://schemas.microsoft.com/office/drawing/2014/main" id="{8C840494-4F2A-471A-9612-5264BE91A6FB}"/>
                </a:ext>
              </a:extLst>
            </p:cNvPr>
            <p:cNvCxnSpPr>
              <a:cxnSpLocks noChangeShapeType="1"/>
              <a:stCxn id="134" idx="1"/>
              <a:endCxn id="128" idx="5"/>
            </p:cNvCxnSpPr>
            <p:nvPr/>
          </p:nvCxnSpPr>
          <p:spPr bwMode="auto">
            <a:xfrm flipH="1" flipV="1">
              <a:off x="1272698" y="4070027"/>
              <a:ext cx="3413157" cy="643230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9" name="AutoShape 3145">
              <a:extLst>
                <a:ext uri="{FF2B5EF4-FFF2-40B4-BE49-F238E27FC236}">
                  <a16:creationId xmlns:a16="http://schemas.microsoft.com/office/drawing/2014/main" id="{22653E9F-3169-4FCE-9813-BFE9B7B1BAA9}"/>
                </a:ext>
              </a:extLst>
            </p:cNvPr>
            <p:cNvCxnSpPr>
              <a:cxnSpLocks noChangeShapeType="1"/>
              <a:stCxn id="137" idx="1"/>
              <a:endCxn id="128" idx="6"/>
            </p:cNvCxnSpPr>
            <p:nvPr/>
          </p:nvCxnSpPr>
          <p:spPr bwMode="auto">
            <a:xfrm flipH="1" flipV="1">
              <a:off x="1328688" y="3935323"/>
              <a:ext cx="4343039" cy="777934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3" name="AutoShape 3145">
              <a:extLst>
                <a:ext uri="{FF2B5EF4-FFF2-40B4-BE49-F238E27FC236}">
                  <a16:creationId xmlns:a16="http://schemas.microsoft.com/office/drawing/2014/main" id="{0BCEC380-6911-4B5A-9DEC-E7A55783F79F}"/>
                </a:ext>
              </a:extLst>
            </p:cNvPr>
            <p:cNvCxnSpPr>
              <a:cxnSpLocks noChangeShapeType="1"/>
              <a:stCxn id="130" idx="1"/>
              <a:endCxn id="135" idx="5"/>
            </p:cNvCxnSpPr>
            <p:nvPr/>
          </p:nvCxnSpPr>
          <p:spPr bwMode="auto">
            <a:xfrm flipH="1" flipV="1">
              <a:off x="2369861" y="4070027"/>
              <a:ext cx="383813" cy="643230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7" name="AutoShape 3145">
              <a:extLst>
                <a:ext uri="{FF2B5EF4-FFF2-40B4-BE49-F238E27FC236}">
                  <a16:creationId xmlns:a16="http://schemas.microsoft.com/office/drawing/2014/main" id="{C0AC1BC4-0E73-4B7E-8BA1-89A319F394F5}"/>
                </a:ext>
              </a:extLst>
            </p:cNvPr>
            <p:cNvCxnSpPr>
              <a:cxnSpLocks noChangeShapeType="1"/>
              <a:stCxn id="136" idx="2"/>
              <a:endCxn id="132" idx="6"/>
            </p:cNvCxnSpPr>
            <p:nvPr/>
          </p:nvCxnSpPr>
          <p:spPr bwMode="auto">
            <a:xfrm flipH="1">
              <a:off x="3431857" y="3935323"/>
              <a:ext cx="556169" cy="0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1" name="AutoShape 3145">
              <a:extLst>
                <a:ext uri="{FF2B5EF4-FFF2-40B4-BE49-F238E27FC236}">
                  <a16:creationId xmlns:a16="http://schemas.microsoft.com/office/drawing/2014/main" id="{977201DB-D291-4867-84A1-1A3D9C124E08}"/>
                </a:ext>
              </a:extLst>
            </p:cNvPr>
            <p:cNvCxnSpPr>
              <a:cxnSpLocks noChangeShapeType="1"/>
              <a:stCxn id="131" idx="1"/>
              <a:endCxn id="132" idx="5"/>
            </p:cNvCxnSpPr>
            <p:nvPr/>
          </p:nvCxnSpPr>
          <p:spPr bwMode="auto">
            <a:xfrm flipH="1" flipV="1">
              <a:off x="3375867" y="4070027"/>
              <a:ext cx="322348" cy="643230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2" name="AutoShape 3145">
              <a:extLst>
                <a:ext uri="{FF2B5EF4-FFF2-40B4-BE49-F238E27FC236}">
                  <a16:creationId xmlns:a16="http://schemas.microsoft.com/office/drawing/2014/main" id="{8D815D01-CA19-4D0D-9C32-9010A98CC567}"/>
                </a:ext>
              </a:extLst>
            </p:cNvPr>
            <p:cNvCxnSpPr>
              <a:cxnSpLocks noChangeShapeType="1"/>
              <a:stCxn id="134" idx="1"/>
              <a:endCxn id="132" idx="5"/>
            </p:cNvCxnSpPr>
            <p:nvPr/>
          </p:nvCxnSpPr>
          <p:spPr bwMode="auto">
            <a:xfrm flipH="1" flipV="1">
              <a:off x="3375867" y="4070027"/>
              <a:ext cx="1309988" cy="643230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3" name="AutoShape 3145">
              <a:extLst>
                <a:ext uri="{FF2B5EF4-FFF2-40B4-BE49-F238E27FC236}">
                  <a16:creationId xmlns:a16="http://schemas.microsoft.com/office/drawing/2014/main" id="{1FE4BFB9-2A5C-40C3-A8D4-8C0C262E523E}"/>
                </a:ext>
              </a:extLst>
            </p:cNvPr>
            <p:cNvCxnSpPr>
              <a:cxnSpLocks noChangeShapeType="1"/>
              <a:stCxn id="137" idx="1"/>
              <a:endCxn id="132" idx="5"/>
            </p:cNvCxnSpPr>
            <p:nvPr/>
          </p:nvCxnSpPr>
          <p:spPr bwMode="auto">
            <a:xfrm flipH="1" flipV="1">
              <a:off x="3375867" y="4070027"/>
              <a:ext cx="2295860" cy="643230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4" name="Curved Connector 622">
              <a:extLst>
                <a:ext uri="{FF2B5EF4-FFF2-40B4-BE49-F238E27FC236}">
                  <a16:creationId xmlns:a16="http://schemas.microsoft.com/office/drawing/2014/main" id="{D764B72F-7CFD-4212-97D8-BC2048CD323F}"/>
                </a:ext>
              </a:extLst>
            </p:cNvPr>
            <p:cNvCxnSpPr>
              <a:cxnSpLocks/>
              <a:stCxn id="133" idx="1"/>
              <a:endCxn id="132" idx="7"/>
            </p:cNvCxnSpPr>
            <p:nvPr/>
          </p:nvCxnSpPr>
          <p:spPr>
            <a:xfrm rot="16200000" flipV="1">
              <a:off x="4194755" y="2981731"/>
              <a:ext cx="12700" cy="1637776"/>
            </a:xfrm>
            <a:prstGeom prst="curvedConnector3">
              <a:avLst>
                <a:gd name="adj1" fmla="val 2239339"/>
              </a:avLst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0" name="AutoShape 3145">
              <a:extLst>
                <a:ext uri="{FF2B5EF4-FFF2-40B4-BE49-F238E27FC236}">
                  <a16:creationId xmlns:a16="http://schemas.microsoft.com/office/drawing/2014/main" id="{AACBE84B-39E3-4A99-829B-E486458E8975}"/>
                </a:ext>
              </a:extLst>
            </p:cNvPr>
            <p:cNvCxnSpPr>
              <a:cxnSpLocks noChangeShapeType="1"/>
              <a:stCxn id="137" idx="0"/>
              <a:endCxn id="136" idx="5"/>
            </p:cNvCxnSpPr>
            <p:nvPr/>
          </p:nvCxnSpPr>
          <p:spPr bwMode="auto">
            <a:xfrm flipH="1" flipV="1">
              <a:off x="4314362" y="4070027"/>
              <a:ext cx="1579441" cy="587434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1" name="AutoShape 3145">
              <a:extLst>
                <a:ext uri="{FF2B5EF4-FFF2-40B4-BE49-F238E27FC236}">
                  <a16:creationId xmlns:a16="http://schemas.microsoft.com/office/drawing/2014/main" id="{5CBD88A7-EF3E-4839-9CF2-FFC6F8A3E816}"/>
                </a:ext>
              </a:extLst>
            </p:cNvPr>
            <p:cNvCxnSpPr>
              <a:cxnSpLocks noChangeShapeType="1"/>
              <a:stCxn id="137" idx="0"/>
              <a:endCxn id="133" idx="4"/>
            </p:cNvCxnSpPr>
            <p:nvPr/>
          </p:nvCxnSpPr>
          <p:spPr bwMode="auto">
            <a:xfrm flipH="1" flipV="1">
              <a:off x="5148816" y="4125823"/>
              <a:ext cx="744987" cy="531638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4" name="AutoShape 3145">
              <a:extLst>
                <a:ext uri="{FF2B5EF4-FFF2-40B4-BE49-F238E27FC236}">
                  <a16:creationId xmlns:a16="http://schemas.microsoft.com/office/drawing/2014/main" id="{DF60A5B7-F00A-4BE4-A511-682FFDCE6AD6}"/>
                </a:ext>
              </a:extLst>
            </p:cNvPr>
            <p:cNvCxnSpPr>
              <a:cxnSpLocks noChangeShapeType="1"/>
              <a:stCxn id="131" idx="7"/>
              <a:endCxn id="133" idx="3"/>
            </p:cNvCxnSpPr>
            <p:nvPr/>
          </p:nvCxnSpPr>
          <p:spPr bwMode="auto">
            <a:xfrm flipV="1">
              <a:off x="3968561" y="4070027"/>
              <a:ext cx="1045082" cy="643230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5" name="AutoShape 3145">
              <a:extLst>
                <a:ext uri="{FF2B5EF4-FFF2-40B4-BE49-F238E27FC236}">
                  <a16:creationId xmlns:a16="http://schemas.microsoft.com/office/drawing/2014/main" id="{79874FC6-F888-4313-8170-89E4BAB91268}"/>
                </a:ext>
              </a:extLst>
            </p:cNvPr>
            <p:cNvCxnSpPr>
              <a:cxnSpLocks noChangeShapeType="1"/>
              <a:stCxn id="130" idx="7"/>
              <a:endCxn id="133" idx="3"/>
            </p:cNvCxnSpPr>
            <p:nvPr/>
          </p:nvCxnSpPr>
          <p:spPr bwMode="auto">
            <a:xfrm flipV="1">
              <a:off x="3024020" y="4070027"/>
              <a:ext cx="1989623" cy="643230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6" name="AutoShape 3145">
              <a:extLst>
                <a:ext uri="{FF2B5EF4-FFF2-40B4-BE49-F238E27FC236}">
                  <a16:creationId xmlns:a16="http://schemas.microsoft.com/office/drawing/2014/main" id="{72CE7AEB-9141-4FEE-ADC5-92B493DF923E}"/>
                </a:ext>
              </a:extLst>
            </p:cNvPr>
            <p:cNvCxnSpPr>
              <a:cxnSpLocks noChangeShapeType="1"/>
              <a:stCxn id="129" idx="7"/>
              <a:endCxn id="133" idx="2"/>
            </p:cNvCxnSpPr>
            <p:nvPr/>
          </p:nvCxnSpPr>
          <p:spPr bwMode="auto">
            <a:xfrm flipV="1">
              <a:off x="2063322" y="3935323"/>
              <a:ext cx="2894331" cy="777934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7" name="AutoShape 3145">
              <a:extLst>
                <a:ext uri="{FF2B5EF4-FFF2-40B4-BE49-F238E27FC236}">
                  <a16:creationId xmlns:a16="http://schemas.microsoft.com/office/drawing/2014/main" id="{32CF0E06-6FBC-42C8-8E89-B84838DD7FAB}"/>
                </a:ext>
              </a:extLst>
            </p:cNvPr>
            <p:cNvCxnSpPr>
              <a:cxnSpLocks noChangeShapeType="1"/>
              <a:stCxn id="131" idx="1"/>
              <a:endCxn id="135" idx="5"/>
            </p:cNvCxnSpPr>
            <p:nvPr/>
          </p:nvCxnSpPr>
          <p:spPr bwMode="auto">
            <a:xfrm flipH="1" flipV="1">
              <a:off x="2369861" y="4070027"/>
              <a:ext cx="1328354" cy="643230"/>
            </a:xfrm>
            <a:prstGeom prst="straightConnector1">
              <a:avLst/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x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89" name="Curved Connector 622">
              <a:extLst>
                <a:ext uri="{FF2B5EF4-FFF2-40B4-BE49-F238E27FC236}">
                  <a16:creationId xmlns:a16="http://schemas.microsoft.com/office/drawing/2014/main" id="{108CC7F6-EEB5-46EA-816B-9C7603B00646}"/>
                </a:ext>
              </a:extLst>
            </p:cNvPr>
            <p:cNvCxnSpPr>
              <a:cxnSpLocks/>
              <a:stCxn id="137" idx="3"/>
              <a:endCxn id="131" idx="5"/>
            </p:cNvCxnSpPr>
            <p:nvPr/>
          </p:nvCxnSpPr>
          <p:spPr>
            <a:xfrm rot="5400000">
              <a:off x="4820144" y="4131082"/>
              <a:ext cx="12700" cy="1703166"/>
            </a:xfrm>
            <a:prstGeom prst="curvedConnector3">
              <a:avLst>
                <a:gd name="adj1" fmla="val 1439339"/>
              </a:avLst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8" name="Curved Connector 622">
              <a:extLst>
                <a:ext uri="{FF2B5EF4-FFF2-40B4-BE49-F238E27FC236}">
                  <a16:creationId xmlns:a16="http://schemas.microsoft.com/office/drawing/2014/main" id="{CF6E43AE-291C-43B4-A5FA-B15C800662C4}"/>
                </a:ext>
              </a:extLst>
            </p:cNvPr>
            <p:cNvCxnSpPr>
              <a:cxnSpLocks/>
              <a:stCxn id="134" idx="4"/>
              <a:endCxn id="130" idx="4"/>
            </p:cNvCxnSpPr>
            <p:nvPr/>
          </p:nvCxnSpPr>
          <p:spPr>
            <a:xfrm rot="5400000">
              <a:off x="3854938" y="4072371"/>
              <a:ext cx="12700" cy="1932181"/>
            </a:xfrm>
            <a:prstGeom prst="curvedConnector3">
              <a:avLst>
                <a:gd name="adj1" fmla="val 1237480"/>
              </a:avLst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6" name="Curved Connector 622">
              <a:extLst>
                <a:ext uri="{FF2B5EF4-FFF2-40B4-BE49-F238E27FC236}">
                  <a16:creationId xmlns:a16="http://schemas.microsoft.com/office/drawing/2014/main" id="{CF6E43AE-291C-43B4-A5FA-B15C800662C4}"/>
                </a:ext>
              </a:extLst>
            </p:cNvPr>
            <p:cNvCxnSpPr>
              <a:cxnSpLocks/>
              <a:stCxn id="137" idx="4"/>
              <a:endCxn id="128" idx="4"/>
            </p:cNvCxnSpPr>
            <p:nvPr/>
          </p:nvCxnSpPr>
          <p:spPr>
            <a:xfrm rot="5400000" flipH="1">
              <a:off x="3059345" y="2204003"/>
              <a:ext cx="912638" cy="4756278"/>
            </a:xfrm>
            <a:prstGeom prst="curvedConnector3">
              <a:avLst>
                <a:gd name="adj1" fmla="val -64708"/>
              </a:avLst>
            </a:prstGeom>
            <a:ln w="12700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0397216-76AB-4732-8682-A68ECBAE26AF}"/>
                  </a:ext>
                </a:extLst>
              </p:cNvPr>
              <p:cNvSpPr txBox="1"/>
              <p:nvPr/>
            </p:nvSpPr>
            <p:spPr>
              <a:xfrm>
                <a:off x="6832230" y="2482145"/>
                <a:ext cx="12932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CA" sz="32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CA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50397216-76AB-4732-8682-A68ECBAE2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230" y="2482145"/>
                <a:ext cx="12932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A668002-679E-4FDA-8780-B6A512CAE720}"/>
                  </a:ext>
                </a:extLst>
              </p:cNvPr>
              <p:cNvSpPr txBox="1"/>
              <p:nvPr/>
            </p:nvSpPr>
            <p:spPr>
              <a:xfrm>
                <a:off x="601989" y="4542931"/>
                <a:ext cx="8153400" cy="16823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Transitive Closure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p>
                        <m:r>
                          <a:rPr lang="en-CA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each pair of vertices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connected by an edge if they are reachable, which is weighted by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𝑫𝒊𝒔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𝒔𝒑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for the pair of vertices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has no 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But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new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added weighted by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𝐷𝑖𝑠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CA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A668002-679E-4FDA-8780-B6A512CAE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9" y="4542931"/>
                <a:ext cx="8153400" cy="1682384"/>
              </a:xfrm>
              <a:prstGeom prst="rect">
                <a:avLst/>
              </a:prstGeom>
              <a:blipFill>
                <a:blip r:embed="rId5"/>
                <a:stretch>
                  <a:fillRect l="-673" t="-1812" r="-97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0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CC7642F-76CD-49C6-A7AF-EC174968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5DB6B9-B0A8-4980-8499-516B89D81F84}"/>
                  </a:ext>
                </a:extLst>
              </p:cNvPr>
              <p:cNvSpPr txBox="1"/>
              <p:nvPr/>
            </p:nvSpPr>
            <p:spPr>
              <a:xfrm>
                <a:off x="574219" y="4070397"/>
                <a:ext cx="8153400" cy="2020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sz="20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𝚫</m:t>
                    </m:r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-Transitive Closure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p>
                        <m:r>
                          <a:rPr lang="en-CA" sz="2000" b="1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</m:sup>
                    </m:sSup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each pair of vertices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connected by an edge if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𝑫𝒊𝒔</m:t>
                    </m:r>
                    <m:sSub>
                      <m:sSub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𝒔𝒑</m:t>
                        </m:r>
                      </m:sub>
                    </m:sSub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CA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CA" sz="2000" b="1" i="0" smtClean="0">
                        <a:latin typeface="Cambria Math" panose="02040503050406030204" pitchFamily="18" charset="0"/>
                      </a:rPr>
                      <m:t>𝚫</m:t>
                    </m:r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which is weighted by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𝑫𝒊𝒔</m:t>
                    </m:r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𝒔𝒑</m:t>
                        </m:r>
                      </m:sub>
                    </m:sSub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example, for the pair of vertices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has no edge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0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sup>
                    </m:sSup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not added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𝐷𝑖𝑠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5&gt;</m:t>
                    </m:r>
                    <m:r>
                      <m:rPr>
                        <m:sty m:val="p"/>
                      </m:rPr>
                      <a:rPr lang="en-CA" sz="2000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pair of vertices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has no edge in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But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CA" sz="2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sup>
                    </m:sSup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new edge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added 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𝐷𝑖𝑠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𝑠𝑝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000" b="0" i="0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CA" sz="200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CA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25DB6B9-B0A8-4980-8499-516B89D81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19" y="4070397"/>
                <a:ext cx="8153400" cy="2020168"/>
              </a:xfrm>
              <a:prstGeom prst="rect">
                <a:avLst/>
              </a:prstGeom>
              <a:blipFill>
                <a:blip r:embed="rId7"/>
                <a:stretch>
                  <a:fillRect l="-673" t="-1511" r="-374" b="-423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D0E66E3-CE9A-4A96-8FF3-ACA63237E67F}"/>
              </a:ext>
            </a:extLst>
          </p:cNvPr>
          <p:cNvGrpSpPr/>
          <p:nvPr/>
        </p:nvGrpSpPr>
        <p:grpSpPr>
          <a:xfrm>
            <a:off x="1824151" y="1529188"/>
            <a:ext cx="6903468" cy="2350171"/>
            <a:chOff x="672036" y="1435558"/>
            <a:chExt cx="6903468" cy="235017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DEC34FA-BCD4-4435-979B-1885B2AC691E}"/>
                </a:ext>
              </a:extLst>
            </p:cNvPr>
            <p:cNvGrpSpPr/>
            <p:nvPr/>
          </p:nvGrpSpPr>
          <p:grpSpPr>
            <a:xfrm>
              <a:off x="672036" y="1435558"/>
              <a:ext cx="5261503" cy="2350171"/>
              <a:chOff x="946362" y="3375409"/>
              <a:chExt cx="5261503" cy="2350171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ADB5A876-442D-4D41-87AD-EE3E65894BD1}"/>
                  </a:ext>
                </a:extLst>
              </p:cNvPr>
              <p:cNvGrpSpPr/>
              <p:nvPr/>
            </p:nvGrpSpPr>
            <p:grpSpPr>
              <a:xfrm>
                <a:off x="946362" y="3375409"/>
                <a:ext cx="5261503" cy="2350171"/>
                <a:chOff x="754238" y="1672335"/>
                <a:chExt cx="5261503" cy="2350171"/>
              </a:xfrm>
            </p:grpSpPr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53FA6DCA-7A2D-4F75-997C-4A3DC0F9F16B}"/>
                    </a:ext>
                  </a:extLst>
                </p:cNvPr>
                <p:cNvGrpSpPr/>
                <p:nvPr/>
              </p:nvGrpSpPr>
              <p:grpSpPr>
                <a:xfrm>
                  <a:off x="870682" y="1672335"/>
                  <a:ext cx="4982235" cy="2350171"/>
                  <a:chOff x="-14337" y="-85421"/>
                  <a:chExt cx="1924598" cy="918419"/>
                </a:xfrm>
              </p:grpSpPr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9D09E45A-3892-4479-92AC-3FB664675904}"/>
                      </a:ext>
                    </a:extLst>
                  </p:cNvPr>
                  <p:cNvGrpSpPr/>
                  <p:nvPr/>
                </p:nvGrpSpPr>
                <p:grpSpPr>
                  <a:xfrm>
                    <a:off x="53068" y="127712"/>
                    <a:ext cx="1798772" cy="436768"/>
                    <a:chOff x="53068" y="127712"/>
                    <a:chExt cx="1798772" cy="436768"/>
                  </a:xfrm>
                </p:grpSpPr>
                <p:grpSp>
                  <p:nvGrpSpPr>
                    <p:cNvPr id="169" name="Group 168">
                      <a:extLst>
                        <a:ext uri="{FF2B5EF4-FFF2-40B4-BE49-F238E27FC236}">
                          <a16:creationId xmlns:a16="http://schemas.microsoft.com/office/drawing/2014/main" id="{0BACBB3D-674B-4AD1-B80A-0D2D6C2456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068" y="127712"/>
                      <a:ext cx="1681851" cy="354992"/>
                      <a:chOff x="53068" y="127712"/>
                      <a:chExt cx="1681851" cy="354992"/>
                    </a:xfrm>
                  </p:grpSpPr>
                  <p:cxnSp>
                    <p:nvCxnSpPr>
                      <p:cNvPr id="171" name="AutoShape 3145">
                        <a:extLst>
                          <a:ext uri="{FF2B5EF4-FFF2-40B4-BE49-F238E27FC236}">
                            <a16:creationId xmlns:a16="http://schemas.microsoft.com/office/drawing/2014/main" id="{16FAB475-F95A-43D8-BC64-E441CC45B5C2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53068" y="180779"/>
                        <a:ext cx="208504" cy="301923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72" name="AutoShape 3145">
                        <a:extLst>
                          <a:ext uri="{FF2B5EF4-FFF2-40B4-BE49-F238E27FC236}">
                            <a16:creationId xmlns:a16="http://schemas.microsoft.com/office/drawing/2014/main" id="{9891C35F-5ECA-48D8-81EB-52E9041770C6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487495" y="127712"/>
                        <a:ext cx="275225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73" name="AutoShape 3145">
                        <a:extLst>
                          <a:ext uri="{FF2B5EF4-FFF2-40B4-BE49-F238E27FC236}">
                            <a16:creationId xmlns:a16="http://schemas.microsoft.com/office/drawing/2014/main" id="{6E96823D-6572-4D9B-8CA9-84C08D43BD32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367707" y="482703"/>
                        <a:ext cx="271772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74" name="AutoShape 3145">
                        <a:extLst>
                          <a:ext uri="{FF2B5EF4-FFF2-40B4-BE49-F238E27FC236}">
                            <a16:creationId xmlns:a16="http://schemas.microsoft.com/office/drawing/2014/main" id="{8B5C5B0B-5EAB-496C-AC30-55C62146E6F4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737754" y="482702"/>
                        <a:ext cx="262202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75" name="AutoShape 3145">
                        <a:extLst>
                          <a:ext uri="{FF2B5EF4-FFF2-40B4-BE49-F238E27FC236}">
                            <a16:creationId xmlns:a16="http://schemas.microsoft.com/office/drawing/2014/main" id="{58772DC3-A61D-48C6-8630-5A8A25F3B618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104381" y="482703"/>
                        <a:ext cx="290908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76" name="AutoShape 3145">
                        <a:extLst>
                          <a:ext uri="{FF2B5EF4-FFF2-40B4-BE49-F238E27FC236}">
                            <a16:creationId xmlns:a16="http://schemas.microsoft.com/office/drawing/2014/main" id="{9B4D345C-52FB-4F93-894D-E7B7646A5B47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1501424" y="482703"/>
                        <a:ext cx="233495" cy="1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77" name="AutoShape 3145">
                        <a:extLst>
                          <a:ext uri="{FF2B5EF4-FFF2-40B4-BE49-F238E27FC236}">
                            <a16:creationId xmlns:a16="http://schemas.microsoft.com/office/drawing/2014/main" id="{D3C30D3D-E083-465C-A9A5-1C9B3F62DE73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>
                        <a:off x="1250215" y="127712"/>
                        <a:ext cx="275225" cy="0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78" name="AutoShape 3145">
                        <a:extLst>
                          <a:ext uri="{FF2B5EF4-FFF2-40B4-BE49-F238E27FC236}">
                            <a16:creationId xmlns:a16="http://schemas.microsoft.com/office/drawing/2014/main" id="{FA637139-92B1-433F-888D-1DA68548C02A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1448357" y="165236"/>
                        <a:ext cx="92626" cy="264399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79" name="AutoShape 3145">
                        <a:extLst>
                          <a:ext uri="{FF2B5EF4-FFF2-40B4-BE49-F238E27FC236}">
                            <a16:creationId xmlns:a16="http://schemas.microsoft.com/office/drawing/2014/main" id="{A0917E24-DD35-4C62-87D0-360CA1CBC2B7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1051314" y="165236"/>
                        <a:ext cx="108310" cy="264398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80" name="AutoShape 3145">
                        <a:extLst>
                          <a:ext uri="{FF2B5EF4-FFF2-40B4-BE49-F238E27FC236}">
                            <a16:creationId xmlns:a16="http://schemas.microsoft.com/office/drawing/2014/main" id="{75C28542-D67D-43B6-AF58-8C973E81A971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314640" y="180779"/>
                        <a:ext cx="119788" cy="248855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81" name="AutoShape 3145">
                        <a:extLst>
                          <a:ext uri="{FF2B5EF4-FFF2-40B4-BE49-F238E27FC236}">
                            <a16:creationId xmlns:a16="http://schemas.microsoft.com/office/drawing/2014/main" id="{677568F8-1D25-4314-A375-E69F2705A53A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H="1">
                        <a:off x="692547" y="180779"/>
                        <a:ext cx="123241" cy="248856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  <p:cxnSp>
                    <p:nvCxnSpPr>
                      <p:cNvPr id="182" name="AutoShape 3145">
                        <a:extLst>
                          <a:ext uri="{FF2B5EF4-FFF2-40B4-BE49-F238E27FC236}">
                            <a16:creationId xmlns:a16="http://schemas.microsoft.com/office/drawing/2014/main" id="{C929A678-CD60-43EB-89FC-1E44831255D0}"/>
                          </a:ext>
                        </a:extLst>
                      </p:cNvPr>
                      <p:cNvCxnSpPr>
                        <a:cxnSpLocks noChangeShapeType="1"/>
                      </p:cNvCxnSpPr>
                      <p:nvPr/>
                    </p:nvCxnSpPr>
                    <p:spPr bwMode="auto">
                      <a:xfrm flipV="1">
                        <a:off x="702539" y="186388"/>
                        <a:ext cx="438333" cy="274569"/>
                      </a:xfrm>
                      <a:prstGeom prst="straightConnector1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 type="none" w="sm" len="sm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cxnSp>
                </p:grpSp>
                <p:cxnSp>
                  <p:nvCxnSpPr>
                    <p:cNvPr id="170" name="Curved Connector 745">
                      <a:extLst>
                        <a:ext uri="{FF2B5EF4-FFF2-40B4-BE49-F238E27FC236}">
                          <a16:creationId xmlns:a16="http://schemas.microsoft.com/office/drawing/2014/main" id="{6B21146E-B251-4415-9859-E3C9CD9835AC}"/>
                        </a:ext>
                      </a:extLst>
                    </p:cNvPr>
                    <p:cNvCxnSpPr>
                      <a:cxnSpLocks/>
                      <a:stCxn id="144" idx="4"/>
                      <a:endCxn id="136" idx="4"/>
                    </p:cNvCxnSpPr>
                    <p:nvPr/>
                  </p:nvCxnSpPr>
                  <p:spPr>
                    <a:xfrm rot="5400000">
                      <a:off x="1080571" y="-206789"/>
                      <a:ext cx="10637" cy="1531901"/>
                    </a:xfrm>
                    <a:prstGeom prst="curvedConnector3">
                      <a:avLst>
                        <a:gd name="adj1" fmla="val 1849697"/>
                      </a:avLst>
                    </a:prstGeom>
                    <a:ln w="952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6" name="TextBox 201">
                    <a:extLst>
                      <a:ext uri="{FF2B5EF4-FFF2-40B4-BE49-F238E27FC236}">
                        <a16:creationId xmlns:a16="http://schemas.microsoft.com/office/drawing/2014/main" id="{2CDAA21F-321C-418A-B7B8-79499BD217D4}"/>
                      </a:ext>
                    </a:extLst>
                  </p:cNvPr>
                  <p:cNvSpPr txBox="1"/>
                  <p:nvPr/>
                </p:nvSpPr>
                <p:spPr>
                  <a:xfrm>
                    <a:off x="-14337" y="-79193"/>
                    <a:ext cx="98076" cy="16108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D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TextBox 202">
                    <a:extLst>
                      <a:ext uri="{FF2B5EF4-FFF2-40B4-BE49-F238E27FC236}">
                        <a16:creationId xmlns:a16="http://schemas.microsoft.com/office/drawing/2014/main" id="{E5717110-E3A0-4302-B6FA-41555FB9192E}"/>
                      </a:ext>
                    </a:extLst>
                  </p:cNvPr>
                  <p:cNvSpPr txBox="1"/>
                  <p:nvPr/>
                </p:nvSpPr>
                <p:spPr>
                  <a:xfrm>
                    <a:off x="362070" y="290948"/>
                    <a:ext cx="155388" cy="13386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A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8" name="TextBox 203">
                    <a:extLst>
                      <a:ext uri="{FF2B5EF4-FFF2-40B4-BE49-F238E27FC236}">
                        <a16:creationId xmlns:a16="http://schemas.microsoft.com/office/drawing/2014/main" id="{F7B2F5FB-1E07-4B86-86B5-96001CAE7496}"/>
                      </a:ext>
                    </a:extLst>
                  </p:cNvPr>
                  <p:cNvSpPr txBox="1"/>
                  <p:nvPr/>
                </p:nvSpPr>
                <p:spPr>
                  <a:xfrm>
                    <a:off x="624770" y="284885"/>
                    <a:ext cx="203397" cy="20005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A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9" name="TextBox 204">
                    <a:extLst>
                      <a:ext uri="{FF2B5EF4-FFF2-40B4-BE49-F238E27FC236}">
                        <a16:creationId xmlns:a16="http://schemas.microsoft.com/office/drawing/2014/main" id="{30345179-5D8D-41A9-947B-BC8ACFD00137}"/>
                      </a:ext>
                    </a:extLst>
                  </p:cNvPr>
                  <p:cNvSpPr txBox="1"/>
                  <p:nvPr/>
                </p:nvSpPr>
                <p:spPr>
                  <a:xfrm>
                    <a:off x="1506166" y="315525"/>
                    <a:ext cx="126265" cy="12958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B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0" name="TextBox 205">
                    <a:extLst>
                      <a:ext uri="{FF2B5EF4-FFF2-40B4-BE49-F238E27FC236}">
                        <a16:creationId xmlns:a16="http://schemas.microsoft.com/office/drawing/2014/main" id="{D0117153-458A-4FE0-80D8-827457BCD804}"/>
                      </a:ext>
                    </a:extLst>
                  </p:cNvPr>
                  <p:cNvSpPr txBox="1"/>
                  <p:nvPr/>
                </p:nvSpPr>
                <p:spPr>
                  <a:xfrm>
                    <a:off x="795489" y="-75065"/>
                    <a:ext cx="123054" cy="1307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1" name="TextBox 206">
                    <a:extLst>
                      <a:ext uri="{FF2B5EF4-FFF2-40B4-BE49-F238E27FC236}">
                        <a16:creationId xmlns:a16="http://schemas.microsoft.com/office/drawing/2014/main" id="{65046D52-1BD9-4074-BD3D-4C532B062807}"/>
                      </a:ext>
                    </a:extLst>
                  </p:cNvPr>
                  <p:cNvSpPr txBox="1"/>
                  <p:nvPr/>
                </p:nvSpPr>
                <p:spPr>
                  <a:xfrm>
                    <a:off x="406152" y="-72817"/>
                    <a:ext cx="105676" cy="137110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B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2" name="TextBox 207">
                    <a:extLst>
                      <a:ext uri="{FF2B5EF4-FFF2-40B4-BE49-F238E27FC236}">
                        <a16:creationId xmlns:a16="http://schemas.microsoft.com/office/drawing/2014/main" id="{C20C8391-09F5-4440-9B8F-7F99D979F20E}"/>
                      </a:ext>
                    </a:extLst>
                  </p:cNvPr>
                  <p:cNvSpPr txBox="1"/>
                  <p:nvPr/>
                </p:nvSpPr>
                <p:spPr>
                  <a:xfrm>
                    <a:off x="1170680" y="-73692"/>
                    <a:ext cx="123663" cy="11605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B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3" name="TextBox 208">
                    <a:extLst>
                      <a:ext uri="{FF2B5EF4-FFF2-40B4-BE49-F238E27FC236}">
                        <a16:creationId xmlns:a16="http://schemas.microsoft.com/office/drawing/2014/main" id="{653F5C16-D2AF-424E-8E92-A48F5620BCCE}"/>
                      </a:ext>
                    </a:extLst>
                  </p:cNvPr>
                  <p:cNvSpPr txBox="1"/>
                  <p:nvPr/>
                </p:nvSpPr>
                <p:spPr>
                  <a:xfrm>
                    <a:off x="1522217" y="-85421"/>
                    <a:ext cx="203200" cy="10985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4" name="TextBox 209">
                    <a:extLst>
                      <a:ext uri="{FF2B5EF4-FFF2-40B4-BE49-F238E27FC236}">
                        <a16:creationId xmlns:a16="http://schemas.microsoft.com/office/drawing/2014/main" id="{6A89D05F-DA2F-4F61-B2B2-E5383CEA4D4E}"/>
                      </a:ext>
                    </a:extLst>
                  </p:cNvPr>
                  <p:cNvSpPr txBox="1"/>
                  <p:nvPr/>
                </p:nvSpPr>
                <p:spPr>
                  <a:xfrm>
                    <a:off x="1802761" y="278699"/>
                    <a:ext cx="107500" cy="14675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C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5" name="TextBox 210">
                    <a:extLst>
                      <a:ext uri="{FF2B5EF4-FFF2-40B4-BE49-F238E27FC236}">
                        <a16:creationId xmlns:a16="http://schemas.microsoft.com/office/drawing/2014/main" id="{4945D3F9-219B-41FB-8F30-9C22C4FC09A0}"/>
                      </a:ext>
                    </a:extLst>
                  </p:cNvPr>
                  <p:cNvSpPr txBox="1"/>
                  <p:nvPr/>
                </p:nvSpPr>
                <p:spPr>
                  <a:xfrm>
                    <a:off x="988425" y="287149"/>
                    <a:ext cx="107187" cy="8502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A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6" name="TextBox 205">
                    <a:extLst>
                      <a:ext uri="{FF2B5EF4-FFF2-40B4-BE49-F238E27FC236}">
                        <a16:creationId xmlns:a16="http://schemas.microsoft.com/office/drawing/2014/main" id="{7F4F1C24-9CD2-4FE9-A224-8894090189DD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64" y="-8354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7" name="TextBox 205">
                    <a:extLst>
                      <a:ext uri="{FF2B5EF4-FFF2-40B4-BE49-F238E27FC236}">
                        <a16:creationId xmlns:a16="http://schemas.microsoft.com/office/drawing/2014/main" id="{AA7D96EA-97B7-4071-ABF7-50637B2C602E}"/>
                      </a:ext>
                    </a:extLst>
                  </p:cNvPr>
                  <p:cNvSpPr txBox="1"/>
                  <p:nvPr/>
                </p:nvSpPr>
                <p:spPr>
                  <a:xfrm>
                    <a:off x="320684" y="202971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8" name="TextBox 205">
                    <a:extLst>
                      <a:ext uri="{FF2B5EF4-FFF2-40B4-BE49-F238E27FC236}">
                        <a16:creationId xmlns:a16="http://schemas.microsoft.com/office/drawing/2014/main" id="{44D4B699-0AC8-4EEF-804D-8A2484D26878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997" y="225956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3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9" name="TextBox 205">
                    <a:extLst>
                      <a:ext uri="{FF2B5EF4-FFF2-40B4-BE49-F238E27FC236}">
                        <a16:creationId xmlns:a16="http://schemas.microsoft.com/office/drawing/2014/main" id="{27B05362-212F-43D9-803C-BF216DFEA7C9}"/>
                      </a:ext>
                    </a:extLst>
                  </p:cNvPr>
                  <p:cNvSpPr txBox="1"/>
                  <p:nvPr/>
                </p:nvSpPr>
                <p:spPr>
                  <a:xfrm>
                    <a:off x="1378261" y="-2222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0" name="TextBox 205">
                    <a:extLst>
                      <a:ext uri="{FF2B5EF4-FFF2-40B4-BE49-F238E27FC236}">
                        <a16:creationId xmlns:a16="http://schemas.microsoft.com/office/drawing/2014/main" id="{57B5FFCE-3C5D-4143-86C7-0780FBADD107}"/>
                      </a:ext>
                    </a:extLst>
                  </p:cNvPr>
                  <p:cNvSpPr txBox="1"/>
                  <p:nvPr/>
                </p:nvSpPr>
                <p:spPr>
                  <a:xfrm>
                    <a:off x="1446128" y="199055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1" name="TextBox 205">
                    <a:extLst>
                      <a:ext uri="{FF2B5EF4-FFF2-40B4-BE49-F238E27FC236}">
                        <a16:creationId xmlns:a16="http://schemas.microsoft.com/office/drawing/2014/main" id="{5D76E213-5EC6-49C4-8F22-B50F8C4C5596}"/>
                      </a:ext>
                    </a:extLst>
                  </p:cNvPr>
                  <p:cNvSpPr txBox="1"/>
                  <p:nvPr/>
                </p:nvSpPr>
                <p:spPr>
                  <a:xfrm>
                    <a:off x="1613956" y="435819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2" name="TextBox 205">
                    <a:extLst>
                      <a:ext uri="{FF2B5EF4-FFF2-40B4-BE49-F238E27FC236}">
                        <a16:creationId xmlns:a16="http://schemas.microsoft.com/office/drawing/2014/main" id="{D02B45B2-A3BC-4928-ADDB-6DFC72751032}"/>
                      </a:ext>
                    </a:extLst>
                  </p:cNvPr>
                  <p:cNvSpPr txBox="1"/>
                  <p:nvPr/>
                </p:nvSpPr>
                <p:spPr>
                  <a:xfrm>
                    <a:off x="1253618" y="436664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3" name="TextBox 205">
                    <a:extLst>
                      <a:ext uri="{FF2B5EF4-FFF2-40B4-BE49-F238E27FC236}">
                        <a16:creationId xmlns:a16="http://schemas.microsoft.com/office/drawing/2014/main" id="{EAA013F8-A014-418B-9CDF-104F303649E0}"/>
                      </a:ext>
                    </a:extLst>
                  </p:cNvPr>
                  <p:cNvSpPr txBox="1"/>
                  <p:nvPr/>
                </p:nvSpPr>
                <p:spPr>
                  <a:xfrm>
                    <a:off x="865704" y="439598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TextBox 205">
                    <a:extLst>
                      <a:ext uri="{FF2B5EF4-FFF2-40B4-BE49-F238E27FC236}">
                        <a16:creationId xmlns:a16="http://schemas.microsoft.com/office/drawing/2014/main" id="{F577BDAF-EA0F-4448-9FB3-52B7D19A719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3664" y="706455"/>
                    <a:ext cx="60038" cy="12654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5" name="TextBox 205">
                    <a:extLst>
                      <a:ext uri="{FF2B5EF4-FFF2-40B4-BE49-F238E27FC236}">
                        <a16:creationId xmlns:a16="http://schemas.microsoft.com/office/drawing/2014/main" id="{6277EF6F-DF8E-415A-9AE3-F96D1CB3FB2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640" y="202307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4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6" name="TextBox 205">
                    <a:extLst>
                      <a:ext uri="{FF2B5EF4-FFF2-40B4-BE49-F238E27FC236}">
                        <a16:creationId xmlns:a16="http://schemas.microsoft.com/office/drawing/2014/main" id="{57CA1E38-305D-428E-90A7-CA71BD5742EA}"/>
                      </a:ext>
                    </a:extLst>
                  </p:cNvPr>
                  <p:cNvSpPr txBox="1"/>
                  <p:nvPr/>
                </p:nvSpPr>
                <p:spPr>
                  <a:xfrm>
                    <a:off x="698524" y="218514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3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" name="TextBox 205">
                    <a:extLst>
                      <a:ext uri="{FF2B5EF4-FFF2-40B4-BE49-F238E27FC236}">
                        <a16:creationId xmlns:a16="http://schemas.microsoft.com/office/drawing/2014/main" id="{A1461C83-7E56-4B6C-ADD1-D464F5C7E6F0}"/>
                      </a:ext>
                    </a:extLst>
                  </p:cNvPr>
                  <p:cNvSpPr txBox="1"/>
                  <p:nvPr/>
                </p:nvSpPr>
                <p:spPr>
                  <a:xfrm>
                    <a:off x="501605" y="435819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1</a:t>
                    </a:r>
                    <a:endParaRPr lang="en-CA" dirty="0">
                      <a:effectLst/>
                      <a:latin typeface="Times New Roman" panose="02020603050405020304" pitchFamily="18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" name="TextBox 205">
                    <a:extLst>
                      <a:ext uri="{FF2B5EF4-FFF2-40B4-BE49-F238E27FC236}">
                        <a16:creationId xmlns:a16="http://schemas.microsoft.com/office/drawing/2014/main" id="{8892317F-F43F-4357-9A64-5EDA9CE13BE0}"/>
                      </a:ext>
                    </a:extLst>
                  </p:cNvPr>
                  <p:cNvSpPr txBox="1"/>
                  <p:nvPr/>
                </p:nvSpPr>
                <p:spPr>
                  <a:xfrm>
                    <a:off x="923782" y="168121"/>
                    <a:ext cx="60038" cy="9512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noAutofit/>
                  </a:bodyPr>
                  <a:lstStyle/>
                  <a:p>
                    <a:pPr algn="just">
                      <a:lnSpc>
                        <a:spcPct val="150000"/>
                      </a:lnSpc>
                      <a:spcBef>
                        <a:spcPts val="10"/>
                      </a:spcBef>
                      <a:spcAft>
                        <a:spcPts val="400"/>
                      </a:spcAft>
                    </a:pPr>
                    <a:r>
                      <a:rPr lang="en-CA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</p:grpSp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94E96C9D-47AF-4318-8A72-9EA253F39496}"/>
                    </a:ext>
                  </a:extLst>
                </p:cNvPr>
                <p:cNvSpPr/>
                <p:nvPr/>
              </p:nvSpPr>
              <p:spPr>
                <a:xfrm>
                  <a:off x="754238" y="2025742"/>
                  <a:ext cx="382326" cy="3810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1</a:t>
                  </a: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35029D06-7082-4BAB-B702-866DF5603273}"/>
                    </a:ext>
                  </a:extLst>
                </p:cNvPr>
                <p:cNvSpPr/>
                <p:nvPr/>
              </p:nvSpPr>
              <p:spPr>
                <a:xfrm>
                  <a:off x="1544862" y="2954387"/>
                  <a:ext cx="382326" cy="381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6</a:t>
                  </a: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1BB5030A-B4F3-4B4B-93AD-AE639360A91F}"/>
                    </a:ext>
                  </a:extLst>
                </p:cNvPr>
                <p:cNvSpPr/>
                <p:nvPr/>
              </p:nvSpPr>
              <p:spPr>
                <a:xfrm>
                  <a:off x="2505560" y="2947035"/>
                  <a:ext cx="382326" cy="381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8</a:t>
                  </a:r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10AF290A-38F6-4569-97B6-0342710E6319}"/>
                    </a:ext>
                  </a:extLst>
                </p:cNvPr>
                <p:cNvSpPr/>
                <p:nvPr/>
              </p:nvSpPr>
              <p:spPr>
                <a:xfrm>
                  <a:off x="3450101" y="2954387"/>
                  <a:ext cx="382326" cy="3810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7</a:t>
                  </a:r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FE038E52-EB82-4BF9-AB99-BDB34B528221}"/>
                    </a:ext>
                  </a:extLst>
                </p:cNvPr>
                <p:cNvSpPr/>
                <p:nvPr/>
              </p:nvSpPr>
              <p:spPr>
                <a:xfrm>
                  <a:off x="2857407" y="2041749"/>
                  <a:ext cx="382326" cy="381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2</a:t>
                  </a:r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C5730B86-B9F0-4A3A-AE6D-B5E3F3F72BA3}"/>
                    </a:ext>
                  </a:extLst>
                </p:cNvPr>
                <p:cNvSpPr/>
                <p:nvPr/>
              </p:nvSpPr>
              <p:spPr>
                <a:xfrm>
                  <a:off x="4755436" y="2003483"/>
                  <a:ext cx="382326" cy="381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4</a:t>
                  </a:r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AB4DEDD6-DF75-40A0-80DD-19001193FD61}"/>
                    </a:ext>
                  </a:extLst>
                </p:cNvPr>
                <p:cNvSpPr/>
                <p:nvPr/>
              </p:nvSpPr>
              <p:spPr>
                <a:xfrm>
                  <a:off x="4437741" y="2931798"/>
                  <a:ext cx="382326" cy="381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9</a:t>
                  </a: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DF3EC4B6-CFB7-4F6B-9F83-192607D285B1}"/>
                    </a:ext>
                  </a:extLst>
                </p:cNvPr>
                <p:cNvSpPr/>
                <p:nvPr/>
              </p:nvSpPr>
              <p:spPr>
                <a:xfrm>
                  <a:off x="1851401" y="2033396"/>
                  <a:ext cx="382326" cy="381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3</a:t>
                  </a:r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F66F9A59-A3A6-463C-B529-C46945799A8C}"/>
                    </a:ext>
                  </a:extLst>
                </p:cNvPr>
                <p:cNvSpPr/>
                <p:nvPr/>
              </p:nvSpPr>
              <p:spPr>
                <a:xfrm>
                  <a:off x="3795902" y="2033396"/>
                  <a:ext cx="382326" cy="3810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5</a:t>
                  </a:r>
                </a:p>
              </p:txBody>
            </p:sp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2F7C569B-11C4-476B-91BC-1AFD643CF566}"/>
                    </a:ext>
                  </a:extLst>
                </p:cNvPr>
                <p:cNvSpPr/>
                <p:nvPr/>
              </p:nvSpPr>
              <p:spPr>
                <a:xfrm>
                  <a:off x="5387616" y="2927168"/>
                  <a:ext cx="628125" cy="3810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dirty="0"/>
                    <a:t>10</a:t>
                  </a:r>
                </a:p>
              </p:txBody>
            </p:sp>
          </p:grpSp>
          <p:cxnSp>
            <p:nvCxnSpPr>
              <p:cNvPr id="71" name="Curved Connector 622">
                <a:extLst>
                  <a:ext uri="{FF2B5EF4-FFF2-40B4-BE49-F238E27FC236}">
                    <a16:creationId xmlns:a16="http://schemas.microsoft.com/office/drawing/2014/main" id="{CC2669B7-F44E-4A1A-8265-95C8CDD3A80B}"/>
                  </a:ext>
                </a:extLst>
              </p:cNvPr>
              <p:cNvCxnSpPr>
                <a:cxnSpLocks/>
                <a:stCxn id="138" idx="3"/>
                <a:endCxn id="136" idx="5"/>
              </p:cNvCxnSpPr>
              <p:nvPr/>
            </p:nvCxnSpPr>
            <p:spPr>
              <a:xfrm rot="5400000">
                <a:off x="2880769" y="4165219"/>
                <a:ext cx="12700" cy="1634893"/>
              </a:xfrm>
              <a:prstGeom prst="curvedConnector3">
                <a:avLst>
                  <a:gd name="adj1" fmla="val 2569354"/>
                </a:avLst>
              </a:prstGeom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0" name="Curved Connector 622">
                <a:extLst>
                  <a:ext uri="{FF2B5EF4-FFF2-40B4-BE49-F238E27FC236}">
                    <a16:creationId xmlns:a16="http://schemas.microsoft.com/office/drawing/2014/main" id="{57F07E0D-FF92-4BEF-BC89-3C0120A7D018}"/>
                  </a:ext>
                </a:extLst>
              </p:cNvPr>
              <p:cNvCxnSpPr>
                <a:cxnSpLocks/>
                <a:stCxn id="144" idx="3"/>
                <a:endCxn id="137" idx="4"/>
              </p:cNvCxnSpPr>
              <p:nvPr/>
            </p:nvCxnSpPr>
            <p:spPr>
              <a:xfrm rot="5400000">
                <a:off x="4242456" y="3601837"/>
                <a:ext cx="75663" cy="2782880"/>
              </a:xfrm>
              <a:prstGeom prst="curvedConnector3">
                <a:avLst>
                  <a:gd name="adj1" fmla="val 402129"/>
                </a:avLst>
              </a:prstGeom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1" name="AutoShape 3145">
                <a:extLst>
                  <a:ext uri="{FF2B5EF4-FFF2-40B4-BE49-F238E27FC236}">
                    <a16:creationId xmlns:a16="http://schemas.microsoft.com/office/drawing/2014/main" id="{0458F988-CD35-4A53-A0DB-7EBF116BDBF8}"/>
                  </a:ext>
                </a:extLst>
              </p:cNvPr>
              <p:cNvCxnSpPr>
                <a:cxnSpLocks noChangeShapeType="1"/>
                <a:stCxn id="143" idx="5"/>
                <a:endCxn id="141" idx="0"/>
              </p:cNvCxnSpPr>
              <p:nvPr/>
            </p:nvCxnSpPr>
            <p:spPr bwMode="auto">
              <a:xfrm>
                <a:off x="4314362" y="4061674"/>
                <a:ext cx="506666" cy="573198"/>
              </a:xfrm>
              <a:prstGeom prst="straightConnector1">
                <a:avLst/>
              </a:prstGeom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2" name="Curved Connector 622">
                <a:extLst>
                  <a:ext uri="{FF2B5EF4-FFF2-40B4-BE49-F238E27FC236}">
                    <a16:creationId xmlns:a16="http://schemas.microsoft.com/office/drawing/2014/main" id="{9F3B9AA7-D8F2-4738-943E-60FBE959AFF0}"/>
                  </a:ext>
                </a:extLst>
              </p:cNvPr>
              <p:cNvCxnSpPr>
                <a:cxnSpLocks/>
                <a:stCxn id="141" idx="3"/>
                <a:endCxn id="137" idx="4"/>
              </p:cNvCxnSpPr>
              <p:nvPr/>
            </p:nvCxnSpPr>
            <p:spPr>
              <a:xfrm rot="5400000">
                <a:off x="3751835" y="4097088"/>
                <a:ext cx="71033" cy="1797008"/>
              </a:xfrm>
              <a:prstGeom prst="curvedConnector3">
                <a:avLst>
                  <a:gd name="adj1" fmla="val 303731"/>
                </a:avLst>
              </a:prstGeom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33" name="AutoShape 3145">
                <a:extLst>
                  <a:ext uri="{FF2B5EF4-FFF2-40B4-BE49-F238E27FC236}">
                    <a16:creationId xmlns:a16="http://schemas.microsoft.com/office/drawing/2014/main" id="{0ECEEBC2-EA2D-4DD3-863A-EB5D64C3AE1F}"/>
                  </a:ext>
                </a:extLst>
              </p:cNvPr>
              <p:cNvCxnSpPr>
                <a:cxnSpLocks noChangeShapeType="1"/>
                <a:stCxn id="138" idx="7"/>
                <a:endCxn id="140" idx="3"/>
              </p:cNvCxnSpPr>
              <p:nvPr/>
            </p:nvCxnSpPr>
            <p:spPr bwMode="auto">
              <a:xfrm flipV="1">
                <a:off x="3968561" y="4031761"/>
                <a:ext cx="1034989" cy="681496"/>
              </a:xfrm>
              <a:prstGeom prst="straightConnector1">
                <a:avLst/>
              </a:prstGeom>
              <a:ln w="28575" cap="flat" cmpd="sng" algn="ctr">
                <a:solidFill>
                  <a:srgbClr val="FF0000"/>
                </a:solidFill>
                <a:prstDash val="sysDash"/>
                <a:round/>
                <a:headEnd type="none" w="med" len="med"/>
                <a:tailEnd type="none" w="med" len="med"/>
              </a:ln>
              <a:ex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9AA14AC-6517-43B6-9298-C10ECCB7A0EC}"/>
                    </a:ext>
                  </a:extLst>
                </p:cNvPr>
                <p:cNvSpPr txBox="1"/>
                <p:nvPr/>
              </p:nvSpPr>
              <p:spPr>
                <a:xfrm>
                  <a:off x="5458149" y="1891885"/>
                  <a:ext cx="2117355" cy="5975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CA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CA" sz="3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CA" sz="32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sup>
                      </m:sSup>
                    </m:oMath>
                  </a14:m>
                  <a:r>
                    <a:rPr lang="en-CA" sz="3200" b="0" dirty="0">
                      <a:cs typeface="Times New Roman" panose="02020603050405020304" pitchFamily="18" charset="0"/>
                    </a:rPr>
                    <a:t> (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32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</m:oMath>
                  </a14:m>
                  <a:r>
                    <a:rPr lang="en-CA" sz="32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9AA14AC-6517-43B6-9298-C10ECCB7A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149" y="1891885"/>
                  <a:ext cx="2117355" cy="597599"/>
                </a:xfrm>
                <a:prstGeom prst="rect">
                  <a:avLst/>
                </a:prstGeom>
                <a:blipFill>
                  <a:blip r:embed="rId8"/>
                  <a:stretch>
                    <a:fillRect t="-13265" r="-2874" b="-336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9491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7010400"/>
            <a:chOff x="0" y="0"/>
            <a:chExt cx="9144000" cy="7010400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6667"/>
            <a:stretch/>
          </p:blipFill>
          <p:spPr>
            <a:xfrm>
              <a:off x="0" y="0"/>
              <a:ext cx="9144000" cy="91440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1532" b="-1267"/>
            <a:stretch/>
          </p:blipFill>
          <p:spPr>
            <a:xfrm>
              <a:off x="0" y="6342743"/>
              <a:ext cx="9144000" cy="667657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3B538-D123-4F81-B021-98EF128025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Obviously, our </a:t>
                </a:r>
                <a14:m>
                  <m:oMath xmlns:m="http://schemas.openxmlformats.org/officeDocument/2006/math">
                    <m:r>
                      <a:rPr lang="en-CA" b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𝚫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-Transitive Closure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p>
                        <m:r>
                          <a:rPr lang="en-CA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</m:sup>
                    </m:sSup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require less running time and space than the traditional </a:t>
                </a:r>
                <a:r>
                  <a:rPr lang="en-US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Transitive Closure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p>
                        <m:r>
                          <a:rPr lang="en-CA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CA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CA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𝑮</m:t>
                        </m:r>
                      </m:e>
                      <m:sup>
                        <m:r>
                          <a:rPr lang="en-CA" b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𝚫</m:t>
                        </m:r>
                      </m:sup>
                    </m:sSup>
                  </m:oMath>
                </a14:m>
                <a:r>
                  <a:rPr lang="en-CA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be generated offline as index and spend no time during queries for relation construction.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3B538-D123-4F81-B021-98EF12802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704" t="-1617" r="-28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CC7642F-76CD-49C6-A7AF-EC174968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3/24/2018</a:t>
            </a:r>
          </a:p>
        </p:txBody>
      </p:sp>
    </p:spTree>
    <p:extLst>
      <p:ext uri="{BB962C8B-B14F-4D97-AF65-F5344CB8AC3E}">
        <p14:creationId xmlns:p14="http://schemas.microsoft.com/office/powerpoint/2010/main" val="252807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明朝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34204</TotalTime>
  <Words>3755</Words>
  <Application>Microsoft Office PowerPoint</Application>
  <PresentationFormat>On-screen Show (4:3)</PresentationFormat>
  <Paragraphs>1318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宋体</vt:lpstr>
      <vt:lpstr>宋体</vt:lpstr>
      <vt:lpstr>Arial</vt:lpstr>
      <vt:lpstr>Calibri</vt:lpstr>
      <vt:lpstr>Cambria Math</vt:lpstr>
      <vt:lpstr>Rockwell</vt:lpstr>
      <vt:lpstr>Symbol</vt:lpstr>
      <vt:lpstr>Times</vt:lpstr>
      <vt:lpstr>Times New Roman</vt:lpstr>
      <vt:lpstr>Wingdings</vt:lpstr>
      <vt:lpstr>Office Theme</vt:lpstr>
      <vt:lpstr>PowerPoint Presentation</vt:lpstr>
      <vt:lpstr>OUT LINE</vt:lpstr>
      <vt:lpstr>1. What Is Graph Pattern Match Queries?</vt:lpstr>
      <vt:lpstr>PowerPoint Presentation</vt:lpstr>
      <vt:lpstr>PowerPoint Presentation</vt:lpstr>
      <vt:lpstr>3. Δ-Transitive Closure Construction</vt:lpstr>
      <vt:lpstr>PowerPoint Presentation</vt:lpstr>
      <vt:lpstr>PowerPoint Presentation</vt:lpstr>
      <vt:lpstr>PowerPoint Presentation</vt:lpstr>
      <vt:lpstr>4. Domain Filtering</vt:lpstr>
      <vt:lpstr>PowerPoint Presentation</vt:lpstr>
      <vt:lpstr>PowerPoint Presentation</vt:lpstr>
      <vt:lpstr>PowerPoint Presentation</vt:lpstr>
      <vt:lpstr>PowerPoint Presentation</vt:lpstr>
      <vt:lpstr>5. Relation Filtering</vt:lpstr>
      <vt:lpstr>PowerPoint Presentation</vt:lpstr>
      <vt:lpstr>PowerPoint Presentation</vt:lpstr>
      <vt:lpstr>6. Related Work</vt:lpstr>
      <vt:lpstr>6. Experiments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9. Future Work</vt:lpstr>
      <vt:lpstr>10. Reference</vt:lpstr>
      <vt:lpstr>Thanks! Bin Guo</vt:lpstr>
    </vt:vector>
  </TitlesOfParts>
  <Company>the University of Winnipeg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Album</dc:title>
  <dc:creator>UofW</dc:creator>
  <cp:lastModifiedBy>Bin Guo</cp:lastModifiedBy>
  <cp:revision>651</cp:revision>
  <dcterms:created xsi:type="dcterms:W3CDTF">2013-12-10T16:40:41Z</dcterms:created>
  <dcterms:modified xsi:type="dcterms:W3CDTF">2018-04-12T14:18:08Z</dcterms:modified>
</cp:coreProperties>
</file>