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67" r:id="rId1"/>
  </p:sldMasterIdLst>
  <p:notesMasterIdLst>
    <p:notesMasterId r:id="rId21"/>
  </p:notesMasterIdLst>
  <p:sldIdLst>
    <p:sldId id="256" r:id="rId2"/>
    <p:sldId id="300" r:id="rId3"/>
    <p:sldId id="258" r:id="rId4"/>
    <p:sldId id="408" r:id="rId5"/>
    <p:sldId id="321" r:id="rId6"/>
    <p:sldId id="397" r:id="rId7"/>
    <p:sldId id="322" r:id="rId8"/>
    <p:sldId id="398" r:id="rId9"/>
    <p:sldId id="400" r:id="rId10"/>
    <p:sldId id="401" r:id="rId11"/>
    <p:sldId id="404" r:id="rId12"/>
    <p:sldId id="406" r:id="rId13"/>
    <p:sldId id="407" r:id="rId14"/>
    <p:sldId id="394" r:id="rId15"/>
    <p:sldId id="260" r:id="rId16"/>
    <p:sldId id="391" r:id="rId17"/>
    <p:sldId id="392" r:id="rId18"/>
    <p:sldId id="393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7E04F-AF73-1243-A56D-0DB932899239}">
          <p14:sldIdLst>
            <p14:sldId id="256"/>
            <p14:sldId id="300"/>
          </p14:sldIdLst>
        </p14:section>
        <p14:section name="b-dependent cross section" id="{71D8110E-8EB7-B34A-8367-7CF1324422E9}">
          <p14:sldIdLst>
            <p14:sldId id="258"/>
            <p14:sldId id="408"/>
            <p14:sldId id="321"/>
            <p14:sldId id="397"/>
            <p14:sldId id="322"/>
            <p14:sldId id="398"/>
            <p14:sldId id="400"/>
            <p14:sldId id="401"/>
            <p14:sldId id="404"/>
            <p14:sldId id="406"/>
            <p14:sldId id="407"/>
            <p14:sldId id="394"/>
            <p14:sldId id="260"/>
            <p14:sldId id="391"/>
            <p14:sldId id="392"/>
          </p14:sldIdLst>
        </p14:section>
        <p14:section name="Observables" id="{FB5374D3-302B-9148-8300-66E04C3FC255}">
          <p14:sldIdLst>
            <p14:sldId id="393"/>
          </p14:sldIdLst>
        </p14:section>
        <p14:section name="Summary" id="{AD0EE939-086E-034F-BD3C-3A5E495075CE}">
          <p14:sldIdLst>
            <p14:sldId id="271"/>
          </p14:sldIdLst>
        </p14:section>
        <p14:section name="raw" id="{4A061A50-C17C-3B46-934F-DC823C0CD1F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2BF"/>
    <a:srgbClr val="2A9F2A"/>
    <a:srgbClr val="FF7E79"/>
    <a:srgbClr val="009193"/>
    <a:srgbClr val="941100"/>
    <a:srgbClr val="5E5E5E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3A26A-7FD7-8140-9E69-2DB56EAA856F}" v="4173" dt="2022-10-02T18:13:30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/>
    <p:restoredTop sz="95102"/>
  </p:normalViewPr>
  <p:slideViewPr>
    <p:cSldViewPr snapToGrid="0" snapToObjects="1">
      <p:cViewPr varScale="1">
        <p:scale>
          <a:sx n="117" d="100"/>
          <a:sy n="117" d="100"/>
        </p:scale>
        <p:origin x="14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87C97-460B-7A42-B841-083237B2BC57}" type="doc">
      <dgm:prSet loTypeId="urn:microsoft.com/office/officeart/2005/8/layout/radial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B0C46ED-639B-4F4A-BADC-DA8AA6384882}">
      <dgm:prSet phldrT="[Text]" custT="1"/>
      <dgm:spPr>
        <a:solidFill>
          <a:schemeClr val="accent3">
            <a:hueOff val="0"/>
            <a:satOff val="0"/>
            <a:lumOff val="0"/>
            <a:alpha val="88000"/>
          </a:schemeClr>
        </a:solidFill>
      </dgm:spPr>
      <dgm:t>
        <a:bodyPr/>
        <a:lstStyle/>
        <a:p>
          <a:r>
            <a:rPr lang="en-GB" sz="1400" b="1" dirty="0"/>
            <a:t>I. Dipole cross section</a:t>
          </a:r>
        </a:p>
      </dgm:t>
    </dgm:pt>
    <dgm:pt modelId="{167C039F-6266-554D-B6AE-5164A89A6FA4}" type="parTrans" cxnId="{459383E7-7F76-A641-9CCA-48376062C4B7}">
      <dgm:prSet/>
      <dgm:spPr>
        <a:ln w="28575">
          <a:solidFill>
            <a:schemeClr val="accent2"/>
          </a:solidFill>
          <a:headEnd type="arrow"/>
          <a:tailEnd type="none"/>
        </a:ln>
      </dgm:spPr>
      <dgm:t>
        <a:bodyPr/>
        <a:lstStyle/>
        <a:p>
          <a:endParaRPr lang="en-GB" sz="1400"/>
        </a:p>
      </dgm:t>
    </dgm:pt>
    <dgm:pt modelId="{7FC577F4-3E58-0A47-8D64-EA15C65AE025}" type="sibTrans" cxnId="{459383E7-7F76-A641-9CCA-48376062C4B7}">
      <dgm:prSet/>
      <dgm:spPr/>
      <dgm:t>
        <a:bodyPr/>
        <a:lstStyle/>
        <a:p>
          <a:endParaRPr lang="en-GB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6678790E-1BD1-4E49-8C8D-44316BC8E752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i="1" smtClean="0">
                      <a:latin typeface="Cambria Math" panose="02040503050406030204" pitchFamily="18" charset="0"/>
                    </a:rPr>
                    <m:t>𝑞</m:t>
                  </m:r>
                  <m:acc>
                    <m:accPr>
                      <m:chr m:val="̅"/>
                      <m:ctrlPr>
                        <a:rPr lang="en-US" sz="160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i="1">
                          <a:latin typeface="Cambria Math" panose="02040503050406030204" pitchFamily="18" charset="0"/>
                        </a:rPr>
                        <m:t>𝑞</m:t>
                      </m:r>
                    </m:e>
                  </m:acc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+</m:t>
                  </m:r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𝑞</m:t>
                  </m:r>
                  <m:acc>
                    <m:accPr>
                      <m:chr m:val="̅"/>
                      <m:ctrlPr>
                        <a:rPr lang="en-US" sz="160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i="1">
                          <a:latin typeface="Cambria Math" panose="02040503050406030204" pitchFamily="18" charset="0"/>
                        </a:rPr>
                        <m:t>𝑞</m:t>
                      </m:r>
                    </m:e>
                  </m:acc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→</m:t>
                  </m:r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𝑋</m:t>
                  </m:r>
                </m:oMath>
              </a14:m>
              <a:r>
                <a:rPr lang="en-ES" sz="1600" dirty="0"/>
                <a:t> at </a:t>
              </a:r>
              <a:r>
                <a:rPr lang="en-GB" sz="1600" dirty="0"/>
                <a:t>LO </a:t>
              </a:r>
            </a:p>
          </dgm:t>
        </dgm:pt>
      </mc:Choice>
      <mc:Fallback xmlns="">
        <dgm:pt modelId="{6678790E-1BD1-4E49-8C8D-44316BC8E752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</a:rPr>
                <a:t>𝑞𝑞 ̅</a:t>
              </a:r>
              <a:r>
                <a:rPr lang="en-US" sz="1600" b="0" i="0">
                  <a:effectLst/>
                  <a:latin typeface="Cambria Math" panose="02040503050406030204" pitchFamily="18" charset="0"/>
                </a:rPr>
                <a:t>+𝑞</a:t>
              </a:r>
              <a:r>
                <a:rPr lang="en-US" sz="1600" i="0">
                  <a:latin typeface="Cambria Math" panose="02040503050406030204" pitchFamily="18" charset="0"/>
                </a:rPr>
                <a:t>𝑞 ̅</a:t>
              </a:r>
              <a:r>
                <a:rPr lang="en-US" sz="1600" b="0" i="0">
                  <a:effectLst/>
                  <a:latin typeface="Cambria Math" panose="02040503050406030204" pitchFamily="18" charset="0"/>
                </a:rPr>
                <a:t>→𝑋</a:t>
              </a:r>
              <a:r>
                <a:rPr lang="en-ES" sz="1600" dirty="0"/>
                <a:t> at </a:t>
              </a:r>
              <a:r>
                <a:rPr lang="en-GB" sz="1600" dirty="0"/>
                <a:t>LO </a:t>
              </a:r>
            </a:p>
          </dgm:t>
        </dgm:pt>
      </mc:Fallback>
    </mc:AlternateContent>
    <dgm:pt modelId="{9DC908A0-668D-7142-A201-2C82770D6DAF}" type="parTrans" cxnId="{27902482-397C-7740-9770-0FC34B16605A}">
      <dgm:prSet/>
      <dgm:spPr/>
      <dgm:t>
        <a:bodyPr/>
        <a:lstStyle/>
        <a:p>
          <a:endParaRPr lang="en-GB" sz="1400"/>
        </a:p>
      </dgm:t>
    </dgm:pt>
    <dgm:pt modelId="{2235217E-1A99-7546-9608-4E88C4819FEC}" type="sibTrans" cxnId="{27902482-397C-7740-9770-0FC34B16605A}">
      <dgm:prSet/>
      <dgm:spPr/>
      <dgm:t>
        <a:bodyPr/>
        <a:lstStyle/>
        <a:p>
          <a:endParaRPr lang="en-GB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1D0B9BAA-1274-134D-A404-CAB597BE6F14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i="1" smtClean="0">
                      <a:latin typeface="Cambria Math" panose="02040503050406030204" pitchFamily="18" charset="0"/>
                    </a:rPr>
                    <m:t>𝑞</m:t>
                  </m:r>
                  <m:acc>
                    <m:accPr>
                      <m:chr m:val="̅"/>
                      <m:ctrlPr>
                        <a:rPr lang="en-US" sz="160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i="1">
                          <a:latin typeface="Cambria Math" panose="02040503050406030204" pitchFamily="18" charset="0"/>
                        </a:rPr>
                        <m:t>𝑞</m:t>
                      </m:r>
                    </m:e>
                  </m:acc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+</m:t>
                  </m:r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𝑞</m:t>
                  </m:r>
                  <m:acc>
                    <m:accPr>
                      <m:chr m:val="̅"/>
                      <m:ctrlPr>
                        <a:rPr lang="en-US" sz="1600"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1600" i="1">
                          <a:latin typeface="Cambria Math" panose="02040503050406030204" pitchFamily="18" charset="0"/>
                        </a:rPr>
                        <m:t>𝑞</m:t>
                      </m:r>
                    </m:e>
                  </m:acc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→</m:t>
                  </m:r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𝑔</m:t>
                  </m:r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+</m:t>
                  </m:r>
                  <m:r>
                    <a:rPr lang="en-US" sz="1600" b="0" i="1" smtClean="0">
                      <a:effectLst/>
                      <a:latin typeface="Cambria Math" panose="02040503050406030204" pitchFamily="18" charset="0"/>
                    </a:rPr>
                    <m:t>𝑋</m:t>
                  </m:r>
                </m:oMath>
              </a14:m>
              <a:r>
                <a:rPr lang="en-ES" sz="1600" dirty="0"/>
                <a:t> </a:t>
              </a:r>
              <a:endParaRPr lang="en-GB" sz="1600" dirty="0"/>
            </a:p>
          </dgm:t>
        </dgm:pt>
      </mc:Choice>
      <mc:Fallback xmlns="">
        <dgm:pt modelId="{1D0B9BAA-1274-134D-A404-CAB597BE6F14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</a:rPr>
                <a:t>𝑞𝑞 ̅</a:t>
              </a:r>
              <a:r>
                <a:rPr lang="en-US" sz="1600" b="0" i="0">
                  <a:effectLst/>
                  <a:latin typeface="Cambria Math" panose="02040503050406030204" pitchFamily="18" charset="0"/>
                </a:rPr>
                <a:t>+𝑞</a:t>
              </a:r>
              <a:r>
                <a:rPr lang="en-US" sz="1600" i="0">
                  <a:latin typeface="Cambria Math" panose="02040503050406030204" pitchFamily="18" charset="0"/>
                </a:rPr>
                <a:t>𝑞 ̅</a:t>
              </a:r>
              <a:r>
                <a:rPr lang="en-US" sz="1600" b="0" i="0">
                  <a:effectLst/>
                  <a:latin typeface="Cambria Math" panose="02040503050406030204" pitchFamily="18" charset="0"/>
                </a:rPr>
                <a:t>→𝑔+𝑋</a:t>
              </a:r>
              <a:r>
                <a:rPr lang="en-ES" sz="1600" dirty="0"/>
                <a:t> </a:t>
              </a:r>
              <a:endParaRPr lang="en-GB" sz="1600" dirty="0"/>
            </a:p>
          </dgm:t>
        </dgm:pt>
      </mc:Fallback>
    </mc:AlternateContent>
    <dgm:pt modelId="{9D6FC41D-DF8E-9740-9803-62521550FA8C}" type="parTrans" cxnId="{789F44AF-3831-ED42-B201-25020DC21DDF}">
      <dgm:prSet/>
      <dgm:spPr/>
      <dgm:t>
        <a:bodyPr/>
        <a:lstStyle/>
        <a:p>
          <a:endParaRPr lang="en-GB" sz="1400"/>
        </a:p>
      </dgm:t>
    </dgm:pt>
    <dgm:pt modelId="{D041D403-0571-FE43-8181-069F85CC56A2}" type="sibTrans" cxnId="{789F44AF-3831-ED42-B201-25020DC21DDF}">
      <dgm:prSet/>
      <dgm:spPr/>
      <dgm:t>
        <a:bodyPr/>
        <a:lstStyle/>
        <a:p>
          <a:endParaRPr lang="en-GB" sz="1400"/>
        </a:p>
      </dgm:t>
    </dgm:pt>
    <dgm:pt modelId="{C2AC484B-097B-AB45-A946-75D604ED67D4}">
      <dgm:prSet phldrT="[Text]" custT="1"/>
      <dgm:spPr>
        <a:solidFill>
          <a:schemeClr val="accent4">
            <a:hueOff val="0"/>
            <a:satOff val="0"/>
            <a:lumOff val="0"/>
            <a:alpha val="82000"/>
          </a:schemeClr>
        </a:solidFill>
      </dgm:spPr>
      <dgm:t>
        <a:bodyPr/>
        <a:lstStyle/>
        <a:p>
          <a:r>
            <a:rPr lang="en-GB" sz="1400" b="1" dirty="0"/>
            <a:t>II. Momentum anisotropies</a:t>
          </a:r>
        </a:p>
      </dgm:t>
    </dgm:pt>
    <dgm:pt modelId="{5CE58277-DBF7-0A4F-BE40-7707AD4BE0EB}" type="parTrans" cxnId="{155205DF-84D1-384B-BC12-0AC71EF53917}">
      <dgm:prSet/>
      <dgm:spPr>
        <a:ln w="22225">
          <a:solidFill>
            <a:schemeClr val="bg1">
              <a:lumMod val="65000"/>
            </a:schemeClr>
          </a:solidFill>
          <a:headEnd type="arrow"/>
        </a:ln>
      </dgm:spPr>
      <dgm:t>
        <a:bodyPr/>
        <a:lstStyle/>
        <a:p>
          <a:endParaRPr lang="en-GB" sz="1400"/>
        </a:p>
      </dgm:t>
    </dgm:pt>
    <dgm:pt modelId="{590ED506-0F2C-9E4C-936B-E59B9559ACC6}" type="sibTrans" cxnId="{155205DF-84D1-384B-BC12-0AC71EF53917}">
      <dgm:prSet/>
      <dgm:spPr/>
      <dgm:t>
        <a:bodyPr/>
        <a:lstStyle/>
        <a:p>
          <a:endParaRPr lang="en-GB" sz="1400"/>
        </a:p>
      </dgm:t>
    </dgm:pt>
    <dgm:pt modelId="{DC3817F2-25E2-854F-AAD1-6D74293479A1}">
      <dgm:prSet phldrT="[Text]" custT="1"/>
      <dgm:spPr/>
      <dgm:t>
        <a:bodyPr/>
        <a:lstStyle/>
        <a:p>
          <a:r>
            <a:rPr lang="en-GB" sz="1600" dirty="0"/>
            <a:t>Harmonic spectrum</a:t>
          </a:r>
        </a:p>
      </dgm:t>
    </dgm:pt>
    <dgm:pt modelId="{367391A4-4FA0-AC46-9AB4-4BEEA053D2DB}" type="parTrans" cxnId="{A5A391FE-E610-634A-AD54-9AC93F9D8FA0}">
      <dgm:prSet/>
      <dgm:spPr/>
      <dgm:t>
        <a:bodyPr/>
        <a:lstStyle/>
        <a:p>
          <a:endParaRPr lang="en-GB" sz="1400"/>
        </a:p>
      </dgm:t>
    </dgm:pt>
    <dgm:pt modelId="{0FFA8C56-6681-A040-94D3-EAC2CEAEAFE1}" type="sibTrans" cxnId="{A5A391FE-E610-634A-AD54-9AC93F9D8FA0}">
      <dgm:prSet/>
      <dgm:spPr/>
      <dgm:t>
        <a:bodyPr/>
        <a:lstStyle/>
        <a:p>
          <a:endParaRPr lang="en-GB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363DAF73-F305-CA4F-A4FA-207E2B539CE3}">
          <dgm:prSet phldrT="[Text]" custT="1"/>
          <dgm:spPr/>
          <dgm:t>
            <a:bodyPr/>
            <a:lstStyle/>
            <a:p>
              <a:r>
                <a:rPr lang="en-US" sz="1400" b="1" dirty="0">
                  <a:effectLst/>
                </a:rPr>
                <a:t>IV. </a:t>
              </a:r>
              <a14:m>
                <m:oMath xmlns:m="http://schemas.openxmlformats.org/officeDocument/2006/math">
                  <m:r>
                    <a:rPr lang="en-US" sz="1400" b="1" i="1" smtClean="0">
                      <a:effectLst/>
                      <a:latin typeface="Cambria Math" panose="02040503050406030204" pitchFamily="18" charset="0"/>
                    </a:rPr>
                    <m:t>𝝅</m:t>
                  </m:r>
                </m:oMath>
              </a14:m>
              <a:r>
                <a:rPr lang="en-GB" sz="1400" b="1" dirty="0"/>
                <a:t> LFWF</a:t>
              </a:r>
            </a:p>
          </dgm:t>
        </dgm:pt>
      </mc:Choice>
      <mc:Fallback xmlns="">
        <dgm:pt modelId="{363DAF73-F305-CA4F-A4FA-207E2B539CE3}">
          <dgm:prSet phldrT="[Text]" custT="1"/>
          <dgm:spPr/>
          <dgm:t>
            <a:bodyPr/>
            <a:lstStyle/>
            <a:p>
              <a:r>
                <a:rPr lang="en-US" sz="1400" b="1" dirty="0">
                  <a:effectLst/>
                </a:rPr>
                <a:t>IV. </a:t>
              </a:r>
              <a:r>
                <a:rPr lang="en-US" sz="1400" b="1" i="0">
                  <a:effectLst/>
                  <a:latin typeface="Cambria Math" panose="02040503050406030204" pitchFamily="18" charset="0"/>
                </a:rPr>
                <a:t>𝝅</a:t>
              </a:r>
              <a:r>
                <a:rPr lang="en-GB" sz="1400" b="1" dirty="0"/>
                <a:t> LFWF</a:t>
              </a:r>
            </a:p>
          </dgm:t>
        </dgm:pt>
      </mc:Fallback>
    </mc:AlternateContent>
    <dgm:pt modelId="{A593A9F5-CD08-A24C-B179-37554A57C8F0}" type="parTrans" cxnId="{BF2F7B7F-FE37-624B-91BC-084CB82A65A8}">
      <dgm:prSet/>
      <dgm:spPr>
        <a:ln w="25400">
          <a:solidFill>
            <a:schemeClr val="accent2">
              <a:lumMod val="75000"/>
            </a:schemeClr>
          </a:solidFill>
          <a:headEnd type="arrow"/>
        </a:ln>
      </dgm:spPr>
      <dgm:t>
        <a:bodyPr/>
        <a:lstStyle/>
        <a:p>
          <a:endParaRPr lang="en-GB" sz="1400"/>
        </a:p>
      </dgm:t>
    </dgm:pt>
    <dgm:pt modelId="{3FC53182-A4F8-1845-BC63-F467FBA992C9}" type="sibTrans" cxnId="{BF2F7B7F-FE37-624B-91BC-084CB82A65A8}">
      <dgm:prSet/>
      <dgm:spPr/>
      <dgm:t>
        <a:bodyPr/>
        <a:lstStyle/>
        <a:p>
          <a:endParaRPr lang="en-GB" sz="1400"/>
        </a:p>
      </dgm:t>
    </dgm:pt>
    <dgm:pt modelId="{58A9B836-97F1-A446-87A7-0CD38E771A58}">
      <dgm:prSet phldrT="[Text]" custT="1"/>
      <dgm:spPr/>
      <dgm:t>
        <a:bodyPr/>
        <a:lstStyle/>
        <a:p>
          <a:r>
            <a:rPr lang="en-GB" sz="1600" dirty="0"/>
            <a:t>Valence quark skeleton</a:t>
          </a:r>
        </a:p>
      </dgm:t>
    </dgm:pt>
    <dgm:pt modelId="{18FDFAC5-EFB4-2243-90F8-1A742A4DFED8}" type="parTrans" cxnId="{AA2D03E1-FEDA-BC42-85E1-035972F20398}">
      <dgm:prSet/>
      <dgm:spPr/>
      <dgm:t>
        <a:bodyPr/>
        <a:lstStyle/>
        <a:p>
          <a:endParaRPr lang="en-GB" sz="1400"/>
        </a:p>
      </dgm:t>
    </dgm:pt>
    <dgm:pt modelId="{1D89A375-B5F4-F748-A58B-C65C9B56824F}" type="sibTrans" cxnId="{AA2D03E1-FEDA-BC42-85E1-035972F20398}">
      <dgm:prSet/>
      <dgm:spPr/>
      <dgm:t>
        <a:bodyPr/>
        <a:lstStyle/>
        <a:p>
          <a:endParaRPr lang="en-GB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9371A859-720A-B249-91C5-4D9A8AD020C4}">
          <dgm:prSet phldrT="[Text]" custT="1"/>
          <dgm:spPr/>
          <dgm:t>
            <a:bodyPr/>
            <a:lstStyle/>
            <a:p>
              <a:r>
                <a:rPr lang="en-US" sz="1600" b="0" dirty="0">
                  <a:effectLst/>
                </a:rPr>
                <a:t>Flow patterns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a14:m>
              <a:r>
                <a:rPr lang="en-ES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𝜓</m:t>
                      </m:r>
                    </m:e>
                    <m:sub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a14:m>
              <a:r>
                <a:rPr lang="en-ES" sz="1600" dirty="0"/>
                <a:t>  </a:t>
              </a:r>
              <a:endParaRPr lang="en-GB" sz="1600" dirty="0"/>
            </a:p>
          </dgm:t>
        </dgm:pt>
      </mc:Choice>
      <mc:Fallback xmlns="">
        <dgm:pt modelId="{9371A859-720A-B249-91C5-4D9A8AD020C4}">
          <dgm:prSet phldrT="[Text]" custT="1"/>
          <dgm:spPr/>
          <dgm:t>
            <a:bodyPr/>
            <a:lstStyle/>
            <a:p>
              <a:r>
                <a:rPr lang="en-US" sz="1600" b="0" dirty="0">
                  <a:effectLst/>
                </a:rPr>
                <a:t>Flow patterns </a:t>
              </a:r>
              <a:r>
                <a:rPr lang="en-US" sz="1600" b="0" i="0">
                  <a:effectLst/>
                  <a:latin typeface="Cambria Math" panose="02040503050406030204" pitchFamily="18" charset="0"/>
                </a:rPr>
                <a:t>𝑣_𝑛</a:t>
              </a:r>
              <a:r>
                <a:rPr lang="en-ES" sz="1600" dirty="0"/>
                <a:t> and </a:t>
              </a:r>
              <a:r>
                <a:rPr lang="en-US" sz="1600" b="0" i="0">
                  <a:effectLst/>
                  <a:latin typeface="Cambria Math" panose="02040503050406030204" pitchFamily="18" charset="0"/>
                </a:rPr>
                <a:t>𝜓_𝑛</a:t>
              </a:r>
              <a:r>
                <a:rPr lang="en-ES" sz="1600" dirty="0"/>
                <a:t>  </a:t>
              </a:r>
              <a:endParaRPr lang="en-GB" sz="1600" dirty="0"/>
            </a:p>
          </dgm:t>
        </dgm:pt>
      </mc:Fallback>
    </mc:AlternateContent>
    <dgm:pt modelId="{15F09F7E-103E-6C47-BDA9-E207DA868982}" type="parTrans" cxnId="{6C2AE280-C2EE-0044-B848-E07075B818D0}">
      <dgm:prSet/>
      <dgm:spPr/>
      <dgm:t>
        <a:bodyPr/>
        <a:lstStyle/>
        <a:p>
          <a:endParaRPr lang="en-GB" sz="1400"/>
        </a:p>
      </dgm:t>
    </dgm:pt>
    <dgm:pt modelId="{008049EC-EA18-EA4D-87BA-96C426BD6CED}" type="sibTrans" cxnId="{6C2AE280-C2EE-0044-B848-E07075B818D0}">
      <dgm:prSet/>
      <dgm:spPr/>
      <dgm:t>
        <a:bodyPr/>
        <a:lstStyle/>
        <a:p>
          <a:endParaRPr lang="en-GB" sz="1400"/>
        </a:p>
      </dgm:t>
    </dgm:pt>
    <dgm:pt modelId="{436CCD25-83A1-6146-9F37-09D6ED17C4BF}" type="pres">
      <dgm:prSet presAssocID="{68A87C97-460B-7A42-B841-083237B2BC5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688A7AB-1E89-F148-8EA5-26C431209BED}" type="pres">
      <dgm:prSet presAssocID="{68A87C97-460B-7A42-B841-083237B2BC57}" presName="cycle" presStyleCnt="0"/>
      <dgm:spPr/>
    </dgm:pt>
    <dgm:pt modelId="{8F059D77-637E-6043-8AA4-06D620E8CBC3}" type="pres">
      <dgm:prSet presAssocID="{68A87C97-460B-7A42-B841-083237B2BC57}" presName="centerShape" presStyleCnt="0"/>
      <dgm:spPr/>
    </dgm:pt>
    <dgm:pt modelId="{5A50AC50-AF16-534C-A3E8-CB3852AE92A2}" type="pres">
      <dgm:prSet presAssocID="{68A87C97-460B-7A42-B841-083237B2BC57}" presName="connSite" presStyleLbl="node1" presStyleIdx="0" presStyleCnt="4"/>
      <dgm:spPr/>
    </dgm:pt>
    <dgm:pt modelId="{341486F5-EFCA-B84D-92FF-D70E076549EC}" type="pres">
      <dgm:prSet presAssocID="{68A87C97-460B-7A42-B841-083237B2BC57}" presName="visible" presStyleLbl="node1" presStyleIdx="0" presStyleCnt="4" custLinFactNeighborX="-4536" custLinFactNeighborY="-564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5C292F86-C901-3E4F-922B-515BE8CEE06C}" type="pres">
      <dgm:prSet presAssocID="{167C039F-6266-554D-B6AE-5164A89A6FA4}" presName="Name25" presStyleLbl="parChTrans1D1" presStyleIdx="0" presStyleCnt="3"/>
      <dgm:spPr/>
    </dgm:pt>
    <dgm:pt modelId="{C60B9280-84CF-DE49-918D-961EB68BA452}" type="pres">
      <dgm:prSet presAssocID="{4B0C46ED-639B-4F4A-BADC-DA8AA6384882}" presName="node" presStyleCnt="0"/>
      <dgm:spPr/>
    </dgm:pt>
    <dgm:pt modelId="{02F06C73-5EB3-B247-9198-564E4DFA21DA}" type="pres">
      <dgm:prSet presAssocID="{4B0C46ED-639B-4F4A-BADC-DA8AA6384882}" presName="parentNode" presStyleLbl="node1" presStyleIdx="1" presStyleCnt="4" custScaleX="98246">
        <dgm:presLayoutVars>
          <dgm:chMax val="1"/>
          <dgm:bulletEnabled val="1"/>
        </dgm:presLayoutVars>
      </dgm:prSet>
      <dgm:spPr/>
    </dgm:pt>
    <dgm:pt modelId="{02DF4E76-F954-EA4F-8CB9-B4C87E6A2ABF}" type="pres">
      <dgm:prSet presAssocID="{4B0C46ED-639B-4F4A-BADC-DA8AA6384882}" presName="childNode" presStyleLbl="revTx" presStyleIdx="0" presStyleCnt="3">
        <dgm:presLayoutVars>
          <dgm:bulletEnabled val="1"/>
        </dgm:presLayoutVars>
      </dgm:prSet>
      <dgm:spPr/>
    </dgm:pt>
    <dgm:pt modelId="{D3387BDF-6756-624E-9F99-294BCC953645}" type="pres">
      <dgm:prSet presAssocID="{5CE58277-DBF7-0A4F-BE40-7707AD4BE0EB}" presName="Name25" presStyleLbl="parChTrans1D1" presStyleIdx="1" presStyleCnt="3"/>
      <dgm:spPr/>
    </dgm:pt>
    <dgm:pt modelId="{C67F19EA-6CA3-2642-9348-B507D75632FE}" type="pres">
      <dgm:prSet presAssocID="{C2AC484B-097B-AB45-A946-75D604ED67D4}" presName="node" presStyleCnt="0"/>
      <dgm:spPr/>
    </dgm:pt>
    <dgm:pt modelId="{DA6A1858-B6EC-C94C-B9CE-66329165B746}" type="pres">
      <dgm:prSet presAssocID="{C2AC484B-097B-AB45-A946-75D604ED67D4}" presName="parentNode" presStyleLbl="node1" presStyleIdx="2" presStyleCnt="4" custScaleX="100196">
        <dgm:presLayoutVars>
          <dgm:chMax val="1"/>
          <dgm:bulletEnabled val="1"/>
        </dgm:presLayoutVars>
      </dgm:prSet>
      <dgm:spPr/>
    </dgm:pt>
    <dgm:pt modelId="{13724373-046B-6743-910E-BE2B3ED92A52}" type="pres">
      <dgm:prSet presAssocID="{C2AC484B-097B-AB45-A946-75D604ED67D4}" presName="childNode" presStyleLbl="revTx" presStyleIdx="1" presStyleCnt="3">
        <dgm:presLayoutVars>
          <dgm:bulletEnabled val="1"/>
        </dgm:presLayoutVars>
      </dgm:prSet>
      <dgm:spPr/>
    </dgm:pt>
    <dgm:pt modelId="{863C32E9-F9E2-6046-94D2-D54CC749EE4D}" type="pres">
      <dgm:prSet presAssocID="{A593A9F5-CD08-A24C-B179-37554A57C8F0}" presName="Name25" presStyleLbl="parChTrans1D1" presStyleIdx="2" presStyleCnt="3"/>
      <dgm:spPr/>
    </dgm:pt>
    <dgm:pt modelId="{0486383F-BE61-1F4E-B185-379B52FA8C2B}" type="pres">
      <dgm:prSet presAssocID="{363DAF73-F305-CA4F-A4FA-207E2B539CE3}" presName="node" presStyleCnt="0"/>
      <dgm:spPr/>
    </dgm:pt>
    <dgm:pt modelId="{E545F65A-E534-3943-8F79-CDA284B0DED7}" type="pres">
      <dgm:prSet presAssocID="{363DAF73-F305-CA4F-A4FA-207E2B539CE3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7F881B82-50E3-2D4D-B707-1D52B0FC35AF}" type="pres">
      <dgm:prSet presAssocID="{363DAF73-F305-CA4F-A4FA-207E2B539CE3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F4D3C220-B5E8-5944-8BD9-BFEE3EE3F9B4}" type="presOf" srcId="{9371A859-720A-B249-91C5-4D9A8AD020C4}" destId="{13724373-046B-6743-910E-BE2B3ED92A52}" srcOrd="0" destOrd="1" presId="urn:microsoft.com/office/officeart/2005/8/layout/radial2"/>
    <dgm:cxn modelId="{684A7C32-E270-4247-AE04-A327686B0CD1}" type="presOf" srcId="{68A87C97-460B-7A42-B841-083237B2BC57}" destId="{436CCD25-83A1-6146-9F37-09D6ED17C4BF}" srcOrd="0" destOrd="0" presId="urn:microsoft.com/office/officeart/2005/8/layout/radial2"/>
    <dgm:cxn modelId="{97933149-742F-C047-9DA5-A9F41CE96CE4}" type="presOf" srcId="{4B0C46ED-639B-4F4A-BADC-DA8AA6384882}" destId="{02F06C73-5EB3-B247-9198-564E4DFA21DA}" srcOrd="0" destOrd="0" presId="urn:microsoft.com/office/officeart/2005/8/layout/radial2"/>
    <dgm:cxn modelId="{925DF664-D977-A047-85C3-DDD62692B756}" type="presOf" srcId="{C2AC484B-097B-AB45-A946-75D604ED67D4}" destId="{DA6A1858-B6EC-C94C-B9CE-66329165B746}" srcOrd="0" destOrd="0" presId="urn:microsoft.com/office/officeart/2005/8/layout/radial2"/>
    <dgm:cxn modelId="{9E147D79-4D37-0B4F-BA42-F28DD49DC12F}" type="presOf" srcId="{DC3817F2-25E2-854F-AAD1-6D74293479A1}" destId="{13724373-046B-6743-910E-BE2B3ED92A52}" srcOrd="0" destOrd="0" presId="urn:microsoft.com/office/officeart/2005/8/layout/radial2"/>
    <dgm:cxn modelId="{A17C627A-2F32-1540-8D5A-FDA8312B2892}" type="presOf" srcId="{5CE58277-DBF7-0A4F-BE40-7707AD4BE0EB}" destId="{D3387BDF-6756-624E-9F99-294BCC953645}" srcOrd="0" destOrd="0" presId="urn:microsoft.com/office/officeart/2005/8/layout/radial2"/>
    <dgm:cxn modelId="{BF2F7B7F-FE37-624B-91BC-084CB82A65A8}" srcId="{68A87C97-460B-7A42-B841-083237B2BC57}" destId="{363DAF73-F305-CA4F-A4FA-207E2B539CE3}" srcOrd="2" destOrd="0" parTransId="{A593A9F5-CD08-A24C-B179-37554A57C8F0}" sibTransId="{3FC53182-A4F8-1845-BC63-F467FBA992C9}"/>
    <dgm:cxn modelId="{6C2AE280-C2EE-0044-B848-E07075B818D0}" srcId="{C2AC484B-097B-AB45-A946-75D604ED67D4}" destId="{9371A859-720A-B249-91C5-4D9A8AD020C4}" srcOrd="1" destOrd="0" parTransId="{15F09F7E-103E-6C47-BDA9-E207DA868982}" sibTransId="{008049EC-EA18-EA4D-87BA-96C426BD6CED}"/>
    <dgm:cxn modelId="{27902482-397C-7740-9770-0FC34B16605A}" srcId="{4B0C46ED-639B-4F4A-BADC-DA8AA6384882}" destId="{6678790E-1BD1-4E49-8C8D-44316BC8E752}" srcOrd="0" destOrd="0" parTransId="{9DC908A0-668D-7142-A201-2C82770D6DAF}" sibTransId="{2235217E-1A99-7546-9608-4E88C4819FEC}"/>
    <dgm:cxn modelId="{1130FFA7-2F1B-444D-BBE4-E369493670C1}" type="presOf" srcId="{167C039F-6266-554D-B6AE-5164A89A6FA4}" destId="{5C292F86-C901-3E4F-922B-515BE8CEE06C}" srcOrd="0" destOrd="0" presId="urn:microsoft.com/office/officeart/2005/8/layout/radial2"/>
    <dgm:cxn modelId="{6E46D8A8-27E3-AE45-AF7C-F538350E5509}" type="presOf" srcId="{1D0B9BAA-1274-134D-A404-CAB597BE6F14}" destId="{02DF4E76-F954-EA4F-8CB9-B4C87E6A2ABF}" srcOrd="0" destOrd="1" presId="urn:microsoft.com/office/officeart/2005/8/layout/radial2"/>
    <dgm:cxn modelId="{789F44AF-3831-ED42-B201-25020DC21DDF}" srcId="{4B0C46ED-639B-4F4A-BADC-DA8AA6384882}" destId="{1D0B9BAA-1274-134D-A404-CAB597BE6F14}" srcOrd="1" destOrd="0" parTransId="{9D6FC41D-DF8E-9740-9803-62521550FA8C}" sibTransId="{D041D403-0571-FE43-8181-069F85CC56A2}"/>
    <dgm:cxn modelId="{DA2A2DC6-04E1-A946-AC3E-A0197B1C58D6}" type="presOf" srcId="{363DAF73-F305-CA4F-A4FA-207E2B539CE3}" destId="{E545F65A-E534-3943-8F79-CDA284B0DED7}" srcOrd="0" destOrd="0" presId="urn:microsoft.com/office/officeart/2005/8/layout/radial2"/>
    <dgm:cxn modelId="{155205DF-84D1-384B-BC12-0AC71EF53917}" srcId="{68A87C97-460B-7A42-B841-083237B2BC57}" destId="{C2AC484B-097B-AB45-A946-75D604ED67D4}" srcOrd="1" destOrd="0" parTransId="{5CE58277-DBF7-0A4F-BE40-7707AD4BE0EB}" sibTransId="{590ED506-0F2C-9E4C-936B-E59B9559ACC6}"/>
    <dgm:cxn modelId="{AA2D03E1-FEDA-BC42-85E1-035972F20398}" srcId="{363DAF73-F305-CA4F-A4FA-207E2B539CE3}" destId="{58A9B836-97F1-A446-87A7-0CD38E771A58}" srcOrd="0" destOrd="0" parTransId="{18FDFAC5-EFB4-2243-90F8-1A742A4DFED8}" sibTransId="{1D89A375-B5F4-F748-A58B-C65C9B56824F}"/>
    <dgm:cxn modelId="{459383E7-7F76-A641-9CCA-48376062C4B7}" srcId="{68A87C97-460B-7A42-B841-083237B2BC57}" destId="{4B0C46ED-639B-4F4A-BADC-DA8AA6384882}" srcOrd="0" destOrd="0" parTransId="{167C039F-6266-554D-B6AE-5164A89A6FA4}" sibTransId="{7FC577F4-3E58-0A47-8D64-EA15C65AE025}"/>
    <dgm:cxn modelId="{C894E6E8-1404-6147-B4DA-F228B57577AF}" type="presOf" srcId="{58A9B836-97F1-A446-87A7-0CD38E771A58}" destId="{7F881B82-50E3-2D4D-B707-1D52B0FC35AF}" srcOrd="0" destOrd="0" presId="urn:microsoft.com/office/officeart/2005/8/layout/radial2"/>
    <dgm:cxn modelId="{573125EA-DE08-124D-BBA2-E86EF11C6A90}" type="presOf" srcId="{A593A9F5-CD08-A24C-B179-37554A57C8F0}" destId="{863C32E9-F9E2-6046-94D2-D54CC749EE4D}" srcOrd="0" destOrd="0" presId="urn:microsoft.com/office/officeart/2005/8/layout/radial2"/>
    <dgm:cxn modelId="{44E497F8-F1F4-C540-9943-DE66B93DE190}" type="presOf" srcId="{6678790E-1BD1-4E49-8C8D-44316BC8E752}" destId="{02DF4E76-F954-EA4F-8CB9-B4C87E6A2ABF}" srcOrd="0" destOrd="0" presId="urn:microsoft.com/office/officeart/2005/8/layout/radial2"/>
    <dgm:cxn modelId="{A5A391FE-E610-634A-AD54-9AC93F9D8FA0}" srcId="{C2AC484B-097B-AB45-A946-75D604ED67D4}" destId="{DC3817F2-25E2-854F-AAD1-6D74293479A1}" srcOrd="0" destOrd="0" parTransId="{367391A4-4FA0-AC46-9AB4-4BEEA053D2DB}" sibTransId="{0FFA8C56-6681-A040-94D3-EAC2CEAEAFE1}"/>
    <dgm:cxn modelId="{20158210-ABE0-7949-BD2B-F8FE83678306}" type="presParOf" srcId="{436CCD25-83A1-6146-9F37-09D6ED17C4BF}" destId="{1688A7AB-1E89-F148-8EA5-26C431209BED}" srcOrd="0" destOrd="0" presId="urn:microsoft.com/office/officeart/2005/8/layout/radial2"/>
    <dgm:cxn modelId="{DAC538E8-06AF-8A4B-9DAB-363D386C12D7}" type="presParOf" srcId="{1688A7AB-1E89-F148-8EA5-26C431209BED}" destId="{8F059D77-637E-6043-8AA4-06D620E8CBC3}" srcOrd="0" destOrd="0" presId="urn:microsoft.com/office/officeart/2005/8/layout/radial2"/>
    <dgm:cxn modelId="{848D4045-5FCC-FB47-960D-1A67BBF5D4D0}" type="presParOf" srcId="{8F059D77-637E-6043-8AA4-06D620E8CBC3}" destId="{5A50AC50-AF16-534C-A3E8-CB3852AE92A2}" srcOrd="0" destOrd="0" presId="urn:microsoft.com/office/officeart/2005/8/layout/radial2"/>
    <dgm:cxn modelId="{941E66D3-8B5A-B545-8C4D-394F79742311}" type="presParOf" srcId="{8F059D77-637E-6043-8AA4-06D620E8CBC3}" destId="{341486F5-EFCA-B84D-92FF-D70E076549EC}" srcOrd="1" destOrd="0" presId="urn:microsoft.com/office/officeart/2005/8/layout/radial2"/>
    <dgm:cxn modelId="{0D2F398C-3CCD-D14D-AE03-030C79AD72FE}" type="presParOf" srcId="{1688A7AB-1E89-F148-8EA5-26C431209BED}" destId="{5C292F86-C901-3E4F-922B-515BE8CEE06C}" srcOrd="1" destOrd="0" presId="urn:microsoft.com/office/officeart/2005/8/layout/radial2"/>
    <dgm:cxn modelId="{C1D5EA6C-4579-DD44-BF97-E923B3A8E181}" type="presParOf" srcId="{1688A7AB-1E89-F148-8EA5-26C431209BED}" destId="{C60B9280-84CF-DE49-918D-961EB68BA452}" srcOrd="2" destOrd="0" presId="urn:microsoft.com/office/officeart/2005/8/layout/radial2"/>
    <dgm:cxn modelId="{C81626C9-FBC9-2F41-BB1A-CF7932317EAE}" type="presParOf" srcId="{C60B9280-84CF-DE49-918D-961EB68BA452}" destId="{02F06C73-5EB3-B247-9198-564E4DFA21DA}" srcOrd="0" destOrd="0" presId="urn:microsoft.com/office/officeart/2005/8/layout/radial2"/>
    <dgm:cxn modelId="{B7D41E5E-D7BF-7B4A-AFCC-72F38490C96A}" type="presParOf" srcId="{C60B9280-84CF-DE49-918D-961EB68BA452}" destId="{02DF4E76-F954-EA4F-8CB9-B4C87E6A2ABF}" srcOrd="1" destOrd="0" presId="urn:microsoft.com/office/officeart/2005/8/layout/radial2"/>
    <dgm:cxn modelId="{1B7EC36F-7C84-0A43-A0DD-23E080C39C94}" type="presParOf" srcId="{1688A7AB-1E89-F148-8EA5-26C431209BED}" destId="{D3387BDF-6756-624E-9F99-294BCC953645}" srcOrd="3" destOrd="0" presId="urn:microsoft.com/office/officeart/2005/8/layout/radial2"/>
    <dgm:cxn modelId="{AD766986-EF5C-4C46-B0DA-37E91FA10673}" type="presParOf" srcId="{1688A7AB-1E89-F148-8EA5-26C431209BED}" destId="{C67F19EA-6CA3-2642-9348-B507D75632FE}" srcOrd="4" destOrd="0" presId="urn:microsoft.com/office/officeart/2005/8/layout/radial2"/>
    <dgm:cxn modelId="{D1FB7D5F-87F9-4144-9261-89CACB637FD9}" type="presParOf" srcId="{C67F19EA-6CA3-2642-9348-B507D75632FE}" destId="{DA6A1858-B6EC-C94C-B9CE-66329165B746}" srcOrd="0" destOrd="0" presId="urn:microsoft.com/office/officeart/2005/8/layout/radial2"/>
    <dgm:cxn modelId="{341EF507-D4B3-3E4A-AA61-370A06A32583}" type="presParOf" srcId="{C67F19EA-6CA3-2642-9348-B507D75632FE}" destId="{13724373-046B-6743-910E-BE2B3ED92A52}" srcOrd="1" destOrd="0" presId="urn:microsoft.com/office/officeart/2005/8/layout/radial2"/>
    <dgm:cxn modelId="{22E901DE-C949-0745-968A-65C3619F177A}" type="presParOf" srcId="{1688A7AB-1E89-F148-8EA5-26C431209BED}" destId="{863C32E9-F9E2-6046-94D2-D54CC749EE4D}" srcOrd="5" destOrd="0" presId="urn:microsoft.com/office/officeart/2005/8/layout/radial2"/>
    <dgm:cxn modelId="{1EBDB53C-84E3-8747-8FD9-CF540C333DD5}" type="presParOf" srcId="{1688A7AB-1E89-F148-8EA5-26C431209BED}" destId="{0486383F-BE61-1F4E-B185-379B52FA8C2B}" srcOrd="6" destOrd="0" presId="urn:microsoft.com/office/officeart/2005/8/layout/radial2"/>
    <dgm:cxn modelId="{AFE80B5E-C248-D747-9B68-000F026A3AC7}" type="presParOf" srcId="{0486383F-BE61-1F4E-B185-379B52FA8C2B}" destId="{E545F65A-E534-3943-8F79-CDA284B0DED7}" srcOrd="0" destOrd="0" presId="urn:microsoft.com/office/officeart/2005/8/layout/radial2"/>
    <dgm:cxn modelId="{3DD3F643-A948-624B-9CE6-891016DBA1E8}" type="presParOf" srcId="{0486383F-BE61-1F4E-B185-379B52FA8C2B}" destId="{7F881B82-50E3-2D4D-B707-1D52B0FC35A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87C97-460B-7A42-B841-083237B2BC57}" type="doc">
      <dgm:prSet loTypeId="urn:microsoft.com/office/officeart/2005/8/layout/radial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B0C46ED-639B-4F4A-BADC-DA8AA6384882}">
      <dgm:prSet phldrT="[Text]" custT="1"/>
      <dgm:spPr>
        <a:solidFill>
          <a:schemeClr val="accent3">
            <a:hueOff val="0"/>
            <a:satOff val="0"/>
            <a:lumOff val="0"/>
            <a:alpha val="88000"/>
          </a:schemeClr>
        </a:solidFill>
      </dgm:spPr>
      <dgm:t>
        <a:bodyPr/>
        <a:lstStyle/>
        <a:p>
          <a:r>
            <a:rPr lang="en-GB" sz="1400" b="1" dirty="0"/>
            <a:t>I. Dipole cross section</a:t>
          </a:r>
        </a:p>
      </dgm:t>
    </dgm:pt>
    <dgm:pt modelId="{167C039F-6266-554D-B6AE-5164A89A6FA4}" type="parTrans" cxnId="{459383E7-7F76-A641-9CCA-48376062C4B7}">
      <dgm:prSet/>
      <dgm:spPr>
        <a:ln w="28575">
          <a:solidFill>
            <a:schemeClr val="accent2"/>
          </a:solidFill>
          <a:headEnd type="arrow"/>
          <a:tailEnd type="none"/>
        </a:ln>
      </dgm:spPr>
      <dgm:t>
        <a:bodyPr/>
        <a:lstStyle/>
        <a:p>
          <a:endParaRPr lang="en-GB" sz="1400"/>
        </a:p>
      </dgm:t>
    </dgm:pt>
    <dgm:pt modelId="{7FC577F4-3E58-0A47-8D64-EA15C65AE025}" type="sibTrans" cxnId="{459383E7-7F76-A641-9CCA-48376062C4B7}">
      <dgm:prSet/>
      <dgm:spPr/>
      <dgm:t>
        <a:bodyPr/>
        <a:lstStyle/>
        <a:p>
          <a:endParaRPr lang="en-GB" sz="1400"/>
        </a:p>
      </dgm:t>
    </dgm:pt>
    <dgm:pt modelId="{6678790E-1BD1-4E49-8C8D-44316BC8E752}">
      <dgm:prSet phldrT="[Text]" custT="1"/>
      <dgm:spPr>
        <a:blipFill>
          <a:blip xmlns:r="http://schemas.openxmlformats.org/officeDocument/2006/relationships" r:embed="rId1"/>
          <a:stretch>
            <a:fillRect l="-5325"/>
          </a:stretch>
        </a:blipFill>
      </dgm:spPr>
      <dgm:t>
        <a:bodyPr/>
        <a:lstStyle/>
        <a:p>
          <a:r>
            <a:rPr lang="en-ES">
              <a:noFill/>
            </a:rPr>
            <a:t> </a:t>
          </a:r>
        </a:p>
      </dgm:t>
    </dgm:pt>
    <dgm:pt modelId="{9DC908A0-668D-7142-A201-2C82770D6DAF}" type="parTrans" cxnId="{27902482-397C-7740-9770-0FC34B16605A}">
      <dgm:prSet/>
      <dgm:spPr/>
      <dgm:t>
        <a:bodyPr/>
        <a:lstStyle/>
        <a:p>
          <a:endParaRPr lang="en-GB" sz="1400"/>
        </a:p>
      </dgm:t>
    </dgm:pt>
    <dgm:pt modelId="{2235217E-1A99-7546-9608-4E88C4819FEC}" type="sibTrans" cxnId="{27902482-397C-7740-9770-0FC34B16605A}">
      <dgm:prSet/>
      <dgm:spPr/>
      <dgm:t>
        <a:bodyPr/>
        <a:lstStyle/>
        <a:p>
          <a:endParaRPr lang="en-GB" sz="1400"/>
        </a:p>
      </dgm:t>
    </dgm:pt>
    <dgm:pt modelId="{1D0B9BAA-1274-134D-A404-CAB597BE6F14}">
      <dgm:prSet phldrT="[Text]" custT="1"/>
      <dgm:spPr/>
      <dgm:t>
        <a:bodyPr/>
        <a:lstStyle/>
        <a:p>
          <a:r>
            <a:rPr lang="en-ES">
              <a:noFill/>
            </a:rPr>
            <a:t> </a:t>
          </a:r>
        </a:p>
      </dgm:t>
    </dgm:pt>
    <dgm:pt modelId="{9D6FC41D-DF8E-9740-9803-62521550FA8C}" type="parTrans" cxnId="{789F44AF-3831-ED42-B201-25020DC21DDF}">
      <dgm:prSet/>
      <dgm:spPr/>
      <dgm:t>
        <a:bodyPr/>
        <a:lstStyle/>
        <a:p>
          <a:endParaRPr lang="en-GB" sz="1400"/>
        </a:p>
      </dgm:t>
    </dgm:pt>
    <dgm:pt modelId="{D041D403-0571-FE43-8181-069F85CC56A2}" type="sibTrans" cxnId="{789F44AF-3831-ED42-B201-25020DC21DDF}">
      <dgm:prSet/>
      <dgm:spPr/>
      <dgm:t>
        <a:bodyPr/>
        <a:lstStyle/>
        <a:p>
          <a:endParaRPr lang="en-GB" sz="1400"/>
        </a:p>
      </dgm:t>
    </dgm:pt>
    <dgm:pt modelId="{C2AC484B-097B-AB45-A946-75D604ED67D4}">
      <dgm:prSet phldrT="[Text]" custT="1"/>
      <dgm:spPr>
        <a:solidFill>
          <a:schemeClr val="accent4">
            <a:hueOff val="0"/>
            <a:satOff val="0"/>
            <a:lumOff val="0"/>
            <a:alpha val="82000"/>
          </a:schemeClr>
        </a:solidFill>
      </dgm:spPr>
      <dgm:t>
        <a:bodyPr/>
        <a:lstStyle/>
        <a:p>
          <a:r>
            <a:rPr lang="en-GB" sz="1400" b="1" dirty="0"/>
            <a:t>II. Momentum anisotropies</a:t>
          </a:r>
        </a:p>
      </dgm:t>
    </dgm:pt>
    <dgm:pt modelId="{5CE58277-DBF7-0A4F-BE40-7707AD4BE0EB}" type="parTrans" cxnId="{155205DF-84D1-384B-BC12-0AC71EF53917}">
      <dgm:prSet/>
      <dgm:spPr>
        <a:ln w="22225">
          <a:solidFill>
            <a:schemeClr val="bg1">
              <a:lumMod val="65000"/>
            </a:schemeClr>
          </a:solidFill>
          <a:headEnd type="arrow"/>
        </a:ln>
      </dgm:spPr>
      <dgm:t>
        <a:bodyPr/>
        <a:lstStyle/>
        <a:p>
          <a:endParaRPr lang="en-GB" sz="1400"/>
        </a:p>
      </dgm:t>
    </dgm:pt>
    <dgm:pt modelId="{590ED506-0F2C-9E4C-936B-E59B9559ACC6}" type="sibTrans" cxnId="{155205DF-84D1-384B-BC12-0AC71EF53917}">
      <dgm:prSet/>
      <dgm:spPr/>
      <dgm:t>
        <a:bodyPr/>
        <a:lstStyle/>
        <a:p>
          <a:endParaRPr lang="en-GB" sz="1400"/>
        </a:p>
      </dgm:t>
    </dgm:pt>
    <dgm:pt modelId="{DC3817F2-25E2-854F-AAD1-6D74293479A1}">
      <dgm:prSet phldrT="[Text]" custT="1"/>
      <dgm:spPr>
        <a:blipFill>
          <a:blip xmlns:r="http://schemas.openxmlformats.org/officeDocument/2006/relationships" r:embed="rId2"/>
          <a:stretch>
            <a:fillRect l="-5233" r="-2326"/>
          </a:stretch>
        </a:blipFill>
      </dgm:spPr>
      <dgm:t>
        <a:bodyPr/>
        <a:lstStyle/>
        <a:p>
          <a:r>
            <a:rPr lang="en-ES">
              <a:noFill/>
            </a:rPr>
            <a:t> </a:t>
          </a:r>
        </a:p>
      </dgm:t>
    </dgm:pt>
    <dgm:pt modelId="{367391A4-4FA0-AC46-9AB4-4BEEA053D2DB}" type="parTrans" cxnId="{A5A391FE-E610-634A-AD54-9AC93F9D8FA0}">
      <dgm:prSet/>
      <dgm:spPr/>
      <dgm:t>
        <a:bodyPr/>
        <a:lstStyle/>
        <a:p>
          <a:endParaRPr lang="en-GB" sz="1400"/>
        </a:p>
      </dgm:t>
    </dgm:pt>
    <dgm:pt modelId="{0FFA8C56-6681-A040-94D3-EAC2CEAEAFE1}" type="sibTrans" cxnId="{A5A391FE-E610-634A-AD54-9AC93F9D8FA0}">
      <dgm:prSet/>
      <dgm:spPr/>
      <dgm:t>
        <a:bodyPr/>
        <a:lstStyle/>
        <a:p>
          <a:endParaRPr lang="en-GB" sz="1400"/>
        </a:p>
      </dgm:t>
    </dgm:pt>
    <dgm:pt modelId="{363DAF73-F305-CA4F-A4FA-207E2B539CE3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ES">
              <a:noFill/>
            </a:rPr>
            <a:t> </a:t>
          </a:r>
        </a:p>
      </dgm:t>
    </dgm:pt>
    <dgm:pt modelId="{A593A9F5-CD08-A24C-B179-37554A57C8F0}" type="parTrans" cxnId="{BF2F7B7F-FE37-624B-91BC-084CB82A65A8}">
      <dgm:prSet/>
      <dgm:spPr>
        <a:ln w="25400">
          <a:solidFill>
            <a:schemeClr val="accent2">
              <a:lumMod val="75000"/>
            </a:schemeClr>
          </a:solidFill>
          <a:headEnd type="arrow"/>
        </a:ln>
      </dgm:spPr>
      <dgm:t>
        <a:bodyPr/>
        <a:lstStyle/>
        <a:p>
          <a:endParaRPr lang="en-GB" sz="1400"/>
        </a:p>
      </dgm:t>
    </dgm:pt>
    <dgm:pt modelId="{3FC53182-A4F8-1845-BC63-F467FBA992C9}" type="sibTrans" cxnId="{BF2F7B7F-FE37-624B-91BC-084CB82A65A8}">
      <dgm:prSet/>
      <dgm:spPr/>
      <dgm:t>
        <a:bodyPr/>
        <a:lstStyle/>
        <a:p>
          <a:endParaRPr lang="en-GB" sz="1400"/>
        </a:p>
      </dgm:t>
    </dgm:pt>
    <dgm:pt modelId="{58A9B836-97F1-A446-87A7-0CD38E771A58}">
      <dgm:prSet phldrT="[Text]" custT="1"/>
      <dgm:spPr/>
      <dgm:t>
        <a:bodyPr/>
        <a:lstStyle/>
        <a:p>
          <a:r>
            <a:rPr lang="en-GB" sz="1600" dirty="0"/>
            <a:t>Valence quark skeleton</a:t>
          </a:r>
        </a:p>
      </dgm:t>
    </dgm:pt>
    <dgm:pt modelId="{18FDFAC5-EFB4-2243-90F8-1A742A4DFED8}" type="parTrans" cxnId="{AA2D03E1-FEDA-BC42-85E1-035972F20398}">
      <dgm:prSet/>
      <dgm:spPr/>
      <dgm:t>
        <a:bodyPr/>
        <a:lstStyle/>
        <a:p>
          <a:endParaRPr lang="en-GB" sz="1400"/>
        </a:p>
      </dgm:t>
    </dgm:pt>
    <dgm:pt modelId="{1D89A375-B5F4-F748-A58B-C65C9B56824F}" type="sibTrans" cxnId="{AA2D03E1-FEDA-BC42-85E1-035972F20398}">
      <dgm:prSet/>
      <dgm:spPr/>
      <dgm:t>
        <a:bodyPr/>
        <a:lstStyle/>
        <a:p>
          <a:endParaRPr lang="en-GB" sz="1400"/>
        </a:p>
      </dgm:t>
    </dgm:pt>
    <dgm:pt modelId="{9371A859-720A-B249-91C5-4D9A8AD020C4}">
      <dgm:prSet phldrT="[Text]" custT="1"/>
      <dgm:spPr/>
      <dgm:t>
        <a:bodyPr/>
        <a:lstStyle/>
        <a:p>
          <a:r>
            <a:rPr lang="en-ES">
              <a:noFill/>
            </a:rPr>
            <a:t> </a:t>
          </a:r>
        </a:p>
      </dgm:t>
    </dgm:pt>
    <dgm:pt modelId="{15F09F7E-103E-6C47-BDA9-E207DA868982}" type="parTrans" cxnId="{6C2AE280-C2EE-0044-B848-E07075B818D0}">
      <dgm:prSet/>
      <dgm:spPr/>
      <dgm:t>
        <a:bodyPr/>
        <a:lstStyle/>
        <a:p>
          <a:endParaRPr lang="en-GB" sz="1400"/>
        </a:p>
      </dgm:t>
    </dgm:pt>
    <dgm:pt modelId="{008049EC-EA18-EA4D-87BA-96C426BD6CED}" type="sibTrans" cxnId="{6C2AE280-C2EE-0044-B848-E07075B818D0}">
      <dgm:prSet/>
      <dgm:spPr/>
      <dgm:t>
        <a:bodyPr/>
        <a:lstStyle/>
        <a:p>
          <a:endParaRPr lang="en-GB" sz="1400"/>
        </a:p>
      </dgm:t>
    </dgm:pt>
    <dgm:pt modelId="{436CCD25-83A1-6146-9F37-09D6ED17C4BF}" type="pres">
      <dgm:prSet presAssocID="{68A87C97-460B-7A42-B841-083237B2BC5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688A7AB-1E89-F148-8EA5-26C431209BED}" type="pres">
      <dgm:prSet presAssocID="{68A87C97-460B-7A42-B841-083237B2BC57}" presName="cycle" presStyleCnt="0"/>
      <dgm:spPr/>
    </dgm:pt>
    <dgm:pt modelId="{8F059D77-637E-6043-8AA4-06D620E8CBC3}" type="pres">
      <dgm:prSet presAssocID="{68A87C97-460B-7A42-B841-083237B2BC57}" presName="centerShape" presStyleCnt="0"/>
      <dgm:spPr/>
    </dgm:pt>
    <dgm:pt modelId="{5A50AC50-AF16-534C-A3E8-CB3852AE92A2}" type="pres">
      <dgm:prSet presAssocID="{68A87C97-460B-7A42-B841-083237B2BC57}" presName="connSite" presStyleLbl="node1" presStyleIdx="0" presStyleCnt="4"/>
      <dgm:spPr/>
    </dgm:pt>
    <dgm:pt modelId="{341486F5-EFCA-B84D-92FF-D70E076549EC}" type="pres">
      <dgm:prSet presAssocID="{68A87C97-460B-7A42-B841-083237B2BC57}" presName="visible" presStyleLbl="node1" presStyleIdx="0" presStyleCnt="4" custLinFactNeighborX="-4536" custLinFactNeighborY="-564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5C292F86-C901-3E4F-922B-515BE8CEE06C}" type="pres">
      <dgm:prSet presAssocID="{167C039F-6266-554D-B6AE-5164A89A6FA4}" presName="Name25" presStyleLbl="parChTrans1D1" presStyleIdx="0" presStyleCnt="3"/>
      <dgm:spPr/>
    </dgm:pt>
    <dgm:pt modelId="{C60B9280-84CF-DE49-918D-961EB68BA452}" type="pres">
      <dgm:prSet presAssocID="{4B0C46ED-639B-4F4A-BADC-DA8AA6384882}" presName="node" presStyleCnt="0"/>
      <dgm:spPr/>
    </dgm:pt>
    <dgm:pt modelId="{02F06C73-5EB3-B247-9198-564E4DFA21DA}" type="pres">
      <dgm:prSet presAssocID="{4B0C46ED-639B-4F4A-BADC-DA8AA6384882}" presName="parentNode" presStyleLbl="node1" presStyleIdx="1" presStyleCnt="4" custScaleX="98246">
        <dgm:presLayoutVars>
          <dgm:chMax val="1"/>
          <dgm:bulletEnabled val="1"/>
        </dgm:presLayoutVars>
      </dgm:prSet>
      <dgm:spPr/>
    </dgm:pt>
    <dgm:pt modelId="{02DF4E76-F954-EA4F-8CB9-B4C87E6A2ABF}" type="pres">
      <dgm:prSet presAssocID="{4B0C46ED-639B-4F4A-BADC-DA8AA6384882}" presName="childNode" presStyleLbl="revTx" presStyleIdx="0" presStyleCnt="3">
        <dgm:presLayoutVars>
          <dgm:bulletEnabled val="1"/>
        </dgm:presLayoutVars>
      </dgm:prSet>
      <dgm:spPr/>
    </dgm:pt>
    <dgm:pt modelId="{D3387BDF-6756-624E-9F99-294BCC953645}" type="pres">
      <dgm:prSet presAssocID="{5CE58277-DBF7-0A4F-BE40-7707AD4BE0EB}" presName="Name25" presStyleLbl="parChTrans1D1" presStyleIdx="1" presStyleCnt="3"/>
      <dgm:spPr/>
    </dgm:pt>
    <dgm:pt modelId="{C67F19EA-6CA3-2642-9348-B507D75632FE}" type="pres">
      <dgm:prSet presAssocID="{C2AC484B-097B-AB45-A946-75D604ED67D4}" presName="node" presStyleCnt="0"/>
      <dgm:spPr/>
    </dgm:pt>
    <dgm:pt modelId="{DA6A1858-B6EC-C94C-B9CE-66329165B746}" type="pres">
      <dgm:prSet presAssocID="{C2AC484B-097B-AB45-A946-75D604ED67D4}" presName="parentNode" presStyleLbl="node1" presStyleIdx="2" presStyleCnt="4" custScaleX="100196">
        <dgm:presLayoutVars>
          <dgm:chMax val="1"/>
          <dgm:bulletEnabled val="1"/>
        </dgm:presLayoutVars>
      </dgm:prSet>
      <dgm:spPr/>
    </dgm:pt>
    <dgm:pt modelId="{13724373-046B-6743-910E-BE2B3ED92A52}" type="pres">
      <dgm:prSet presAssocID="{C2AC484B-097B-AB45-A946-75D604ED67D4}" presName="childNode" presStyleLbl="revTx" presStyleIdx="1" presStyleCnt="3">
        <dgm:presLayoutVars>
          <dgm:bulletEnabled val="1"/>
        </dgm:presLayoutVars>
      </dgm:prSet>
      <dgm:spPr/>
    </dgm:pt>
    <dgm:pt modelId="{863C32E9-F9E2-6046-94D2-D54CC749EE4D}" type="pres">
      <dgm:prSet presAssocID="{A593A9F5-CD08-A24C-B179-37554A57C8F0}" presName="Name25" presStyleLbl="parChTrans1D1" presStyleIdx="2" presStyleCnt="3"/>
      <dgm:spPr/>
    </dgm:pt>
    <dgm:pt modelId="{0486383F-BE61-1F4E-B185-379B52FA8C2B}" type="pres">
      <dgm:prSet presAssocID="{363DAF73-F305-CA4F-A4FA-207E2B539CE3}" presName="node" presStyleCnt="0"/>
      <dgm:spPr/>
    </dgm:pt>
    <dgm:pt modelId="{E545F65A-E534-3943-8F79-CDA284B0DED7}" type="pres">
      <dgm:prSet presAssocID="{363DAF73-F305-CA4F-A4FA-207E2B539CE3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7F881B82-50E3-2D4D-B707-1D52B0FC35AF}" type="pres">
      <dgm:prSet presAssocID="{363DAF73-F305-CA4F-A4FA-207E2B539CE3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F4D3C220-B5E8-5944-8BD9-BFEE3EE3F9B4}" type="presOf" srcId="{9371A859-720A-B249-91C5-4D9A8AD020C4}" destId="{13724373-046B-6743-910E-BE2B3ED92A52}" srcOrd="0" destOrd="1" presId="urn:microsoft.com/office/officeart/2005/8/layout/radial2"/>
    <dgm:cxn modelId="{684A7C32-E270-4247-AE04-A327686B0CD1}" type="presOf" srcId="{68A87C97-460B-7A42-B841-083237B2BC57}" destId="{436CCD25-83A1-6146-9F37-09D6ED17C4BF}" srcOrd="0" destOrd="0" presId="urn:microsoft.com/office/officeart/2005/8/layout/radial2"/>
    <dgm:cxn modelId="{97933149-742F-C047-9DA5-A9F41CE96CE4}" type="presOf" srcId="{4B0C46ED-639B-4F4A-BADC-DA8AA6384882}" destId="{02F06C73-5EB3-B247-9198-564E4DFA21DA}" srcOrd="0" destOrd="0" presId="urn:microsoft.com/office/officeart/2005/8/layout/radial2"/>
    <dgm:cxn modelId="{925DF664-D977-A047-85C3-DDD62692B756}" type="presOf" srcId="{C2AC484B-097B-AB45-A946-75D604ED67D4}" destId="{DA6A1858-B6EC-C94C-B9CE-66329165B746}" srcOrd="0" destOrd="0" presId="urn:microsoft.com/office/officeart/2005/8/layout/radial2"/>
    <dgm:cxn modelId="{9E147D79-4D37-0B4F-BA42-F28DD49DC12F}" type="presOf" srcId="{DC3817F2-25E2-854F-AAD1-6D74293479A1}" destId="{13724373-046B-6743-910E-BE2B3ED92A52}" srcOrd="0" destOrd="0" presId="urn:microsoft.com/office/officeart/2005/8/layout/radial2"/>
    <dgm:cxn modelId="{A17C627A-2F32-1540-8D5A-FDA8312B2892}" type="presOf" srcId="{5CE58277-DBF7-0A4F-BE40-7707AD4BE0EB}" destId="{D3387BDF-6756-624E-9F99-294BCC953645}" srcOrd="0" destOrd="0" presId="urn:microsoft.com/office/officeart/2005/8/layout/radial2"/>
    <dgm:cxn modelId="{BF2F7B7F-FE37-624B-91BC-084CB82A65A8}" srcId="{68A87C97-460B-7A42-B841-083237B2BC57}" destId="{363DAF73-F305-CA4F-A4FA-207E2B539CE3}" srcOrd="2" destOrd="0" parTransId="{A593A9F5-CD08-A24C-B179-37554A57C8F0}" sibTransId="{3FC53182-A4F8-1845-BC63-F467FBA992C9}"/>
    <dgm:cxn modelId="{6C2AE280-C2EE-0044-B848-E07075B818D0}" srcId="{C2AC484B-097B-AB45-A946-75D604ED67D4}" destId="{9371A859-720A-B249-91C5-4D9A8AD020C4}" srcOrd="1" destOrd="0" parTransId="{15F09F7E-103E-6C47-BDA9-E207DA868982}" sibTransId="{008049EC-EA18-EA4D-87BA-96C426BD6CED}"/>
    <dgm:cxn modelId="{27902482-397C-7740-9770-0FC34B16605A}" srcId="{4B0C46ED-639B-4F4A-BADC-DA8AA6384882}" destId="{6678790E-1BD1-4E49-8C8D-44316BC8E752}" srcOrd="0" destOrd="0" parTransId="{9DC908A0-668D-7142-A201-2C82770D6DAF}" sibTransId="{2235217E-1A99-7546-9608-4E88C4819FEC}"/>
    <dgm:cxn modelId="{1130FFA7-2F1B-444D-BBE4-E369493670C1}" type="presOf" srcId="{167C039F-6266-554D-B6AE-5164A89A6FA4}" destId="{5C292F86-C901-3E4F-922B-515BE8CEE06C}" srcOrd="0" destOrd="0" presId="urn:microsoft.com/office/officeart/2005/8/layout/radial2"/>
    <dgm:cxn modelId="{6E46D8A8-27E3-AE45-AF7C-F538350E5509}" type="presOf" srcId="{1D0B9BAA-1274-134D-A404-CAB597BE6F14}" destId="{02DF4E76-F954-EA4F-8CB9-B4C87E6A2ABF}" srcOrd="0" destOrd="1" presId="urn:microsoft.com/office/officeart/2005/8/layout/radial2"/>
    <dgm:cxn modelId="{789F44AF-3831-ED42-B201-25020DC21DDF}" srcId="{4B0C46ED-639B-4F4A-BADC-DA8AA6384882}" destId="{1D0B9BAA-1274-134D-A404-CAB597BE6F14}" srcOrd="1" destOrd="0" parTransId="{9D6FC41D-DF8E-9740-9803-62521550FA8C}" sibTransId="{D041D403-0571-FE43-8181-069F85CC56A2}"/>
    <dgm:cxn modelId="{DA2A2DC6-04E1-A946-AC3E-A0197B1C58D6}" type="presOf" srcId="{363DAF73-F305-CA4F-A4FA-207E2B539CE3}" destId="{E545F65A-E534-3943-8F79-CDA284B0DED7}" srcOrd="0" destOrd="0" presId="urn:microsoft.com/office/officeart/2005/8/layout/radial2"/>
    <dgm:cxn modelId="{155205DF-84D1-384B-BC12-0AC71EF53917}" srcId="{68A87C97-460B-7A42-B841-083237B2BC57}" destId="{C2AC484B-097B-AB45-A946-75D604ED67D4}" srcOrd="1" destOrd="0" parTransId="{5CE58277-DBF7-0A4F-BE40-7707AD4BE0EB}" sibTransId="{590ED506-0F2C-9E4C-936B-E59B9559ACC6}"/>
    <dgm:cxn modelId="{AA2D03E1-FEDA-BC42-85E1-035972F20398}" srcId="{363DAF73-F305-CA4F-A4FA-207E2B539CE3}" destId="{58A9B836-97F1-A446-87A7-0CD38E771A58}" srcOrd="0" destOrd="0" parTransId="{18FDFAC5-EFB4-2243-90F8-1A742A4DFED8}" sibTransId="{1D89A375-B5F4-F748-A58B-C65C9B56824F}"/>
    <dgm:cxn modelId="{459383E7-7F76-A641-9CCA-48376062C4B7}" srcId="{68A87C97-460B-7A42-B841-083237B2BC57}" destId="{4B0C46ED-639B-4F4A-BADC-DA8AA6384882}" srcOrd="0" destOrd="0" parTransId="{167C039F-6266-554D-B6AE-5164A89A6FA4}" sibTransId="{7FC577F4-3E58-0A47-8D64-EA15C65AE025}"/>
    <dgm:cxn modelId="{C894E6E8-1404-6147-B4DA-F228B57577AF}" type="presOf" srcId="{58A9B836-97F1-A446-87A7-0CD38E771A58}" destId="{7F881B82-50E3-2D4D-B707-1D52B0FC35AF}" srcOrd="0" destOrd="0" presId="urn:microsoft.com/office/officeart/2005/8/layout/radial2"/>
    <dgm:cxn modelId="{573125EA-DE08-124D-BBA2-E86EF11C6A90}" type="presOf" srcId="{A593A9F5-CD08-A24C-B179-37554A57C8F0}" destId="{863C32E9-F9E2-6046-94D2-D54CC749EE4D}" srcOrd="0" destOrd="0" presId="urn:microsoft.com/office/officeart/2005/8/layout/radial2"/>
    <dgm:cxn modelId="{44E497F8-F1F4-C540-9943-DE66B93DE190}" type="presOf" srcId="{6678790E-1BD1-4E49-8C8D-44316BC8E752}" destId="{02DF4E76-F954-EA4F-8CB9-B4C87E6A2ABF}" srcOrd="0" destOrd="0" presId="urn:microsoft.com/office/officeart/2005/8/layout/radial2"/>
    <dgm:cxn modelId="{A5A391FE-E610-634A-AD54-9AC93F9D8FA0}" srcId="{C2AC484B-097B-AB45-A946-75D604ED67D4}" destId="{DC3817F2-25E2-854F-AAD1-6D74293479A1}" srcOrd="0" destOrd="0" parTransId="{367391A4-4FA0-AC46-9AB4-4BEEA053D2DB}" sibTransId="{0FFA8C56-6681-A040-94D3-EAC2CEAEAFE1}"/>
    <dgm:cxn modelId="{20158210-ABE0-7949-BD2B-F8FE83678306}" type="presParOf" srcId="{436CCD25-83A1-6146-9F37-09D6ED17C4BF}" destId="{1688A7AB-1E89-F148-8EA5-26C431209BED}" srcOrd="0" destOrd="0" presId="urn:microsoft.com/office/officeart/2005/8/layout/radial2"/>
    <dgm:cxn modelId="{DAC538E8-06AF-8A4B-9DAB-363D386C12D7}" type="presParOf" srcId="{1688A7AB-1E89-F148-8EA5-26C431209BED}" destId="{8F059D77-637E-6043-8AA4-06D620E8CBC3}" srcOrd="0" destOrd="0" presId="urn:microsoft.com/office/officeart/2005/8/layout/radial2"/>
    <dgm:cxn modelId="{848D4045-5FCC-FB47-960D-1A67BBF5D4D0}" type="presParOf" srcId="{8F059D77-637E-6043-8AA4-06D620E8CBC3}" destId="{5A50AC50-AF16-534C-A3E8-CB3852AE92A2}" srcOrd="0" destOrd="0" presId="urn:microsoft.com/office/officeart/2005/8/layout/radial2"/>
    <dgm:cxn modelId="{941E66D3-8B5A-B545-8C4D-394F79742311}" type="presParOf" srcId="{8F059D77-637E-6043-8AA4-06D620E8CBC3}" destId="{341486F5-EFCA-B84D-92FF-D70E076549EC}" srcOrd="1" destOrd="0" presId="urn:microsoft.com/office/officeart/2005/8/layout/radial2"/>
    <dgm:cxn modelId="{0D2F398C-3CCD-D14D-AE03-030C79AD72FE}" type="presParOf" srcId="{1688A7AB-1E89-F148-8EA5-26C431209BED}" destId="{5C292F86-C901-3E4F-922B-515BE8CEE06C}" srcOrd="1" destOrd="0" presId="urn:microsoft.com/office/officeart/2005/8/layout/radial2"/>
    <dgm:cxn modelId="{C1D5EA6C-4579-DD44-BF97-E923B3A8E181}" type="presParOf" srcId="{1688A7AB-1E89-F148-8EA5-26C431209BED}" destId="{C60B9280-84CF-DE49-918D-961EB68BA452}" srcOrd="2" destOrd="0" presId="urn:microsoft.com/office/officeart/2005/8/layout/radial2"/>
    <dgm:cxn modelId="{C81626C9-FBC9-2F41-BB1A-CF7932317EAE}" type="presParOf" srcId="{C60B9280-84CF-DE49-918D-961EB68BA452}" destId="{02F06C73-5EB3-B247-9198-564E4DFA21DA}" srcOrd="0" destOrd="0" presId="urn:microsoft.com/office/officeart/2005/8/layout/radial2"/>
    <dgm:cxn modelId="{B7D41E5E-D7BF-7B4A-AFCC-72F38490C96A}" type="presParOf" srcId="{C60B9280-84CF-DE49-918D-961EB68BA452}" destId="{02DF4E76-F954-EA4F-8CB9-B4C87E6A2ABF}" srcOrd="1" destOrd="0" presId="urn:microsoft.com/office/officeart/2005/8/layout/radial2"/>
    <dgm:cxn modelId="{1B7EC36F-7C84-0A43-A0DD-23E080C39C94}" type="presParOf" srcId="{1688A7AB-1E89-F148-8EA5-26C431209BED}" destId="{D3387BDF-6756-624E-9F99-294BCC953645}" srcOrd="3" destOrd="0" presId="urn:microsoft.com/office/officeart/2005/8/layout/radial2"/>
    <dgm:cxn modelId="{AD766986-EF5C-4C46-B0DA-37E91FA10673}" type="presParOf" srcId="{1688A7AB-1E89-F148-8EA5-26C431209BED}" destId="{C67F19EA-6CA3-2642-9348-B507D75632FE}" srcOrd="4" destOrd="0" presId="urn:microsoft.com/office/officeart/2005/8/layout/radial2"/>
    <dgm:cxn modelId="{D1FB7D5F-87F9-4144-9261-89CACB637FD9}" type="presParOf" srcId="{C67F19EA-6CA3-2642-9348-B507D75632FE}" destId="{DA6A1858-B6EC-C94C-B9CE-66329165B746}" srcOrd="0" destOrd="0" presId="urn:microsoft.com/office/officeart/2005/8/layout/radial2"/>
    <dgm:cxn modelId="{341EF507-D4B3-3E4A-AA61-370A06A32583}" type="presParOf" srcId="{C67F19EA-6CA3-2642-9348-B507D75632FE}" destId="{13724373-046B-6743-910E-BE2B3ED92A52}" srcOrd="1" destOrd="0" presId="urn:microsoft.com/office/officeart/2005/8/layout/radial2"/>
    <dgm:cxn modelId="{22E901DE-C949-0745-968A-65C3619F177A}" type="presParOf" srcId="{1688A7AB-1E89-F148-8EA5-26C431209BED}" destId="{863C32E9-F9E2-6046-94D2-D54CC749EE4D}" srcOrd="5" destOrd="0" presId="urn:microsoft.com/office/officeart/2005/8/layout/radial2"/>
    <dgm:cxn modelId="{1EBDB53C-84E3-8747-8FD9-CF540C333DD5}" type="presParOf" srcId="{1688A7AB-1E89-F148-8EA5-26C431209BED}" destId="{0486383F-BE61-1F4E-B185-379B52FA8C2B}" srcOrd="6" destOrd="0" presId="urn:microsoft.com/office/officeart/2005/8/layout/radial2"/>
    <dgm:cxn modelId="{AFE80B5E-C248-D747-9B68-000F026A3AC7}" type="presParOf" srcId="{0486383F-BE61-1F4E-B185-379B52FA8C2B}" destId="{E545F65A-E534-3943-8F79-CDA284B0DED7}" srcOrd="0" destOrd="0" presId="urn:microsoft.com/office/officeart/2005/8/layout/radial2"/>
    <dgm:cxn modelId="{3DD3F643-A948-624B-9CE6-891016DBA1E8}" type="presParOf" srcId="{0486383F-BE61-1F4E-B185-379B52FA8C2B}" destId="{7F881B82-50E3-2D4D-B707-1D52B0FC35A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C32E9-F9E2-6046-94D2-D54CC749EE4D}">
      <dsp:nvSpPr>
        <dsp:cNvPr id="0" name=""/>
        <dsp:cNvSpPr/>
      </dsp:nvSpPr>
      <dsp:spPr>
        <a:xfrm rot="2563630">
          <a:off x="2633333" y="3508570"/>
          <a:ext cx="753240" cy="54052"/>
        </a:xfrm>
        <a:custGeom>
          <a:avLst/>
          <a:gdLst/>
          <a:ahLst/>
          <a:cxnLst/>
          <a:rect l="0" t="0" r="0" b="0"/>
          <a:pathLst>
            <a:path>
              <a:moveTo>
                <a:pt x="0" y="27026"/>
              </a:moveTo>
              <a:lnTo>
                <a:pt x="753240" y="27026"/>
              </a:lnTo>
            </a:path>
          </a:pathLst>
        </a:custGeom>
        <a:noFill/>
        <a:ln w="25400" cap="rnd" cmpd="sng" algn="ctr">
          <a:solidFill>
            <a:schemeClr val="accent2">
              <a:lumMod val="75000"/>
            </a:schemeClr>
          </a:solidFill>
          <a:prstDash val="solid"/>
          <a:head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87BDF-6756-624E-9F99-294BCC953645}">
      <dsp:nvSpPr>
        <dsp:cNvPr id="0" name=""/>
        <dsp:cNvSpPr/>
      </dsp:nvSpPr>
      <dsp:spPr>
        <a:xfrm>
          <a:off x="2733291" y="2474873"/>
          <a:ext cx="836635" cy="54052"/>
        </a:xfrm>
        <a:custGeom>
          <a:avLst/>
          <a:gdLst/>
          <a:ahLst/>
          <a:cxnLst/>
          <a:rect l="0" t="0" r="0" b="0"/>
          <a:pathLst>
            <a:path>
              <a:moveTo>
                <a:pt x="0" y="27026"/>
              </a:moveTo>
              <a:lnTo>
                <a:pt x="836635" y="27026"/>
              </a:lnTo>
            </a:path>
          </a:pathLst>
        </a:custGeom>
        <a:noFill/>
        <a:ln w="22225" cap="rnd" cmpd="sng" algn="ctr">
          <a:solidFill>
            <a:schemeClr val="bg1">
              <a:lumMod val="65000"/>
            </a:schemeClr>
          </a:solidFill>
          <a:prstDash val="solid"/>
          <a:head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92F86-C901-3E4F-922B-515BE8CEE06C}">
      <dsp:nvSpPr>
        <dsp:cNvPr id="0" name=""/>
        <dsp:cNvSpPr/>
      </dsp:nvSpPr>
      <dsp:spPr>
        <a:xfrm rot="19039184">
          <a:off x="2632202" y="1439249"/>
          <a:ext cx="763362" cy="54052"/>
        </a:xfrm>
        <a:custGeom>
          <a:avLst/>
          <a:gdLst/>
          <a:ahLst/>
          <a:cxnLst/>
          <a:rect l="0" t="0" r="0" b="0"/>
          <a:pathLst>
            <a:path>
              <a:moveTo>
                <a:pt x="0" y="27026"/>
              </a:moveTo>
              <a:lnTo>
                <a:pt x="763362" y="27026"/>
              </a:lnTo>
            </a:path>
          </a:pathLst>
        </a:custGeom>
        <a:noFill/>
        <a:ln w="28575" cap="rnd" cmpd="sng" algn="ctr">
          <a:solidFill>
            <a:schemeClr val="accent2"/>
          </a:solidFill>
          <a:prstDash val="solid"/>
          <a:headEnd type="arrow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486F5-EFCA-B84D-92FF-D70E076549EC}">
      <dsp:nvSpPr>
        <dsp:cNvPr id="0" name=""/>
        <dsp:cNvSpPr/>
      </dsp:nvSpPr>
      <dsp:spPr>
        <a:xfrm>
          <a:off x="578084" y="1284781"/>
          <a:ext cx="2407084" cy="240708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06C73-5EB3-B247-9198-564E4DFA21DA}">
      <dsp:nvSpPr>
        <dsp:cNvPr id="0" name=""/>
        <dsp:cNvSpPr/>
      </dsp:nvSpPr>
      <dsp:spPr>
        <a:xfrm>
          <a:off x="3110791" y="569"/>
          <a:ext cx="1418918" cy="144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 val="88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I. Dipole cross section</a:t>
          </a:r>
        </a:p>
      </dsp:txBody>
      <dsp:txXfrm>
        <a:off x="3318587" y="212075"/>
        <a:ext cx="1003326" cy="1021238"/>
      </dsp:txXfrm>
    </dsp:sp>
    <dsp:sp modelId="{02DF4E76-F954-EA4F-8CB9-B4C87E6A2ABF}">
      <dsp:nvSpPr>
        <dsp:cNvPr id="0" name=""/>
        <dsp:cNvSpPr/>
      </dsp:nvSpPr>
      <dsp:spPr>
        <a:xfrm>
          <a:off x="4705800" y="569"/>
          <a:ext cx="2128377" cy="1444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1600" i="1" kern="1200" smtClean="0">
                  <a:latin typeface="Cambria Math" panose="02040503050406030204" pitchFamily="18" charset="0"/>
                </a:rPr>
                <m:t>𝑞</m:t>
              </m:r>
              <m:acc>
                <m:accPr>
                  <m:chr m:val="̅"/>
                  <m:ctrlPr>
                    <a:rPr lang="en-US" sz="16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𝑞</m:t>
                  </m:r>
                </m:e>
              </m:acc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+</m:t>
              </m:r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𝑞</m:t>
              </m:r>
              <m:acc>
                <m:accPr>
                  <m:chr m:val="̅"/>
                  <m:ctrlPr>
                    <a:rPr lang="en-US" sz="16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𝑞</m:t>
                  </m:r>
                </m:e>
              </m:acc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→</m:t>
              </m:r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𝑋</m:t>
              </m:r>
            </m:oMath>
          </a14:m>
          <a:r>
            <a:rPr lang="en-ES" sz="1600" kern="1200" dirty="0"/>
            <a:t> at </a:t>
          </a:r>
          <a:r>
            <a:rPr lang="en-GB" sz="1600" kern="1200" dirty="0"/>
            <a:t>LO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1600" i="1" kern="1200" smtClean="0">
                  <a:latin typeface="Cambria Math" panose="02040503050406030204" pitchFamily="18" charset="0"/>
                </a:rPr>
                <m:t>𝑞</m:t>
              </m:r>
              <m:acc>
                <m:accPr>
                  <m:chr m:val="̅"/>
                  <m:ctrlPr>
                    <a:rPr lang="en-US" sz="16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𝑞</m:t>
                  </m:r>
                </m:e>
              </m:acc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+</m:t>
              </m:r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𝑞</m:t>
              </m:r>
              <m:acc>
                <m:accPr>
                  <m:chr m:val="̅"/>
                  <m:ctrlPr>
                    <a:rPr lang="en-US" sz="1600" i="1" kern="120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𝑞</m:t>
                  </m:r>
                </m:e>
              </m:acc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→</m:t>
              </m:r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𝑔</m:t>
              </m:r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+</m:t>
              </m:r>
              <m:r>
                <a:rPr lang="en-US" sz="1600" b="0" i="1" kern="1200" smtClean="0">
                  <a:effectLst/>
                  <a:latin typeface="Cambria Math" panose="02040503050406030204" pitchFamily="18" charset="0"/>
                </a:rPr>
                <m:t>𝑋</m:t>
              </m:r>
            </m:oMath>
          </a14:m>
          <a:r>
            <a:rPr lang="en-ES" sz="1600" kern="1200" dirty="0"/>
            <a:t> </a:t>
          </a:r>
          <a:endParaRPr lang="en-GB" sz="1600" kern="1200" dirty="0"/>
        </a:p>
      </dsp:txBody>
      <dsp:txXfrm>
        <a:off x="4705800" y="569"/>
        <a:ext cx="2128377" cy="1444250"/>
      </dsp:txXfrm>
    </dsp:sp>
    <dsp:sp modelId="{DA6A1858-B6EC-C94C-B9CE-66329165B746}">
      <dsp:nvSpPr>
        <dsp:cNvPr id="0" name=""/>
        <dsp:cNvSpPr/>
      </dsp:nvSpPr>
      <dsp:spPr>
        <a:xfrm>
          <a:off x="3569926" y="1779774"/>
          <a:ext cx="1447081" cy="144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82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II. Momentum anisotropies</a:t>
          </a:r>
        </a:p>
      </dsp:txBody>
      <dsp:txXfrm>
        <a:off x="3781846" y="1991280"/>
        <a:ext cx="1023241" cy="1021238"/>
      </dsp:txXfrm>
    </dsp:sp>
    <dsp:sp modelId="{13724373-046B-6743-910E-BE2B3ED92A52}">
      <dsp:nvSpPr>
        <dsp:cNvPr id="0" name=""/>
        <dsp:cNvSpPr/>
      </dsp:nvSpPr>
      <dsp:spPr>
        <a:xfrm>
          <a:off x="5157894" y="1779774"/>
          <a:ext cx="2170621" cy="1444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Harmonic spectrum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effectLst/>
            </a:rPr>
            <a:t>Flow patterns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effectLst/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effectLst/>
                      <a:latin typeface="Cambria Math" panose="02040503050406030204" pitchFamily="18" charset="0"/>
                    </a:rPr>
                    <m:t>𝑣</m:t>
                  </m:r>
                </m:e>
                <m:sub>
                  <m:r>
                    <a:rPr lang="en-US" sz="1600" b="0" i="1" kern="1200" smtClean="0">
                      <a:effectLst/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r>
            <a:rPr lang="en-ES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effectLst/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effectLst/>
                      <a:latin typeface="Cambria Math" panose="02040503050406030204" pitchFamily="18" charset="0"/>
                    </a:rPr>
                    <m:t>𝜓</m:t>
                  </m:r>
                </m:e>
                <m:sub>
                  <m:r>
                    <a:rPr lang="en-US" sz="1600" b="0" i="1" kern="1200" smtClean="0">
                      <a:effectLst/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r>
            <a:rPr lang="en-ES" sz="1600" kern="1200" dirty="0"/>
            <a:t>  </a:t>
          </a:r>
          <a:endParaRPr lang="en-GB" sz="1600" kern="1200" dirty="0"/>
        </a:p>
      </dsp:txBody>
      <dsp:txXfrm>
        <a:off x="5157894" y="1779774"/>
        <a:ext cx="2170621" cy="1444250"/>
      </dsp:txXfrm>
    </dsp:sp>
    <dsp:sp modelId="{E545F65A-E534-3943-8F79-CDA284B0DED7}">
      <dsp:nvSpPr>
        <dsp:cNvPr id="0" name=""/>
        <dsp:cNvSpPr/>
      </dsp:nvSpPr>
      <dsp:spPr>
        <a:xfrm>
          <a:off x="3094959" y="3558979"/>
          <a:ext cx="1444250" cy="14442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IV. </a:t>
          </a:r>
          <a14:m xmlns:a14="http://schemas.microsoft.com/office/drawing/2010/main">
            <m:oMath xmlns:m="http://schemas.openxmlformats.org/officeDocument/2006/math">
              <m:r>
                <a:rPr lang="en-US" sz="1400" b="1" i="1" kern="1200" smtClean="0">
                  <a:effectLst/>
                  <a:latin typeface="Cambria Math" panose="02040503050406030204" pitchFamily="18" charset="0"/>
                </a:rPr>
                <m:t>𝝅</m:t>
              </m:r>
            </m:oMath>
          </a14:m>
          <a:r>
            <a:rPr lang="en-GB" sz="1400" b="1" kern="1200" dirty="0"/>
            <a:t> LFWF</a:t>
          </a:r>
        </a:p>
      </dsp:txBody>
      <dsp:txXfrm>
        <a:off x="3306465" y="3770485"/>
        <a:ext cx="1021238" cy="1021238"/>
      </dsp:txXfrm>
    </dsp:sp>
    <dsp:sp modelId="{7F881B82-50E3-2D4D-B707-1D52B0FC35AF}">
      <dsp:nvSpPr>
        <dsp:cNvPr id="0" name=""/>
        <dsp:cNvSpPr/>
      </dsp:nvSpPr>
      <dsp:spPr>
        <a:xfrm>
          <a:off x="4683634" y="3558979"/>
          <a:ext cx="2166375" cy="1444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Valence quark skeleton</a:t>
          </a:r>
        </a:p>
      </dsp:txBody>
      <dsp:txXfrm>
        <a:off x="4683634" y="3558979"/>
        <a:ext cx="2166375" cy="144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DC21E-C6F7-224D-A0C3-CA89250307B1}" type="datetimeFigureOut">
              <a:rPr lang="en-FI" smtClean="0"/>
              <a:t>10/2/22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7DA7-FCED-6B4A-93BC-652DC9C2FD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442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29841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24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4893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≈M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1079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8432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4043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4982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67415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FI" dirty="0"/>
              <a:t>olor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8181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434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0503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211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01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708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39035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4375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FI" dirty="0"/>
              <a:t>otivation on basis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7DA7-FCED-6B4A-93BC-652DC9C2FDFE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691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</a:p>
        </p:txBody>
      </p:sp>
    </p:spTree>
    <p:extLst>
      <p:ext uri="{BB962C8B-B14F-4D97-AF65-F5344CB8AC3E}">
        <p14:creationId xmlns:p14="http://schemas.microsoft.com/office/powerpoint/2010/main" val="262755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</p:spPr>
        <p:txBody>
          <a:bodyPr/>
          <a:lstStyle/>
          <a:p>
            <a:fld id="{E7BF0B60-48F2-C646-8200-4D72F55B94A2}" type="slidenum">
              <a:rPr lang="en-US" smtClean="0"/>
              <a:t>‹#›</a:t>
            </a:fld>
            <a:r>
              <a:rPr lang="en-US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</p:spPr>
        <p:txBody>
          <a:bodyPr/>
          <a:lstStyle/>
          <a:p>
            <a:fld id="{E7BF0B60-48F2-C646-8200-4D72F55B94A2}" type="slidenum">
              <a:rPr lang="en-US" smtClean="0"/>
              <a:t>‹#›</a:t>
            </a:fld>
            <a:r>
              <a:rPr lang="en-US"/>
              <a:t>/20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5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9624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D60F4-879F-174C-970C-E3EFB047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393136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1B5A4-B81A-4C41-9D45-42BAF007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393856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ED1FD-B62B-3E44-A106-A910AB18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2030" y="6393134"/>
            <a:ext cx="76638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7BF0B60-48F2-C646-8200-4D72F55B94A2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74589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</p:spPr>
        <p:txBody>
          <a:bodyPr/>
          <a:lstStyle/>
          <a:p>
            <a:fld id="{E7BF0B60-48F2-C646-8200-4D72F55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5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fld id="{E7BF0B60-48F2-C646-8200-4D72F55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fld id="{E7BF0B60-48F2-C646-8200-4D72F55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5040" y="6352971"/>
            <a:ext cx="914555" cy="365125"/>
          </a:xfrm>
          <a:prstGeom prst="rect">
            <a:avLst/>
          </a:prstGeom>
        </p:spPr>
        <p:txBody>
          <a:bodyPr/>
          <a:lstStyle/>
          <a:p>
            <a:fld id="{E7BF0B60-48F2-C646-8200-4D72F55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7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5040" y="6352971"/>
            <a:ext cx="914555" cy="365125"/>
          </a:xfrm>
          <a:prstGeom prst="rect">
            <a:avLst/>
          </a:prstGeom>
        </p:spPr>
        <p:txBody>
          <a:bodyPr/>
          <a:lstStyle/>
          <a:p>
            <a:fld id="{E7BF0B60-48F2-C646-8200-4D72F55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5040" y="6352971"/>
            <a:ext cx="914555" cy="365125"/>
          </a:xfrm>
          <a:prstGeom prst="rect">
            <a:avLst/>
          </a:prstGeom>
        </p:spPr>
        <p:txBody>
          <a:bodyPr/>
          <a:lstStyle/>
          <a:p>
            <a:fld id="{E7BF0B60-48F2-C646-8200-4D72F55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</p:spPr>
        <p:txBody>
          <a:bodyPr/>
          <a:lstStyle/>
          <a:p>
            <a:fld id="{E7BF0B60-48F2-C646-8200-4D72F55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3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937" y="398642"/>
            <a:ext cx="793346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937" y="2133600"/>
            <a:ext cx="7933463" cy="408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8020" y="6384203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035" y="6384923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Anisotropic flow in pion-pion collision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4910A68E-7734-D745-ACFD-D48B6861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030" y="6393134"/>
            <a:ext cx="76638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7BF0B60-48F2-C646-8200-4D72F55B94A2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464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1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0.png"/><Relationship Id="rId7" Type="http://schemas.openxmlformats.org/officeDocument/2006/relationships/image" Target="../media/image5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60.png"/><Relationship Id="rId4" Type="http://schemas.openxmlformats.org/officeDocument/2006/relationships/image" Target="../media/image44.png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1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8565-3CA3-3F48-8D64-40A9F4114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446" y="371391"/>
            <a:ext cx="7540322" cy="2554463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Anisotropic flow and the valence quark skeleton of hadrons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7F3A1-74A6-2749-A06C-1BC9616CF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088" y="3067469"/>
            <a:ext cx="6741807" cy="255446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Meijian Li</a:t>
            </a:r>
          </a:p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meijian.li@usc.es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1400" i="1" dirty="0">
                <a:solidFill>
                  <a:schemeClr val="accent6">
                    <a:lumMod val="75000"/>
                  </a:schemeClr>
                </a:solidFill>
              </a:rPr>
              <a:t>Instituto Galego de </a:t>
            </a:r>
            <a:r>
              <a:rPr lang="en-GB" sz="1400" i="1" dirty="0" err="1">
                <a:solidFill>
                  <a:schemeClr val="accent6">
                    <a:lumMod val="75000"/>
                  </a:schemeClr>
                </a:solidFill>
              </a:rPr>
              <a:t>Física</a:t>
            </a:r>
            <a:r>
              <a:rPr lang="en-GB" sz="1400" i="1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GB" sz="1400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GB" sz="1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accent6">
                    <a:lumMod val="75000"/>
                  </a:schemeClr>
                </a:solidFill>
              </a:rPr>
              <a:t>Enerxías</a:t>
            </a:r>
            <a:r>
              <a:rPr lang="en-GB" sz="1400" i="1" dirty="0">
                <a:solidFill>
                  <a:schemeClr val="accent6">
                    <a:lumMod val="75000"/>
                  </a:schemeClr>
                </a:solidFill>
              </a:rPr>
              <a:t> (IGFAE), </a:t>
            </a:r>
          </a:p>
          <a:p>
            <a:r>
              <a:rPr lang="en-GB" sz="1400" i="1" dirty="0" err="1">
                <a:solidFill>
                  <a:schemeClr val="accent6">
                    <a:lumMod val="75000"/>
                  </a:schemeClr>
                </a:solidFill>
              </a:rPr>
              <a:t>Universidade</a:t>
            </a:r>
            <a:r>
              <a:rPr lang="en-GB" sz="1400" i="1" dirty="0">
                <a:solidFill>
                  <a:schemeClr val="accent6">
                    <a:lumMod val="75000"/>
                  </a:schemeClr>
                </a:solidFill>
              </a:rPr>
              <a:t> de Santiago de Compostela, Spain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collaborations with: </a:t>
            </a:r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Bin Wu (IGFAE),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Wenyang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Qian (IGFAE), and Hong Zhang (Shandong U.)</a:t>
            </a: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C6258C92-961B-B24C-AEFF-CAAF8BD0C738}"/>
              </a:ext>
            </a:extLst>
          </p:cNvPr>
          <p:cNvSpPr txBox="1">
            <a:spLocks/>
          </p:cNvSpPr>
          <p:nvPr/>
        </p:nvSpPr>
        <p:spPr>
          <a:xfrm>
            <a:off x="1002446" y="5801652"/>
            <a:ext cx="6890449" cy="43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</a:rPr>
              <a:t>QCD seminar, IGFAE, 2022.10.03</a:t>
            </a:r>
          </a:p>
        </p:txBody>
      </p:sp>
    </p:spTree>
    <p:extLst>
      <p:ext uri="{BB962C8B-B14F-4D97-AF65-F5344CB8AC3E}">
        <p14:creationId xmlns:p14="http://schemas.microsoft.com/office/powerpoint/2010/main" val="331561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 dirty="0"/>
              <a:t>Anisotropic flow in pion-pion collision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2888-8B12-F941-8117-DABF473D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5" y="6285152"/>
            <a:ext cx="584978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9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74CC0-92A8-3847-8B5D-F91BF9BF0826}"/>
                  </a:ext>
                </a:extLst>
              </p:cNvPr>
              <p:cNvSpPr txBox="1"/>
              <p:nvPr/>
            </p:nvSpPr>
            <p:spPr>
              <a:xfrm>
                <a:off x="642828" y="1112729"/>
                <a:ext cx="2823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Small-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(=1/b)</a:t>
                </a:r>
                <a:r>
                  <a:rPr lang="en-US" b="0" dirty="0"/>
                  <a:t> regime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74CC0-92A8-3847-8B5D-F91BF9BF0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8" y="1112729"/>
                <a:ext cx="2823593" cy="369332"/>
              </a:xfrm>
              <a:prstGeom prst="rect">
                <a:avLst/>
              </a:prstGeom>
              <a:blipFill>
                <a:blip r:embed="rId3"/>
                <a:stretch>
                  <a:fillRect l="-1339" t="-6667" r="-893" b="-26667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240AD1B-05AB-9942-A0C1-1F63620219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5" t="24660" r="50259" b="49271"/>
          <a:stretch/>
        </p:blipFill>
        <p:spPr>
          <a:xfrm>
            <a:off x="4765011" y="3454163"/>
            <a:ext cx="1856616" cy="1873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F20A7D6-C4AE-7643-8FEC-DB7EFDFAA7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220" y="484750"/>
                <a:ext cx="8296986" cy="5758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III. Momentum anisotropies in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</a:t>
                </a:r>
                <a:br>
                  <a:rPr lang="en-GB" dirty="0"/>
                </a:br>
                <a:endParaRPr lang="en-US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F20A7D6-C4AE-7643-8FEC-DB7EFDFAA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220" y="484750"/>
                <a:ext cx="8296986" cy="575826"/>
              </a:xfrm>
              <a:blipFill>
                <a:blip r:embed="rId5"/>
                <a:stretch>
                  <a:fillRect l="-1835" t="-13043" b="-3260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28480A3-0DA3-7541-A4F5-9AE47C428C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660" r="72444" b="49271"/>
          <a:stretch/>
        </p:blipFill>
        <p:spPr>
          <a:xfrm>
            <a:off x="2637413" y="3441943"/>
            <a:ext cx="2116300" cy="1873556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76356AF-E961-CD4F-9568-19DB74F67B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326" r="26506" b="74242"/>
          <a:stretch/>
        </p:blipFill>
        <p:spPr>
          <a:xfrm>
            <a:off x="2846688" y="1490002"/>
            <a:ext cx="1949166" cy="194400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6C87F8DA-AF01-D743-BA96-F2E83176CC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6" r="50880" b="74274"/>
          <a:stretch/>
        </p:blipFill>
        <p:spPr>
          <a:xfrm>
            <a:off x="873448" y="3442503"/>
            <a:ext cx="1808848" cy="1848902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3330FE1-1343-FE40-828E-09BF071AA9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444" b="74622"/>
          <a:stretch/>
        </p:blipFill>
        <p:spPr>
          <a:xfrm>
            <a:off x="607729" y="1490002"/>
            <a:ext cx="2255680" cy="194400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83F4EBFD-8FFB-1C4F-B451-08D9AB7A1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48876" r="72009" b="25185"/>
          <a:stretch/>
        </p:blipFill>
        <p:spPr>
          <a:xfrm>
            <a:off x="4756222" y="1482061"/>
            <a:ext cx="2012051" cy="1980000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A2767C66-5FD1-4946-AC71-C18930128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94" t="24790" r="3810" b="49224"/>
          <a:stretch/>
        </p:blipFill>
        <p:spPr>
          <a:xfrm>
            <a:off x="6739600" y="3482716"/>
            <a:ext cx="1799180" cy="18464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F94752-2BAF-304E-B796-5EB895019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600" y="1815677"/>
            <a:ext cx="1701800" cy="151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F7DC71-6835-954C-B2CA-9DF1627E6B30}"/>
                  </a:ext>
                </a:extLst>
              </p:cNvPr>
              <p:cNvSpPr txBox="1"/>
              <p:nvPr/>
            </p:nvSpPr>
            <p:spPr>
              <a:xfrm>
                <a:off x="786933" y="5277529"/>
                <a:ext cx="7933560" cy="671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>
                    <a:solidFill>
                      <a:schemeClr val="tx1"/>
                    </a:solidFill>
                  </a:rPr>
                  <a:t>Observation:</a:t>
                </a:r>
                <a:endParaRPr lang="en-ES" dirty="0"/>
              </a:p>
              <a:p>
                <a:pPr marL="742950" lvl="1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ES" dirty="0">
                    <a:solidFill>
                      <a:schemeClr val="tx1"/>
                    </a:solidFill>
                  </a:rPr>
                  <a:t> is not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en-ES" dirty="0"/>
                  <a:t> at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F7DC71-6835-954C-B2CA-9DF1627E6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3" y="5277529"/>
                <a:ext cx="7933560" cy="671146"/>
              </a:xfrm>
              <a:prstGeom prst="rect">
                <a:avLst/>
              </a:prstGeom>
              <a:blipFill>
                <a:blip r:embed="rId7"/>
                <a:stretch>
                  <a:fillRect l="-479" t="-3704" b="-92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09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74CC0-92A8-3847-8B5D-F91BF9BF0826}"/>
                  </a:ext>
                </a:extLst>
              </p:cNvPr>
              <p:cNvSpPr txBox="1"/>
              <p:nvPr/>
            </p:nvSpPr>
            <p:spPr>
              <a:xfrm>
                <a:off x="642828" y="1112729"/>
                <a:ext cx="4986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Small-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(=1/b)</a:t>
                </a:r>
                <a:r>
                  <a:rPr lang="en-US" b="0" dirty="0"/>
                  <a:t> regime,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reflection)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74CC0-92A8-3847-8B5D-F91BF9BF0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8" y="1112729"/>
                <a:ext cx="4986814" cy="369332"/>
              </a:xfrm>
              <a:prstGeom prst="rect">
                <a:avLst/>
              </a:prstGeom>
              <a:blipFill>
                <a:blip r:embed="rId3"/>
                <a:stretch>
                  <a:fillRect l="-761" t="-6667" b="-26667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F20A7D6-C4AE-7643-8FEC-DB7EFDFAA7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220" y="484750"/>
                <a:ext cx="8296986" cy="5758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III. Momentum anisotropies in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F20A7D6-C4AE-7643-8FEC-DB7EFDFAA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220" y="484750"/>
                <a:ext cx="8296986" cy="575826"/>
              </a:xfrm>
              <a:blipFill>
                <a:blip r:embed="rId4"/>
                <a:stretch>
                  <a:fillRect l="-1835" t="-13043" b="-3260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76356AF-E961-CD4F-9568-19DB74F67B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26" r="26506" b="74242"/>
          <a:stretch/>
        </p:blipFill>
        <p:spPr>
          <a:xfrm>
            <a:off x="2846688" y="1490002"/>
            <a:ext cx="1949166" cy="19440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3330FE1-1343-FE40-828E-09BF071AA9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444" b="74622"/>
          <a:stretch/>
        </p:blipFill>
        <p:spPr>
          <a:xfrm>
            <a:off x="607729" y="1490002"/>
            <a:ext cx="2255680" cy="194400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83F4EBFD-8FFB-1C4F-B451-08D9AB7A17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4" t="48876" r="72009" b="25185"/>
          <a:stretch/>
        </p:blipFill>
        <p:spPr>
          <a:xfrm>
            <a:off x="4756222" y="1482061"/>
            <a:ext cx="2012051" cy="198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F94752-2BAF-304E-B796-5EB895019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600" y="1815677"/>
            <a:ext cx="1701800" cy="1511300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874F364-298D-D646-9BF8-69AAB7C9B0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52" t="74306" r="50544"/>
          <a:stretch/>
        </p:blipFill>
        <p:spPr>
          <a:xfrm>
            <a:off x="6630686" y="3546495"/>
            <a:ext cx="1807536" cy="1841302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9A6B0BCC-D123-8C48-97FE-2944BACC1F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39" t="74675" r="3897"/>
          <a:stretch/>
        </p:blipFill>
        <p:spPr>
          <a:xfrm>
            <a:off x="4823150" y="3558745"/>
            <a:ext cx="1807536" cy="1795070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63F193CD-BF68-9C4D-8F55-87240C0E51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306" r="72960"/>
          <a:stretch/>
        </p:blipFill>
        <p:spPr>
          <a:xfrm>
            <a:off x="2563692" y="3474144"/>
            <a:ext cx="2191218" cy="1948495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3EC29239-7BBF-8F41-A533-2A56A8914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390" r="2861" b="73803"/>
          <a:stretch/>
        </p:blipFill>
        <p:spPr>
          <a:xfrm>
            <a:off x="998954" y="3441943"/>
            <a:ext cx="1865816" cy="1926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BC933E-2AFF-3145-98D2-A265C17287FD}"/>
                  </a:ext>
                </a:extLst>
              </p:cNvPr>
              <p:cNvSpPr txBox="1"/>
              <p:nvPr/>
            </p:nvSpPr>
            <p:spPr>
              <a:xfrm>
                <a:off x="786933" y="5277529"/>
                <a:ext cx="7933560" cy="98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>
                    <a:solidFill>
                      <a:schemeClr val="tx1"/>
                    </a:solidFill>
                  </a:rPr>
                  <a:t>Observation:</a:t>
                </a:r>
                <a:endParaRPr lang="en-ES" dirty="0"/>
              </a:p>
              <a:p>
                <a:pPr marL="742950" lvl="1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ES" dirty="0">
                    <a:solidFill>
                      <a:schemeClr val="tx1"/>
                    </a:solidFill>
                  </a:rPr>
                  <a:t> is not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en-ES" dirty="0"/>
                  <a:t> at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E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dirty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reflection, vanishes integrating over pion LFWF</a:t>
                </a:r>
                <a:endParaRPr lang="en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BC933E-2AFF-3145-98D2-A265C172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3" y="5277529"/>
                <a:ext cx="7933560" cy="980012"/>
              </a:xfrm>
              <a:prstGeom prst="rect">
                <a:avLst/>
              </a:prstGeom>
              <a:blipFill>
                <a:blip r:embed="rId7"/>
                <a:stretch>
                  <a:fillRect l="-479" t="-2564" b="-769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FD24D9C-0670-B84B-9BCE-CAA53FD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4" y="6285152"/>
            <a:ext cx="796999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10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57132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0D9B605A-9039-0E42-B03B-3B941A7F2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82" t="25877" b="48202"/>
          <a:stretch/>
        </p:blipFill>
        <p:spPr>
          <a:xfrm>
            <a:off x="6504465" y="3325919"/>
            <a:ext cx="2181586" cy="1976706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47EAA8D3-0C18-FA41-9B73-1D1FA7625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50" r="25776" b="73858"/>
          <a:stretch/>
        </p:blipFill>
        <p:spPr>
          <a:xfrm>
            <a:off x="2813878" y="1327462"/>
            <a:ext cx="1962375" cy="2023552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33CF748-DF8E-B94B-A6CD-E6AA40FF7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09" b="73834"/>
          <a:stretch/>
        </p:blipFill>
        <p:spPr>
          <a:xfrm>
            <a:off x="702600" y="1349238"/>
            <a:ext cx="2131308" cy="198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 dirty="0"/>
              <a:t>Anisotropic flow in pion-pion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74CC0-92A8-3847-8B5D-F91BF9BF0826}"/>
                  </a:ext>
                </a:extLst>
              </p:cNvPr>
              <p:cNvSpPr txBox="1"/>
              <p:nvPr/>
            </p:nvSpPr>
            <p:spPr>
              <a:xfrm>
                <a:off x="642828" y="1112729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dirty="0"/>
                  <a:t>Large</a:t>
                </a:r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(=10/b)</a:t>
                </a:r>
                <a:r>
                  <a:rPr lang="en-US" b="0" dirty="0"/>
                  <a:t> regime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74CC0-92A8-3847-8B5D-F91BF9BF0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8" y="1112729"/>
                <a:ext cx="2900538" cy="369332"/>
              </a:xfrm>
              <a:prstGeom prst="rect">
                <a:avLst/>
              </a:prstGeom>
              <a:blipFill>
                <a:blip r:embed="rId4"/>
                <a:stretch>
                  <a:fillRect l="-1310" t="-6667" r="-873" b="-26667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F20A7D6-C4AE-7643-8FEC-DB7EFDFAA7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220" y="484750"/>
                <a:ext cx="8296986" cy="5758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III. Momentum anisotropies in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F20A7D6-C4AE-7643-8FEC-DB7EFDFAA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220" y="484750"/>
                <a:ext cx="8296986" cy="575826"/>
              </a:xfrm>
              <a:blipFill>
                <a:blip r:embed="rId5"/>
                <a:stretch>
                  <a:fillRect l="-1835" t="-13043" b="-3260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A8F94752-2BAF-304E-B796-5EB895019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600" y="1815677"/>
            <a:ext cx="1701800" cy="151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F7DC71-6835-954C-B2CA-9DF1627E6B30}"/>
                  </a:ext>
                </a:extLst>
              </p:cNvPr>
              <p:cNvSpPr txBox="1"/>
              <p:nvPr/>
            </p:nvSpPr>
            <p:spPr>
              <a:xfrm>
                <a:off x="786933" y="5277529"/>
                <a:ext cx="7933560" cy="671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>
                    <a:solidFill>
                      <a:schemeClr val="tx1"/>
                    </a:solidFill>
                  </a:rPr>
                  <a:t>Observation:</a:t>
                </a:r>
                <a:endParaRPr lang="en-ES" dirty="0"/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lang="en-GB" dirty="0"/>
                  <a:t>t</a:t>
                </a:r>
                <a:r>
                  <a:rPr lang="en-ES" dirty="0">
                    <a:solidFill>
                      <a:schemeClr val="tx1"/>
                    </a:solidFill>
                  </a:rPr>
                  <a:t>he distribution is more oscillatory at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en-ES" dirty="0"/>
                  <a:t> at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F7DC71-6835-954C-B2CA-9DF1627E6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3" y="5277529"/>
                <a:ext cx="7933560" cy="671146"/>
              </a:xfrm>
              <a:prstGeom prst="rect">
                <a:avLst/>
              </a:prstGeom>
              <a:blipFill>
                <a:blip r:embed="rId7"/>
                <a:stretch>
                  <a:fillRect l="-479" t="-3704" b="-92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B1E45729-54B6-EA4A-8F3F-B8C3BFDC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" t="50264" r="73391" b="23143"/>
          <a:stretch/>
        </p:blipFill>
        <p:spPr>
          <a:xfrm>
            <a:off x="4753713" y="1530280"/>
            <a:ext cx="1856616" cy="1925886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497859FA-27F8-9741-953C-4766EAC77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30" r="48921" b="73407"/>
          <a:stretch/>
        </p:blipFill>
        <p:spPr>
          <a:xfrm>
            <a:off x="1007409" y="3307985"/>
            <a:ext cx="1776341" cy="1842616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4E5F350C-FB43-A14D-8593-C8D5247ED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1" t="25565" r="72455" b="48293"/>
          <a:stretch/>
        </p:blipFill>
        <p:spPr>
          <a:xfrm>
            <a:off x="2906359" y="3402181"/>
            <a:ext cx="1815403" cy="1872000"/>
          </a:xfrm>
          <a:prstGeom prst="rect">
            <a:avLst/>
          </a:prstGeom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BA2C8E2D-B141-8441-A6C0-B2E49EECB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17" t="26372" r="49608" b="47486"/>
          <a:stretch/>
        </p:blipFill>
        <p:spPr>
          <a:xfrm>
            <a:off x="4753713" y="3351014"/>
            <a:ext cx="1962375" cy="2023552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48A427C-C537-0543-BB21-5AFF5BC5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4" y="6285152"/>
            <a:ext cx="796999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11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90100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47EAA8D3-0C18-FA41-9B73-1D1FA7625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50" r="25776" b="73858"/>
          <a:stretch/>
        </p:blipFill>
        <p:spPr>
          <a:xfrm>
            <a:off x="2813878" y="1327462"/>
            <a:ext cx="1962375" cy="2023552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33CF748-DF8E-B94B-A6CD-E6AA40FF7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09" b="73834"/>
          <a:stretch/>
        </p:blipFill>
        <p:spPr>
          <a:xfrm>
            <a:off x="702600" y="1349238"/>
            <a:ext cx="2131308" cy="198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 dirty="0"/>
              <a:t>Anisotropic flow in pion-pion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74CC0-92A8-3847-8B5D-F91BF9BF0826}"/>
                  </a:ext>
                </a:extLst>
              </p:cNvPr>
              <p:cNvSpPr txBox="1"/>
              <p:nvPr/>
            </p:nvSpPr>
            <p:spPr>
              <a:xfrm>
                <a:off x="642828" y="1112729"/>
                <a:ext cx="501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dirty="0"/>
                  <a:t>Large</a:t>
                </a:r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(=10/b)</a:t>
                </a:r>
                <a:r>
                  <a:rPr lang="en-US" b="0" dirty="0"/>
                  <a:t> regime</a:t>
                </a:r>
                <a:r>
                  <a:rPr lang="en-US" dirty="0"/>
                  <a:t>,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reflection)</a:t>
                </a:r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A74CC0-92A8-3847-8B5D-F91BF9BF0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8" y="1112729"/>
                <a:ext cx="5012462" cy="369332"/>
              </a:xfrm>
              <a:prstGeom prst="rect">
                <a:avLst/>
              </a:prstGeom>
              <a:blipFill>
                <a:blip r:embed="rId4"/>
                <a:stretch>
                  <a:fillRect l="-758" t="-6667" b="-26667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F20A7D6-C4AE-7643-8FEC-DB7EFDFAA7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220" y="484750"/>
                <a:ext cx="8296986" cy="5758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III. Momentum anisotropies in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F20A7D6-C4AE-7643-8FEC-DB7EFDFAA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220" y="484750"/>
                <a:ext cx="8296986" cy="575826"/>
              </a:xfrm>
              <a:blipFill>
                <a:blip r:embed="rId5"/>
                <a:stretch>
                  <a:fillRect l="-1835" t="-13043" b="-3260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A8F94752-2BAF-304E-B796-5EB895019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600" y="1815677"/>
            <a:ext cx="1701800" cy="151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F7DC71-6835-954C-B2CA-9DF1627E6B30}"/>
                  </a:ext>
                </a:extLst>
              </p:cNvPr>
              <p:cNvSpPr txBox="1"/>
              <p:nvPr/>
            </p:nvSpPr>
            <p:spPr>
              <a:xfrm>
                <a:off x="786933" y="5277529"/>
                <a:ext cx="7933560" cy="975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>
                    <a:solidFill>
                      <a:schemeClr val="tx1"/>
                    </a:solidFill>
                  </a:rPr>
                  <a:t>Observation:</a:t>
                </a:r>
                <a:endParaRPr lang="en-ES" dirty="0"/>
              </a:p>
              <a:p>
                <a:pPr marL="742950" lvl="1" indent="-285750">
                  <a:buFont typeface="Wingdings" pitchFamily="2" charset="2"/>
                  <a:buChar char="Ø"/>
                </a:pPr>
                <a:r>
                  <a:rPr lang="en-GB" dirty="0"/>
                  <a:t>t</a:t>
                </a:r>
                <a:r>
                  <a:rPr lang="en-ES" dirty="0">
                    <a:solidFill>
                      <a:schemeClr val="tx1"/>
                    </a:solidFill>
                  </a:rPr>
                  <a:t>he distribution is more oscillatory at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en-ES" dirty="0"/>
                  <a:t> at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E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dirty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reflection, vanishes integrating over pion LFWF</a:t>
                </a:r>
                <a:endParaRPr lang="en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F7DC71-6835-954C-B2CA-9DF1627E6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3" y="5277529"/>
                <a:ext cx="7933560" cy="975332"/>
              </a:xfrm>
              <a:prstGeom prst="rect">
                <a:avLst/>
              </a:prstGeom>
              <a:blipFill>
                <a:blip r:embed="rId7"/>
                <a:stretch>
                  <a:fillRect l="-479" t="-2564" r="-160" b="-769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B1E45729-54B6-EA4A-8F3F-B8C3BFDC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" t="50264" r="73391" b="23143"/>
          <a:stretch/>
        </p:blipFill>
        <p:spPr>
          <a:xfrm>
            <a:off x="4753713" y="1530280"/>
            <a:ext cx="1856616" cy="1925886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484C0E93-7A85-D744-A366-0968EE213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03" t="306" r="-406" b="73490"/>
          <a:stretch/>
        </p:blipFill>
        <p:spPr>
          <a:xfrm>
            <a:off x="936397" y="3303424"/>
            <a:ext cx="2045699" cy="1902410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2D5E0231-7357-DF42-8B8B-18C933C1A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8" t="74281" r="73958" b="266"/>
          <a:stretch/>
        </p:blipFill>
        <p:spPr>
          <a:xfrm>
            <a:off x="2813878" y="3327053"/>
            <a:ext cx="1808562" cy="1878781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28B05B36-3B00-394D-AA1E-9F40B88C1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59" t="74322" r="1766" b="529"/>
          <a:stretch/>
        </p:blipFill>
        <p:spPr>
          <a:xfrm>
            <a:off x="4800659" y="3303424"/>
            <a:ext cx="1921251" cy="1905886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455F92A-3D79-1B44-ADC3-A0D73DCA6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41" t="76100" r="49010" b="698"/>
          <a:stretch/>
        </p:blipFill>
        <p:spPr>
          <a:xfrm>
            <a:off x="6610329" y="3456166"/>
            <a:ext cx="1888092" cy="1708805"/>
          </a:xfrm>
          <a:prstGeom prst="rect">
            <a:avLst/>
          </a:prstGeom>
        </p:spPr>
      </p:pic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D1756DF-E1F2-0149-9BFF-A2147FD3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4" y="6285152"/>
            <a:ext cx="796999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12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701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4CB76A-AE26-A64E-AD84-46A95CB05A4E}"/>
                  </a:ext>
                </a:extLst>
              </p:cNvPr>
              <p:cNvSpPr txBox="1"/>
              <p:nvPr/>
            </p:nvSpPr>
            <p:spPr>
              <a:xfrm>
                <a:off x="728050" y="1408813"/>
                <a:ext cx="704435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as a function of </a:t>
                </a:r>
                <a:r>
                  <a:rPr lang="en-US" sz="2000" dirty="0"/>
                  <a:t>gluon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Ge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E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4CB76A-AE26-A64E-AD84-46A95CB0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50" y="1408813"/>
                <a:ext cx="7044350" cy="407099"/>
              </a:xfrm>
              <a:prstGeom prst="rect">
                <a:avLst/>
              </a:prstGeom>
              <a:blipFill>
                <a:blip r:embed="rId3"/>
                <a:stretch>
                  <a:fillRect l="-721" t="-2941" b="-2352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C5EA0E9-A8EE-BC46-ADA7-86D9793CB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887244"/>
            <a:ext cx="5244612" cy="4066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98FBEF-6D28-2948-A673-7D8E62E75599}"/>
                  </a:ext>
                </a:extLst>
              </p:cNvPr>
              <p:cNvSpPr txBox="1"/>
              <p:nvPr/>
            </p:nvSpPr>
            <p:spPr>
              <a:xfrm>
                <a:off x="5873262" y="2147263"/>
                <a:ext cx="2743200" cy="319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>
                    <a:solidFill>
                      <a:schemeClr val="tx1"/>
                    </a:solidFill>
                  </a:rPr>
                  <a:t>Observation: 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E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ES" dirty="0">
                    <a:solidFill>
                      <a:schemeClr val="tx1"/>
                    </a:solidFill>
                  </a:rPr>
                  <a:t> at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ES" dirty="0">
                    <a:solidFill>
                      <a:schemeClr val="tx1"/>
                    </a:solidFill>
                  </a:rPr>
                  <a:t> for different dipole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en-E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+mj-lt"/>
                  <a:buAutoNum type="arabicParenR"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dirty="0"/>
                  <a:t>oscillates</a:t>
                </a:r>
                <a:r>
                  <a:rPr lang="en-ES" dirty="0">
                    <a:solidFill>
                      <a:schemeClr val="tx1"/>
                    </a:solidFill>
                  </a:rPr>
                  <a:t> and decreases at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E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E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dirty="0">
                    <a:solidFill>
                      <a:schemeClr val="tx1"/>
                    </a:solidFill>
                  </a:rPr>
                  <a:t>is larger at smaller </a:t>
                </a:r>
                <a:r>
                  <a:rPr lang="en-US" dirty="0">
                    <a:solidFill>
                      <a:schemeClr val="tx1"/>
                    </a:solidFill>
                  </a:rPr>
                  <a:t>dipole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endParaRPr lang="en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98FBEF-6D28-2948-A673-7D8E62E75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262" y="2147263"/>
                <a:ext cx="2743200" cy="3191643"/>
              </a:xfrm>
              <a:prstGeom prst="rect">
                <a:avLst/>
              </a:prstGeom>
              <a:blipFill>
                <a:blip r:embed="rId5"/>
                <a:stretch>
                  <a:fillRect l="-1843" t="-395" r="-3687" b="-1186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72023833-0C80-C54F-983A-FC319E93F6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220" y="608194"/>
                <a:ext cx="8296986" cy="72928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III. Momentum anisotropies in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</a:t>
                </a:r>
                <a:br>
                  <a:rPr lang="en-GB" dirty="0"/>
                </a:br>
                <a:endParaRPr lang="en-US" dirty="0"/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72023833-0C80-C54F-983A-FC319E93F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220" y="608194"/>
                <a:ext cx="8296986" cy="729287"/>
              </a:xfrm>
              <a:blipFill>
                <a:blip r:embed="rId6"/>
                <a:stretch>
                  <a:fillRect l="-1835" t="-12069" b="-517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36803F9-1C52-704A-9464-AD957CD1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4" y="6285152"/>
            <a:ext cx="796999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13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26644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5341AF-CA40-D143-82D9-7A08139F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7869"/>
            <a:ext cx="7886700" cy="810339"/>
          </a:xfrm>
        </p:spPr>
        <p:txBody>
          <a:bodyPr>
            <a:noAutofit/>
          </a:bodyPr>
          <a:lstStyle/>
          <a:p>
            <a:r>
              <a:rPr lang="en-US" sz="3200" dirty="0"/>
              <a:t>IV. The pion light-front wavefunction (LFWF)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0B14879-2ACD-7143-9737-02D1855E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48970" y="6331078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D350836-6533-5B44-8743-2A38D3C5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985" y="6331798"/>
            <a:ext cx="5716488" cy="365125"/>
          </a:xfrm>
        </p:spPr>
        <p:txBody>
          <a:bodyPr/>
          <a:lstStyle/>
          <a:p>
            <a:r>
              <a:rPr lang="en-US" dirty="0"/>
              <a:t>Anisotropic flow in pion-pion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BB97FC3-8E4A-A64A-9775-A34EA99E94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274" y="1105130"/>
                <a:ext cx="7923594" cy="10895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•"/>
                  <a:defRPr sz="32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Tx/>
                  <a:buBlip>
                    <a:blip r:embed="rId3"/>
                  </a:buBlip>
                  <a:defRPr sz="28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48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SzPct val="80000"/>
                  <a:buFontTx/>
                  <a:buBlip>
                    <a:blip r:embed="rId4"/>
                  </a:buBlip>
                  <a:defRPr sz="24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–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»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>
                    <a:latin typeface="+mn-lt"/>
                  </a:rPr>
                  <a:t>The pion LFWF is obtained by using the Basis Light-Front Quantization (BLFQ) approach in the</a:t>
                </a:r>
                <a:r>
                  <a:rPr lang="en-US" sz="2000" baseline="30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dirty="0">
                    <a:latin typeface="+mn-lt"/>
                  </a:rPr>
                  <a:t> sector, with an effective light-front Hamiltonian</a:t>
                </a:r>
                <a:r>
                  <a:rPr lang="en-US" sz="2000" baseline="30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BB97FC3-8E4A-A64A-9775-A34EA99E9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74" y="1105130"/>
                <a:ext cx="7923594" cy="1089586"/>
              </a:xfrm>
              <a:prstGeom prst="rect">
                <a:avLst/>
              </a:prstGeom>
              <a:blipFill>
                <a:blip r:embed="rId5"/>
                <a:stretch>
                  <a:fillRect l="-800" t="-2299" b="-229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28C6ABEA-3AAB-DF4F-A8E8-59461D87B26E}"/>
              </a:ext>
            </a:extLst>
          </p:cNvPr>
          <p:cNvSpPr txBox="1">
            <a:spLocks/>
          </p:cNvSpPr>
          <p:nvPr/>
        </p:nvSpPr>
        <p:spPr>
          <a:xfrm>
            <a:off x="728054" y="6021726"/>
            <a:ext cx="7722410" cy="413935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r" defTabSz="457200" rtl="0" eaLnBrk="1" latinLnBrk="0" hangingPunct="1">
              <a:defRPr sz="900" b="1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[1] W. Qian, S. Jia, Y. Li, and J.P. Vary, </a:t>
            </a:r>
            <a:r>
              <a:rPr lang="en-US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Phys.Rev.C</a:t>
            </a: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 102 (2020) 5, 055207. [2] S. J. Brodsky, G. F. de </a:t>
            </a:r>
            <a:r>
              <a:rPr lang="en-US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Teramond</a:t>
            </a: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, H. G. </a:t>
            </a:r>
            <a:r>
              <a:rPr lang="en-US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Dosch</a:t>
            </a: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, and J. </a:t>
            </a:r>
            <a:r>
              <a:rPr lang="en-US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Erlich</a:t>
            </a: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, Phys. Rept. 584, 1 (2015). [3] Y. Li, P. Maris, and J. P. Vary, Phys. Rev. D96, 016022 (2017).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95B599-59CA-4642-BB93-171F539E75A6}"/>
                  </a:ext>
                </a:extLst>
              </p:cNvPr>
              <p:cNvSpPr/>
              <p:nvPr/>
            </p:nvSpPr>
            <p:spPr>
              <a:xfrm>
                <a:off x="907624" y="4548262"/>
                <a:ext cx="1840590" cy="664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/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95B599-59CA-4642-BB93-171F539E7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4" y="4548262"/>
                <a:ext cx="1840590" cy="664797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F3177A2-1DA4-D849-A2EB-9F3F00D9A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219" y="3618143"/>
            <a:ext cx="901700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C1CDF5-4EC6-D14F-9D24-7F92E6A7B3FD}"/>
              </a:ext>
            </a:extLst>
          </p:cNvPr>
          <p:cNvSpPr txBox="1"/>
          <p:nvPr/>
        </p:nvSpPr>
        <p:spPr>
          <a:xfrm>
            <a:off x="2748214" y="3618143"/>
            <a:ext cx="5854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AA2342"/>
                </a:solidFill>
              </a:rPr>
              <a:t>Confinement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Transverse (QCD holography)</a:t>
            </a:r>
            <a:r>
              <a:rPr lang="en-US" sz="1600" baseline="30000" dirty="0"/>
              <a:t>2</a:t>
            </a:r>
            <a:endParaRPr lang="en-U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Longitudinal (completes the transverse confinement, and produces desirable distribution amplitudes)</a:t>
            </a:r>
            <a:r>
              <a:rPr lang="en-US" sz="1600" baseline="30000" dirty="0"/>
              <a:t>3</a:t>
            </a:r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15249D"/>
                </a:solidFill>
              </a:rPr>
              <a:t>One-gluon exchange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009193"/>
                </a:solidFill>
              </a:rPr>
              <a:t>Pseudoscalar contact interaction</a:t>
            </a:r>
          </a:p>
          <a:p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3477F1-3606-754F-AABE-BC3221A2F645}"/>
              </a:ext>
            </a:extLst>
          </p:cNvPr>
          <p:cNvGrpSpPr/>
          <p:nvPr/>
        </p:nvGrpSpPr>
        <p:grpSpPr>
          <a:xfrm>
            <a:off x="542132" y="2042240"/>
            <a:ext cx="8377643" cy="1544098"/>
            <a:chOff x="542132" y="2027346"/>
            <a:chExt cx="8377643" cy="154409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EBD5B7-EDD1-B947-A80C-B58144E4F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32" y="2027346"/>
              <a:ext cx="7858553" cy="15440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D1D9233-AF55-504B-BFC3-50EA52C77726}"/>
                    </a:ext>
                  </a:extLst>
                </p:cNvPr>
                <p:cNvSpPr txBox="1"/>
                <p:nvPr/>
              </p:nvSpPr>
              <p:spPr>
                <a:xfrm>
                  <a:off x="7981153" y="2662740"/>
                  <a:ext cx="93862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0" dirty="0">
                      <a:latin typeface="+mj-lt"/>
                    </a:rPr>
                    <a:t>+</a:t>
                  </a:r>
                  <a:r>
                    <a:rPr lang="en-US" sz="1600" b="0" dirty="0">
                      <a:solidFill>
                        <a:srgbClr val="FF9300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6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919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ES" sz="1600" dirty="0">
                    <a:solidFill>
                      <a:srgbClr val="FF93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D1D9233-AF55-504B-BFC3-50EA52C77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153" y="2662740"/>
                  <a:ext cx="93862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333" t="-9677" b="-16129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73519DCA-B2CF-0C4D-8DBC-B47E09ABC2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054" y="5324446"/>
                <a:ext cx="8204607" cy="1084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600" dirty="0"/>
                  <a:t>  Two parameters determined by fitting to light mesons’ mass spectrum:</a:t>
                </a:r>
              </a:p>
              <a:p>
                <a:pPr marL="0" indent="0">
                  <a:buNone/>
                </a:pPr>
                <a:r>
                  <a:rPr lang="en-GB" sz="1600" dirty="0"/>
                  <a:t>  (1) the quark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=0.48 </m:t>
                    </m:r>
                  </m:oMath>
                </a14:m>
                <a:r>
                  <a:rPr lang="en-GB" sz="1600" dirty="0"/>
                  <a:t>GeV, (2) the confining strength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=0.61</m:t>
                    </m:r>
                  </m:oMath>
                </a14:m>
                <a:r>
                  <a:rPr lang="en-GB" sz="1600" dirty="0"/>
                  <a:t> GeV </a:t>
                </a:r>
                <a:endParaRPr lang="en-US" sz="16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73519DCA-B2CF-0C4D-8DBC-B47E09ABC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54" y="5324446"/>
                <a:ext cx="8204607" cy="1084488"/>
              </a:xfrm>
              <a:prstGeom prst="rect">
                <a:avLst/>
              </a:prstGeom>
              <a:blipFill>
                <a:blip r:embed="rId10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DA7A308-1837-6D43-A019-C4E041B8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4" y="6285152"/>
            <a:ext cx="796999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14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87015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0B14879-2ACD-7143-9737-02D1855E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48970" y="6331078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D350836-6533-5B44-8743-2A38D3C5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985" y="6331798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BB97FC3-8E4A-A64A-9775-A34EA99E94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274" y="1088838"/>
                <a:ext cx="7923594" cy="259171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•"/>
                  <a:defRPr sz="32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Tx/>
                  <a:buBlip>
                    <a:blip r:embed="rId3"/>
                  </a:buBlip>
                  <a:defRPr sz="28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48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SzPct val="80000"/>
                  <a:buFontTx/>
                  <a:buBlip>
                    <a:blip r:embed="rId4"/>
                  </a:buBlip>
                  <a:defRPr sz="24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–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»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>
                    <a:latin typeface="+mn-lt"/>
                  </a:rPr>
                  <a:t>The pion LFWF is expanded in a basis representation,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acc>
                          <m:accPr>
                            <m:chr m:val="̅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sz="2000"/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m:rPr>
                        <m:nor/>
                      </m:rPr>
                      <a:rPr lang="en-US" sz="2000"/>
                      <m:t>, </m:t>
                    </m:r>
                    <m:r>
                      <m:rPr>
                        <m:nor/>
                      </m:rPr>
                      <a:rPr lang="en-US" sz="2000"/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sub>
                        </m:sSub>
                      </m:e>
                    </m:nary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𝑛𝑚𝑙</m:t>
                        </m:r>
                      </m:sub>
                    </m:sSub>
                    <m:r>
                      <m:rPr>
                        <m:nor/>
                      </m:rP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m:rPr>
                        <m:nor/>
                      </m:rP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) 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groupCh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acc>
                          <m:accPr>
                            <m:chr m:val="̅"/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sz="2000"/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m:rPr>
                        <m:nor/>
                      </m:rPr>
                      <a:rPr lang="en-US" sz="2000"/>
                      <m:t>, </m:t>
                    </m:r>
                    <m:r>
                      <m:rPr>
                        <m:nor/>
                      </m:rPr>
                      <a:rPr lang="en-US" sz="2000"/>
                      <m:t>x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</a:rPr>
                  <a:t>where the </a:t>
                </a:r>
                <a:r>
                  <a:rPr lang="en-US" sz="2000" dirty="0"/>
                  <a:t>basis functions are eigenfunctions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𝑛𝑚𝑙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k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/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(1−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)</m:t>
                                  </m:r>
                                </m:e>
                              </m:rad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BB97FC3-8E4A-A64A-9775-A34EA99E9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74" y="1088838"/>
                <a:ext cx="7923594" cy="2591717"/>
              </a:xfrm>
              <a:prstGeom prst="rect">
                <a:avLst/>
              </a:prstGeom>
              <a:blipFill>
                <a:blip r:embed="rId5"/>
                <a:stretch>
                  <a:fillRect l="-800" t="-976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E9C9565D-C6B2-2647-9F69-7C8FD661F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54" y="4204850"/>
            <a:ext cx="3470344" cy="22252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B78C56-9C2C-D14F-8881-F7C4246FE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5670" y="4204850"/>
            <a:ext cx="2320700" cy="2126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6445E30-9358-884E-9032-40F8AB396B0D}"/>
              </a:ext>
            </a:extLst>
          </p:cNvPr>
          <p:cNvSpPr txBox="1"/>
          <p:nvPr/>
        </p:nvSpPr>
        <p:spPr>
          <a:xfrm>
            <a:off x="777964" y="2987018"/>
            <a:ext cx="430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C00000"/>
                </a:solidFill>
              </a:rPr>
              <a:t>2D harmonic oscillator functions in the transverse direction</a:t>
            </a:r>
            <a:endParaRPr lang="en-FI" sz="16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1EE138-BD62-6C40-8B7C-F01969872FDD}"/>
              </a:ext>
            </a:extLst>
          </p:cNvPr>
          <p:cNvSpPr txBox="1"/>
          <p:nvPr/>
        </p:nvSpPr>
        <p:spPr>
          <a:xfrm>
            <a:off x="5217035" y="2986484"/>
            <a:ext cx="3474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009193"/>
                </a:solidFill>
              </a:rPr>
              <a:t>modified Jacobi polynomials in the longitudinal direction</a:t>
            </a:r>
            <a:endParaRPr lang="en-FI" sz="1600" dirty="0">
              <a:solidFill>
                <a:srgbClr val="00919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6C2445-8C70-1D47-ACC0-184BD0D78852}"/>
              </a:ext>
            </a:extLst>
          </p:cNvPr>
          <p:cNvGrpSpPr/>
          <p:nvPr/>
        </p:nvGrpSpPr>
        <p:grpSpPr>
          <a:xfrm>
            <a:off x="4124579" y="2411032"/>
            <a:ext cx="2702182" cy="486896"/>
            <a:chOff x="4108051" y="2608350"/>
            <a:chExt cx="2702182" cy="486896"/>
          </a:xfrm>
        </p:grpSpPr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37F4A7B7-D8FB-7D4E-AEB4-9F8DCC612888}"/>
                </a:ext>
              </a:extLst>
            </p:cNvPr>
            <p:cNvSpPr/>
            <p:nvPr/>
          </p:nvSpPr>
          <p:spPr>
            <a:xfrm>
              <a:off x="6114197" y="2608350"/>
              <a:ext cx="696036" cy="486896"/>
            </a:xfrm>
            <a:prstGeom prst="frame">
              <a:avLst>
                <a:gd name="adj1" fmla="val 3657"/>
              </a:avLst>
            </a:prstGeom>
            <a:noFill/>
            <a:ln>
              <a:solidFill>
                <a:srgbClr val="009193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600">
                <a:solidFill>
                  <a:schemeClr val="accent5"/>
                </a:solidFill>
              </a:endParaRPr>
            </a:p>
          </p:txBody>
        </p:sp>
        <p:sp>
          <p:nvSpPr>
            <p:cNvPr id="28" name="Frame 27">
              <a:extLst>
                <a:ext uri="{FF2B5EF4-FFF2-40B4-BE49-F238E27FC236}">
                  <a16:creationId xmlns:a16="http://schemas.microsoft.com/office/drawing/2014/main" id="{3507144E-F14C-F447-BAC3-769B50B556A4}"/>
                </a:ext>
              </a:extLst>
            </p:cNvPr>
            <p:cNvSpPr/>
            <p:nvPr/>
          </p:nvSpPr>
          <p:spPr>
            <a:xfrm>
              <a:off x="4108051" y="2608350"/>
              <a:ext cx="2006146" cy="486896"/>
            </a:xfrm>
            <a:prstGeom prst="frame">
              <a:avLst>
                <a:gd name="adj1" fmla="val 3626"/>
              </a:avLst>
            </a:prstGeom>
            <a:noFill/>
            <a:ln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60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F0DA75-09A4-284C-B63F-F474F1A1881F}"/>
                  </a:ext>
                </a:extLst>
              </p:cNvPr>
              <p:cNvSpPr txBox="1"/>
              <p:nvPr/>
            </p:nvSpPr>
            <p:spPr>
              <a:xfrm>
                <a:off x="1047154" y="3526086"/>
                <a:ext cx="271773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radial number: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FI" sz="1400" i="1" dirty="0">
                  <a:solidFill>
                    <a:srgbClr val="C00000"/>
                  </a:solidFill>
                </a:endParaRP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orbital number: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=0,±1,±2,…</m:t>
                    </m:r>
                  </m:oMath>
                </a14:m>
                <a:endParaRPr lang="en-FI" sz="1400" i="1" dirty="0">
                  <a:solidFill>
                    <a:srgbClr val="C00000"/>
                  </a:solidFill>
                </a:endParaRPr>
              </a:p>
              <a:p>
                <a:endParaRPr lang="en-FI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F0DA75-09A4-284C-B63F-F474F1A1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54" y="3526086"/>
                <a:ext cx="2717732" cy="738664"/>
              </a:xfrm>
              <a:prstGeom prst="rect">
                <a:avLst/>
              </a:prstGeom>
              <a:blipFill>
                <a:blip r:embed="rId8"/>
                <a:stretch>
                  <a:fillRect l="-465" t="-169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4ADC4D-A3EA-DE4C-8B58-3DD48A51E624}"/>
                  </a:ext>
                </a:extLst>
              </p:cNvPr>
              <p:cNvSpPr txBox="1"/>
              <p:nvPr/>
            </p:nvSpPr>
            <p:spPr>
              <a:xfrm>
                <a:off x="5506277" y="3531821"/>
                <a:ext cx="3323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rgbClr val="009193"/>
                    </a:solidFill>
                  </a:rPr>
                  <a:t>l</a:t>
                </a:r>
                <a:r>
                  <a:rPr lang="en-US" sz="1400" b="0" i="1" dirty="0">
                    <a:solidFill>
                      <a:srgbClr val="009193"/>
                    </a:solidFill>
                  </a:rPr>
                  <a:t>ongitudinal number: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9193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solidFill>
                          <a:srgbClr val="009193"/>
                        </a:solidFill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FI" sz="1400" i="1" dirty="0">
                  <a:solidFill>
                    <a:srgbClr val="009193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4ADC4D-A3EA-DE4C-8B58-3DD48A51E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277" y="3531821"/>
                <a:ext cx="3323657" cy="307777"/>
              </a:xfrm>
              <a:prstGeom prst="rect">
                <a:avLst/>
              </a:prstGeom>
              <a:blipFill>
                <a:blip r:embed="rId9"/>
                <a:stretch>
                  <a:fillRect l="-380" b="-1923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>
            <a:extLst>
              <a:ext uri="{FF2B5EF4-FFF2-40B4-BE49-F238E27FC236}">
                <a16:creationId xmlns:a16="http://schemas.microsoft.com/office/drawing/2014/main" id="{8FA825C3-C82A-D04B-A45D-50ABADA2BAE2}"/>
              </a:ext>
            </a:extLst>
          </p:cNvPr>
          <p:cNvSpPr txBox="1">
            <a:spLocks/>
          </p:cNvSpPr>
          <p:nvPr/>
        </p:nvSpPr>
        <p:spPr>
          <a:xfrm>
            <a:off x="628650" y="467869"/>
            <a:ext cx="7886700" cy="8103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IV. The pion light-front wavefunction (LFWF) 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BD19613-0453-5446-AB6D-2615BF11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4" y="6285152"/>
            <a:ext cx="796999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15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63287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D0C45B8-9312-2747-A4CE-54C5E02A62BC}"/>
              </a:ext>
            </a:extLst>
          </p:cNvPr>
          <p:cNvGrpSpPr/>
          <p:nvPr/>
        </p:nvGrpSpPr>
        <p:grpSpPr>
          <a:xfrm>
            <a:off x="3886717" y="5088076"/>
            <a:ext cx="4852309" cy="781742"/>
            <a:chOff x="1789104" y="4765637"/>
            <a:chExt cx="6749676" cy="1186888"/>
          </a:xfrm>
        </p:grpSpPr>
        <p:pic>
          <p:nvPicPr>
            <p:cNvPr id="21" name="Picture 20" descr="A picture containing text, clock, watch&#10;&#10;Description automatically generated">
              <a:extLst>
                <a:ext uri="{FF2B5EF4-FFF2-40B4-BE49-F238E27FC236}">
                  <a16:creationId xmlns:a16="http://schemas.microsoft.com/office/drawing/2014/main" id="{01D1DB31-4957-8A4E-BF70-A2F04F4BF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104" y="4765637"/>
              <a:ext cx="6749676" cy="1186888"/>
            </a:xfrm>
            <a:prstGeom prst="rect">
              <a:avLst/>
            </a:prstGeom>
          </p:spPr>
        </p:pic>
        <p:sp>
          <p:nvSpPr>
            <p:cNvPr id="22" name="Frame 21">
              <a:extLst>
                <a:ext uri="{FF2B5EF4-FFF2-40B4-BE49-F238E27FC236}">
                  <a16:creationId xmlns:a16="http://schemas.microsoft.com/office/drawing/2014/main" id="{D4C9B12F-65B2-6E42-85CD-1695A041D770}"/>
                </a:ext>
              </a:extLst>
            </p:cNvPr>
            <p:cNvSpPr/>
            <p:nvPr/>
          </p:nvSpPr>
          <p:spPr>
            <a:xfrm>
              <a:off x="7658903" y="4986848"/>
              <a:ext cx="720822" cy="786155"/>
            </a:xfrm>
            <a:prstGeom prst="frame">
              <a:avLst>
                <a:gd name="adj1" fmla="val 0"/>
              </a:avLst>
            </a:prstGeom>
            <a:noFill/>
            <a:ln w="22225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600">
                <a:solidFill>
                  <a:srgbClr val="92D050"/>
                </a:solidFill>
              </a:endParaRPr>
            </a:p>
          </p:txBody>
        </p:sp>
        <p:sp>
          <p:nvSpPr>
            <p:cNvPr id="31" name="Frame 30">
              <a:extLst>
                <a:ext uri="{FF2B5EF4-FFF2-40B4-BE49-F238E27FC236}">
                  <a16:creationId xmlns:a16="http://schemas.microsoft.com/office/drawing/2014/main" id="{D68F73B5-7F65-3D45-ABD0-2A252812283A}"/>
                </a:ext>
              </a:extLst>
            </p:cNvPr>
            <p:cNvSpPr/>
            <p:nvPr/>
          </p:nvSpPr>
          <p:spPr>
            <a:xfrm>
              <a:off x="6046353" y="4986848"/>
              <a:ext cx="1585254" cy="786155"/>
            </a:xfrm>
            <a:prstGeom prst="frame">
              <a:avLst>
                <a:gd name="adj1" fmla="val 0"/>
              </a:avLst>
            </a:prstGeom>
            <a:noFill/>
            <a:ln w="22225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600">
                <a:solidFill>
                  <a:srgbClr val="C00000"/>
                </a:solidFill>
              </a:endParaRPr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0B14879-2ACD-7143-9737-02D1855E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48970" y="6331078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D350836-6533-5B44-8743-2A38D3C5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985" y="6331798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BB97FC3-8E4A-A64A-9775-A34EA99E94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274" y="1088838"/>
                <a:ext cx="7923594" cy="54891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•"/>
                  <a:defRPr sz="32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Tx/>
                  <a:buBlip>
                    <a:blip r:embed="rId4"/>
                  </a:buBlip>
                  <a:defRPr sz="28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48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SzPct val="80000"/>
                  <a:buFontTx/>
                  <a:buBlip>
                    <a:blip r:embed="rId5"/>
                  </a:buBlip>
                  <a:defRPr sz="24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–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»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§"/>
                </a:pPr>
                <a:r>
                  <a:rPr lang="en-US" sz="2000" dirty="0">
                    <a:latin typeface="+mn-lt"/>
                  </a:rPr>
                  <a:t>LFWF spin components,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acc>
                          <m:accPr>
                            <m:chr m:val="̅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sz="2000">
                        <a:latin typeface="+mn-lt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m:rPr>
                        <m:nor/>
                      </m:rPr>
                      <a:rPr lang="en-US" sz="2000">
                        <a:latin typeface="+mn-lt"/>
                      </a:rPr>
                      <m:t>, </m:t>
                    </m:r>
                    <m:r>
                      <m:rPr>
                        <m:nor/>
                      </m:rPr>
                      <a:rPr lang="en-US" sz="2000">
                        <a:latin typeface="+mn-lt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</a:rPr>
                  <a:t>: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sz="2000" dirty="0">
                  <a:latin typeface="+mn-lt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BB97FC3-8E4A-A64A-9775-A34EA99E9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74" y="1088838"/>
                <a:ext cx="7923594" cy="548915"/>
              </a:xfrm>
              <a:prstGeom prst="rect">
                <a:avLst/>
              </a:prstGeom>
              <a:blipFill>
                <a:blip r:embed="rId6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BBEC69A-461D-BD40-8F7E-C02C2B36E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432" y="3862069"/>
                <a:ext cx="7923594" cy="54891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•"/>
                  <a:defRPr sz="32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Tx/>
                  <a:buBlip>
                    <a:blip r:embed="rId4"/>
                  </a:buBlip>
                  <a:defRPr sz="28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48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SzPct val="80000"/>
                  <a:buFontTx/>
                  <a:buBlip>
                    <a:blip r:embed="rId5"/>
                  </a:buBlip>
                  <a:defRPr sz="24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–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»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§"/>
                </a:pPr>
                <a:r>
                  <a:rPr lang="en-US" sz="2000" dirty="0">
                    <a:latin typeface="+mn-lt"/>
                  </a:rPr>
                  <a:t>Spin-summed probability,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acc>
                          <m:accPr>
                            <m:chr m:val="̅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  <m:sup/>
                      <m:e>
                        <m:d>
                          <m:dPr>
                            <m:beg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/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x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E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BBEC69A-461D-BD40-8F7E-C02C2B36E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2" y="3862069"/>
                <a:ext cx="7923594" cy="548915"/>
              </a:xfrm>
              <a:prstGeom prst="rect">
                <a:avLst/>
              </a:prstGeom>
              <a:blipFill>
                <a:blip r:embed="rId7"/>
                <a:stretch>
                  <a:fillRect l="-640" t="-81818" b="-10909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EC9B401-0920-A642-9D10-8799992E2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2381" y="1545078"/>
            <a:ext cx="5398921" cy="2316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5788A-9E51-1F47-9304-AB06958E6A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1764" y="4252910"/>
            <a:ext cx="2464347" cy="2137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85647-D0A9-B147-A520-BE8B5EDF1B55}"/>
              </a:ext>
            </a:extLst>
          </p:cNvPr>
          <p:cNvSpPr txBox="1"/>
          <p:nvPr/>
        </p:nvSpPr>
        <p:spPr>
          <a:xfrm>
            <a:off x="4836148" y="4436880"/>
            <a:ext cx="268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1600" i="1" dirty="0">
                <a:solidFill>
                  <a:srgbClr val="0070C0"/>
                </a:solidFill>
                <a:latin typeface="+mn-lt"/>
              </a:rPr>
              <a:t>that enters the b-dependent cross section</a:t>
            </a: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1F85D593-838C-3B45-B825-A3027664CD70}"/>
              </a:ext>
            </a:extLst>
          </p:cNvPr>
          <p:cNvSpPr/>
          <p:nvPr/>
        </p:nvSpPr>
        <p:spPr>
          <a:xfrm rot="5400000">
            <a:off x="6376553" y="4092231"/>
            <a:ext cx="1110975" cy="1039272"/>
          </a:xfrm>
          <a:prstGeom prst="bentArrow">
            <a:avLst>
              <a:gd name="adj1" fmla="val 5936"/>
              <a:gd name="adj2" fmla="val 10399"/>
              <a:gd name="adj3" fmla="val 19610"/>
              <a:gd name="adj4" fmla="val 88809"/>
            </a:avLst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D11290-43DA-BC4D-B176-292C7F19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7869"/>
            <a:ext cx="7886700" cy="810339"/>
          </a:xfrm>
        </p:spPr>
        <p:txBody>
          <a:bodyPr>
            <a:noAutofit/>
          </a:bodyPr>
          <a:lstStyle/>
          <a:p>
            <a:r>
              <a:rPr lang="en-US" sz="3200" dirty="0"/>
              <a:t>IV. The pion light-front wavefunction (LFWF) </a:t>
            </a:r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8EA0A184-B066-3345-B3B0-15CF3380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4" y="6285152"/>
            <a:ext cx="796999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16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58750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98C5B-6150-4C47-8745-8C8A31AD29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49" y="573568"/>
                <a:ext cx="8119565" cy="73612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V. Momentum anisotropies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GB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98C5B-6150-4C47-8745-8C8A31AD2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49" y="573568"/>
                <a:ext cx="8119565" cy="736123"/>
              </a:xfrm>
              <a:blipFill>
                <a:blip r:embed="rId3"/>
                <a:stretch>
                  <a:fillRect l="-1875" t="-11864" b="-508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4EC7EF2-49F4-FC4D-A9DF-1270BBDEA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20" y="1488270"/>
            <a:ext cx="5391470" cy="4175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3D6C87-642D-2B47-91F7-4E01E01AD73E}"/>
                  </a:ext>
                </a:extLst>
              </p:cNvPr>
              <p:cNvSpPr txBox="1"/>
              <p:nvPr/>
            </p:nvSpPr>
            <p:spPr>
              <a:xfrm>
                <a:off x="728054" y="1240251"/>
                <a:ext cx="704435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as a function of gluo</a:t>
                </a:r>
                <a:r>
                  <a:rPr lang="en-US" sz="2000" dirty="0"/>
                  <a:t>n momentum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Ge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E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3D6C87-642D-2B47-91F7-4E01E01AD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54" y="1240251"/>
                <a:ext cx="7044350" cy="407099"/>
              </a:xfrm>
              <a:prstGeom prst="rect">
                <a:avLst/>
              </a:prstGeom>
              <a:blipFill>
                <a:blip r:embed="rId5"/>
                <a:stretch>
                  <a:fillRect l="-721" t="-3030" b="-2727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EBA9BE-74DB-4B4A-BD95-B81B2F0C3E71}"/>
                  </a:ext>
                </a:extLst>
              </p:cNvPr>
              <p:cNvSpPr txBox="1"/>
              <p:nvPr/>
            </p:nvSpPr>
            <p:spPr>
              <a:xfrm>
                <a:off x="5704803" y="1998988"/>
                <a:ext cx="3022207" cy="271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sz="1600" dirty="0">
                    <a:solidFill>
                      <a:srgbClr val="0070C0"/>
                    </a:solidFill>
                  </a:rPr>
                  <a:t>(000)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ES" sz="1600" dirty="0"/>
                  <a:t>: leading component of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ES" sz="1600" dirty="0"/>
                  <a:t> BLFQ LFWF,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=0.47</m:t>
                    </m:r>
                  </m:oMath>
                </a14:m>
                <a:r>
                  <a:rPr lang="en-GB" sz="1600" dirty="0">
                    <a:solidFill>
                      <a:srgbClr val="0070C0"/>
                    </a:solidFill>
                  </a:rPr>
                  <a:t> fm</a:t>
                </a:r>
              </a:p>
              <a:p>
                <a:pPr marL="342900" indent="-342900">
                  <a:buFont typeface="Wingdings" pitchFamily="2" charset="2"/>
                  <a:buChar char="v"/>
                </a:pPr>
                <a:endParaRPr lang="en-GB" sz="1600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US" sz="1600" dirty="0">
                    <a:solidFill>
                      <a:srgbClr val="FF9300"/>
                    </a:solidFill>
                  </a:rPr>
                  <a:t>(000)</a:t>
                </a:r>
                <a:r>
                  <a:rPr lang="en-US" sz="1600" i="1" dirty="0">
                    <a:solidFill>
                      <a:srgbClr val="FF93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E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sz="1600" dirty="0"/>
                  <a:t>LFWF by design</a:t>
                </a:r>
                <a:r>
                  <a:rPr lang="en-ES" sz="1600" baseline="30000" dirty="0"/>
                  <a:t>1</a:t>
                </a:r>
                <a:r>
                  <a:rPr lang="en-GB" sz="1600" dirty="0"/>
                  <a:t>,</a:t>
                </a:r>
              </a:p>
              <a:p>
                <a:r>
                  <a:rPr lang="en-GB" sz="1600" dirty="0"/>
                  <a:t>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>
                                <a:solidFill>
                                  <a:srgbClr val="FF9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FF9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FF93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FF93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FF93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  <m:r>
                      <a:rPr lang="en-US" sz="1600" i="1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r>
                  <a:rPr lang="en-GB" sz="1600" dirty="0">
                    <a:solidFill>
                      <a:srgbClr val="FF9300"/>
                    </a:solidFill>
                  </a:rPr>
                  <a:t> </a:t>
                </a:r>
                <a:r>
                  <a:rPr lang="en-GB" sz="1600" dirty="0" err="1">
                    <a:solidFill>
                      <a:srgbClr val="FF9300"/>
                    </a:solidFill>
                  </a:rPr>
                  <a:t>fm</a:t>
                </a:r>
                <a:r>
                  <a:rPr lang="en-GB" sz="1600" dirty="0">
                    <a:solidFill>
                      <a:srgbClr val="FF9300"/>
                    </a:solidFill>
                  </a:rPr>
                  <a:t>  </a:t>
                </a:r>
              </a:p>
              <a:p>
                <a:pPr marL="342900" indent="-342900">
                  <a:buFont typeface="Wingdings" pitchFamily="2" charset="2"/>
                  <a:buChar char="v"/>
                </a:pPr>
                <a:endParaRPr lang="en-GB" sz="1600" dirty="0"/>
              </a:p>
              <a:p>
                <a:pPr marL="342900" indent="-342900">
                  <a:buClr>
                    <a:srgbClr val="2A9F2A"/>
                  </a:buClr>
                  <a:buFont typeface="Wingdings" pitchFamily="2" charset="2"/>
                  <a:buChar char="v"/>
                </a:pPr>
                <a:r>
                  <a:rPr lang="en-ES" sz="1600" dirty="0">
                    <a:solidFill>
                      <a:srgbClr val="2A9F2A"/>
                    </a:solidFill>
                  </a:rPr>
                  <a:t>Full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A9F2A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E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ES" sz="1600" dirty="0"/>
                  <a:t> BLFQ LFWF,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  <m:r>
                      <a:rPr lang="en-US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44</m:t>
                    </m:r>
                  </m:oMath>
                </a14:m>
                <a:r>
                  <a:rPr lang="en-GB" sz="1600" dirty="0">
                    <a:solidFill>
                      <a:srgbClr val="00B050"/>
                    </a:solidFill>
                  </a:rPr>
                  <a:t> </a:t>
                </a:r>
                <a:r>
                  <a:rPr lang="en-GB" sz="1600" dirty="0" err="1">
                    <a:solidFill>
                      <a:srgbClr val="00B050"/>
                    </a:solidFill>
                  </a:rPr>
                  <a:t>fm</a:t>
                </a:r>
                <a:r>
                  <a:rPr lang="en-GB" sz="1600" dirty="0">
                    <a:solidFill>
                      <a:srgbClr val="00B050"/>
                    </a:solidFill>
                  </a:rPr>
                  <a:t> </a:t>
                </a:r>
                <a:endParaRPr lang="en-E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EBA9BE-74DB-4B4A-BD95-B81B2F0C3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803" y="1998988"/>
                <a:ext cx="3022207" cy="2710357"/>
              </a:xfrm>
              <a:prstGeom prst="rect">
                <a:avLst/>
              </a:prstGeom>
              <a:blipFill>
                <a:blip r:embed="rId6"/>
                <a:stretch>
                  <a:fillRect l="-837" t="-465" r="-418" b="-139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815ADFA-64C1-5D4C-9D2B-F1C72D2D5C95}"/>
              </a:ext>
            </a:extLst>
          </p:cNvPr>
          <p:cNvSpPr txBox="1">
            <a:spLocks/>
          </p:cNvSpPr>
          <p:nvPr/>
        </p:nvSpPr>
        <p:spPr>
          <a:xfrm>
            <a:off x="728054" y="6106573"/>
            <a:ext cx="7722410" cy="329088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r" defTabSz="457200" rtl="0" eaLnBrk="1" latinLnBrk="0" hangingPunct="1">
              <a:defRPr sz="900" b="1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[1] M.  Li, Y. Li, G. Chen, T. </a:t>
            </a:r>
            <a:r>
              <a:rPr lang="en-US" sz="1050" b="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Lappi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 J. P. Vary, </a:t>
            </a:r>
            <a:r>
              <a:rPr lang="en-US" sz="1050" b="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arXiv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: 2111.07087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90E20-FECE-5242-8DE5-4064881B7C65}"/>
                  </a:ext>
                </a:extLst>
              </p:cNvPr>
              <p:cNvSpPr txBox="1"/>
              <p:nvPr/>
            </p:nvSpPr>
            <p:spPr>
              <a:xfrm>
                <a:off x="728054" y="5369730"/>
                <a:ext cx="7044350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>
                    <a:solidFill>
                      <a:schemeClr val="tx1"/>
                    </a:solidFill>
                  </a:rPr>
                  <a:t>Observation:   (1) smaller charge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</m:oMath>
                </a14:m>
                <a:r>
                  <a:rPr lang="en-ES" dirty="0">
                    <a:solidFill>
                      <a:schemeClr val="tx1"/>
                    </a:solidFill>
                  </a:rPr>
                  <a:t>,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ES" dirty="0">
                  <a:solidFill>
                    <a:schemeClr val="tx1"/>
                  </a:solidFill>
                </a:endParaRPr>
              </a:p>
              <a:p>
                <a:r>
                  <a:rPr lang="en-ES" dirty="0"/>
                  <a:t>			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dirty="0"/>
                  <a:t>oscillates</a:t>
                </a:r>
                <a:r>
                  <a:rPr lang="en-ES" dirty="0">
                    <a:solidFill>
                      <a:schemeClr val="tx1"/>
                    </a:solidFill>
                  </a:rPr>
                  <a:t> (“shoulder” shape) at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90E20-FECE-5242-8DE5-4064881B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54" y="5369730"/>
                <a:ext cx="7044350" cy="704745"/>
              </a:xfrm>
              <a:prstGeom prst="rect">
                <a:avLst/>
              </a:prstGeom>
              <a:blipFill>
                <a:blip r:embed="rId7"/>
                <a:stretch>
                  <a:fillRect l="-721" b="-1228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65F033D-8466-5D45-8486-4836F17C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4" y="6285152"/>
            <a:ext cx="796999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17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60053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78F-93CA-0D46-A100-D8059DDF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5"/>
            <a:ext cx="8178799" cy="818808"/>
          </a:xfrm>
        </p:spPr>
        <p:txBody>
          <a:bodyPr>
            <a:normAutofit/>
          </a:bodyPr>
          <a:lstStyle/>
          <a:p>
            <a:r>
              <a:rPr lang="en-US" sz="31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F3CE5-F399-AC4B-8216-A625CB00D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1201"/>
                <a:ext cx="8032749" cy="368023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this work: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000" dirty="0"/>
                  <a:t>We calculated the momentum anisotropies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000" dirty="0"/>
                  <a:t> investigated the origin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by varying the dipole size and the impact parameter.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Future works:</a:t>
                </a:r>
              </a:p>
              <a:p>
                <a:pPr lvl="1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n-GB" sz="2000" dirty="0"/>
                  <a:t>Momentum anisotropies in p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n-US" sz="2000" dirty="0"/>
                  <a:t> p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?</a:t>
                </a:r>
              </a:p>
              <a:p>
                <a:pPr lvl="1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n-GB" sz="2000" dirty="0"/>
                  <a:t>Momentum anisotropies with </a:t>
                </a:r>
                <a:r>
                  <a:rPr lang="en-US" sz="2000" dirty="0"/>
                  <a:t>two gluon radiation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two-particle correlations?</a:t>
                </a:r>
              </a:p>
              <a:p>
                <a:pPr lvl="1">
                  <a:lnSpc>
                    <a:spcPct val="120000"/>
                  </a:lnSpc>
                </a:pPr>
                <a:endParaRPr lang="en-US" sz="2000" dirty="0"/>
              </a:p>
              <a:p>
                <a:pPr lvl="1"/>
                <a:endParaRPr lang="en-US" sz="2000" dirty="0"/>
              </a:p>
              <a:p>
                <a:pPr marL="342900" lvl="1" indent="0">
                  <a:buNone/>
                </a:pPr>
                <a:r>
                  <a:rPr lang="en-US" sz="2000" dirty="0"/>
                  <a:t>			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F3CE5-F399-AC4B-8216-A625CB00D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1201"/>
                <a:ext cx="8032749" cy="3680232"/>
              </a:xfrm>
              <a:blipFill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CF61-4163-1946-909C-9DFA4B4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2DC2-6BFE-0043-92BB-A0854B6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B461ED-4A0A-0047-84C3-65312259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1954" y="6285152"/>
            <a:ext cx="796999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18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3658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077D13-C6A2-8A4B-AFA0-23DE69FA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89" y="1989252"/>
            <a:ext cx="7167908" cy="3194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4278F-93CA-0D46-A100-D8059DDF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89" y="315553"/>
            <a:ext cx="8178799" cy="742645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3CE5-F399-AC4B-8216-A625CB00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89" y="931590"/>
            <a:ext cx="8032748" cy="11842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In heavy ion collisions, the azimuthal distributions of outgoing particles reveal information of the initial inhomogeneities in matter and medium properties. Momentum anisotropies have also been observed in small system experiments</a:t>
            </a:r>
            <a:r>
              <a:rPr lang="en-US" sz="2000" baseline="30000" dirty="0"/>
              <a:t>1,2</a:t>
            </a:r>
            <a:r>
              <a:rPr lang="en-US" sz="2000" dirty="0"/>
              <a:t>,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CF61-4163-1946-909C-9DFA4B4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3501" y="6376729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2DC2-6BFE-0043-92BB-A0854B6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3516" y="6377449"/>
            <a:ext cx="5716488" cy="365125"/>
          </a:xfrm>
        </p:spPr>
        <p:txBody>
          <a:bodyPr/>
          <a:lstStyle/>
          <a:p>
            <a:r>
              <a:rPr lang="en-US" dirty="0"/>
              <a:t>Anisotropic flow in pion-pion collision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E0D8-AEAC-C040-8AD4-4F3DF073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111" y="6385993"/>
            <a:ext cx="584978" cy="365125"/>
          </a:xfrm>
        </p:spPr>
        <p:txBody>
          <a:bodyPr/>
          <a:lstStyle/>
          <a:p>
            <a:r>
              <a:rPr lang="en-US" dirty="0"/>
              <a:t>1/18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8F2391-9487-D54D-88B1-94AD2592D1DC}"/>
              </a:ext>
            </a:extLst>
          </p:cNvPr>
          <p:cNvSpPr txBox="1">
            <a:spLocks/>
          </p:cNvSpPr>
          <p:nvPr/>
        </p:nvSpPr>
        <p:spPr>
          <a:xfrm>
            <a:off x="775089" y="5107601"/>
            <a:ext cx="7892422" cy="824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/>
              <a:t>Could momentum anisotropies also develop in the dilute-dilute limit of small systems, e.g., 𝜋+𝜋→𝑔+𝑋?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17DE9-E94F-8647-AE71-F97713B72BC9}"/>
              </a:ext>
            </a:extLst>
          </p:cNvPr>
          <p:cNvSpPr txBox="1"/>
          <p:nvPr/>
        </p:nvSpPr>
        <p:spPr>
          <a:xfrm>
            <a:off x="775089" y="5838359"/>
            <a:ext cx="7821164" cy="5800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cs typeface="Helvetica" pitchFamily="34" charset="0"/>
              </a:defRPr>
            </a:lvl1pPr>
          </a:lstStyle>
          <a:p>
            <a:r>
              <a:rPr lang="en-GB" dirty="0"/>
              <a:t>[1] J. L. Nagle1 and W. A. </a:t>
            </a:r>
            <a:r>
              <a:rPr lang="en-GB" dirty="0" err="1"/>
              <a:t>Zajc</a:t>
            </a:r>
            <a:r>
              <a:rPr lang="en-GB" dirty="0"/>
              <a:t>, </a:t>
            </a:r>
            <a:r>
              <a:rPr lang="en-GB" dirty="0" err="1"/>
              <a:t>Annu</a:t>
            </a:r>
            <a:r>
              <a:rPr lang="en-GB" dirty="0"/>
              <a:t>. Rev. </a:t>
            </a:r>
            <a:r>
              <a:rPr lang="en-GB" dirty="0" err="1"/>
              <a:t>Nucl</a:t>
            </a:r>
            <a:r>
              <a:rPr lang="en-GB" dirty="0"/>
              <a:t>. Part. Sci. 2018. 68:1–36, </a:t>
            </a:r>
            <a:r>
              <a:rPr lang="en-GB" dirty="0" err="1"/>
              <a:t>arXiv</a:t>
            </a:r>
            <a:r>
              <a:rPr lang="en-GB" dirty="0"/>
              <a:t>: 1801.03477. [2] J.L. Nagle, A. Adare, S. Beckman, T. </a:t>
            </a:r>
            <a:r>
              <a:rPr lang="en-GB" dirty="0" err="1"/>
              <a:t>Koblesky</a:t>
            </a:r>
            <a:r>
              <a:rPr lang="en-GB" dirty="0"/>
              <a:t>, J. </a:t>
            </a:r>
            <a:r>
              <a:rPr lang="en-GB" dirty="0" err="1"/>
              <a:t>Orjuela</a:t>
            </a:r>
            <a:r>
              <a:rPr lang="en-GB" dirty="0"/>
              <a:t> Koop, D. McGlinchey, P. </a:t>
            </a:r>
            <a:r>
              <a:rPr lang="en-GB" dirty="0" err="1"/>
              <a:t>Romatschke</a:t>
            </a:r>
            <a:r>
              <a:rPr lang="en-GB" dirty="0"/>
              <a:t>, J. Carlson, J. Lynn, M. </a:t>
            </a:r>
            <a:r>
              <a:rPr lang="en-GB" dirty="0" err="1"/>
              <a:t>McCumber</a:t>
            </a:r>
            <a:r>
              <a:rPr lang="en-GB" dirty="0"/>
              <a:t>, Phys. Rev. Lett. 113, 112301 (2014), arXiv:1312.4565.</a:t>
            </a:r>
          </a:p>
        </p:txBody>
      </p:sp>
    </p:spTree>
    <p:extLst>
      <p:ext uri="{BB962C8B-B14F-4D97-AF65-F5344CB8AC3E}">
        <p14:creationId xmlns:p14="http://schemas.microsoft.com/office/powerpoint/2010/main" val="264297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6157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4B76BE05-4F8D-304D-AA5E-6BA125BC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45" y="1758841"/>
            <a:ext cx="6858000" cy="23114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964ED-EE64-2843-AA0B-7BABBDBF0EBF}"/>
              </a:ext>
            </a:extLst>
          </p:cNvPr>
          <p:cNvGrpSpPr/>
          <p:nvPr/>
        </p:nvGrpSpPr>
        <p:grpSpPr>
          <a:xfrm>
            <a:off x="909227" y="4579381"/>
            <a:ext cx="6749676" cy="1186888"/>
            <a:chOff x="1789104" y="4765637"/>
            <a:chExt cx="6749676" cy="1186888"/>
          </a:xfrm>
        </p:grpSpPr>
        <p:pic>
          <p:nvPicPr>
            <p:cNvPr id="12" name="Picture 11" descr="A picture containing text, clock, watch&#10;&#10;Description automatically generated">
              <a:extLst>
                <a:ext uri="{FF2B5EF4-FFF2-40B4-BE49-F238E27FC236}">
                  <a16:creationId xmlns:a16="http://schemas.microsoft.com/office/drawing/2014/main" id="{BE322B87-50F3-2E49-A1EA-5376C504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9104" y="4765637"/>
              <a:ext cx="6749676" cy="1186888"/>
            </a:xfrm>
            <a:prstGeom prst="rect">
              <a:avLst/>
            </a:prstGeom>
          </p:spPr>
        </p:pic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1AF70795-BFF4-DA4F-9E3D-143D2180A7BB}"/>
                </a:ext>
              </a:extLst>
            </p:cNvPr>
            <p:cNvSpPr/>
            <p:nvPr/>
          </p:nvSpPr>
          <p:spPr>
            <a:xfrm>
              <a:off x="7658903" y="4986848"/>
              <a:ext cx="720822" cy="786155"/>
            </a:xfrm>
            <a:prstGeom prst="frame">
              <a:avLst>
                <a:gd name="adj1" fmla="val 0"/>
              </a:avLst>
            </a:prstGeom>
            <a:noFill/>
            <a:ln w="22225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600">
                <a:solidFill>
                  <a:srgbClr val="92D050"/>
                </a:solidFill>
              </a:endParaRP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83749AC7-E7CB-4942-AAF1-8CEC22E33A23}"/>
                </a:ext>
              </a:extLst>
            </p:cNvPr>
            <p:cNvSpPr/>
            <p:nvPr/>
          </p:nvSpPr>
          <p:spPr>
            <a:xfrm>
              <a:off x="6046353" y="4986848"/>
              <a:ext cx="1585254" cy="786155"/>
            </a:xfrm>
            <a:prstGeom prst="frame">
              <a:avLst>
                <a:gd name="adj1" fmla="val 0"/>
              </a:avLst>
            </a:prstGeom>
            <a:noFill/>
            <a:ln w="22225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60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98C5B-6150-4C47-8745-8C8A31AD29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20405" y="535764"/>
                <a:ext cx="8160508" cy="798032"/>
              </a:xfrm>
            </p:spPr>
            <p:txBody>
              <a:bodyPr>
                <a:normAutofit/>
              </a:bodyPr>
              <a:lstStyle/>
              <a:p>
                <a:r>
                  <a:rPr lang="en-GB" sz="3200" b="0" i="0" dirty="0">
                    <a:effectLst/>
                  </a:rPr>
                  <a:t>Anisotropic flow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98C5B-6150-4C47-8745-8C8A31AD2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405" y="535764"/>
                <a:ext cx="8160508" cy="798032"/>
              </a:xfrm>
              <a:blipFill>
                <a:blip r:embed="rId5"/>
                <a:stretch>
                  <a:fillRect l="-1863" t="-937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 dirty="0"/>
              <a:t>Anisotropic flow in pion-pion collision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D230D-8655-724F-92AF-50C656A2D0C6}"/>
              </a:ext>
            </a:extLst>
          </p:cNvPr>
          <p:cNvSpPr txBox="1"/>
          <p:nvPr/>
        </p:nvSpPr>
        <p:spPr>
          <a:xfrm>
            <a:off x="718717" y="6094165"/>
            <a:ext cx="6775450" cy="24622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cs typeface="Helvetica" pitchFamily="34" charset="0"/>
              </a:defRPr>
            </a:lvl1pPr>
          </a:lstStyle>
          <a:p>
            <a:r>
              <a:rPr lang="en-GB" dirty="0"/>
              <a:t>[1] B. Wu, JHEP 07 (2021) 002, </a:t>
            </a:r>
            <a:r>
              <a:rPr lang="en-GB" dirty="0" err="1"/>
              <a:t>arXiv</a:t>
            </a:r>
            <a:r>
              <a:rPr lang="en-GB" dirty="0"/>
              <a:t>: 2102.12916.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D056D48-7D7B-474B-870F-37E72815EE96}"/>
              </a:ext>
            </a:extLst>
          </p:cNvPr>
          <p:cNvSpPr txBox="1">
            <a:spLocks/>
          </p:cNvSpPr>
          <p:nvPr/>
        </p:nvSpPr>
        <p:spPr>
          <a:xfrm>
            <a:off x="718717" y="3973760"/>
            <a:ext cx="7897256" cy="749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The cross section can be factorized into </a:t>
            </a:r>
            <a:r>
              <a:rPr lang="en-US" sz="2200" dirty="0">
                <a:solidFill>
                  <a:srgbClr val="0070C0"/>
                </a:solidFill>
              </a:rPr>
              <a:t>pion light-front wavefunction (LFWF)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3"/>
                </a:solidFill>
              </a:rPr>
              <a:t>dipole cross section</a:t>
            </a:r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en-US" sz="2000" baseline="30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0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1" indent="0">
              <a:lnSpc>
                <a:spcPct val="120000"/>
              </a:lnSpc>
              <a:buFont typeface="Wingdings 3" charset="2"/>
              <a:buNone/>
            </a:pPr>
            <a:endParaRPr lang="en-US" sz="1800" dirty="0"/>
          </a:p>
        </p:txBody>
      </p:sp>
      <p:sp>
        <p:nvSpPr>
          <p:cNvPr id="6156" name="Content Placeholder 6155">
            <a:extLst>
              <a:ext uri="{FF2B5EF4-FFF2-40B4-BE49-F238E27FC236}">
                <a16:creationId xmlns:a16="http://schemas.microsoft.com/office/drawing/2014/main" id="{078D4D09-9E0D-4448-B9D3-E1124E5C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717" y="1244671"/>
            <a:ext cx="7396879" cy="708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We consider the process of two ultra-relativistic </a:t>
            </a:r>
            <a:r>
              <a:rPr lang="en-GB" sz="2000" dirty="0" err="1"/>
              <a:t>pions</a:t>
            </a:r>
            <a:r>
              <a:rPr lang="en-GB" sz="2000" dirty="0"/>
              <a:t> (A and B) colliding at the impact parameter b, producing one gluon (C).</a:t>
            </a:r>
          </a:p>
          <a:p>
            <a:endParaRPr lang="en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DC605D-1DBC-B543-977B-1EFF2553CF67}"/>
                  </a:ext>
                </a:extLst>
              </p:cNvPr>
              <p:cNvSpPr txBox="1"/>
              <p:nvPr/>
            </p:nvSpPr>
            <p:spPr>
              <a:xfrm>
                <a:off x="813832" y="5680433"/>
                <a:ext cx="7724947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</a:t>
                </a:r>
                <a:r>
                  <a:rPr lang="en-US" b="0" dirty="0"/>
                  <a:t> observable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ES" dirty="0"/>
                  <a:t> as the gluon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ES" dirty="0"/>
                  <a:t> to study anisotropies. 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DC605D-1DBC-B543-977B-1EFF2553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32" y="5680433"/>
                <a:ext cx="7724947" cy="410369"/>
              </a:xfrm>
              <a:prstGeom prst="rect">
                <a:avLst/>
              </a:prstGeom>
              <a:blipFill>
                <a:blip r:embed="rId6"/>
                <a:stretch>
                  <a:fillRect l="-657" b="-2424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D9FBB1A7-9150-1A46-A687-6E018F75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111" y="6385993"/>
            <a:ext cx="584978" cy="365125"/>
          </a:xfrm>
        </p:spPr>
        <p:txBody>
          <a:bodyPr/>
          <a:lstStyle/>
          <a:p>
            <a:r>
              <a:rPr lang="en-US" dirty="0"/>
              <a:t>2/18</a:t>
            </a:r>
          </a:p>
        </p:txBody>
      </p:sp>
    </p:spTree>
    <p:extLst>
      <p:ext uri="{BB962C8B-B14F-4D97-AF65-F5344CB8AC3E}">
        <p14:creationId xmlns:p14="http://schemas.microsoft.com/office/powerpoint/2010/main" val="210022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A4B7-C72B-8C44-A40B-7119F149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0BE3-DB75-0644-8759-3AB1CA05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37B5-05D5-1842-8547-DC770AA0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0B60-48F2-C646-8200-4D72F55B94A2}" type="slidenum">
              <a:rPr lang="en-US" smtClean="0"/>
              <a:pPr/>
              <a:t>3</a:t>
            </a:fld>
            <a:r>
              <a:rPr lang="en-US" dirty="0"/>
              <a:t>/18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61EA62-9F9B-284F-AB82-9815772D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05" y="535764"/>
            <a:ext cx="8160508" cy="798032"/>
          </a:xfrm>
        </p:spPr>
        <p:txBody>
          <a:bodyPr>
            <a:normAutofit/>
          </a:bodyPr>
          <a:lstStyle/>
          <a:p>
            <a:r>
              <a:rPr lang="en-GB" sz="3200" b="0" i="0" dirty="0">
                <a:effectLst/>
              </a:rPr>
              <a:t>Outline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2C8389-7C5E-6B48-9F5B-90581344DDF7}"/>
              </a:ext>
            </a:extLst>
          </p:cNvPr>
          <p:cNvGrpSpPr/>
          <p:nvPr/>
        </p:nvGrpSpPr>
        <p:grpSpPr>
          <a:xfrm>
            <a:off x="564107" y="1181958"/>
            <a:ext cx="8015786" cy="5003800"/>
            <a:chOff x="564107" y="1318436"/>
            <a:chExt cx="8015786" cy="50038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B200EE6C-1F9C-BF43-ACC8-24DD8124C36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86047019"/>
                    </p:ext>
                  </p:extLst>
                </p:nvPr>
              </p:nvGraphicFramePr>
              <p:xfrm>
                <a:off x="564107" y="1318436"/>
                <a:ext cx="8015786" cy="50038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B200EE6C-1F9C-BF43-ACC8-24DD8124C36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86047019"/>
                    </p:ext>
                  </p:extLst>
                </p:nvPr>
              </p:nvGraphicFramePr>
              <p:xfrm>
                <a:off x="564107" y="1318436"/>
                <a:ext cx="8015786" cy="50038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CAB12E0B-FD85-5541-9BB0-021EB3522827}"/>
                </a:ext>
              </a:extLst>
            </p:cNvPr>
            <p:cNvSpPr/>
            <p:nvPr/>
          </p:nvSpPr>
          <p:spPr>
            <a:xfrm rot="1237790" flipH="1">
              <a:off x="4895083" y="2514085"/>
              <a:ext cx="585240" cy="642515"/>
            </a:xfrm>
            <a:prstGeom prst="bentArrow">
              <a:avLst>
                <a:gd name="adj1" fmla="val 8203"/>
                <a:gd name="adj2" fmla="val 13247"/>
                <a:gd name="adj3" fmla="val 25000"/>
                <a:gd name="adj4" fmla="val 72322"/>
              </a:avLst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ABAFE78-FFBF-D949-8DE7-455A05209FB3}"/>
                    </a:ext>
                  </a:extLst>
                </p:cNvPr>
                <p:cNvSpPr txBox="1"/>
                <p:nvPr/>
              </p:nvSpPr>
              <p:spPr>
                <a:xfrm>
                  <a:off x="1404950" y="3429000"/>
                  <a:ext cx="20069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ES" b="1" dirty="0"/>
                    <a:t>V. Anisopotries in </a:t>
                  </a:r>
                  <a14:m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en-ES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ABAFE78-FFBF-D949-8DE7-455A05209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950" y="3429000"/>
                  <a:ext cx="2006990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2516" t="-3846" b="-13462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6FE49F-201D-5744-9F5E-68F8A787B27D}"/>
                </a:ext>
              </a:extLst>
            </p:cNvPr>
            <p:cNvSpPr txBox="1"/>
            <p:nvPr/>
          </p:nvSpPr>
          <p:spPr>
            <a:xfrm>
              <a:off x="5383029" y="266217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III.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66BA1F-471F-4247-AA27-9EA920D0F4ED}"/>
                </a:ext>
              </a:extLst>
            </p:cNvPr>
            <p:cNvCxnSpPr/>
            <p:nvPr/>
          </p:nvCxnSpPr>
          <p:spPr>
            <a:xfrm flipH="1">
              <a:off x="3534770" y="3820336"/>
              <a:ext cx="545910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3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8C5B-6150-4C47-8745-8C8A31AD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569"/>
            <a:ext cx="7886700" cy="798032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</a:rPr>
              <a:t>I. The dipole scattering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 dirty="0"/>
              <a:t>Anisotropic flow in pion-pion collision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2888-8B12-F941-8117-DABF473D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731" y="6285152"/>
            <a:ext cx="584978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4</a:t>
            </a:fld>
            <a:r>
              <a:rPr lang="en-US" dirty="0"/>
              <a:t>/18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6E9C577-A523-224F-9193-56AD8E06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30" y="1549209"/>
            <a:ext cx="6940156" cy="2144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15389-4560-0540-A845-A97FCF10E8E0}"/>
              </a:ext>
            </a:extLst>
          </p:cNvPr>
          <p:cNvSpPr txBox="1"/>
          <p:nvPr/>
        </p:nvSpPr>
        <p:spPr>
          <a:xfrm>
            <a:off x="800903" y="3527750"/>
            <a:ext cx="521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/>
              <a:t>a</a:t>
            </a:r>
            <a:r>
              <a:rPr lang="en-ES" sz="2000" dirty="0"/>
              <a:t>t leading order (LO), no gluon radiation, </a:t>
            </a:r>
          </a:p>
        </p:txBody>
      </p:sp>
      <p:pic>
        <p:nvPicPr>
          <p:cNvPr id="14" name="Picture 13" descr="Text, letter, schematic&#10;&#10;Description automatically generated">
            <a:extLst>
              <a:ext uri="{FF2B5EF4-FFF2-40B4-BE49-F238E27FC236}">
                <a16:creationId xmlns:a16="http://schemas.microsoft.com/office/drawing/2014/main" id="{76E30921-B68D-4842-9664-73400C2C5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008" y="4239372"/>
            <a:ext cx="5038377" cy="1512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28A479-EAF2-9147-9187-A81E0CDB8DC1}"/>
                  </a:ext>
                </a:extLst>
              </p:cNvPr>
              <p:cNvSpPr txBox="1"/>
              <p:nvPr/>
            </p:nvSpPr>
            <p:spPr>
              <a:xfrm>
                <a:off x="800903" y="1371601"/>
                <a:ext cx="66917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effectLst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cross section: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28A479-EAF2-9147-9187-A81E0CDB8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03" y="1371601"/>
                <a:ext cx="6691718" cy="400110"/>
              </a:xfrm>
              <a:prstGeom prst="rect">
                <a:avLst/>
              </a:prstGeom>
              <a:blipFill>
                <a:blip r:embed="rId5"/>
                <a:stretch>
                  <a:fillRect l="-758" t="-9375" b="-2500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AE0592A-80E6-0B42-B0B7-61F908AA654C}"/>
              </a:ext>
            </a:extLst>
          </p:cNvPr>
          <p:cNvSpPr txBox="1"/>
          <p:nvPr/>
        </p:nvSpPr>
        <p:spPr>
          <a:xfrm>
            <a:off x="1276627" y="585969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/>
              <a:t>#16 cut diagrams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F5876F-52B6-B94B-B09C-6E080F7E24BB}"/>
              </a:ext>
            </a:extLst>
          </p:cNvPr>
          <p:cNvGrpSpPr/>
          <p:nvPr/>
        </p:nvGrpSpPr>
        <p:grpSpPr>
          <a:xfrm>
            <a:off x="988410" y="3934339"/>
            <a:ext cx="2242598" cy="1925356"/>
            <a:chOff x="988410" y="3934339"/>
            <a:chExt cx="2242598" cy="1925356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F71ABA2D-475D-8C47-B0B9-552B8F57E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230"/>
            <a:stretch/>
          </p:blipFill>
          <p:spPr>
            <a:xfrm>
              <a:off x="988410" y="3934339"/>
              <a:ext cx="2242598" cy="19253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0D4D18-D2EF-4F43-BFD7-489E82C3AF53}"/>
                    </a:ext>
                  </a:extLst>
                </p:cNvPr>
                <p:cNvSpPr txBox="1"/>
                <p:nvPr/>
              </p:nvSpPr>
              <p:spPr>
                <a:xfrm>
                  <a:off x="1090205" y="4239372"/>
                  <a:ext cx="3728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E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0D4D18-D2EF-4F43-BFD7-489E82C3A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05" y="4239372"/>
                  <a:ext cx="3728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21A13C2-FBBE-9645-A951-12B028D05262}"/>
                    </a:ext>
                  </a:extLst>
                </p:cNvPr>
                <p:cNvSpPr txBox="1"/>
                <p:nvPr/>
              </p:nvSpPr>
              <p:spPr>
                <a:xfrm>
                  <a:off x="1090205" y="5237474"/>
                  <a:ext cx="3728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E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21A13C2-FBBE-9645-A951-12B028D05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05" y="5237474"/>
                  <a:ext cx="3728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129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2888-8B12-F941-8117-DABF473D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400" y="6291614"/>
            <a:ext cx="584978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5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D15389-4560-0540-A845-A97FCF10E8E0}"/>
                  </a:ext>
                </a:extLst>
              </p:cNvPr>
              <p:cNvSpPr txBox="1"/>
              <p:nvPr/>
            </p:nvSpPr>
            <p:spPr>
              <a:xfrm>
                <a:off x="784378" y="1371601"/>
                <a:ext cx="48095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ES" sz="2000" dirty="0"/>
                  <a:t>one gluon radiation,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ES" sz="2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D15389-4560-0540-A845-A97FCF10E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8" y="1371601"/>
                <a:ext cx="4809522" cy="400110"/>
              </a:xfrm>
              <a:prstGeom prst="rect">
                <a:avLst/>
              </a:prstGeom>
              <a:blipFill>
                <a:blip r:embed="rId3"/>
                <a:stretch>
                  <a:fillRect l="-1053" t="-9375" b="-2500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C175B2C-9FD8-E649-9871-9F249F808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139" y="2071632"/>
            <a:ext cx="5391739" cy="1355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68984-C37D-1B4F-B1F6-D971A2C43B7D}"/>
              </a:ext>
            </a:extLst>
          </p:cNvPr>
          <p:cNvSpPr txBox="1"/>
          <p:nvPr/>
        </p:nvSpPr>
        <p:spPr>
          <a:xfrm>
            <a:off x="2891622" y="255377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A4DBF-3972-B849-B7B0-66F97ED3D636}"/>
                  </a:ext>
                </a:extLst>
              </p:cNvPr>
              <p:cNvSpPr txBox="1"/>
              <p:nvPr/>
            </p:nvSpPr>
            <p:spPr>
              <a:xfrm>
                <a:off x="2960774" y="3380308"/>
                <a:ext cx="4954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/>
                  <a:t>(l</a:t>
                </a:r>
                <a:r>
                  <a:rPr lang="en-ES" i="1" dirty="0"/>
                  <a:t>ight-cone gauge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ES" i="1" dirty="0"/>
                  <a:t>, no radiation from B)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A4DBF-3972-B849-B7B0-66F97ED3D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74" y="3380308"/>
                <a:ext cx="4954498" cy="369332"/>
              </a:xfrm>
              <a:prstGeom prst="rect">
                <a:avLst/>
              </a:prstGeom>
              <a:blipFill>
                <a:blip r:embed="rId5"/>
                <a:stretch>
                  <a:fillRect l="-1279" t="-6667" b="-2333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DA85720-67DB-014D-B16B-EC9AEF145424}"/>
              </a:ext>
            </a:extLst>
          </p:cNvPr>
          <p:cNvGrpSpPr/>
          <p:nvPr/>
        </p:nvGrpSpPr>
        <p:grpSpPr>
          <a:xfrm>
            <a:off x="718176" y="1846959"/>
            <a:ext cx="2242598" cy="1925356"/>
            <a:chOff x="988410" y="3934339"/>
            <a:chExt cx="2242598" cy="1925356"/>
          </a:xfrm>
        </p:grpSpPr>
        <p:pic>
          <p:nvPicPr>
            <p:cNvPr id="19" name="Picture 18" descr="Diagram&#10;&#10;Description automatically generated">
              <a:extLst>
                <a:ext uri="{FF2B5EF4-FFF2-40B4-BE49-F238E27FC236}">
                  <a16:creationId xmlns:a16="http://schemas.microsoft.com/office/drawing/2014/main" id="{A21801BD-3DC5-0241-B191-20166AB92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230"/>
            <a:stretch/>
          </p:blipFill>
          <p:spPr>
            <a:xfrm>
              <a:off x="988410" y="3934339"/>
              <a:ext cx="2242598" cy="19253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DE90D-1B1B-1D43-9092-1A31770241AA}"/>
                    </a:ext>
                  </a:extLst>
                </p:cNvPr>
                <p:cNvSpPr txBox="1"/>
                <p:nvPr/>
              </p:nvSpPr>
              <p:spPr>
                <a:xfrm>
                  <a:off x="1090205" y="4239372"/>
                  <a:ext cx="3728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E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DE90D-1B1B-1D43-9092-1A3177024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05" y="4239372"/>
                  <a:ext cx="3728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9C752F0-5581-6A43-9F61-C7504FDAD67F}"/>
                    </a:ext>
                  </a:extLst>
                </p:cNvPr>
                <p:cNvSpPr txBox="1"/>
                <p:nvPr/>
              </p:nvSpPr>
              <p:spPr>
                <a:xfrm>
                  <a:off x="1090205" y="5237474"/>
                  <a:ext cx="3728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E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9C752F0-5581-6A43-9F61-C7504FDAD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05" y="5237474"/>
                  <a:ext cx="3728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CDF1E31A-21C3-D949-BE2F-A837534C72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666" y="4107920"/>
            <a:ext cx="7597387" cy="1946297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5ECD396-3175-0244-8F83-85DAA4E1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569"/>
            <a:ext cx="7886700" cy="798032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</a:rPr>
              <a:t>I. The dipole scattering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638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8C5B-6150-4C47-8745-8C8A31AD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569"/>
            <a:ext cx="7886700" cy="798032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</a:rPr>
              <a:t>II. The harmonic spectrum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2888-8B12-F941-8117-DABF473D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900" y="6304541"/>
            <a:ext cx="584978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6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46494B-AB44-3145-9E4C-D2BAB5AE162B}"/>
                  </a:ext>
                </a:extLst>
              </p:cNvPr>
              <p:cNvSpPr txBox="1"/>
              <p:nvPr/>
            </p:nvSpPr>
            <p:spPr>
              <a:xfrm>
                <a:off x="757878" y="1371601"/>
                <a:ext cx="7185120" cy="298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2000" dirty="0"/>
                  <a:t>The azimuthal </a:t>
                </a:r>
                <a:r>
                  <a:rPr lang="en-ES" sz="2000" i="1" dirty="0">
                    <a:solidFill>
                      <a:srgbClr val="C00000"/>
                    </a:solidFill>
                  </a:rPr>
                  <a:t>flow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sz="2000" dirty="0"/>
                  <a:t>and the </a:t>
                </a:r>
                <a:r>
                  <a:rPr lang="en-ES" sz="2000" i="1" dirty="0">
                    <a:solidFill>
                      <a:srgbClr val="C00000"/>
                    </a:solidFill>
                  </a:rPr>
                  <a:t>reation plane angles</a:t>
                </a:r>
                <a:r>
                  <a:rPr lang="en-E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sz="2000" dirty="0"/>
                  <a:t>are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ES" sz="2000" dirty="0"/>
              </a:p>
              <a:p>
                <a:r>
                  <a:rPr lang="en-ES" sz="2000" dirty="0"/>
                  <a:t>We define the </a:t>
                </a:r>
                <a:r>
                  <a:rPr lang="en-GB" sz="2000" dirty="0"/>
                  <a:t>two-dimensional</a:t>
                </a:r>
                <a:r>
                  <a:rPr lang="en-ES" sz="2000" dirty="0"/>
                  <a:t> flow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ES" sz="2000" dirty="0"/>
                  <a:t> as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ES" sz="2000" dirty="0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ES" sz="2000" dirty="0"/>
              </a:p>
              <a:p>
                <a:r>
                  <a:rPr lang="en-US" sz="2000" dirty="0"/>
                  <a:t>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E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E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46494B-AB44-3145-9E4C-D2BAB5AE1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78" y="1371601"/>
                <a:ext cx="7185120" cy="2983509"/>
              </a:xfrm>
              <a:prstGeom prst="rect">
                <a:avLst/>
              </a:prstGeom>
              <a:blipFill>
                <a:blip r:embed="rId3"/>
                <a:stretch>
                  <a:fillRect l="-882" t="-13191" b="-1574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bg1"/>
            </a:gs>
            <a:gs pos="100000">
              <a:schemeClr val="accent6">
                <a:lumMod val="30000"/>
                <a:lumOff val="70000"/>
                <a:alpha val="82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98C5B-6150-4C47-8745-8C8A31AD29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0745" y="458204"/>
                <a:ext cx="7886700" cy="79803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II. The harmonic spectrum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98C5B-6150-4C47-8745-8C8A31AD2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0745" y="458204"/>
                <a:ext cx="7886700" cy="798032"/>
              </a:xfrm>
              <a:blipFill>
                <a:blip r:embed="rId3"/>
                <a:stretch>
                  <a:fillRect l="-1929" t="-1111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2888-8B12-F941-8117-DABF473D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5767" y="6285152"/>
            <a:ext cx="584978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7</a:t>
            </a:fld>
            <a:r>
              <a:rPr lang="en-US" dirty="0"/>
              <a:t>/18</a:t>
            </a:r>
          </a:p>
        </p:txBody>
      </p:sp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8D3810DC-44EF-104A-9ACA-5ACCB4695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97" y="4210711"/>
            <a:ext cx="2499996" cy="2361656"/>
          </a:xfrm>
          <a:prstGeom prst="rect">
            <a:avLst/>
          </a:prstGeom>
        </p:spPr>
      </p:pic>
      <p:pic>
        <p:nvPicPr>
          <p:cNvPr id="19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3CF564F3-E33D-754D-9C90-29B2BDB20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966" y="1598283"/>
            <a:ext cx="2491902" cy="1997556"/>
          </a:xfrm>
          <a:prstGeom prst="rect">
            <a:avLst/>
          </a:prstGeom>
        </p:spPr>
      </p:pic>
      <p:pic>
        <p:nvPicPr>
          <p:cNvPr id="21" name="Picture 20" descr="Chart, pie chart&#10;&#10;Description automatically generated">
            <a:extLst>
              <a:ext uri="{FF2B5EF4-FFF2-40B4-BE49-F238E27FC236}">
                <a16:creationId xmlns:a16="http://schemas.microsoft.com/office/drawing/2014/main" id="{AB1A5780-B62A-B744-8C57-5EDA14D28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755" y="1690434"/>
            <a:ext cx="2391014" cy="1997556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E94B7D81-C128-9D4D-AF65-FDE678859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909" y="4210711"/>
            <a:ext cx="2734959" cy="2353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C1AE11-8339-C846-A937-EA5FBC04C8C4}"/>
                  </a:ext>
                </a:extLst>
              </p:cNvPr>
              <p:cNvSpPr txBox="1"/>
              <p:nvPr/>
            </p:nvSpPr>
            <p:spPr>
              <a:xfrm>
                <a:off x="4800659" y="3734928"/>
                <a:ext cx="23530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ES" sz="1800" dirty="0"/>
                  <a:t>, </a:t>
                </a:r>
                <a:r>
                  <a:rPr lang="en-GB" sz="1800" dirty="0"/>
                  <a:t>t</a:t>
                </a:r>
                <a:r>
                  <a:rPr lang="en-ES" sz="1800" dirty="0"/>
                  <a:t>riangular flow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C1AE11-8339-C846-A937-EA5FBC04C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59" y="3734928"/>
                <a:ext cx="2353097" cy="369332"/>
              </a:xfrm>
              <a:prstGeom prst="rect">
                <a:avLst/>
              </a:prstGeom>
              <a:blipFill>
                <a:blip r:embed="rId8"/>
                <a:stretch>
                  <a:fillRect l="-2151" t="-10000" b="-2333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3F631F-6B48-1343-86C2-BC20D3A81A48}"/>
                  </a:ext>
                </a:extLst>
              </p:cNvPr>
              <p:cNvSpPr txBox="1"/>
              <p:nvPr/>
            </p:nvSpPr>
            <p:spPr>
              <a:xfrm>
                <a:off x="770745" y="1212914"/>
                <a:ext cx="19604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ES" dirty="0"/>
                  <a:t>, no flow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3F631F-6B48-1343-86C2-BC20D3A81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" y="1212914"/>
                <a:ext cx="1960465" cy="646331"/>
              </a:xfrm>
              <a:prstGeom prst="rect">
                <a:avLst/>
              </a:prstGeom>
              <a:blipFill>
                <a:blip r:embed="rId9"/>
                <a:stretch>
                  <a:fillRect l="-1923" t="-3846" b="-1346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59DC0-2BE3-1B44-81C0-0C8154E2F961}"/>
                  </a:ext>
                </a:extLst>
              </p:cNvPr>
              <p:cNvSpPr txBox="1"/>
              <p:nvPr/>
            </p:nvSpPr>
            <p:spPr>
              <a:xfrm>
                <a:off x="4800659" y="1220567"/>
                <a:ext cx="25916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ES" sz="1800" dirty="0"/>
                  <a:t>, directed flow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59DC0-2BE3-1B44-81C0-0C8154E2F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59" y="1220567"/>
                <a:ext cx="2591658" cy="369332"/>
              </a:xfrm>
              <a:prstGeom prst="rect">
                <a:avLst/>
              </a:prstGeom>
              <a:blipFill>
                <a:blip r:embed="rId10"/>
                <a:stretch>
                  <a:fillRect l="-1951" t="-6667" b="-2333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8BC741-C89A-DC4C-AFFA-84B1B2A01841}"/>
                  </a:ext>
                </a:extLst>
              </p:cNvPr>
              <p:cNvSpPr txBox="1"/>
              <p:nvPr/>
            </p:nvSpPr>
            <p:spPr>
              <a:xfrm>
                <a:off x="770745" y="3726544"/>
                <a:ext cx="4851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ES" sz="1800" dirty="0"/>
                  <a:t>, </a:t>
                </a:r>
                <a:r>
                  <a:rPr lang="en-GB" sz="1800" dirty="0"/>
                  <a:t>e</a:t>
                </a:r>
                <a:r>
                  <a:rPr lang="en-ES" sz="1800" dirty="0"/>
                  <a:t>lliptic flow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8BC741-C89A-DC4C-AFFA-84B1B2A0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" y="3726544"/>
                <a:ext cx="4851778" cy="369332"/>
              </a:xfrm>
              <a:prstGeom prst="rect">
                <a:avLst/>
              </a:prstGeom>
              <a:blipFill>
                <a:blip r:embed="rId11"/>
                <a:stretch>
                  <a:fillRect l="-783" t="-6667" b="-26667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83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FCF618-3151-654A-8928-EB40AF76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597" y="1581043"/>
            <a:ext cx="4676232" cy="1847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98C5B-6150-4C47-8745-8C8A31AD29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220" y="608194"/>
                <a:ext cx="8296986" cy="72928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III. Momentum anisotropies in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</a:t>
                </a:r>
                <a:br>
                  <a:rPr lang="en-GB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98C5B-6150-4C47-8745-8C8A31AD2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220" y="608194"/>
                <a:ext cx="8296986" cy="729287"/>
              </a:xfrm>
              <a:blipFill>
                <a:blip r:embed="rId4"/>
                <a:stretch>
                  <a:fillRect l="-1835" t="-12069" b="-517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1F6-5B69-0146-8AC1-734759E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0" y="6284432"/>
            <a:ext cx="766380" cy="370171"/>
          </a:xfrm>
        </p:spPr>
        <p:txBody>
          <a:bodyPr/>
          <a:lstStyle/>
          <a:p>
            <a:r>
              <a:rPr lang="es-ES_tradnl"/>
              <a:t>03/10/22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A021-0BD6-9C41-B8F5-6B41428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285152"/>
            <a:ext cx="5716488" cy="365125"/>
          </a:xfrm>
        </p:spPr>
        <p:txBody>
          <a:bodyPr/>
          <a:lstStyle/>
          <a:p>
            <a:r>
              <a:rPr lang="en-US"/>
              <a:t>Anisotropic flow in pion-pion collision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2888-8B12-F941-8117-DABF473D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6454" y="6285152"/>
            <a:ext cx="584978" cy="365125"/>
          </a:xfrm>
        </p:spPr>
        <p:txBody>
          <a:bodyPr/>
          <a:lstStyle/>
          <a:p>
            <a:fld id="{E7BF0B60-48F2-C646-8200-4D72F55B94A2}" type="slidenum">
              <a:rPr lang="en-US" smtClean="0"/>
              <a:t>8</a:t>
            </a:fld>
            <a:r>
              <a:rPr lang="en-US" dirty="0"/>
              <a:t>/18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ADDB7-750C-964D-B491-2C8294A20E9D}"/>
                  </a:ext>
                </a:extLst>
              </p:cNvPr>
              <p:cNvSpPr txBox="1"/>
              <p:nvPr/>
            </p:nvSpPr>
            <p:spPr>
              <a:xfrm>
                <a:off x="861371" y="1518123"/>
                <a:ext cx="7294219" cy="302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Symmetries in the dipole cross section:</a:t>
                </a:r>
              </a:p>
              <a:p>
                <a:endParaRPr lang="en-ES" dirty="0"/>
              </a:p>
              <a:p>
                <a:endParaRPr lang="en-ES" dirty="0"/>
              </a:p>
              <a:p>
                <a:endParaRPr lang="en-ES" dirty="0"/>
              </a:p>
              <a:p>
                <a:endParaRPr lang="en-ES" dirty="0"/>
              </a:p>
              <a:p>
                <a:endParaRPr lang="en-ES" dirty="0"/>
              </a:p>
              <a:p>
                <a:endParaRPr lang="en-ES" dirty="0"/>
              </a:p>
              <a:p>
                <a:pPr marL="342900" indent="-3429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ES" dirty="0"/>
                  <a:t>:					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E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ES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ES" dirty="0"/>
                  <a:t>Gauge symmetry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ES" dirty="0"/>
                  <a:t>):	 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acc>
                          <m:accPr>
                            <m:chr m:val="⃗"/>
                            <m:ctrlPr>
                              <a:rPr lang="en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ES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ES" dirty="0"/>
                  <a:t>Rotational symmetry(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ES" dirty="0"/>
                  <a:t>):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E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ADDB7-750C-964D-B491-2C8294A2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1" y="1518123"/>
                <a:ext cx="7294219" cy="3023520"/>
              </a:xfrm>
              <a:prstGeom prst="rect">
                <a:avLst/>
              </a:prstGeom>
              <a:blipFill>
                <a:blip r:embed="rId5"/>
                <a:stretch>
                  <a:fillRect l="-694" t="-837" b="-418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6F3081A-FFC3-3547-B43E-96B002D2A8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872441"/>
                  </p:ext>
                </p:extLst>
              </p:nvPr>
            </p:nvGraphicFramePr>
            <p:xfrm>
              <a:off x="1460480" y="5133597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9723625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321257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08842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ES" sz="1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</a:t>
                          </a:r>
                          <a:r>
                            <a:rPr lang="en-ES" sz="1400" dirty="0"/>
                            <a:t>mall-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/>
                            <a:t> (=0.1b) </a:t>
                          </a:r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Large</a:t>
                          </a:r>
                          <a:r>
                            <a:rPr lang="en-ES" sz="1400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/>
                            <a:t> (=b) </a:t>
                          </a:r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4734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Small</a:t>
                          </a:r>
                          <a:r>
                            <a:rPr lang="en-ES" sz="1400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/>
                            <a:t>(=1/b) </a:t>
                          </a:r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412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latin typeface="+mn-lt"/>
                            </a:rPr>
                            <a:t>Large-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/>
                            <a:t>(=10/b) </a:t>
                          </a:r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E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695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6F3081A-FFC3-3547-B43E-96B002D2A8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872441"/>
                  </p:ext>
                </p:extLst>
              </p:nvPr>
            </p:nvGraphicFramePr>
            <p:xfrm>
              <a:off x="1460480" y="5133597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9723625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321257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08842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ES" sz="1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9379" r="-100000" b="-2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625" r="-625" b="-2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34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E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96667" r="-20125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412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E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3448" r="-201250" b="-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E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695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1C36DE-FFAA-BF44-8424-F12BAE619784}"/>
                  </a:ext>
                </a:extLst>
              </p:cNvPr>
              <p:cNvSpPr txBox="1"/>
              <p:nvPr/>
            </p:nvSpPr>
            <p:spPr>
              <a:xfrm>
                <a:off x="831432" y="4764265"/>
                <a:ext cx="4851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To explore: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ES" sz="1800" dirty="0"/>
                  <a:t> in different scenaria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1C36DE-FFAA-BF44-8424-F12BAE61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32" y="4764265"/>
                <a:ext cx="4851778" cy="369332"/>
              </a:xfrm>
              <a:prstGeom prst="rect">
                <a:avLst/>
              </a:prstGeom>
              <a:blipFill>
                <a:blip r:embed="rId7"/>
                <a:stretch>
                  <a:fillRect l="-1044" t="-10000" b="-2333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546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8620</TotalTime>
  <Words>1650</Words>
  <Application>Microsoft Macintosh PowerPoint</Application>
  <PresentationFormat>On-screen Show (4:3)</PresentationFormat>
  <Paragraphs>225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Helvetica</vt:lpstr>
      <vt:lpstr>Times New Roman</vt:lpstr>
      <vt:lpstr>Wingdings</vt:lpstr>
      <vt:lpstr>Wingdings 3</vt:lpstr>
      <vt:lpstr>Wisp</vt:lpstr>
      <vt:lpstr>Anisotropic flow and the valence quark skeleton of hadrons</vt:lpstr>
      <vt:lpstr>Introduction</vt:lpstr>
      <vt:lpstr>Anisotropic flow in π+π→g+X</vt:lpstr>
      <vt:lpstr>Outline</vt:lpstr>
      <vt:lpstr>I. The dipole scattering</vt:lpstr>
      <vt:lpstr>I. The dipole scattering</vt:lpstr>
      <vt:lpstr>II. The harmonic spectrum</vt:lpstr>
      <vt:lpstr>II. The harmonic spectrum, v_n and ψ_n</vt:lpstr>
      <vt:lpstr>III. Momentum anisotropies in qq ̅+qq ̅→g+X  </vt:lpstr>
      <vt:lpstr>III. Momentum anisotropies in qq ̅+qq ̅→g+X  </vt:lpstr>
      <vt:lpstr>III. Momentum anisotropies in qq ̅+qq ̅→g+X </vt:lpstr>
      <vt:lpstr>III. Momentum anisotropies in qq ̅+qq ̅→g+X </vt:lpstr>
      <vt:lpstr>III. Momentum anisotropies in qq ̅+qq ̅→g+X </vt:lpstr>
      <vt:lpstr>III. Momentum anisotropies in qq ̅+qq ̅→g+X  </vt:lpstr>
      <vt:lpstr>IV. The pion light-front wavefunction (LFWF) </vt:lpstr>
      <vt:lpstr>PowerPoint Presentation</vt:lpstr>
      <vt:lpstr>IV. The pion light-front wavefunction (LFWF) </vt:lpstr>
      <vt:lpstr>V. Momentum anisotropies in π+ π→g+X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Light-front wavefunctions of mesons by design</dc:title>
  <dc:creator>Li Meijian</dc:creator>
  <cp:lastModifiedBy>Li, Meijian</cp:lastModifiedBy>
  <cp:revision>163</cp:revision>
  <dcterms:created xsi:type="dcterms:W3CDTF">2021-06-01T13:00:16Z</dcterms:created>
  <dcterms:modified xsi:type="dcterms:W3CDTF">2022-10-02T23:00:40Z</dcterms:modified>
</cp:coreProperties>
</file>