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985"/>
    <a:srgbClr val="5AA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4672"/>
  </p:normalViewPr>
  <p:slideViewPr>
    <p:cSldViewPr snapToGrid="0" snapToObjects="1">
      <p:cViewPr varScale="1">
        <p:scale>
          <a:sx n="27" d="100"/>
          <a:sy n="27" d="100"/>
        </p:scale>
        <p:origin x="5576" y="328"/>
      </p:cViewPr>
      <p:guideLst>
        <p:guide orient="horz" pos="13481"/>
        <p:guide pos="95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727A-1048-4F4B-821B-70625ADB7497}" type="datetimeFigureOut">
              <a:rPr lang="en-ES" smtClean="0"/>
              <a:t>20/3/23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885-AC77-224F-9BCF-EC09886D9AB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907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1with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3A885-AC77-224F-9BCF-EC09886D9ABA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74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3A885-AC77-224F-9BCF-EC09886D9ABA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7961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944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15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2295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718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526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626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93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35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65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37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878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516F-71E9-9A42-88FD-74739F62B333}" type="datetimeFigureOut">
              <a:rPr lang="en-ES" smtClean="0"/>
              <a:t>20/3/23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3B88-1105-7743-B573-25E222FCAD4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01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1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2.png"/><Relationship Id="rId10" Type="http://schemas.openxmlformats.org/officeDocument/2006/relationships/image" Target="../media/image8.pn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7" Type="http://schemas.openxmlformats.org/officeDocument/2006/relationships/image" Target="../media/image20.png"/><Relationship Id="rId30" Type="http://schemas.openxmlformats.org/officeDocument/2006/relationships/image" Target="../media/image25.png"/><Relationship Id="rId35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95FA7234-46F4-23D8-F1DD-5D45647E1073}"/>
              </a:ext>
            </a:extLst>
          </p:cNvPr>
          <p:cNvSpPr txBox="1"/>
          <p:nvPr/>
        </p:nvSpPr>
        <p:spPr>
          <a:xfrm>
            <a:off x="1113683" y="22195200"/>
            <a:ext cx="18645958" cy="20116948"/>
          </a:xfrm>
          <a:prstGeom prst="roundRect">
            <a:avLst>
              <a:gd name="adj" fmla="val 2133"/>
            </a:avLst>
          </a:prstGeom>
          <a:noFill/>
          <a:ln w="3175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74BC804-1CF1-F249-806B-546C8780503A}"/>
              </a:ext>
            </a:extLst>
          </p:cNvPr>
          <p:cNvGrpSpPr/>
          <p:nvPr/>
        </p:nvGrpSpPr>
        <p:grpSpPr>
          <a:xfrm>
            <a:off x="15054204" y="23314876"/>
            <a:ext cx="4586976" cy="4689859"/>
            <a:chOff x="14368283" y="23572293"/>
            <a:chExt cx="5249123" cy="5487951"/>
          </a:xfrm>
          <a:noFill/>
        </p:grpSpPr>
        <p:pic>
          <p:nvPicPr>
            <p:cNvPr id="293" name="Picture 292" descr="Chart, radar chart&#10;&#10;Description automatically generated">
              <a:extLst>
                <a:ext uri="{FF2B5EF4-FFF2-40B4-BE49-F238E27FC236}">
                  <a16:creationId xmlns:a16="http://schemas.microsoft.com/office/drawing/2014/main" id="{C3E6D03F-51E6-8A47-9D0D-8E0A3BD0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978"/>
            <a:stretch/>
          </p:blipFill>
          <p:spPr>
            <a:xfrm>
              <a:off x="14368283" y="24076970"/>
              <a:ext cx="5084670" cy="4983274"/>
            </a:xfrm>
            <a:prstGeom prst="rect">
              <a:avLst/>
            </a:prstGeom>
            <a:grp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8625E72C-1E28-A346-9671-73584022D874}"/>
                    </a:ext>
                  </a:extLst>
                </p:cNvPr>
                <p:cNvSpPr txBox="1"/>
                <p:nvPr/>
              </p:nvSpPr>
              <p:spPr>
                <a:xfrm>
                  <a:off x="14765628" y="23572293"/>
                  <a:ext cx="4851778" cy="612258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GB" sz="2800" b="1" i="1" dirty="0">
                      <a:solidFill>
                        <a:srgbClr val="C00000"/>
                      </a:solidFill>
                    </a:rPr>
                    <a:t>The e</a:t>
                  </a:r>
                  <a:r>
                    <a:rPr lang="en-ES" sz="2800" b="1" i="1" dirty="0">
                      <a:solidFill>
                        <a:srgbClr val="C00000"/>
                      </a:solidFill>
                    </a:rPr>
                    <a:t>lliptic flow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ES" sz="2800" b="1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8625E72C-1E28-A346-9671-73584022D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5628" y="23572293"/>
                  <a:ext cx="4851778" cy="612258"/>
                </a:xfrm>
                <a:prstGeom prst="rect">
                  <a:avLst/>
                </a:prstGeom>
                <a:blipFill>
                  <a:blip r:embed="rId4"/>
                  <a:stretch>
                    <a:fillRect l="-2985" t="-14634" b="-3170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FDD4DF3-536C-EAAE-A77D-CA342C1424C1}"/>
              </a:ext>
            </a:extLst>
          </p:cNvPr>
          <p:cNvSpPr txBox="1"/>
          <p:nvPr/>
        </p:nvSpPr>
        <p:spPr>
          <a:xfrm>
            <a:off x="15173325" y="8244000"/>
            <a:ext cx="13986675" cy="12643082"/>
          </a:xfrm>
          <a:prstGeom prst="roundRect">
            <a:avLst>
              <a:gd name="adj" fmla="val 2699"/>
            </a:avLst>
          </a:prstGeom>
          <a:noFill/>
          <a:ln w="3175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CC1207C-57FE-6A4C-97E6-84F743DFE4CD}"/>
              </a:ext>
            </a:extLst>
          </p:cNvPr>
          <p:cNvGrpSpPr>
            <a:grpSpLocks noChangeAspect="1"/>
          </p:cNvGrpSpPr>
          <p:nvPr/>
        </p:nvGrpSpPr>
        <p:grpSpPr>
          <a:xfrm>
            <a:off x="16240502" y="18376180"/>
            <a:ext cx="12858720" cy="2370013"/>
            <a:chOff x="542132" y="2027346"/>
            <a:chExt cx="8377643" cy="1544098"/>
          </a:xfrm>
        </p:grpSpPr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24A14823-B62E-E54F-AE7A-755D37C06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2" y="2027346"/>
              <a:ext cx="7858553" cy="15440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E7C9E4FA-8B83-D944-9B55-4F8240968332}"/>
                    </a:ext>
                  </a:extLst>
                </p:cNvPr>
                <p:cNvSpPr txBox="1"/>
                <p:nvPr/>
              </p:nvSpPr>
              <p:spPr>
                <a:xfrm>
                  <a:off x="7981153" y="2662740"/>
                  <a:ext cx="938622" cy="3408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0" dirty="0">
                      <a:latin typeface="+mj-lt"/>
                    </a:rPr>
                    <a:t>+</a:t>
                  </a:r>
                  <a:r>
                    <a:rPr lang="en-US" sz="2400" b="0" dirty="0">
                      <a:solidFill>
                        <a:srgbClr val="FF9300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b="0" i="1" smtClean="0">
                              <a:solidFill>
                                <a:srgbClr val="00919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919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ES" sz="2400" dirty="0">
                    <a:solidFill>
                      <a:srgbClr val="FF9300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E7C9E4FA-8B83-D944-9B55-4F8240968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153" y="2662740"/>
                  <a:ext cx="938622" cy="340885"/>
                </a:xfrm>
                <a:prstGeom prst="rect">
                  <a:avLst/>
                </a:prstGeom>
                <a:blipFill>
                  <a:blip r:embed="rId6"/>
                  <a:stretch>
                    <a:fillRect l="-8696" t="-11905" b="-28571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0" name="Picture 229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0AF267F-1380-D649-A97E-B15EB8613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52" y="11422171"/>
            <a:ext cx="10813120" cy="364442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2CD8DB7-C841-BC66-79AF-204AE9CD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915" y="888526"/>
            <a:ext cx="24659520" cy="2487190"/>
          </a:xfrm>
          <a:noFill/>
          <a:ln>
            <a:noFill/>
          </a:ln>
          <a:effectLst>
            <a:glow>
              <a:schemeClr val="bg1"/>
            </a:glow>
            <a:outerShdw blurRad="50800" dist="50800" dir="5400000" algn="ctr" rotWithShape="0">
              <a:schemeClr val="bg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Autofit/>
          </a:bodyPr>
          <a:lstStyle/>
          <a:p>
            <a:r>
              <a:rPr lang="en-GB" sz="8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Anisotropic flow and </a:t>
            </a:r>
            <a:br>
              <a:rPr lang="en-GB" sz="8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sz="8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valence quark skeleton of hadrons</a:t>
            </a:r>
            <a:endParaRPr lang="en-FI" sz="88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03D48-280E-7646-5FB9-05F00ACC890E}"/>
              </a:ext>
            </a:extLst>
          </p:cNvPr>
          <p:cNvSpPr txBox="1"/>
          <p:nvPr/>
        </p:nvSpPr>
        <p:spPr>
          <a:xfrm>
            <a:off x="1949895" y="3336986"/>
            <a:ext cx="26375421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800" dirty="0">
                <a:solidFill>
                  <a:schemeClr val="accent6">
                    <a:lumMod val="50000"/>
                  </a:schemeClr>
                </a:solidFill>
              </a:rPr>
              <a:t>Meijian Li</a:t>
            </a:r>
            <a:r>
              <a:rPr lang="en-GB" sz="4800" baseline="30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4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GB" sz="4800" dirty="0" err="1">
                <a:solidFill>
                  <a:schemeClr val="accent6">
                    <a:lumMod val="50000"/>
                  </a:schemeClr>
                </a:solidFill>
              </a:rPr>
              <a:t>Wenyang</a:t>
            </a:r>
            <a:r>
              <a:rPr lang="en-GB" sz="4800" dirty="0">
                <a:solidFill>
                  <a:schemeClr val="accent6">
                    <a:lumMod val="50000"/>
                  </a:schemeClr>
                </a:solidFill>
              </a:rPr>
              <a:t> Qian</a:t>
            </a:r>
            <a:r>
              <a:rPr lang="en-GB" sz="4800" baseline="30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4800" dirty="0">
                <a:solidFill>
                  <a:schemeClr val="accent6">
                    <a:lumMod val="50000"/>
                  </a:schemeClr>
                </a:solidFill>
              </a:rPr>
              <a:t>, Bin Wu</a:t>
            </a:r>
            <a:r>
              <a:rPr lang="en-GB" sz="4800" baseline="30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GB" sz="4800" dirty="0">
                <a:solidFill>
                  <a:schemeClr val="accent6">
                    <a:lumMod val="50000"/>
                  </a:schemeClr>
                </a:solidFill>
              </a:rPr>
              <a:t>, and Hong Zhang</a:t>
            </a:r>
            <a:r>
              <a:rPr lang="en-GB" sz="48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2468988-07FA-2DC9-868F-45CFC9AA8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31558" y="4866350"/>
            <a:ext cx="5570888" cy="68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ABF76C-011B-A323-0FF5-C54819592A20}"/>
              </a:ext>
            </a:extLst>
          </p:cNvPr>
          <p:cNvSpPr txBox="1"/>
          <p:nvPr/>
        </p:nvSpPr>
        <p:spPr>
          <a:xfrm>
            <a:off x="1278486" y="4785767"/>
            <a:ext cx="20928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1. Instituto Galego de </a:t>
            </a:r>
            <a:r>
              <a:rPr lang="en-US" sz="3200" i="1" dirty="0" err="1">
                <a:solidFill>
                  <a:schemeClr val="accent6">
                    <a:lumMod val="50000"/>
                  </a:schemeClr>
                </a:solidFill>
              </a:rPr>
              <a:t>Física</a:t>
            </a: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sz="3200" i="1" dirty="0" err="1">
                <a:solidFill>
                  <a:schemeClr val="accent6">
                    <a:lumMod val="50000"/>
                  </a:schemeClr>
                </a:solidFill>
              </a:rPr>
              <a:t>Altas</a:t>
            </a: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6">
                    <a:lumMod val="50000"/>
                  </a:schemeClr>
                </a:solidFill>
              </a:rPr>
              <a:t>Enerxías</a:t>
            </a: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i="1" dirty="0" err="1">
                <a:solidFill>
                  <a:schemeClr val="accent6">
                    <a:lumMod val="50000"/>
                  </a:schemeClr>
                </a:solidFill>
              </a:rPr>
              <a:t>Universidade</a:t>
            </a: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 de Santiago de Compostela, E-15782 Galicia, Spain</a:t>
            </a:r>
          </a:p>
          <a:p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2. Institute of Frontier and Interdisciplinary Science, Key Laboratory of Particle, Physics and Particle Irradiation (MOE), Shandong University, Qingdao, Shandong 266237, China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E86A564-051D-694F-FED7-99F701D8527E}"/>
              </a:ext>
            </a:extLst>
          </p:cNvPr>
          <p:cNvSpPr/>
          <p:nvPr/>
        </p:nvSpPr>
        <p:spPr>
          <a:xfrm>
            <a:off x="1116000" y="7128000"/>
            <a:ext cx="6444479" cy="111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42879"/>
                      <a:gd name="connsiteY0" fmla="*/ 0 h 338554"/>
                      <a:gd name="connsiteX1" fmla="*/ 483147 w 2542879"/>
                      <a:gd name="connsiteY1" fmla="*/ 0 h 338554"/>
                      <a:gd name="connsiteX2" fmla="*/ 915436 w 2542879"/>
                      <a:gd name="connsiteY2" fmla="*/ 0 h 338554"/>
                      <a:gd name="connsiteX3" fmla="*/ 1474870 w 2542879"/>
                      <a:gd name="connsiteY3" fmla="*/ 0 h 338554"/>
                      <a:gd name="connsiteX4" fmla="*/ 1958017 w 2542879"/>
                      <a:gd name="connsiteY4" fmla="*/ 0 h 338554"/>
                      <a:gd name="connsiteX5" fmla="*/ 2542879 w 2542879"/>
                      <a:gd name="connsiteY5" fmla="*/ 0 h 338554"/>
                      <a:gd name="connsiteX6" fmla="*/ 2542879 w 2542879"/>
                      <a:gd name="connsiteY6" fmla="*/ 338554 h 338554"/>
                      <a:gd name="connsiteX7" fmla="*/ 2034303 w 2542879"/>
                      <a:gd name="connsiteY7" fmla="*/ 338554 h 338554"/>
                      <a:gd name="connsiteX8" fmla="*/ 1474870 w 2542879"/>
                      <a:gd name="connsiteY8" fmla="*/ 338554 h 338554"/>
                      <a:gd name="connsiteX9" fmla="*/ 1042580 w 2542879"/>
                      <a:gd name="connsiteY9" fmla="*/ 338554 h 338554"/>
                      <a:gd name="connsiteX10" fmla="*/ 534005 w 2542879"/>
                      <a:gd name="connsiteY10" fmla="*/ 338554 h 338554"/>
                      <a:gd name="connsiteX11" fmla="*/ 0 w 2542879"/>
                      <a:gd name="connsiteY11" fmla="*/ 338554 h 338554"/>
                      <a:gd name="connsiteX12" fmla="*/ 0 w 2542879"/>
                      <a:gd name="connsiteY12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42879" h="338554" extrusionOk="0">
                        <a:moveTo>
                          <a:pt x="0" y="0"/>
                        </a:moveTo>
                        <a:cubicBezTo>
                          <a:pt x="157854" y="-24454"/>
                          <a:pt x="275544" y="18022"/>
                          <a:pt x="483147" y="0"/>
                        </a:cubicBezTo>
                        <a:cubicBezTo>
                          <a:pt x="690750" y="-18022"/>
                          <a:pt x="740711" y="45475"/>
                          <a:pt x="915436" y="0"/>
                        </a:cubicBezTo>
                        <a:cubicBezTo>
                          <a:pt x="1090161" y="-45475"/>
                          <a:pt x="1290009" y="24003"/>
                          <a:pt x="1474870" y="0"/>
                        </a:cubicBezTo>
                        <a:cubicBezTo>
                          <a:pt x="1659731" y="-24003"/>
                          <a:pt x="1718229" y="21927"/>
                          <a:pt x="1958017" y="0"/>
                        </a:cubicBezTo>
                        <a:cubicBezTo>
                          <a:pt x="2197805" y="-21927"/>
                          <a:pt x="2277636" y="20115"/>
                          <a:pt x="2542879" y="0"/>
                        </a:cubicBezTo>
                        <a:cubicBezTo>
                          <a:pt x="2572463" y="121780"/>
                          <a:pt x="2527163" y="199125"/>
                          <a:pt x="2542879" y="338554"/>
                        </a:cubicBezTo>
                        <a:cubicBezTo>
                          <a:pt x="2294679" y="399434"/>
                          <a:pt x="2238367" y="281636"/>
                          <a:pt x="2034303" y="338554"/>
                        </a:cubicBezTo>
                        <a:cubicBezTo>
                          <a:pt x="1830239" y="395472"/>
                          <a:pt x="1646938" y="328273"/>
                          <a:pt x="1474870" y="338554"/>
                        </a:cubicBezTo>
                        <a:cubicBezTo>
                          <a:pt x="1302802" y="348835"/>
                          <a:pt x="1195976" y="303437"/>
                          <a:pt x="1042580" y="338554"/>
                        </a:cubicBezTo>
                        <a:cubicBezTo>
                          <a:pt x="889184" y="373671"/>
                          <a:pt x="688048" y="333839"/>
                          <a:pt x="534005" y="338554"/>
                        </a:cubicBezTo>
                        <a:cubicBezTo>
                          <a:pt x="379962" y="343269"/>
                          <a:pt x="178444" y="297345"/>
                          <a:pt x="0" y="338554"/>
                        </a:cubicBezTo>
                        <a:cubicBezTo>
                          <a:pt x="-26584" y="242476"/>
                          <a:pt x="34659" y="1229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77"/>
              </a:rPr>
              <a:t>I.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77"/>
              </a:rPr>
              <a:t>Introduction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lkduster" panose="03050602040202020205" pitchFamily="66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A3A3B46-663D-3FE9-0C5A-4DC61B54FA0D}"/>
                  </a:ext>
                </a:extLst>
              </p:cNvPr>
              <p:cNvSpPr txBox="1"/>
              <p:nvPr/>
            </p:nvSpPr>
            <p:spPr>
              <a:xfrm>
                <a:off x="1116000" y="8269400"/>
                <a:ext cx="13252934" cy="3028414"/>
              </a:xfrm>
              <a:prstGeom prst="roundRect">
                <a:avLst>
                  <a:gd name="adj" fmla="val 10552"/>
                </a:avLst>
              </a:prstGeom>
              <a:noFill/>
              <a:ln w="3175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marL="22225"/>
                <a:r>
                  <a:rPr lang="en-GB" sz="36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heavy-ion collisions, azimuthal anisotropies have long been viewed as a signature for the formation of strongly-coupled quark-gluon plasma fluid droplets. </a:t>
                </a:r>
                <a:r>
                  <a:rPr lang="en-US" sz="36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Could momentum anisotropies develop without final-state interactions or initial </a:t>
                </a:r>
                <a:r>
                  <a:rPr lang="en-US" sz="3600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parton</a:t>
                </a:r>
                <a:r>
                  <a:rPr lang="en-US" sz="36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saturation in small systems, e.g.,  </a:t>
                </a:r>
                <a14:m>
                  <m:oMath xmlns:m="http://schemas.openxmlformats.org/officeDocument/2006/math"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36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36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GB" sz="36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6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A3A3B46-663D-3FE9-0C5A-4DC61B54F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00" y="8269400"/>
                <a:ext cx="13252934" cy="3028414"/>
              </a:xfrm>
              <a:prstGeom prst="roundRect">
                <a:avLst>
                  <a:gd name="adj" fmla="val 10552"/>
                </a:avLst>
              </a:prstGeom>
              <a:blipFill>
                <a:blip r:embed="rId9"/>
                <a:stretch>
                  <a:fillRect l="-382" b="-4149"/>
                </a:stretch>
              </a:blipFill>
              <a:ln w="317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288FB4D-15A1-001F-7895-5117C978D4C1}"/>
              </a:ext>
            </a:extLst>
          </p:cNvPr>
          <p:cNvSpPr/>
          <p:nvPr/>
        </p:nvSpPr>
        <p:spPr>
          <a:xfrm>
            <a:off x="15213197" y="7101830"/>
            <a:ext cx="8460000" cy="111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42879"/>
                      <a:gd name="connsiteY0" fmla="*/ 0 h 338554"/>
                      <a:gd name="connsiteX1" fmla="*/ 483147 w 2542879"/>
                      <a:gd name="connsiteY1" fmla="*/ 0 h 338554"/>
                      <a:gd name="connsiteX2" fmla="*/ 915436 w 2542879"/>
                      <a:gd name="connsiteY2" fmla="*/ 0 h 338554"/>
                      <a:gd name="connsiteX3" fmla="*/ 1474870 w 2542879"/>
                      <a:gd name="connsiteY3" fmla="*/ 0 h 338554"/>
                      <a:gd name="connsiteX4" fmla="*/ 1958017 w 2542879"/>
                      <a:gd name="connsiteY4" fmla="*/ 0 h 338554"/>
                      <a:gd name="connsiteX5" fmla="*/ 2542879 w 2542879"/>
                      <a:gd name="connsiteY5" fmla="*/ 0 h 338554"/>
                      <a:gd name="connsiteX6" fmla="*/ 2542879 w 2542879"/>
                      <a:gd name="connsiteY6" fmla="*/ 338554 h 338554"/>
                      <a:gd name="connsiteX7" fmla="*/ 2034303 w 2542879"/>
                      <a:gd name="connsiteY7" fmla="*/ 338554 h 338554"/>
                      <a:gd name="connsiteX8" fmla="*/ 1474870 w 2542879"/>
                      <a:gd name="connsiteY8" fmla="*/ 338554 h 338554"/>
                      <a:gd name="connsiteX9" fmla="*/ 1042580 w 2542879"/>
                      <a:gd name="connsiteY9" fmla="*/ 338554 h 338554"/>
                      <a:gd name="connsiteX10" fmla="*/ 534005 w 2542879"/>
                      <a:gd name="connsiteY10" fmla="*/ 338554 h 338554"/>
                      <a:gd name="connsiteX11" fmla="*/ 0 w 2542879"/>
                      <a:gd name="connsiteY11" fmla="*/ 338554 h 338554"/>
                      <a:gd name="connsiteX12" fmla="*/ 0 w 2542879"/>
                      <a:gd name="connsiteY12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42879" h="338554" extrusionOk="0">
                        <a:moveTo>
                          <a:pt x="0" y="0"/>
                        </a:moveTo>
                        <a:cubicBezTo>
                          <a:pt x="157854" y="-24454"/>
                          <a:pt x="275544" y="18022"/>
                          <a:pt x="483147" y="0"/>
                        </a:cubicBezTo>
                        <a:cubicBezTo>
                          <a:pt x="690750" y="-18022"/>
                          <a:pt x="740711" y="45475"/>
                          <a:pt x="915436" y="0"/>
                        </a:cubicBezTo>
                        <a:cubicBezTo>
                          <a:pt x="1090161" y="-45475"/>
                          <a:pt x="1290009" y="24003"/>
                          <a:pt x="1474870" y="0"/>
                        </a:cubicBezTo>
                        <a:cubicBezTo>
                          <a:pt x="1659731" y="-24003"/>
                          <a:pt x="1718229" y="21927"/>
                          <a:pt x="1958017" y="0"/>
                        </a:cubicBezTo>
                        <a:cubicBezTo>
                          <a:pt x="2197805" y="-21927"/>
                          <a:pt x="2277636" y="20115"/>
                          <a:pt x="2542879" y="0"/>
                        </a:cubicBezTo>
                        <a:cubicBezTo>
                          <a:pt x="2572463" y="121780"/>
                          <a:pt x="2527163" y="199125"/>
                          <a:pt x="2542879" y="338554"/>
                        </a:cubicBezTo>
                        <a:cubicBezTo>
                          <a:pt x="2294679" y="399434"/>
                          <a:pt x="2238367" y="281636"/>
                          <a:pt x="2034303" y="338554"/>
                        </a:cubicBezTo>
                        <a:cubicBezTo>
                          <a:pt x="1830239" y="395472"/>
                          <a:pt x="1646938" y="328273"/>
                          <a:pt x="1474870" y="338554"/>
                        </a:cubicBezTo>
                        <a:cubicBezTo>
                          <a:pt x="1302802" y="348835"/>
                          <a:pt x="1195976" y="303437"/>
                          <a:pt x="1042580" y="338554"/>
                        </a:cubicBezTo>
                        <a:cubicBezTo>
                          <a:pt x="889184" y="373671"/>
                          <a:pt x="688048" y="333839"/>
                          <a:pt x="534005" y="338554"/>
                        </a:cubicBezTo>
                        <a:cubicBezTo>
                          <a:pt x="379962" y="343269"/>
                          <a:pt x="178444" y="297345"/>
                          <a:pt x="0" y="338554"/>
                        </a:cubicBezTo>
                        <a:cubicBezTo>
                          <a:pt x="-26584" y="242476"/>
                          <a:pt x="34659" y="1229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77"/>
              </a:rPr>
              <a:t>II. Methodology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E78324D1-D1A0-8EFE-DC3A-3A5209B142FD}"/>
              </a:ext>
            </a:extLst>
          </p:cNvPr>
          <p:cNvSpPr/>
          <p:nvPr/>
        </p:nvSpPr>
        <p:spPr>
          <a:xfrm>
            <a:off x="1113683" y="21144519"/>
            <a:ext cx="13252934" cy="102084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42879"/>
                      <a:gd name="connsiteY0" fmla="*/ 0 h 338554"/>
                      <a:gd name="connsiteX1" fmla="*/ 483147 w 2542879"/>
                      <a:gd name="connsiteY1" fmla="*/ 0 h 338554"/>
                      <a:gd name="connsiteX2" fmla="*/ 915436 w 2542879"/>
                      <a:gd name="connsiteY2" fmla="*/ 0 h 338554"/>
                      <a:gd name="connsiteX3" fmla="*/ 1474870 w 2542879"/>
                      <a:gd name="connsiteY3" fmla="*/ 0 h 338554"/>
                      <a:gd name="connsiteX4" fmla="*/ 1958017 w 2542879"/>
                      <a:gd name="connsiteY4" fmla="*/ 0 h 338554"/>
                      <a:gd name="connsiteX5" fmla="*/ 2542879 w 2542879"/>
                      <a:gd name="connsiteY5" fmla="*/ 0 h 338554"/>
                      <a:gd name="connsiteX6" fmla="*/ 2542879 w 2542879"/>
                      <a:gd name="connsiteY6" fmla="*/ 338554 h 338554"/>
                      <a:gd name="connsiteX7" fmla="*/ 2034303 w 2542879"/>
                      <a:gd name="connsiteY7" fmla="*/ 338554 h 338554"/>
                      <a:gd name="connsiteX8" fmla="*/ 1474870 w 2542879"/>
                      <a:gd name="connsiteY8" fmla="*/ 338554 h 338554"/>
                      <a:gd name="connsiteX9" fmla="*/ 1042580 w 2542879"/>
                      <a:gd name="connsiteY9" fmla="*/ 338554 h 338554"/>
                      <a:gd name="connsiteX10" fmla="*/ 534005 w 2542879"/>
                      <a:gd name="connsiteY10" fmla="*/ 338554 h 338554"/>
                      <a:gd name="connsiteX11" fmla="*/ 0 w 2542879"/>
                      <a:gd name="connsiteY11" fmla="*/ 338554 h 338554"/>
                      <a:gd name="connsiteX12" fmla="*/ 0 w 2542879"/>
                      <a:gd name="connsiteY12" fmla="*/ 0 h 33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42879" h="338554" extrusionOk="0">
                        <a:moveTo>
                          <a:pt x="0" y="0"/>
                        </a:moveTo>
                        <a:cubicBezTo>
                          <a:pt x="157854" y="-24454"/>
                          <a:pt x="275544" y="18022"/>
                          <a:pt x="483147" y="0"/>
                        </a:cubicBezTo>
                        <a:cubicBezTo>
                          <a:pt x="690750" y="-18022"/>
                          <a:pt x="740711" y="45475"/>
                          <a:pt x="915436" y="0"/>
                        </a:cubicBezTo>
                        <a:cubicBezTo>
                          <a:pt x="1090161" y="-45475"/>
                          <a:pt x="1290009" y="24003"/>
                          <a:pt x="1474870" y="0"/>
                        </a:cubicBezTo>
                        <a:cubicBezTo>
                          <a:pt x="1659731" y="-24003"/>
                          <a:pt x="1718229" y="21927"/>
                          <a:pt x="1958017" y="0"/>
                        </a:cubicBezTo>
                        <a:cubicBezTo>
                          <a:pt x="2197805" y="-21927"/>
                          <a:pt x="2277636" y="20115"/>
                          <a:pt x="2542879" y="0"/>
                        </a:cubicBezTo>
                        <a:cubicBezTo>
                          <a:pt x="2572463" y="121780"/>
                          <a:pt x="2527163" y="199125"/>
                          <a:pt x="2542879" y="338554"/>
                        </a:cubicBezTo>
                        <a:cubicBezTo>
                          <a:pt x="2294679" y="399434"/>
                          <a:pt x="2238367" y="281636"/>
                          <a:pt x="2034303" y="338554"/>
                        </a:cubicBezTo>
                        <a:cubicBezTo>
                          <a:pt x="1830239" y="395472"/>
                          <a:pt x="1646938" y="328273"/>
                          <a:pt x="1474870" y="338554"/>
                        </a:cubicBezTo>
                        <a:cubicBezTo>
                          <a:pt x="1302802" y="348835"/>
                          <a:pt x="1195976" y="303437"/>
                          <a:pt x="1042580" y="338554"/>
                        </a:cubicBezTo>
                        <a:cubicBezTo>
                          <a:pt x="889184" y="373671"/>
                          <a:pt x="688048" y="333839"/>
                          <a:pt x="534005" y="338554"/>
                        </a:cubicBezTo>
                        <a:cubicBezTo>
                          <a:pt x="379962" y="343269"/>
                          <a:pt x="178444" y="297345"/>
                          <a:pt x="0" y="338554"/>
                        </a:cubicBezTo>
                        <a:cubicBezTo>
                          <a:pt x="-26584" y="242476"/>
                          <a:pt x="34659" y="1229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77"/>
              </a:rPr>
              <a:t>III. </a:t>
            </a:r>
            <a:r>
              <a:rPr lang="en-GB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77"/>
              </a:rPr>
              <a:t>The azimuthal distribution 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lkduster" panose="03050602040202020205" pitchFamily="66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0E94D81A-6018-E3BD-F18D-6F3D60CBE071}"/>
                  </a:ext>
                </a:extLst>
              </p:cNvPr>
              <p:cNvSpPr/>
              <p:nvPr/>
            </p:nvSpPr>
            <p:spPr>
              <a:xfrm>
                <a:off x="20116804" y="21139508"/>
                <a:ext cx="9041105" cy="1018435"/>
              </a:xfrm>
              <a:prstGeom prst="roundRect">
                <a:avLst>
                  <a:gd name="adj" fmla="val 19161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879"/>
                          <a:gd name="connsiteY0" fmla="*/ 0 h 338554"/>
                          <a:gd name="connsiteX1" fmla="*/ 483147 w 2542879"/>
                          <a:gd name="connsiteY1" fmla="*/ 0 h 338554"/>
                          <a:gd name="connsiteX2" fmla="*/ 915436 w 2542879"/>
                          <a:gd name="connsiteY2" fmla="*/ 0 h 338554"/>
                          <a:gd name="connsiteX3" fmla="*/ 1474870 w 2542879"/>
                          <a:gd name="connsiteY3" fmla="*/ 0 h 338554"/>
                          <a:gd name="connsiteX4" fmla="*/ 1958017 w 2542879"/>
                          <a:gd name="connsiteY4" fmla="*/ 0 h 338554"/>
                          <a:gd name="connsiteX5" fmla="*/ 2542879 w 2542879"/>
                          <a:gd name="connsiteY5" fmla="*/ 0 h 338554"/>
                          <a:gd name="connsiteX6" fmla="*/ 2542879 w 2542879"/>
                          <a:gd name="connsiteY6" fmla="*/ 338554 h 338554"/>
                          <a:gd name="connsiteX7" fmla="*/ 2034303 w 2542879"/>
                          <a:gd name="connsiteY7" fmla="*/ 338554 h 338554"/>
                          <a:gd name="connsiteX8" fmla="*/ 1474870 w 2542879"/>
                          <a:gd name="connsiteY8" fmla="*/ 338554 h 338554"/>
                          <a:gd name="connsiteX9" fmla="*/ 1042580 w 2542879"/>
                          <a:gd name="connsiteY9" fmla="*/ 338554 h 338554"/>
                          <a:gd name="connsiteX10" fmla="*/ 534005 w 2542879"/>
                          <a:gd name="connsiteY10" fmla="*/ 338554 h 338554"/>
                          <a:gd name="connsiteX11" fmla="*/ 0 w 2542879"/>
                          <a:gd name="connsiteY11" fmla="*/ 338554 h 338554"/>
                          <a:gd name="connsiteX12" fmla="*/ 0 w 2542879"/>
                          <a:gd name="connsiteY12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42879" h="338554" extrusionOk="0">
                            <a:moveTo>
                              <a:pt x="0" y="0"/>
                            </a:moveTo>
                            <a:cubicBezTo>
                              <a:pt x="157854" y="-24454"/>
                              <a:pt x="275544" y="18022"/>
                              <a:pt x="483147" y="0"/>
                            </a:cubicBezTo>
                            <a:cubicBezTo>
                              <a:pt x="690750" y="-18022"/>
                              <a:pt x="740711" y="45475"/>
                              <a:pt x="915436" y="0"/>
                            </a:cubicBezTo>
                            <a:cubicBezTo>
                              <a:pt x="1090161" y="-45475"/>
                              <a:pt x="1290009" y="24003"/>
                              <a:pt x="1474870" y="0"/>
                            </a:cubicBezTo>
                            <a:cubicBezTo>
                              <a:pt x="1659731" y="-24003"/>
                              <a:pt x="1718229" y="21927"/>
                              <a:pt x="1958017" y="0"/>
                            </a:cubicBezTo>
                            <a:cubicBezTo>
                              <a:pt x="2197805" y="-21927"/>
                              <a:pt x="2277636" y="20115"/>
                              <a:pt x="2542879" y="0"/>
                            </a:cubicBezTo>
                            <a:cubicBezTo>
                              <a:pt x="2572463" y="121780"/>
                              <a:pt x="2527163" y="199125"/>
                              <a:pt x="2542879" y="338554"/>
                            </a:cubicBezTo>
                            <a:cubicBezTo>
                              <a:pt x="2294679" y="399434"/>
                              <a:pt x="2238367" y="281636"/>
                              <a:pt x="2034303" y="338554"/>
                            </a:cubicBezTo>
                            <a:cubicBezTo>
                              <a:pt x="1830239" y="395472"/>
                              <a:pt x="1646938" y="328273"/>
                              <a:pt x="1474870" y="338554"/>
                            </a:cubicBezTo>
                            <a:cubicBezTo>
                              <a:pt x="1302802" y="348835"/>
                              <a:pt x="1195976" y="303437"/>
                              <a:pt x="1042580" y="338554"/>
                            </a:cubicBezTo>
                            <a:cubicBezTo>
                              <a:pt x="889184" y="373671"/>
                              <a:pt x="688048" y="333839"/>
                              <a:pt x="534005" y="338554"/>
                            </a:cubicBezTo>
                            <a:cubicBezTo>
                              <a:pt x="379962" y="343269"/>
                              <a:pt x="178444" y="297345"/>
                              <a:pt x="0" y="338554"/>
                            </a:cubicBezTo>
                            <a:cubicBezTo>
                              <a:pt x="-26584" y="242476"/>
                              <a:pt x="34659" y="12293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halkduster" panose="03050602040202020205" pitchFamily="66" charset="77"/>
                  </a:rPr>
                  <a:t>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halkduster" panose="03050602040202020205" pitchFamily="66" charset="77"/>
                </a:endParaRPr>
              </a:p>
            </p:txBody>
          </p:sp>
        </mc:Choice>
        <mc:Fallback xmlns="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0E94D81A-6018-E3BD-F18D-6F3D60CBE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4" y="21139508"/>
                <a:ext cx="9041105" cy="1018435"/>
              </a:xfrm>
              <a:prstGeom prst="roundRect">
                <a:avLst>
                  <a:gd name="adj" fmla="val 19161"/>
                </a:avLst>
              </a:prstGeom>
              <a:blipFill>
                <a:blip r:embed="rId10"/>
                <a:stretch>
                  <a:fillRect b="-25926"/>
                </a:stretch>
              </a:blipFill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879"/>
                          <a:gd name="connsiteY0" fmla="*/ 0 h 338554"/>
                          <a:gd name="connsiteX1" fmla="*/ 483147 w 2542879"/>
                          <a:gd name="connsiteY1" fmla="*/ 0 h 338554"/>
                          <a:gd name="connsiteX2" fmla="*/ 915436 w 2542879"/>
                          <a:gd name="connsiteY2" fmla="*/ 0 h 338554"/>
                          <a:gd name="connsiteX3" fmla="*/ 1474870 w 2542879"/>
                          <a:gd name="connsiteY3" fmla="*/ 0 h 338554"/>
                          <a:gd name="connsiteX4" fmla="*/ 1958017 w 2542879"/>
                          <a:gd name="connsiteY4" fmla="*/ 0 h 338554"/>
                          <a:gd name="connsiteX5" fmla="*/ 2542879 w 2542879"/>
                          <a:gd name="connsiteY5" fmla="*/ 0 h 338554"/>
                          <a:gd name="connsiteX6" fmla="*/ 2542879 w 2542879"/>
                          <a:gd name="connsiteY6" fmla="*/ 338554 h 338554"/>
                          <a:gd name="connsiteX7" fmla="*/ 2034303 w 2542879"/>
                          <a:gd name="connsiteY7" fmla="*/ 338554 h 338554"/>
                          <a:gd name="connsiteX8" fmla="*/ 1474870 w 2542879"/>
                          <a:gd name="connsiteY8" fmla="*/ 338554 h 338554"/>
                          <a:gd name="connsiteX9" fmla="*/ 1042580 w 2542879"/>
                          <a:gd name="connsiteY9" fmla="*/ 338554 h 338554"/>
                          <a:gd name="connsiteX10" fmla="*/ 534005 w 2542879"/>
                          <a:gd name="connsiteY10" fmla="*/ 338554 h 338554"/>
                          <a:gd name="connsiteX11" fmla="*/ 0 w 2542879"/>
                          <a:gd name="connsiteY11" fmla="*/ 338554 h 338554"/>
                          <a:gd name="connsiteX12" fmla="*/ 0 w 2542879"/>
                          <a:gd name="connsiteY12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42879" h="338554" extrusionOk="0">
                            <a:moveTo>
                              <a:pt x="0" y="0"/>
                            </a:moveTo>
                            <a:cubicBezTo>
                              <a:pt x="157854" y="-24454"/>
                              <a:pt x="275544" y="18022"/>
                              <a:pt x="483147" y="0"/>
                            </a:cubicBezTo>
                            <a:cubicBezTo>
                              <a:pt x="690750" y="-18022"/>
                              <a:pt x="740711" y="45475"/>
                              <a:pt x="915436" y="0"/>
                            </a:cubicBezTo>
                            <a:cubicBezTo>
                              <a:pt x="1090161" y="-45475"/>
                              <a:pt x="1290009" y="24003"/>
                              <a:pt x="1474870" y="0"/>
                            </a:cubicBezTo>
                            <a:cubicBezTo>
                              <a:pt x="1659731" y="-24003"/>
                              <a:pt x="1718229" y="21927"/>
                              <a:pt x="1958017" y="0"/>
                            </a:cubicBezTo>
                            <a:cubicBezTo>
                              <a:pt x="2197805" y="-21927"/>
                              <a:pt x="2277636" y="20115"/>
                              <a:pt x="2542879" y="0"/>
                            </a:cubicBezTo>
                            <a:cubicBezTo>
                              <a:pt x="2572463" y="121780"/>
                              <a:pt x="2527163" y="199125"/>
                              <a:pt x="2542879" y="338554"/>
                            </a:cubicBezTo>
                            <a:cubicBezTo>
                              <a:pt x="2294679" y="399434"/>
                              <a:pt x="2238367" y="281636"/>
                              <a:pt x="2034303" y="338554"/>
                            </a:cubicBezTo>
                            <a:cubicBezTo>
                              <a:pt x="1830239" y="395472"/>
                              <a:pt x="1646938" y="328273"/>
                              <a:pt x="1474870" y="338554"/>
                            </a:cubicBezTo>
                            <a:cubicBezTo>
                              <a:pt x="1302802" y="348835"/>
                              <a:pt x="1195976" y="303437"/>
                              <a:pt x="1042580" y="338554"/>
                            </a:cubicBezTo>
                            <a:cubicBezTo>
                              <a:pt x="889184" y="373671"/>
                              <a:pt x="688048" y="333839"/>
                              <a:pt x="534005" y="338554"/>
                            </a:cubicBezTo>
                            <a:cubicBezTo>
                              <a:pt x="379962" y="343269"/>
                              <a:pt x="178444" y="297345"/>
                              <a:pt x="0" y="338554"/>
                            </a:cubicBezTo>
                            <a:cubicBezTo>
                              <a:pt x="-26584" y="242476"/>
                              <a:pt x="34659" y="12293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97FE99CD-58C5-3FB4-8EB6-79583908B51C}"/>
              </a:ext>
            </a:extLst>
          </p:cNvPr>
          <p:cNvSpPr txBox="1"/>
          <p:nvPr/>
        </p:nvSpPr>
        <p:spPr>
          <a:xfrm>
            <a:off x="20116804" y="22169800"/>
            <a:ext cx="9042787" cy="17950797"/>
          </a:xfrm>
          <a:prstGeom prst="roundRect">
            <a:avLst>
              <a:gd name="adj" fmla="val 2901"/>
            </a:avLst>
          </a:prstGeom>
          <a:noFill/>
          <a:ln w="3175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ontent Placeholder 11">
            <a:extLst>
              <a:ext uri="{FF2B5EF4-FFF2-40B4-BE49-F238E27FC236}">
                <a16:creationId xmlns:a16="http://schemas.microsoft.com/office/drawing/2014/main" id="{BC86D958-CADD-5849-55D3-12B8DA78B5DF}"/>
              </a:ext>
            </a:extLst>
          </p:cNvPr>
          <p:cNvSpPr txBox="1">
            <a:spLocks/>
          </p:cNvSpPr>
          <p:nvPr/>
        </p:nvSpPr>
        <p:spPr>
          <a:xfrm>
            <a:off x="15394570" y="8524343"/>
            <a:ext cx="1193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•"/>
              <a:defRPr sz="32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Tx/>
              <a:buBlip>
                <a:blip r:embed="rId11"/>
              </a:buBlip>
              <a:defRPr sz="28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2pPr>
            <a:lvl3pPr marL="11448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SzPct val="80000"/>
              <a:buFontTx/>
              <a:buBlip>
                <a:blip r:embed="rId12"/>
              </a:buBlip>
              <a:defRPr sz="24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600" indent="-571500">
              <a:spcBef>
                <a:spcPts val="1100"/>
              </a:spcBef>
              <a:buClr>
                <a:srgbClr val="62A39F"/>
              </a:buClr>
              <a:buFont typeface="Wingdings" pitchFamily="2" charset="2"/>
              <a:buChar char="v"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dipole-dipole cross section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A5C20A8-CE4D-D326-B750-B2623340B154}"/>
                  </a:ext>
                </a:extLst>
              </p:cNvPr>
              <p:cNvSpPr txBox="1"/>
              <p:nvPr/>
            </p:nvSpPr>
            <p:spPr>
              <a:xfrm>
                <a:off x="2261637" y="23468059"/>
                <a:ext cx="12634637" cy="267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</a:t>
                </a:r>
                <a:r>
                  <a:rPr lang="en-ES" sz="3600" dirty="0"/>
                  <a:t>azimuthal flow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3600" dirty="0"/>
                  <a:t> and the reaction plane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are defined as </a:t>
                </a:r>
              </a:p>
              <a:p>
                <a:pPr algn="ctr"/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1+2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  <m:r>
                              <a:rPr lang="en-US" sz="3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3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p>
                            </m:sSubSup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ES" sz="3600" dirty="0"/>
              </a:p>
              <a:p>
                <a:r>
                  <a:rPr lang="en-US" sz="36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36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3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ES" sz="3600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ES" sz="3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ES" sz="3600" dirty="0"/>
                  <a:t>.</a:t>
                </a: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A5C20A8-CE4D-D326-B750-B2623340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37" y="23468059"/>
                <a:ext cx="12634637" cy="2670155"/>
              </a:xfrm>
              <a:prstGeom prst="rect">
                <a:avLst/>
              </a:prstGeom>
              <a:blipFill>
                <a:blip r:embed="rId13"/>
                <a:stretch>
                  <a:fillRect l="-1506" t="-3791" b="-2180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F788FD9B-9754-0B4B-8C76-A99BE79BC3B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751" t="1" r="10504" b="7264"/>
          <a:stretch/>
        </p:blipFill>
        <p:spPr>
          <a:xfrm>
            <a:off x="25917895" y="773659"/>
            <a:ext cx="3240014" cy="307165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AF64C7-245D-1F46-910C-8CD8AEF26C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36403" y="5881012"/>
            <a:ext cx="2336800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1EFDD9E-BC00-7340-9E2F-6924F29B4438}"/>
                  </a:ext>
                </a:extLst>
              </p:cNvPr>
              <p:cNvSpPr/>
              <p:nvPr/>
            </p:nvSpPr>
            <p:spPr>
              <a:xfrm>
                <a:off x="1167766" y="15041260"/>
                <a:ext cx="13252934" cy="5242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We consider the process of two ultra-relativistic </a:t>
                </a:r>
                <a:r>
                  <a:rPr lang="en-GB" sz="3600" dirty="0" err="1"/>
                  <a:t>pions</a:t>
                </a:r>
                <a:r>
                  <a:rPr lang="en-GB" sz="3600" dirty="0"/>
                  <a:t> (A and B) colliding at the impact parameter b, producing one gluon (C). </a:t>
                </a:r>
                <a:r>
                  <a:rPr lang="en-US" sz="3600" dirty="0"/>
                  <a:t>The cross section can be factorized into </a:t>
                </a:r>
                <a:r>
                  <a:rPr lang="en-US" sz="3600" dirty="0">
                    <a:solidFill>
                      <a:srgbClr val="0070C0"/>
                    </a:solidFill>
                  </a:rPr>
                  <a:t>pion light-front wavefunction (LFWF) </a:t>
                </a:r>
                <a:r>
                  <a:rPr lang="en-US" sz="3600" dirty="0"/>
                  <a:t>and 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dipole cross section</a:t>
                </a:r>
                <a:r>
                  <a:rPr lang="en-US" sz="3200" dirty="0">
                    <a:ln w="0"/>
                    <a:solidFill>
                      <a:schemeClr val="tx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</a:t>
                </a:r>
                <a:r>
                  <a:rPr lang="en-US" sz="3200" baseline="30000" dirty="0">
                    <a:ln w="0"/>
                    <a:solidFill>
                      <a:schemeClr val="tx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3200" baseline="300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sz="3600" dirty="0"/>
                  <a:t>with observable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ES" sz="3600" dirty="0"/>
                  <a:t> as the gluon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ES" sz="3600" dirty="0"/>
                  <a:t> to study anisotropies.  </a:t>
                </a: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1EFDD9E-BC00-7340-9E2F-6924F29B4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66" y="15041260"/>
                <a:ext cx="13252934" cy="5242589"/>
              </a:xfrm>
              <a:prstGeom prst="rect">
                <a:avLst/>
              </a:prstGeom>
              <a:blipFill>
                <a:blip r:embed="rId16"/>
                <a:stretch>
                  <a:fillRect l="-1437" t="-1937" b="-339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4085363-CB8F-7442-BCB2-A6441B157AB7}"/>
              </a:ext>
            </a:extLst>
          </p:cNvPr>
          <p:cNvGrpSpPr/>
          <p:nvPr/>
        </p:nvGrpSpPr>
        <p:grpSpPr>
          <a:xfrm>
            <a:off x="20116804" y="40316322"/>
            <a:ext cx="9097626" cy="1942215"/>
            <a:chOff x="20106963" y="37248668"/>
            <a:chExt cx="9097626" cy="1942215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BCA1DB44-F2EB-BB4D-AD4F-821D02C195C7}"/>
                </a:ext>
              </a:extLst>
            </p:cNvPr>
            <p:cNvSpPr/>
            <p:nvPr/>
          </p:nvSpPr>
          <p:spPr>
            <a:xfrm>
              <a:off x="20106964" y="37248668"/>
              <a:ext cx="9097625" cy="104828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42879"/>
                        <a:gd name="connsiteY0" fmla="*/ 0 h 338554"/>
                        <a:gd name="connsiteX1" fmla="*/ 483147 w 2542879"/>
                        <a:gd name="connsiteY1" fmla="*/ 0 h 338554"/>
                        <a:gd name="connsiteX2" fmla="*/ 915436 w 2542879"/>
                        <a:gd name="connsiteY2" fmla="*/ 0 h 338554"/>
                        <a:gd name="connsiteX3" fmla="*/ 1474870 w 2542879"/>
                        <a:gd name="connsiteY3" fmla="*/ 0 h 338554"/>
                        <a:gd name="connsiteX4" fmla="*/ 1958017 w 2542879"/>
                        <a:gd name="connsiteY4" fmla="*/ 0 h 338554"/>
                        <a:gd name="connsiteX5" fmla="*/ 2542879 w 2542879"/>
                        <a:gd name="connsiteY5" fmla="*/ 0 h 338554"/>
                        <a:gd name="connsiteX6" fmla="*/ 2542879 w 2542879"/>
                        <a:gd name="connsiteY6" fmla="*/ 338554 h 338554"/>
                        <a:gd name="connsiteX7" fmla="*/ 2034303 w 2542879"/>
                        <a:gd name="connsiteY7" fmla="*/ 338554 h 338554"/>
                        <a:gd name="connsiteX8" fmla="*/ 1474870 w 2542879"/>
                        <a:gd name="connsiteY8" fmla="*/ 338554 h 338554"/>
                        <a:gd name="connsiteX9" fmla="*/ 1042580 w 2542879"/>
                        <a:gd name="connsiteY9" fmla="*/ 338554 h 338554"/>
                        <a:gd name="connsiteX10" fmla="*/ 534005 w 2542879"/>
                        <a:gd name="connsiteY10" fmla="*/ 338554 h 338554"/>
                        <a:gd name="connsiteX11" fmla="*/ 0 w 2542879"/>
                        <a:gd name="connsiteY11" fmla="*/ 338554 h 338554"/>
                        <a:gd name="connsiteX12" fmla="*/ 0 w 2542879"/>
                        <a:gd name="connsiteY12" fmla="*/ 0 h 3385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42879" h="338554" extrusionOk="0">
                          <a:moveTo>
                            <a:pt x="0" y="0"/>
                          </a:moveTo>
                          <a:cubicBezTo>
                            <a:pt x="157854" y="-24454"/>
                            <a:pt x="275544" y="18022"/>
                            <a:pt x="483147" y="0"/>
                          </a:cubicBezTo>
                          <a:cubicBezTo>
                            <a:pt x="690750" y="-18022"/>
                            <a:pt x="740711" y="45475"/>
                            <a:pt x="915436" y="0"/>
                          </a:cubicBezTo>
                          <a:cubicBezTo>
                            <a:pt x="1090161" y="-45475"/>
                            <a:pt x="1290009" y="24003"/>
                            <a:pt x="1474870" y="0"/>
                          </a:cubicBezTo>
                          <a:cubicBezTo>
                            <a:pt x="1659731" y="-24003"/>
                            <a:pt x="1718229" y="21927"/>
                            <a:pt x="1958017" y="0"/>
                          </a:cubicBezTo>
                          <a:cubicBezTo>
                            <a:pt x="2197805" y="-21927"/>
                            <a:pt x="2277636" y="20115"/>
                            <a:pt x="2542879" y="0"/>
                          </a:cubicBezTo>
                          <a:cubicBezTo>
                            <a:pt x="2572463" y="121780"/>
                            <a:pt x="2527163" y="199125"/>
                            <a:pt x="2542879" y="338554"/>
                          </a:cubicBezTo>
                          <a:cubicBezTo>
                            <a:pt x="2294679" y="399434"/>
                            <a:pt x="2238367" y="281636"/>
                            <a:pt x="2034303" y="338554"/>
                          </a:cubicBezTo>
                          <a:cubicBezTo>
                            <a:pt x="1830239" y="395472"/>
                            <a:pt x="1646938" y="328273"/>
                            <a:pt x="1474870" y="338554"/>
                          </a:cubicBezTo>
                          <a:cubicBezTo>
                            <a:pt x="1302802" y="348835"/>
                            <a:pt x="1195976" y="303437"/>
                            <a:pt x="1042580" y="338554"/>
                          </a:cubicBezTo>
                          <a:cubicBezTo>
                            <a:pt x="889184" y="373671"/>
                            <a:pt x="688048" y="333839"/>
                            <a:pt x="534005" y="338554"/>
                          </a:cubicBezTo>
                          <a:cubicBezTo>
                            <a:pt x="379962" y="343269"/>
                            <a:pt x="178444" y="297345"/>
                            <a:pt x="0" y="338554"/>
                          </a:cubicBezTo>
                          <a:cubicBezTo>
                            <a:pt x="-26584" y="242476"/>
                            <a:pt x="34659" y="12293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halkduster" panose="03050602040202020205" pitchFamily="66" charset="77"/>
                </a:rPr>
                <a:t>References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CB96688-BBAD-F747-BAC8-90965459FB24}"/>
                </a:ext>
              </a:extLst>
            </p:cNvPr>
            <p:cNvSpPr txBox="1"/>
            <p:nvPr/>
          </p:nvSpPr>
          <p:spPr>
            <a:xfrm>
              <a:off x="20106963" y="38295593"/>
              <a:ext cx="9097625" cy="895290"/>
            </a:xfrm>
            <a:prstGeom prst="roundRect">
              <a:avLst>
                <a:gd name="adj" fmla="val 19517"/>
              </a:avLst>
            </a:prstGeom>
            <a:noFill/>
            <a:ln w="3175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dirty="0"/>
                <a:t>[1] B. Wu, JHEP 07 (2021) 002, </a:t>
              </a:r>
              <a:r>
                <a:rPr lang="en-GB" sz="2400" dirty="0" err="1"/>
                <a:t>arXiv</a:t>
              </a:r>
              <a:r>
                <a:rPr lang="en-GB" sz="2400" dirty="0"/>
                <a:t>: 2102.12916.</a:t>
              </a:r>
            </a:p>
            <a:p>
              <a:r>
                <a:rPr lang="en-US" sz="2400" dirty="0"/>
                <a:t>[2] W. Qian, S. Jia, Y. Li, and J.P. Vary, Phys. Rev. C102 (2020) 5, 055207. </a:t>
              </a:r>
              <a:endParaRPr lang="en-US" sz="2400" i="1" dirty="0"/>
            </a:p>
          </p:txBody>
        </p:sp>
      </p:grpSp>
      <p:sp>
        <p:nvSpPr>
          <p:cNvPr id="269" name="Content Placeholder 11">
            <a:extLst>
              <a:ext uri="{FF2B5EF4-FFF2-40B4-BE49-F238E27FC236}">
                <a16:creationId xmlns:a16="http://schemas.microsoft.com/office/drawing/2014/main" id="{A15EE7B5-62D9-644F-A6CD-1753D51507E3}"/>
              </a:ext>
            </a:extLst>
          </p:cNvPr>
          <p:cNvSpPr txBox="1">
            <a:spLocks/>
          </p:cNvSpPr>
          <p:nvPr/>
        </p:nvSpPr>
        <p:spPr>
          <a:xfrm>
            <a:off x="15394569" y="16501708"/>
            <a:ext cx="1193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•"/>
              <a:defRPr sz="32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Tx/>
              <a:buBlip>
                <a:blip r:embed="rId11"/>
              </a:buBlip>
              <a:defRPr sz="28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2pPr>
            <a:lvl3pPr marL="11448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SzPct val="80000"/>
              <a:buFontTx/>
              <a:buBlip>
                <a:blip r:embed="rId12"/>
              </a:buBlip>
              <a:defRPr sz="24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600" indent="-571500">
              <a:spcBef>
                <a:spcPts val="1100"/>
              </a:spcBef>
              <a:buClr>
                <a:srgbClr val="62A39F"/>
              </a:buClr>
              <a:buFont typeface="Wingdings" pitchFamily="2" charset="2"/>
              <a:buChar char="v"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pion LFWF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BF7951A-63EC-C443-994C-9F42A8CF3C8F}"/>
              </a:ext>
            </a:extLst>
          </p:cNvPr>
          <p:cNvGrpSpPr>
            <a:grpSpLocks noChangeAspect="1"/>
          </p:cNvGrpSpPr>
          <p:nvPr/>
        </p:nvGrpSpPr>
        <p:grpSpPr>
          <a:xfrm>
            <a:off x="1692488" y="17520485"/>
            <a:ext cx="11874187" cy="2088000"/>
            <a:chOff x="1025338" y="17730993"/>
            <a:chExt cx="13179600" cy="2317549"/>
          </a:xfrm>
        </p:grpSpPr>
        <p:pic>
          <p:nvPicPr>
            <p:cNvPr id="271" name="Picture 270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36188D47-6831-074E-A096-3A5CBC46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338" y="17730993"/>
              <a:ext cx="13179600" cy="2317549"/>
            </a:xfrm>
            <a:prstGeom prst="rect">
              <a:avLst/>
            </a:prstGeom>
          </p:spPr>
        </p:pic>
        <p:sp>
          <p:nvSpPr>
            <p:cNvPr id="272" name="Frame 271">
              <a:extLst>
                <a:ext uri="{FF2B5EF4-FFF2-40B4-BE49-F238E27FC236}">
                  <a16:creationId xmlns:a16="http://schemas.microsoft.com/office/drawing/2014/main" id="{86FC14A1-3BC7-604D-B6C9-2B52F0014858}"/>
                </a:ext>
              </a:extLst>
            </p:cNvPr>
            <p:cNvSpPr/>
            <p:nvPr/>
          </p:nvSpPr>
          <p:spPr>
            <a:xfrm>
              <a:off x="12434712" y="18162884"/>
              <a:ext cx="1407330" cy="1534886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92D050"/>
                </a:solidFill>
              </a:endParaRPr>
            </a:p>
          </p:txBody>
        </p:sp>
        <p:sp>
          <p:nvSpPr>
            <p:cNvPr id="273" name="Frame 272">
              <a:extLst>
                <a:ext uri="{FF2B5EF4-FFF2-40B4-BE49-F238E27FC236}">
                  <a16:creationId xmlns:a16="http://schemas.microsoft.com/office/drawing/2014/main" id="{34A2808A-92B4-5641-8362-F3F5DE7A716F}"/>
                </a:ext>
              </a:extLst>
            </p:cNvPr>
            <p:cNvSpPr/>
            <p:nvPr/>
          </p:nvSpPr>
          <p:spPr>
            <a:xfrm>
              <a:off x="9235574" y="18162884"/>
              <a:ext cx="3168000" cy="1534886"/>
            </a:xfrm>
            <a:prstGeom prst="frame">
              <a:avLst>
                <a:gd name="adj1" fmla="val 0"/>
              </a:avLst>
            </a:prstGeom>
            <a:noFill/>
            <a:ln w="2222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>
              <a:softEdge rad="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sz="1600">
                <a:solidFill>
                  <a:srgbClr val="C00000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283CED8-B388-0C8C-524F-AD36D7F5ACC7}"/>
              </a:ext>
            </a:extLst>
          </p:cNvPr>
          <p:cNvSpPr/>
          <p:nvPr/>
        </p:nvSpPr>
        <p:spPr>
          <a:xfrm>
            <a:off x="16288323" y="9173440"/>
            <a:ext cx="12113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 derive the impact-parameter dependent dipole cross section for radiating one gluon</a:t>
            </a:r>
            <a:endParaRPr lang="en-GB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8270EB4-BB58-FC49-92F2-7A5D2DFBDA05}"/>
                  </a:ext>
                </a:extLst>
              </p:cNvPr>
              <p:cNvSpPr/>
              <p:nvPr/>
            </p:nvSpPr>
            <p:spPr>
              <a:xfrm>
                <a:off x="16317083" y="15764519"/>
                <a:ext cx="119166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with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sz="36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the (pseudo)rapidity of the gluon.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8270EB4-BB58-FC49-92F2-7A5D2DFBD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083" y="15764519"/>
                <a:ext cx="11916679" cy="646331"/>
              </a:xfrm>
              <a:prstGeom prst="rect">
                <a:avLst/>
              </a:prstGeom>
              <a:blipFill>
                <a:blip r:embed="rId18"/>
                <a:stretch>
                  <a:fillRect l="-1489" t="-13462" b="-3461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70F96AC1-F300-B34A-91E0-52D4C8832FBB}"/>
              </a:ext>
            </a:extLst>
          </p:cNvPr>
          <p:cNvSpPr txBox="1">
            <a:spLocks/>
          </p:cNvSpPr>
          <p:nvPr/>
        </p:nvSpPr>
        <p:spPr>
          <a:xfrm>
            <a:off x="16288323" y="17287527"/>
            <a:ext cx="11771856" cy="18681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•"/>
              <a:defRPr sz="32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Tx/>
              <a:buBlip>
                <a:blip r:embed="rId11"/>
              </a:buBlip>
              <a:defRPr sz="28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2pPr>
            <a:lvl3pPr marL="11448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SzPct val="80000"/>
              <a:buFontTx/>
              <a:buBlip>
                <a:blip r:embed="rId12"/>
              </a:buBlip>
              <a:defRPr sz="24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  <a:cs typeface="+mn-cs"/>
              </a:rPr>
              <a:t>Obtained from the Basis Light-Front Quantization (BLFQ) approach, with an effective light-front Hamiltonian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cs typeface="+mn-cs"/>
              </a:rPr>
              <a:t>2</a:t>
            </a:r>
            <a:r>
              <a:rPr lang="en-US" sz="3600" dirty="0">
                <a:solidFill>
                  <a:schemeClr val="tx1"/>
                </a:solidFill>
                <a:latin typeface="+mn-lt"/>
                <a:cs typeface="+mn-cs"/>
              </a:rPr>
              <a:t>:</a:t>
            </a:r>
          </a:p>
        </p:txBody>
      </p:sp>
      <p:sp>
        <p:nvSpPr>
          <p:cNvPr id="282" name="Content Placeholder 11">
            <a:extLst>
              <a:ext uri="{FF2B5EF4-FFF2-40B4-BE49-F238E27FC236}">
                <a16:creationId xmlns:a16="http://schemas.microsoft.com/office/drawing/2014/main" id="{6EB2CBD1-CBB1-9544-BF7E-686E65E39D9E}"/>
              </a:ext>
            </a:extLst>
          </p:cNvPr>
          <p:cNvSpPr txBox="1">
            <a:spLocks/>
          </p:cNvSpPr>
          <p:nvPr/>
        </p:nvSpPr>
        <p:spPr>
          <a:xfrm>
            <a:off x="1396394" y="22562175"/>
            <a:ext cx="1193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•"/>
              <a:defRPr sz="32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Tx/>
              <a:buBlip>
                <a:blip r:embed="rId11"/>
              </a:buBlip>
              <a:defRPr sz="28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2pPr>
            <a:lvl3pPr marL="11448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SzPct val="80000"/>
              <a:buFontTx/>
              <a:buBlip>
                <a:blip r:embed="rId12"/>
              </a:buBlip>
              <a:defRPr sz="24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768"/>
              </a:spcBef>
              <a:buClr>
                <a:schemeClr val="accent1"/>
              </a:buClr>
              <a:buFont typeface="Arial"/>
              <a:buChar char="»"/>
              <a:defRPr sz="2000" kern="1200">
                <a:solidFill>
                  <a:schemeClr val="tx2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2600" indent="-571500">
              <a:spcBef>
                <a:spcPts val="1100"/>
              </a:spcBef>
              <a:buClr>
                <a:srgbClr val="62A39F"/>
              </a:buClr>
              <a:buFont typeface="Wingdings" pitchFamily="2" charset="2"/>
              <a:buChar char="v"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E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coefficients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Content Placeholder 11">
                <a:extLst>
                  <a:ext uri="{FF2B5EF4-FFF2-40B4-BE49-F238E27FC236}">
                    <a16:creationId xmlns:a16="http://schemas.microsoft.com/office/drawing/2014/main" id="{822568B9-1276-B04C-B153-DC967A37C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6394" y="26500664"/>
                <a:ext cx="119327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11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12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32600" indent="-571500">
                  <a:spcBef>
                    <a:spcPts val="1100"/>
                  </a:spcBef>
                  <a:buClr>
                    <a:srgbClr val="62A39F"/>
                  </a:buClr>
                  <a:buFont typeface="Wingdings" pitchFamily="2" charset="2"/>
                  <a:buChar char="v"/>
                </a:pPr>
                <a:r>
                  <a:rPr lang="en-US" sz="4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different </a:t>
                </a:r>
                <a:r>
                  <a:rPr lang="en-ES" sz="4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dipole configurations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4000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ES" sz="4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regimes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3" name="Content Placeholder 11">
                <a:extLst>
                  <a:ext uri="{FF2B5EF4-FFF2-40B4-BE49-F238E27FC236}">
                    <a16:creationId xmlns:a16="http://schemas.microsoft.com/office/drawing/2014/main" id="{822568B9-1276-B04C-B153-DC967A3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94" y="26500664"/>
                <a:ext cx="11932721" cy="707886"/>
              </a:xfrm>
              <a:prstGeom prst="rect">
                <a:avLst/>
              </a:prstGeom>
              <a:blipFill>
                <a:blip r:embed="rId21"/>
                <a:stretch>
                  <a:fillRect l="-213" t="-15789" r="-106" b="-35088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F022E22-4792-D04B-9572-C343885040FF}"/>
                  </a:ext>
                </a:extLst>
              </p:cNvPr>
              <p:cNvSpPr txBox="1"/>
              <p:nvPr/>
            </p:nvSpPr>
            <p:spPr>
              <a:xfrm>
                <a:off x="2281152" y="27424985"/>
                <a:ext cx="17233397" cy="97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azimuthal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36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=2, 5, 10</m:t>
                    </m:r>
                  </m:oMath>
                </a14:m>
                <a:r>
                  <a:rPr lang="en-ES" sz="3600" dirty="0"/>
                  <a:t>.</a:t>
                </a: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F022E22-4792-D04B-9572-C3438850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52" y="27424985"/>
                <a:ext cx="17233397" cy="975460"/>
              </a:xfrm>
              <a:prstGeom prst="rect">
                <a:avLst/>
              </a:prstGeom>
              <a:blipFill>
                <a:blip r:embed="rId23"/>
                <a:stretch>
                  <a:fillRect l="-1031" t="-3846" b="-897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 descr="Diagram&#10;&#10;Description automatically generated">
            <a:extLst>
              <a:ext uri="{FF2B5EF4-FFF2-40B4-BE49-F238E27FC236}">
                <a16:creationId xmlns:a16="http://schemas.microsoft.com/office/drawing/2014/main" id="{DF8CB2DA-AB1A-8C4C-BC9D-3CDF0E3D01E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98823" y="28450613"/>
            <a:ext cx="7187605" cy="2268898"/>
          </a:xfrm>
          <a:prstGeom prst="rect">
            <a:avLst/>
          </a:prstGeom>
        </p:spPr>
      </p:pic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7871C8-E561-7849-A522-81A8F877599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33651" y="28608933"/>
            <a:ext cx="2358065" cy="2004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DD92F7A-415C-D743-AFD7-06E43759D7A4}"/>
                  </a:ext>
                </a:extLst>
              </p:cNvPr>
              <p:cNvSpPr txBox="1"/>
              <p:nvPr/>
            </p:nvSpPr>
            <p:spPr>
              <a:xfrm>
                <a:off x="16520342" y="31486730"/>
                <a:ext cx="2889215" cy="1003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3600" b="1" dirty="0">
                    <a:solidFill>
                      <a:schemeClr val="accent6">
                        <a:lumMod val="75000"/>
                      </a:schemeClr>
                    </a:solidFill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ES" sz="36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GB" sz="3600" dirty="0"/>
                  <a:t>E</a:t>
                </a:r>
                <a:r>
                  <a:rPr lang="en-ES" sz="3600" dirty="0"/>
                  <a:t>lliptical pattern,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3600" dirty="0"/>
                  <a:t>ntegrated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 is sizable</a:t>
                </a:r>
                <a:endParaRPr lang="en-ES" sz="3600" dirty="0"/>
              </a:p>
              <a:p>
                <a:endParaRPr lang="en-ES" sz="3600" dirty="0"/>
              </a:p>
              <a:p>
                <a:endParaRPr lang="en-ES" sz="3600" dirty="0"/>
              </a:p>
              <a:p>
                <a:endParaRPr lang="en-ES" sz="3600" dirty="0"/>
              </a:p>
              <a:p>
                <a:endParaRPr lang="en-ES" sz="3600" dirty="0"/>
              </a:p>
              <a:p>
                <a:endParaRPr lang="en-ES" sz="3600" dirty="0"/>
              </a:p>
              <a:p>
                <a:endParaRPr lang="en-ES" sz="3600" dirty="0"/>
              </a:p>
              <a:p>
                <a:r>
                  <a:rPr lang="en-GB" sz="3600" b="1" dirty="0">
                    <a:solidFill>
                      <a:schemeClr val="accent6">
                        <a:lumMod val="75000"/>
                      </a:schemeClr>
                    </a:solidFill>
                  </a:rPr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36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</m:oMath>
                </a14:m>
                <a:endParaRPr lang="en-ES" sz="3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sz="3600" dirty="0"/>
                  <a:t>Highly oscillatory,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sz="3600" dirty="0"/>
                  <a:t>ntegrated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 is vanishing</a:t>
                </a:r>
                <a:endParaRPr lang="en-ES" sz="36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DD92F7A-415C-D743-AFD7-06E43759D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342" y="31486730"/>
                <a:ext cx="2889215" cy="10038774"/>
              </a:xfrm>
              <a:prstGeom prst="rect">
                <a:avLst/>
              </a:prstGeom>
              <a:blipFill>
                <a:blip r:embed="rId26"/>
                <a:stretch>
                  <a:fillRect l="-6114" t="-885" b="-126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CC345EE4-792A-E245-B990-36EAC9C2C8AF}"/>
              </a:ext>
            </a:extLst>
          </p:cNvPr>
          <p:cNvSpPr/>
          <p:nvPr/>
        </p:nvSpPr>
        <p:spPr>
          <a:xfrm rot="5400000">
            <a:off x="16280664" y="35914168"/>
            <a:ext cx="2654129" cy="792855"/>
          </a:xfrm>
          <a:prstGeom prst="stripedRightArrow">
            <a:avLst>
              <a:gd name="adj1" fmla="val 56408"/>
              <a:gd name="adj2" fmla="val 43593"/>
            </a:avLst>
          </a:prstGeom>
          <a:gradFill flip="none" rotWithShape="1">
            <a:gsLst>
              <a:gs pos="0">
                <a:schemeClr val="bg1"/>
              </a:gs>
              <a:gs pos="54000">
                <a:schemeClr val="accent6">
                  <a:lumMod val="105000"/>
                  <a:satMod val="103000"/>
                  <a:tint val="73000"/>
                  <a:alpha val="92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0" scaled="0"/>
            <a:tileRect/>
          </a:gradFill>
          <a:ln cap="flat">
            <a:noFill/>
            <a:miter lim="800000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3246AF-D2AD-8A40-BCEF-4804FD27D7C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571597" y="23138615"/>
            <a:ext cx="7513869" cy="607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Content Placeholder 11">
                <a:extLst>
                  <a:ext uri="{FF2B5EF4-FFF2-40B4-BE49-F238E27FC236}">
                    <a16:creationId xmlns:a16="http://schemas.microsoft.com/office/drawing/2014/main" id="{645F1F9C-5DB7-C94A-BAF6-8CAB07CB2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0843" y="22541427"/>
                <a:ext cx="80644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11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12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32600" indent="-571500">
                  <a:spcBef>
                    <a:spcPts val="1100"/>
                  </a:spcBef>
                  <a:buClr>
                    <a:srgbClr val="62A39F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bar>
                      <m:barPr>
                        <m:pos m:val="top"/>
                        <m:ctrlPr>
                          <a:rPr lang="en-US" sz="4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4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</m:bar>
                    <m:r>
                      <a:rPr lang="en-US" sz="40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bar>
                      <m:barPr>
                        <m:pos m:val="top"/>
                        <m:ctrlPr>
                          <a:rPr lang="en-US" sz="4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4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</m:bar>
                    <m:r>
                      <a:rPr lang="en-US" sz="40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sz="40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" name="Content Placeholder 11">
                <a:extLst>
                  <a:ext uri="{FF2B5EF4-FFF2-40B4-BE49-F238E27FC236}">
                    <a16:creationId xmlns:a16="http://schemas.microsoft.com/office/drawing/2014/main" id="{645F1F9C-5DB7-C94A-BAF6-8CAB07CB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843" y="22541427"/>
                <a:ext cx="8064473" cy="707886"/>
              </a:xfrm>
              <a:prstGeom prst="rect">
                <a:avLst/>
              </a:prstGeom>
              <a:blipFill>
                <a:blip r:embed="rId28"/>
                <a:stretch>
                  <a:fillRect l="-314" t="-8929" b="-3035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Content Placeholder 11">
                <a:extLst>
                  <a:ext uri="{FF2B5EF4-FFF2-40B4-BE49-F238E27FC236}">
                    <a16:creationId xmlns:a16="http://schemas.microsoft.com/office/drawing/2014/main" id="{8D11AF4B-25CE-A84A-BDD4-67EF503F7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71597" y="31758778"/>
                <a:ext cx="80644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•"/>
                  <a:defRPr sz="32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Tx/>
                  <a:buBlip>
                    <a:blip r:embed="rId11"/>
                  </a:buBlip>
                  <a:defRPr sz="28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48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SzPct val="80000"/>
                  <a:buFontTx/>
                  <a:buBlip>
                    <a:blip r:embed="rId12"/>
                  </a:buBlip>
                  <a:defRPr sz="24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–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768"/>
                  </a:spcBef>
                  <a:buClr>
                    <a:schemeClr val="accent1"/>
                  </a:buClr>
                  <a:buFont typeface="Arial"/>
                  <a:buChar char="»"/>
                  <a:defRPr sz="2000" kern="1200">
                    <a:solidFill>
                      <a:schemeClr val="tx2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32600" indent="-571500">
                  <a:spcBef>
                    <a:spcPts val="1100"/>
                  </a:spcBef>
                  <a:buClr>
                    <a:srgbClr val="62A39F"/>
                  </a:buCl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sz="40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sz="40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4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8" name="Content Placeholder 11">
                <a:extLst>
                  <a:ext uri="{FF2B5EF4-FFF2-40B4-BE49-F238E27FC236}">
                    <a16:creationId xmlns:a16="http://schemas.microsoft.com/office/drawing/2014/main" id="{8D11AF4B-25CE-A84A-BDD4-67EF503F7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597" y="31758778"/>
                <a:ext cx="8064473" cy="707886"/>
              </a:xfrm>
              <a:prstGeom prst="rect">
                <a:avLst/>
              </a:prstGeom>
              <a:blipFill>
                <a:blip r:embed="rId29"/>
                <a:stretch>
                  <a:fillRect l="-472" t="-7018" b="-2982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B1CB1B3-3DCD-794A-A22C-92DCD4594FC1}"/>
                  </a:ext>
                </a:extLst>
              </p:cNvPr>
              <p:cNvSpPr txBox="1"/>
              <p:nvPr/>
            </p:nvSpPr>
            <p:spPr>
              <a:xfrm>
                <a:off x="20744781" y="28762049"/>
                <a:ext cx="7940749" cy="292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3600" dirty="0">
                    <a:solidFill>
                      <a:schemeClr val="tx1"/>
                    </a:solidFill>
                  </a:rPr>
                  <a:t>Observations: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E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E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ES" sz="3600" dirty="0">
                    <a:solidFill>
                      <a:schemeClr val="tx1"/>
                    </a:solidFill>
                  </a:rPr>
                  <a:t>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6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3600" dirty="0"/>
                  <a:t>oscillates</a:t>
                </a:r>
                <a:r>
                  <a:rPr lang="en-ES" sz="3600" dirty="0">
                    <a:solidFill>
                      <a:schemeClr val="tx1"/>
                    </a:solidFill>
                  </a:rPr>
                  <a:t> and decreases at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ES" sz="36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3600" dirty="0">
                    <a:solidFill>
                      <a:schemeClr val="tx1"/>
                    </a:solidFill>
                  </a:rPr>
                  <a:t>is larger at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ES" sz="3600" dirty="0">
                    <a:solidFill>
                      <a:schemeClr val="tx1"/>
                    </a:solidFill>
                  </a:rPr>
                  <a:t> or equivalently larger b</a:t>
                </a:r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B1CB1B3-3DCD-794A-A22C-92DCD459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781" y="28762049"/>
                <a:ext cx="7940749" cy="2924070"/>
              </a:xfrm>
              <a:prstGeom prst="rect">
                <a:avLst/>
              </a:prstGeom>
              <a:blipFill>
                <a:blip r:embed="rId30"/>
                <a:stretch>
                  <a:fillRect l="-2396" t="-3017" b="-603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E8370FF-8F03-6444-ACC3-4709DF0DAC27}"/>
                  </a:ext>
                </a:extLst>
              </p:cNvPr>
              <p:cNvSpPr txBox="1"/>
              <p:nvPr/>
            </p:nvSpPr>
            <p:spPr>
              <a:xfrm>
                <a:off x="20728199" y="37454358"/>
                <a:ext cx="7544010" cy="232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3600" dirty="0">
                    <a:solidFill>
                      <a:schemeClr val="tx1"/>
                    </a:solidFill>
                  </a:rPr>
                  <a:t>Observations: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E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E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ES" sz="3600" dirty="0"/>
                  <a:t>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6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S" sz="3600" dirty="0">
                    <a:solidFill>
                      <a:schemeClr val="tx1"/>
                    </a:solidFill>
                  </a:rPr>
                  <a:t>at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ES" sz="3600" dirty="0">
                    <a:solidFill>
                      <a:schemeClr val="tx1"/>
                    </a:solidFill>
                  </a:rPr>
                  <a:t> depends on the centrality of the collisions</a:t>
                </a: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E8370FF-8F03-6444-ACC3-4709DF0D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199" y="37454358"/>
                <a:ext cx="7544010" cy="2327304"/>
              </a:xfrm>
              <a:prstGeom prst="rect">
                <a:avLst/>
              </a:prstGeom>
              <a:blipFill>
                <a:blip r:embed="rId31"/>
                <a:stretch>
                  <a:fillRect l="-2521" t="-4348" b="-8696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A991785C-6D68-3940-B4F1-6B47ECAC4F1E}"/>
              </a:ext>
            </a:extLst>
          </p:cNvPr>
          <p:cNvSpPr>
            <a:spLocks noChangeAspect="1"/>
          </p:cNvSpPr>
          <p:nvPr/>
        </p:nvSpPr>
        <p:spPr>
          <a:xfrm>
            <a:off x="15137606" y="23084208"/>
            <a:ext cx="4447226" cy="5168606"/>
          </a:xfrm>
          <a:prstGeom prst="roundRect">
            <a:avLst>
              <a:gd name="adj" fmla="val 674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9343B-EA4F-9ADA-CFCE-81445ECE674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795473" y="32720210"/>
            <a:ext cx="7409462" cy="482061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34E858B-9796-70FB-75F6-2C6E9E78318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317083" y="10322841"/>
            <a:ext cx="7184601" cy="245627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E70CFC0-4703-05D6-5A58-8317188A4865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5353"/>
          <a:stretch/>
        </p:blipFill>
        <p:spPr>
          <a:xfrm>
            <a:off x="18166040" y="12806383"/>
            <a:ext cx="9611200" cy="2867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76FBA-558F-EB81-9942-D9AAF782E75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949895" y="31137124"/>
            <a:ext cx="13975398" cy="103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34B2C58-CB1A-6547-8F9B-6C24059DE16B}"/>
              </a:ext>
            </a:extLst>
          </p:cNvPr>
          <p:cNvSpPr/>
          <p:nvPr/>
        </p:nvSpPr>
        <p:spPr>
          <a:xfrm>
            <a:off x="3095806" y="30200175"/>
            <a:ext cx="2182640" cy="5837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en-US" sz="3200" i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A53CCE-D629-8147-92C3-F8D86B01B7A1}"/>
                  </a:ext>
                </a:extLst>
              </p:cNvPr>
              <p:cNvSpPr txBox="1"/>
              <p:nvPr/>
            </p:nvSpPr>
            <p:spPr>
              <a:xfrm>
                <a:off x="3095806" y="26240283"/>
                <a:ext cx="10607178" cy="263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itchFamily="2" charset="2"/>
                  <a:buChar char="q"/>
                </a:pPr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Symmetries in the dipole cross section: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:			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ES" sz="3600" i="1" dirty="0">
                  <a:solidFill>
                    <a:schemeClr val="accent6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Gauge symmetry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):	   </a:t>
                </a:r>
                <a:r>
                  <a:rPr lang="en-U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600" b="0" i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sz="3600" i="1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Rotational symmetry: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ES" sz="3600" i="1" dirty="0">
                  <a:solidFill>
                    <a:schemeClr val="accent6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A53CCE-D629-8147-92C3-F8D86B01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06" y="26240283"/>
                <a:ext cx="10607178" cy="2630785"/>
              </a:xfrm>
              <a:prstGeom prst="rect">
                <a:avLst/>
              </a:prstGeom>
              <a:blipFill>
                <a:blip r:embed="rId3"/>
                <a:stretch>
                  <a:fillRect l="-1553" t="-3846" b="-240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DC1A325-0BF7-4144-8B2F-6E872BDDAC61}"/>
              </a:ext>
            </a:extLst>
          </p:cNvPr>
          <p:cNvGrpSpPr/>
          <p:nvPr/>
        </p:nvGrpSpPr>
        <p:grpSpPr>
          <a:xfrm>
            <a:off x="17336248" y="22497766"/>
            <a:ext cx="5582001" cy="5520251"/>
            <a:chOff x="13431966" y="23863994"/>
            <a:chExt cx="6387783" cy="6459654"/>
          </a:xfrm>
          <a:noFill/>
        </p:grpSpPr>
        <p:pic>
          <p:nvPicPr>
            <p:cNvPr id="52" name="Picture 51" descr="Chart, radar chart&#10;&#10;Description automatically generated">
              <a:extLst>
                <a:ext uri="{FF2B5EF4-FFF2-40B4-BE49-F238E27FC236}">
                  <a16:creationId xmlns:a16="http://schemas.microsoft.com/office/drawing/2014/main" id="{0F958100-5E1A-6B4D-8E13-DA1D15040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04466" y="25054692"/>
              <a:ext cx="5004887" cy="4727937"/>
            </a:xfrm>
            <a:prstGeom prst="rect">
              <a:avLst/>
            </a:prstGeom>
            <a:grp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DC137A-BAD9-FF44-8E9A-6760C93958B0}"/>
                    </a:ext>
                  </a:extLst>
                </p:cNvPr>
                <p:cNvSpPr txBox="1"/>
                <p:nvPr/>
              </p:nvSpPr>
              <p:spPr>
                <a:xfrm>
                  <a:off x="14304467" y="24244182"/>
                  <a:ext cx="4851778" cy="703786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i="1" dirty="0">
                      <a:solidFill>
                        <a:srgbClr val="C00000"/>
                      </a:solidFill>
                    </a:rPr>
                    <a:t>The e</a:t>
                  </a:r>
                  <a:r>
                    <a:rPr lang="en-ES" sz="3200" b="1" i="1" dirty="0">
                      <a:solidFill>
                        <a:srgbClr val="C00000"/>
                      </a:solidFill>
                    </a:rPr>
                    <a:t>lliptic flow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ES" sz="3200" b="1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DC137A-BAD9-FF44-8E9A-6760C9395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4467" y="24244182"/>
                  <a:ext cx="4851778" cy="703786"/>
                </a:xfrm>
                <a:prstGeom prst="rect">
                  <a:avLst/>
                </a:prstGeom>
                <a:blipFill>
                  <a:blip r:embed="rId8"/>
                  <a:stretch>
                    <a:fillRect l="-3582" t="-14583" b="-27083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2DB8B45-5F2F-6F4D-8800-334556918C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966" y="23863994"/>
              <a:ext cx="6387783" cy="6459654"/>
            </a:xfrm>
            <a:prstGeom prst="roundRect">
              <a:avLst>
                <a:gd name="adj" fmla="val 674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C07183-3A18-B240-A2EF-E8B4F77C1457}"/>
                  </a:ext>
                </a:extLst>
              </p:cNvPr>
              <p:cNvSpPr txBox="1"/>
              <p:nvPr/>
            </p:nvSpPr>
            <p:spPr>
              <a:xfrm>
                <a:off x="3095806" y="23458963"/>
                <a:ext cx="9901114" cy="205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2800" dirty="0"/>
                  <a:t>Symmetries in the dipole cross section: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ES" sz="2800" dirty="0"/>
                  <a:t>:					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E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ES" sz="2800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sz="2800" dirty="0"/>
                  <a:t>Gauge symmetry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ES" sz="2800" dirty="0"/>
                  <a:t>):	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E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ES" sz="2800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ES" sz="2800" dirty="0"/>
                  <a:t>Rotational symmetry(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ES" sz="2800" dirty="0"/>
                  <a:t>):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↔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E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C07183-3A18-B240-A2EF-E8B4F7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06" y="23458963"/>
                <a:ext cx="9901114" cy="2058064"/>
              </a:xfrm>
              <a:prstGeom prst="rect">
                <a:avLst/>
              </a:prstGeom>
              <a:blipFill>
                <a:blip r:embed="rId9"/>
                <a:stretch>
                  <a:fillRect l="-1280" t="-3067" r="-640" b="-245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4664</TotalTime>
  <Words>616</Words>
  <Application>Microsoft Macintosh PowerPoint</Application>
  <PresentationFormat>Custom</PresentationFormat>
  <Paragraphs>68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Chalkduster</vt:lpstr>
      <vt:lpstr>Times New Roman</vt:lpstr>
      <vt:lpstr>Wingdings</vt:lpstr>
      <vt:lpstr>Office Theme</vt:lpstr>
      <vt:lpstr>Anisotropic flow and  the valence quark skeleton of hadrons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Meijian</dc:creator>
  <cp:lastModifiedBy>Li, Meijian</cp:lastModifiedBy>
  <cp:revision>26</cp:revision>
  <dcterms:created xsi:type="dcterms:W3CDTF">2022-04-28T10:43:11Z</dcterms:created>
  <dcterms:modified xsi:type="dcterms:W3CDTF">2023-03-20T14:14:58Z</dcterms:modified>
</cp:coreProperties>
</file>