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67" r:id="rId4"/>
    <p:sldId id="269" r:id="rId5"/>
    <p:sldId id="264" r:id="rId6"/>
    <p:sldId id="259" r:id="rId7"/>
    <p:sldId id="260" r:id="rId8"/>
    <p:sldId id="265" r:id="rId9"/>
    <p:sldId id="272" r:id="rId10"/>
    <p:sldId id="273" r:id="rId11"/>
    <p:sldId id="274" r:id="rId12"/>
    <p:sldId id="275" r:id="rId13"/>
    <p:sldId id="278" r:id="rId14"/>
    <p:sldId id="279" r:id="rId15"/>
    <p:sldId id="268" r:id="rId16"/>
    <p:sldId id="270" r:id="rId17"/>
    <p:sldId id="276" r:id="rId18"/>
    <p:sldId id="277"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1"/>
    <p:restoredTop sz="94621"/>
  </p:normalViewPr>
  <p:slideViewPr>
    <p:cSldViewPr snapToGrid="0" snapToObjects="1">
      <p:cViewPr varScale="1">
        <p:scale>
          <a:sx n="56" d="100"/>
          <a:sy n="56" d="100"/>
        </p:scale>
        <p:origin x="216"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vi-VN"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3/27/18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58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3/27/18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vi-VN"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3/27/18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170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vi-VN" smtClean="0"/>
              <a:t>Click to edit Master title style</a:t>
            </a:r>
            <a:endParaRPr lang="en-US" dirty="0"/>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3/27/18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143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vi-VN"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3/27/18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3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vi-VN"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3/27/18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44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vi-VN"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3/27/18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700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3/27/18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3/27/18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6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vi-VN"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3/27/18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459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vi-VN"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3/27/18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44366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vi-VN"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3/27/18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805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WEBSOCKET</a:t>
            </a:r>
            <a:endParaRPr lang="en-US" dirty="0"/>
          </a:p>
        </p:txBody>
      </p:sp>
      <p:sp>
        <p:nvSpPr>
          <p:cNvPr id="3" name="Subtitle 2"/>
          <p:cNvSpPr>
            <a:spLocks noGrp="1"/>
          </p:cNvSpPr>
          <p:nvPr>
            <p:ph type="subTitle" idx="1"/>
          </p:nvPr>
        </p:nvSpPr>
        <p:spPr/>
        <p:txBody>
          <a:bodyPr/>
          <a:lstStyle/>
          <a:p>
            <a:r>
              <a:rPr lang="en-US" dirty="0" smtClean="0"/>
              <a:t>N</a:t>
            </a:r>
            <a:r>
              <a:rPr lang="vi-VN" dirty="0" smtClean="0"/>
              <a:t>guyễn quốc sơn </a:t>
            </a:r>
            <a:r>
              <a:rPr lang="mr-IN" dirty="0" smtClean="0"/>
              <a:t>–</a:t>
            </a:r>
            <a:r>
              <a:rPr lang="vi-VN" dirty="0" smtClean="0"/>
              <a:t> ititiu15054</a:t>
            </a:r>
            <a:endParaRPr lang="en-US" dirty="0"/>
          </a:p>
        </p:txBody>
      </p:sp>
    </p:spTree>
    <p:extLst>
      <p:ext uri="{BB962C8B-B14F-4D97-AF65-F5344CB8AC3E}">
        <p14:creationId xmlns:p14="http://schemas.microsoft.com/office/powerpoint/2010/main" val="1161865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458" y="286601"/>
            <a:ext cx="6124764" cy="59541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222" y="286601"/>
            <a:ext cx="6020658" cy="5408803"/>
          </a:xfrm>
          <a:prstGeom prst="rect">
            <a:avLst/>
          </a:prstGeom>
        </p:spPr>
      </p:pic>
    </p:spTree>
    <p:extLst>
      <p:ext uri="{BB962C8B-B14F-4D97-AF65-F5344CB8AC3E}">
        <p14:creationId xmlns:p14="http://schemas.microsoft.com/office/powerpoint/2010/main" val="1406846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067" y="617221"/>
            <a:ext cx="11623933" cy="4840288"/>
          </a:xfrm>
        </p:spPr>
      </p:pic>
    </p:spTree>
    <p:extLst>
      <p:ext uri="{BB962C8B-B14F-4D97-AF65-F5344CB8AC3E}">
        <p14:creationId xmlns:p14="http://schemas.microsoft.com/office/powerpoint/2010/main" val="1999877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570" y="22860"/>
            <a:ext cx="8041410" cy="6243826"/>
          </a:xfrm>
        </p:spPr>
      </p:pic>
    </p:spTree>
    <p:extLst>
      <p:ext uri="{BB962C8B-B14F-4D97-AF65-F5344CB8AC3E}">
        <p14:creationId xmlns:p14="http://schemas.microsoft.com/office/powerpoint/2010/main" val="225359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74638"/>
          </a:xfrm>
        </p:spPr>
        <p:txBody>
          <a:bodyPr/>
          <a:lstStyle/>
          <a:p>
            <a:r>
              <a:rPr lang="en-US" dirty="0" err="1"/>
              <a:t>WebSocket</a:t>
            </a:r>
            <a:r>
              <a:rPr lang="en-US" dirty="0"/>
              <a:t> </a:t>
            </a:r>
            <a:r>
              <a:rPr lang="en-US" dirty="0" smtClean="0"/>
              <a:t>and TCP</a:t>
            </a:r>
            <a:endParaRPr lang="en-US" dirty="0"/>
          </a:p>
        </p:txBody>
      </p:sp>
      <p:sp>
        <p:nvSpPr>
          <p:cNvPr id="3" name="Content Placeholder 2"/>
          <p:cNvSpPr>
            <a:spLocks noGrp="1"/>
          </p:cNvSpPr>
          <p:nvPr>
            <p:ph idx="1"/>
          </p:nvPr>
        </p:nvSpPr>
        <p:spPr/>
        <p:txBody>
          <a:bodyPr>
            <a:normAutofit/>
          </a:bodyPr>
          <a:lstStyle/>
          <a:p>
            <a:r>
              <a:rPr lang="en-US" dirty="0" err="1"/>
              <a:t>Websocket</a:t>
            </a:r>
            <a:r>
              <a:rPr lang="en-US" dirty="0"/>
              <a:t> differs from TCP in that it enables a stream of messages instead of a stream of bytes</a:t>
            </a:r>
          </a:p>
          <a:p>
            <a:pPr fontAlgn="base"/>
            <a:r>
              <a:rPr lang="en-US" dirty="0"/>
              <a:t>When you send bytes from a buffer with a normal TCP socket, the send function returns the number of bytes of the buffer that were sent. </a:t>
            </a:r>
            <a:endParaRPr lang="en-US" dirty="0" smtClean="0"/>
          </a:p>
          <a:p>
            <a:pPr fontAlgn="base"/>
            <a:r>
              <a:rPr lang="en-US" dirty="0" smtClean="0"/>
              <a:t>If </a:t>
            </a:r>
            <a:r>
              <a:rPr lang="en-US" dirty="0"/>
              <a:t>it is a non-blocking socket or a non-blocking send then the number of bytes sent may be less than the size of the buffer. If it is a blocking socket or blocking send, then the number returned will match the size of the buffer but the call may block. </a:t>
            </a:r>
            <a:endParaRPr lang="en-US" dirty="0" smtClean="0"/>
          </a:p>
          <a:p>
            <a:pPr fontAlgn="base"/>
            <a:r>
              <a:rPr lang="en-US" dirty="0" smtClean="0"/>
              <a:t>With </a:t>
            </a:r>
            <a:r>
              <a:rPr lang="en-US" dirty="0" err="1"/>
              <a:t>WebSockets</a:t>
            </a:r>
            <a:r>
              <a:rPr lang="en-US" dirty="0"/>
              <a:t>, the data that is passed to the send method is always either sent as a whole "message" or not at all</a:t>
            </a:r>
            <a:r>
              <a:rPr lang="en-US" dirty="0" smtClean="0"/>
              <a:t>.</a:t>
            </a:r>
            <a:endParaRPr lang="en-US" dirty="0"/>
          </a:p>
        </p:txBody>
      </p:sp>
    </p:spTree>
    <p:extLst>
      <p:ext uri="{BB962C8B-B14F-4D97-AF65-F5344CB8AC3E}">
        <p14:creationId xmlns:p14="http://schemas.microsoft.com/office/powerpoint/2010/main" val="274270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WebSocket</a:t>
            </a:r>
            <a:r>
              <a:rPr lang="en-US" dirty="0"/>
              <a:t> and TCP</a:t>
            </a:r>
          </a:p>
        </p:txBody>
      </p:sp>
      <p:sp>
        <p:nvSpPr>
          <p:cNvPr id="3" name="Content Placeholder 2"/>
          <p:cNvSpPr>
            <a:spLocks noGrp="1"/>
          </p:cNvSpPr>
          <p:nvPr>
            <p:ph idx="1"/>
          </p:nvPr>
        </p:nvSpPr>
        <p:spPr/>
        <p:txBody>
          <a:bodyPr/>
          <a:lstStyle/>
          <a:p>
            <a:r>
              <a:rPr lang="en-US" dirty="0" smtClean="0"/>
              <a:t>When </a:t>
            </a:r>
            <a:r>
              <a:rPr lang="en-US" dirty="0"/>
              <a:t>the receiver does a </a:t>
            </a:r>
            <a:r>
              <a:rPr lang="en-US" dirty="0" err="1"/>
              <a:t>recv</a:t>
            </a:r>
            <a:r>
              <a:rPr lang="en-US" dirty="0"/>
              <a:t> (or read) on a TCP socket, there is no guarantee that the number of bytes returned correspond to a single send (or write) on the sender side. It might be the same, it may be less (or zero) and it might even be more (in which case bytes from multiple send/writes are received). </a:t>
            </a:r>
            <a:endParaRPr lang="en-US" dirty="0" smtClean="0"/>
          </a:p>
          <a:p>
            <a:r>
              <a:rPr lang="en-US" dirty="0" smtClean="0"/>
              <a:t>With </a:t>
            </a:r>
            <a:r>
              <a:rPr lang="en-US" dirty="0" err="1"/>
              <a:t>WebSockets</a:t>
            </a:r>
            <a:r>
              <a:rPr lang="en-US" dirty="0"/>
              <a:t>, the receipt of a message is event driven (you generally register a message handler routine), and the data in the event is always the entire message that the other side sent.</a:t>
            </a:r>
          </a:p>
          <a:p>
            <a:endParaRPr lang="en-US" dirty="0"/>
          </a:p>
        </p:txBody>
      </p:sp>
    </p:spTree>
    <p:extLst>
      <p:ext uri="{BB962C8B-B14F-4D97-AF65-F5344CB8AC3E}">
        <p14:creationId xmlns:p14="http://schemas.microsoft.com/office/powerpoint/2010/main" val="1537949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Cross </a:t>
            </a:r>
            <a:r>
              <a:rPr lang="en-US" dirty="0"/>
              <a:t>platform compatibility (web, desktop, mobile)</a:t>
            </a:r>
          </a:p>
          <a:p>
            <a:r>
              <a:rPr lang="en-US" dirty="0"/>
              <a:t>Low weight envelope when passing </a:t>
            </a:r>
            <a:r>
              <a:rPr lang="en-US" dirty="0" smtClean="0"/>
              <a:t>messages</a:t>
            </a:r>
          </a:p>
          <a:p>
            <a:r>
              <a:rPr lang="en-US" dirty="0"/>
              <a:t>Enhances the efficiency of Client and Server </a:t>
            </a:r>
            <a:r>
              <a:rPr lang="en-US" dirty="0" smtClean="0"/>
              <a:t>Communication</a:t>
            </a:r>
          </a:p>
          <a:p>
            <a:r>
              <a:rPr lang="en-US" dirty="0"/>
              <a:t>Full-duplex asynchronous messaging. </a:t>
            </a:r>
            <a:r>
              <a:rPr lang="en-US" dirty="0"/>
              <a:t>B</a:t>
            </a:r>
            <a:r>
              <a:rPr lang="en-US" dirty="0" smtClean="0"/>
              <a:t>oth </a:t>
            </a:r>
            <a:r>
              <a:rPr lang="en-US" dirty="0"/>
              <a:t>the client and the server can stream messages to each other independently, similarly to what happens with raw TCP. </a:t>
            </a:r>
            <a:r>
              <a:rPr lang="en-US" dirty="0" smtClean="0"/>
              <a:t>[raw </a:t>
            </a:r>
            <a:r>
              <a:rPr lang="en-US" dirty="0"/>
              <a:t>TCP deals with streams of bytes with no inherent concept of a message]</a:t>
            </a:r>
          </a:p>
          <a:p>
            <a:r>
              <a:rPr lang="en-US" dirty="0" err="1"/>
              <a:t>WebSockets</a:t>
            </a:r>
            <a:r>
              <a:rPr lang="en-US" dirty="0"/>
              <a:t> pass through most firewalls without any reconfiguration</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402424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Firewalls</a:t>
            </a:r>
            <a:endParaRPr lang="en-US" dirty="0"/>
          </a:p>
          <a:p>
            <a:r>
              <a:rPr lang="en-US" dirty="0"/>
              <a:t>Security</a:t>
            </a:r>
          </a:p>
          <a:p>
            <a:r>
              <a:rPr lang="en-US" dirty="0"/>
              <a:t>Monitoring</a:t>
            </a:r>
          </a:p>
          <a:p>
            <a:r>
              <a:rPr lang="en-US" dirty="0"/>
              <a:t>Scaling, redundancy, load balancing, </a:t>
            </a:r>
            <a:r>
              <a:rPr lang="en-US" dirty="0" smtClean="0"/>
              <a:t>replication</a:t>
            </a:r>
          </a:p>
          <a:p>
            <a:r>
              <a:rPr lang="en-US" dirty="0"/>
              <a:t>There are still several proxies and transparent proxies not supporting </a:t>
            </a:r>
            <a:r>
              <a:rPr lang="en-US" dirty="0" err="1"/>
              <a:t>WebSockets</a:t>
            </a:r>
            <a:r>
              <a:rPr lang="en-US" dirty="0"/>
              <a:t>.</a:t>
            </a:r>
          </a:p>
          <a:p>
            <a:r>
              <a:rPr lang="en-US" dirty="0"/>
              <a:t>A </a:t>
            </a:r>
            <a:r>
              <a:rPr lang="en-US" dirty="0" err="1"/>
              <a:t>WebSocket</a:t>
            </a:r>
            <a:r>
              <a:rPr lang="en-US" dirty="0"/>
              <a:t> server requires different optimizations than traditional Web </a:t>
            </a:r>
            <a:r>
              <a:rPr lang="en-US" dirty="0" smtClean="0"/>
              <a:t>servers.</a:t>
            </a:r>
            <a:endParaRPr lang="en-US" dirty="0"/>
          </a:p>
          <a:p>
            <a:endParaRPr lang="en-US" dirty="0"/>
          </a:p>
          <a:p>
            <a:endParaRPr lang="en-US" dirty="0"/>
          </a:p>
        </p:txBody>
      </p:sp>
    </p:spTree>
    <p:extLst>
      <p:ext uri="{BB962C8B-B14F-4D97-AF65-F5344CB8AC3E}">
        <p14:creationId xmlns:p14="http://schemas.microsoft.com/office/powerpoint/2010/main" val="1696299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183" y="286603"/>
            <a:ext cx="7698497" cy="6091337"/>
          </a:xfrm>
        </p:spPr>
      </p:pic>
    </p:spTree>
    <p:extLst>
      <p:ext uri="{BB962C8B-B14F-4D97-AF65-F5344CB8AC3E}">
        <p14:creationId xmlns:p14="http://schemas.microsoft.com/office/powerpoint/2010/main" val="2084902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7520" y="286603"/>
            <a:ext cx="9174480" cy="5981242"/>
          </a:xfrm>
        </p:spPr>
      </p:pic>
    </p:spTree>
    <p:extLst>
      <p:ext uri="{BB962C8B-B14F-4D97-AF65-F5344CB8AC3E}">
        <p14:creationId xmlns:p14="http://schemas.microsoft.com/office/powerpoint/2010/main" val="522924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listening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9462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verview</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WebSocket</a:t>
            </a:r>
            <a:r>
              <a:rPr lang="en-US" dirty="0"/>
              <a:t> is a computer communications protocol, providing </a:t>
            </a:r>
            <a:r>
              <a:rPr lang="en-US" dirty="0"/>
              <a:t>full-duplex communication channels </a:t>
            </a:r>
            <a:r>
              <a:rPr lang="en-US" dirty="0" smtClean="0"/>
              <a:t>( transmission of data on both the direction </a:t>
            </a:r>
            <a:r>
              <a:rPr lang="en-US" dirty="0" err="1" smtClean="0"/>
              <a:t>simulataneously</a:t>
            </a:r>
            <a:r>
              <a:rPr lang="en-US" dirty="0" smtClean="0"/>
              <a:t>)</a:t>
            </a:r>
            <a:r>
              <a:rPr lang="en-US" dirty="0"/>
              <a:t> </a:t>
            </a:r>
            <a:r>
              <a:rPr lang="en-US" dirty="0" smtClean="0"/>
              <a:t>over </a:t>
            </a:r>
            <a:r>
              <a:rPr lang="en-US" dirty="0"/>
              <a:t>a single TCP connection. </a:t>
            </a:r>
            <a:endParaRPr lang="en-US" dirty="0" smtClean="0"/>
          </a:p>
          <a:p>
            <a:r>
              <a:rPr lang="en-US" dirty="0" smtClean="0"/>
              <a:t>The </a:t>
            </a:r>
            <a:r>
              <a:rPr lang="en-US" dirty="0" err="1"/>
              <a:t>WebSocket</a:t>
            </a:r>
            <a:r>
              <a:rPr lang="en-US" dirty="0"/>
              <a:t> protocol enables interaction between a web client (e.g. a browser) and a web server with lower overheads, </a:t>
            </a:r>
            <a:r>
              <a:rPr lang="en-US" dirty="0" smtClean="0"/>
              <a:t>with</a:t>
            </a:r>
            <a:r>
              <a:rPr lang="en-US" dirty="0" smtClean="0"/>
              <a:t> </a:t>
            </a:r>
            <a:r>
              <a:rPr lang="en-US" dirty="0"/>
              <a:t>real-time data transfer from and to the server. </a:t>
            </a:r>
            <a:endParaRPr lang="en-US" dirty="0" smtClean="0"/>
          </a:p>
          <a:p>
            <a:r>
              <a:rPr lang="en-US" dirty="0" smtClean="0"/>
              <a:t>This </a:t>
            </a:r>
            <a:r>
              <a:rPr lang="en-US" dirty="0"/>
              <a:t>is made possible by providing a standardized way for the server to send content to the client without being first requested by the client, and allowing for messages to be passed back and forth while keeping the connection open. </a:t>
            </a:r>
            <a:endParaRPr lang="en-US" dirty="0" smtClean="0"/>
          </a:p>
          <a:p>
            <a:r>
              <a:rPr lang="en-US" dirty="0" smtClean="0"/>
              <a:t>The </a:t>
            </a:r>
            <a:r>
              <a:rPr lang="en-US" dirty="0"/>
              <a:t>communications are done over TCP port number 80 (or 443 in the case of TLS-encrypted connections), which is of benefit for those environments which block non-web Internet connections using a firewall</a:t>
            </a:r>
            <a:r>
              <a:rPr lang="en-US" dirty="0" smtClean="0"/>
              <a:t>.</a:t>
            </a:r>
            <a:endParaRPr lang="en-US" dirty="0"/>
          </a:p>
          <a:p>
            <a:endParaRPr lang="en-US" dirty="0"/>
          </a:p>
          <a:p>
            <a:r>
              <a:rPr lang="en-US" dirty="0" smtClean="0"/>
              <a:t> </a:t>
            </a:r>
            <a:endParaRPr lang="en-US" dirty="0"/>
          </a:p>
        </p:txBody>
      </p:sp>
    </p:spTree>
    <p:extLst>
      <p:ext uri="{BB962C8B-B14F-4D97-AF65-F5344CB8AC3E}">
        <p14:creationId xmlns:p14="http://schemas.microsoft.com/office/powerpoint/2010/main" val="447637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WebSockets</a:t>
            </a:r>
            <a:r>
              <a:rPr lang="en-US" dirty="0" smtClean="0"/>
              <a:t>?</a:t>
            </a:r>
            <a:endParaRPr lang="en-US" dirty="0"/>
          </a:p>
        </p:txBody>
      </p:sp>
      <p:sp>
        <p:nvSpPr>
          <p:cNvPr id="3" name="Content Placeholder 2"/>
          <p:cNvSpPr>
            <a:spLocks noGrp="1"/>
          </p:cNvSpPr>
          <p:nvPr>
            <p:ph idx="1"/>
          </p:nvPr>
        </p:nvSpPr>
        <p:spPr>
          <a:xfrm>
            <a:off x="1097280" y="1845734"/>
            <a:ext cx="5061782" cy="4023360"/>
          </a:xfrm>
        </p:spPr>
        <p:txBody>
          <a:bodyPr>
            <a:normAutofit/>
          </a:bodyPr>
          <a:lstStyle/>
          <a:p>
            <a:r>
              <a:rPr lang="en-US" sz="2400" dirty="0" err="1" smtClean="0"/>
              <a:t>WebSockets</a:t>
            </a:r>
            <a:r>
              <a:rPr lang="en-US" sz="2400" dirty="0" smtClean="0"/>
              <a:t> </a:t>
            </a:r>
            <a:r>
              <a:rPr lang="en-US" sz="2400" dirty="0"/>
              <a:t>provide new protocol between client and server which runs over a persistent TCP connection. Through this open connection, bi-directional, full-duplex messages can be sent between the single TCP socket connection (simultaneously or back and forth). </a:t>
            </a:r>
          </a:p>
        </p:txBody>
      </p:sp>
      <p:pic>
        <p:nvPicPr>
          <p:cNvPr id="6" name="Picture 5"/>
          <p:cNvPicPr/>
          <p:nvPr/>
        </p:nvPicPr>
        <p:blipFill>
          <a:blip r:embed="rId2"/>
          <a:stretch>
            <a:fillRect/>
          </a:stretch>
        </p:blipFill>
        <p:spPr>
          <a:xfrm>
            <a:off x="6126480" y="1845734"/>
            <a:ext cx="5943600" cy="4208225"/>
          </a:xfrm>
          <a:prstGeom prst="rect">
            <a:avLst/>
          </a:prstGeom>
        </p:spPr>
      </p:pic>
    </p:spTree>
    <p:extLst>
      <p:ext uri="{BB962C8B-B14F-4D97-AF65-F5344CB8AC3E}">
        <p14:creationId xmlns:p14="http://schemas.microsoft.com/office/powerpoint/2010/main" val="1176559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dirty="0" err="1"/>
              <a:t>WebSockets</a:t>
            </a:r>
            <a:r>
              <a:rPr lang="en-US" dirty="0"/>
              <a:t>?</a:t>
            </a:r>
          </a:p>
        </p:txBody>
      </p:sp>
      <p:sp>
        <p:nvSpPr>
          <p:cNvPr id="3" name="Content Placeholder 2"/>
          <p:cNvSpPr>
            <a:spLocks noGrp="1"/>
          </p:cNvSpPr>
          <p:nvPr>
            <p:ph idx="1"/>
          </p:nvPr>
        </p:nvSpPr>
        <p:spPr/>
        <p:txBody>
          <a:bodyPr/>
          <a:lstStyle/>
          <a:p>
            <a:r>
              <a:rPr lang="en-US" dirty="0"/>
              <a:t>Because it is an independent TCP-based protocol, it doesn’t require HTTP tunneling (similar to Netflix and other streaming services), allowing for simplified communication when sending messages</a:t>
            </a:r>
            <a:r>
              <a:rPr lang="en-US" dirty="0" smtClean="0"/>
              <a:t>.</a:t>
            </a:r>
          </a:p>
          <a:p>
            <a:r>
              <a:rPr lang="en-US" dirty="0" err="1" smtClean="0"/>
              <a:t>WebSockets</a:t>
            </a:r>
            <a:r>
              <a:rPr lang="en-US" dirty="0" smtClean="0"/>
              <a:t> </a:t>
            </a:r>
            <a:r>
              <a:rPr lang="en-US" dirty="0"/>
              <a:t>come after many other technologies that allow servers to send information to the client. Web applications that use Comet/Ajax, push/pull and long polling all do this over HTTP. Other than handshaking the Upgrade Header, </a:t>
            </a:r>
            <a:r>
              <a:rPr lang="en-US" dirty="0" err="1"/>
              <a:t>WebSockets</a:t>
            </a:r>
            <a:r>
              <a:rPr lang="en-US" dirty="0"/>
              <a:t> is independent from HTTP.</a:t>
            </a:r>
          </a:p>
          <a:p>
            <a:endParaRPr lang="en-US" dirty="0"/>
          </a:p>
        </p:txBody>
      </p:sp>
    </p:spTree>
    <p:extLst>
      <p:ext uri="{BB962C8B-B14F-4D97-AF65-F5344CB8AC3E}">
        <p14:creationId xmlns:p14="http://schemas.microsoft.com/office/powerpoint/2010/main" val="46797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755" y="94130"/>
            <a:ext cx="8740692" cy="6292060"/>
          </a:xfrm>
        </p:spPr>
      </p:pic>
    </p:spTree>
    <p:extLst>
      <p:ext uri="{BB962C8B-B14F-4D97-AF65-F5344CB8AC3E}">
        <p14:creationId xmlns:p14="http://schemas.microsoft.com/office/powerpoint/2010/main" val="1014307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implementation </a:t>
            </a:r>
          </a:p>
        </p:txBody>
      </p:sp>
      <p:sp>
        <p:nvSpPr>
          <p:cNvPr id="3" name="Content Placeholder 2"/>
          <p:cNvSpPr>
            <a:spLocks noGrp="1"/>
          </p:cNvSpPr>
          <p:nvPr>
            <p:ph idx="1"/>
          </p:nvPr>
        </p:nvSpPr>
        <p:spPr/>
        <p:txBody>
          <a:bodyPr/>
          <a:lstStyle/>
          <a:p>
            <a:r>
              <a:rPr lang="en-US" dirty="0"/>
              <a:t>The </a:t>
            </a:r>
            <a:r>
              <a:rPr lang="en-US" dirty="0" err="1"/>
              <a:t>WebSocket</a:t>
            </a:r>
            <a:r>
              <a:rPr lang="en-US" dirty="0"/>
              <a:t> protocol is currently supported in most major browsers including </a:t>
            </a:r>
            <a:r>
              <a:rPr lang="en-US" u="sng" dirty="0"/>
              <a:t>Google</a:t>
            </a:r>
            <a:r>
              <a:rPr lang="en-US" dirty="0"/>
              <a:t> </a:t>
            </a:r>
            <a:r>
              <a:rPr lang="en-US" u="sng" dirty="0"/>
              <a:t>Chrome</a:t>
            </a:r>
            <a:r>
              <a:rPr lang="en-US" dirty="0"/>
              <a:t>, </a:t>
            </a:r>
            <a:r>
              <a:rPr lang="en-US" u="sng" dirty="0"/>
              <a:t>Microsoft Edge</a:t>
            </a:r>
            <a:r>
              <a:rPr lang="en-US" dirty="0"/>
              <a:t>, </a:t>
            </a:r>
            <a:r>
              <a:rPr lang="en-US" u="sng" dirty="0"/>
              <a:t>Internet Explorer</a:t>
            </a:r>
            <a:r>
              <a:rPr lang="en-US" dirty="0"/>
              <a:t>, </a:t>
            </a:r>
            <a:r>
              <a:rPr lang="en-US" u="sng" dirty="0"/>
              <a:t>Firefox</a:t>
            </a:r>
            <a:r>
              <a:rPr lang="en-US" dirty="0"/>
              <a:t>, </a:t>
            </a:r>
            <a:r>
              <a:rPr lang="en-US" u="sng" dirty="0"/>
              <a:t>Safari</a:t>
            </a:r>
            <a:r>
              <a:rPr lang="en-US" dirty="0"/>
              <a:t> and </a:t>
            </a:r>
            <a:r>
              <a:rPr lang="en-US" u="sng" dirty="0" smtClean="0"/>
              <a:t>Opera</a:t>
            </a:r>
            <a:r>
              <a:rPr lang="en-US" dirty="0" smtClean="0"/>
              <a:t>.</a:t>
            </a:r>
          </a:p>
          <a:p>
            <a:r>
              <a:rPr lang="en-US" dirty="0"/>
              <a:t>A secure version of the </a:t>
            </a:r>
            <a:r>
              <a:rPr lang="en-US" dirty="0" err="1"/>
              <a:t>WebSocket</a:t>
            </a:r>
            <a:r>
              <a:rPr lang="en-US" dirty="0"/>
              <a:t> protocol is implemented in Firefox 6</a:t>
            </a:r>
            <a:r>
              <a:rPr lang="en-US" dirty="0" smtClean="0"/>
              <a:t>,</a:t>
            </a:r>
            <a:r>
              <a:rPr lang="en-US" dirty="0"/>
              <a:t> Safari 6, Google Chrome 14</a:t>
            </a:r>
            <a:r>
              <a:rPr lang="en-US" dirty="0" smtClean="0"/>
              <a:t>,</a:t>
            </a:r>
            <a:r>
              <a:rPr lang="en-US" dirty="0"/>
              <a:t> Opera 12.10 and Internet Explorer </a:t>
            </a:r>
            <a:r>
              <a:rPr lang="en-US" dirty="0" smtClean="0"/>
              <a:t>10.</a:t>
            </a:r>
            <a:endParaRPr lang="en-US" dirty="0"/>
          </a:p>
          <a:p>
            <a:r>
              <a:rPr lang="en-US" dirty="0"/>
              <a:t>An older, less secure version of the protocol was implemented in Opera 11 and Safari 5, as well as the mobile version of Safari in iOS </a:t>
            </a:r>
            <a:r>
              <a:rPr lang="en-US" dirty="0" smtClean="0"/>
              <a:t>4.2.</a:t>
            </a:r>
            <a:r>
              <a:rPr lang="en-US" dirty="0"/>
              <a:t> Because of vulnerabilities, it was disabled in Firefox 4 and </a:t>
            </a:r>
            <a:r>
              <a:rPr lang="en-US" dirty="0" smtClean="0"/>
              <a:t>5, and </a:t>
            </a:r>
            <a:r>
              <a:rPr lang="en-US" dirty="0"/>
              <a:t>Opera 11</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1626414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r>
              <a:rPr lang="en-US" dirty="0" smtClean="0"/>
              <a:t> vs HTTP </a:t>
            </a:r>
            <a:endParaRPr lang="en-US" dirty="0"/>
          </a:p>
        </p:txBody>
      </p:sp>
      <p:sp>
        <p:nvSpPr>
          <p:cNvPr id="3" name="Content Placeholder 2"/>
          <p:cNvSpPr>
            <a:spLocks noGrp="1"/>
          </p:cNvSpPr>
          <p:nvPr>
            <p:ph idx="1"/>
          </p:nvPr>
        </p:nvSpPr>
        <p:spPr/>
        <p:txBody>
          <a:bodyPr>
            <a:normAutofit/>
          </a:bodyPr>
          <a:lstStyle/>
          <a:p>
            <a:r>
              <a:rPr lang="en-US" dirty="0"/>
              <a:t>Unlike HTTP, </a:t>
            </a:r>
            <a:r>
              <a:rPr lang="en-US" dirty="0" err="1"/>
              <a:t>WebSocket</a:t>
            </a:r>
            <a:r>
              <a:rPr lang="en-US" dirty="0"/>
              <a:t> provides full-duplex communication</a:t>
            </a:r>
            <a:r>
              <a:rPr lang="en-US" dirty="0" smtClean="0"/>
              <a:t>. </a:t>
            </a:r>
            <a:r>
              <a:rPr lang="en-US" dirty="0" err="1"/>
              <a:t>WebSocket</a:t>
            </a:r>
            <a:r>
              <a:rPr lang="en-US" dirty="0"/>
              <a:t> enables streams of messages on top of TCP. </a:t>
            </a:r>
            <a:endParaRPr lang="en-US" dirty="0" smtClean="0"/>
          </a:p>
        </p:txBody>
      </p:sp>
      <p:pic>
        <p:nvPicPr>
          <p:cNvPr id="4" name="Picture 3"/>
          <p:cNvPicPr/>
          <p:nvPr/>
        </p:nvPicPr>
        <p:blipFill>
          <a:blip r:embed="rId2"/>
          <a:stretch>
            <a:fillRect/>
          </a:stretch>
        </p:blipFill>
        <p:spPr>
          <a:xfrm>
            <a:off x="6053959" y="3142593"/>
            <a:ext cx="5581611" cy="3077050"/>
          </a:xfrm>
          <a:prstGeom prst="rect">
            <a:avLst/>
          </a:prstGeom>
        </p:spPr>
      </p:pic>
      <p:pic>
        <p:nvPicPr>
          <p:cNvPr id="6" name="Picture 5"/>
          <p:cNvPicPr/>
          <p:nvPr/>
        </p:nvPicPr>
        <p:blipFill rotWithShape="1">
          <a:blip r:embed="rId3"/>
          <a:srcRect l="5764" t="26522" r="1752"/>
          <a:stretch/>
        </p:blipFill>
        <p:spPr>
          <a:xfrm>
            <a:off x="557048" y="3034219"/>
            <a:ext cx="5496911" cy="2790797"/>
          </a:xfrm>
          <a:prstGeom prst="rect">
            <a:avLst/>
          </a:prstGeom>
        </p:spPr>
      </p:pic>
      <p:sp>
        <p:nvSpPr>
          <p:cNvPr id="7" name="TextBox 6"/>
          <p:cNvSpPr txBox="1"/>
          <p:nvPr/>
        </p:nvSpPr>
        <p:spPr>
          <a:xfrm>
            <a:off x="2480442" y="2849553"/>
            <a:ext cx="2007476" cy="369332"/>
          </a:xfrm>
          <a:prstGeom prst="rect">
            <a:avLst/>
          </a:prstGeom>
          <a:noFill/>
        </p:spPr>
        <p:txBody>
          <a:bodyPr wrap="square" rtlCol="0">
            <a:spAutoFit/>
          </a:bodyPr>
          <a:lstStyle/>
          <a:p>
            <a:r>
              <a:rPr lang="en-US" b="1" dirty="0" smtClean="0"/>
              <a:t>WEBSOCKET</a:t>
            </a:r>
            <a:endParaRPr lang="en-US" b="1" dirty="0"/>
          </a:p>
        </p:txBody>
      </p:sp>
      <p:sp>
        <p:nvSpPr>
          <p:cNvPr id="8" name="TextBox 7"/>
          <p:cNvSpPr txBox="1"/>
          <p:nvPr/>
        </p:nvSpPr>
        <p:spPr>
          <a:xfrm>
            <a:off x="8366234" y="2762751"/>
            <a:ext cx="851338" cy="369332"/>
          </a:xfrm>
          <a:prstGeom prst="rect">
            <a:avLst/>
          </a:prstGeom>
          <a:noFill/>
        </p:spPr>
        <p:txBody>
          <a:bodyPr wrap="square" rtlCol="0">
            <a:spAutoFit/>
          </a:bodyPr>
          <a:lstStyle/>
          <a:p>
            <a:r>
              <a:rPr lang="en-US" b="1" dirty="0" smtClean="0"/>
              <a:t>HTTP</a:t>
            </a:r>
            <a:endParaRPr lang="en-US" b="1" dirty="0"/>
          </a:p>
        </p:txBody>
      </p:sp>
    </p:spTree>
    <p:extLst>
      <p:ext uri="{BB962C8B-B14F-4D97-AF65-F5344CB8AC3E}">
        <p14:creationId xmlns:p14="http://schemas.microsoft.com/office/powerpoint/2010/main" val="454128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WebSocket</a:t>
            </a:r>
            <a:r>
              <a:rPr lang="en-US" dirty="0"/>
              <a:t> vs HTTP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6480" y="2058588"/>
            <a:ext cx="5544655" cy="3840187"/>
          </a:xfrm>
        </p:spPr>
      </p:pic>
      <p:pic>
        <p:nvPicPr>
          <p:cNvPr id="4" name="Picture 3"/>
          <p:cNvPicPr/>
          <p:nvPr/>
        </p:nvPicPr>
        <p:blipFill>
          <a:blip r:embed="rId3"/>
          <a:stretch>
            <a:fillRect/>
          </a:stretch>
        </p:blipFill>
        <p:spPr>
          <a:xfrm>
            <a:off x="702833" y="2058588"/>
            <a:ext cx="5016649" cy="3840187"/>
          </a:xfrm>
          <a:prstGeom prst="rect">
            <a:avLst/>
          </a:prstGeom>
        </p:spPr>
      </p:pic>
    </p:spTree>
    <p:extLst>
      <p:ext uri="{BB962C8B-B14F-4D97-AF65-F5344CB8AC3E}">
        <p14:creationId xmlns:p14="http://schemas.microsoft.com/office/powerpoint/2010/main" val="1983555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641" y="286603"/>
            <a:ext cx="6124474" cy="5798892"/>
          </a:xfrm>
        </p:spPr>
      </p:pic>
    </p:spTree>
    <p:extLst>
      <p:ext uri="{BB962C8B-B14F-4D97-AF65-F5344CB8AC3E}">
        <p14:creationId xmlns:p14="http://schemas.microsoft.com/office/powerpoint/2010/main" val="512531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2211</TotalTime>
  <Words>530</Words>
  <Application>Microsoft Macintosh PowerPoint</Application>
  <PresentationFormat>Widescreen</PresentationFormat>
  <Paragraphs>48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Mangal</vt:lpstr>
      <vt:lpstr>Times New Roman</vt:lpstr>
      <vt:lpstr>Arial</vt:lpstr>
      <vt:lpstr>Retrospect</vt:lpstr>
      <vt:lpstr>WEBSOCKET</vt:lpstr>
      <vt:lpstr>Overview</vt:lpstr>
      <vt:lpstr>What Are WebSockets?</vt:lpstr>
      <vt:lpstr>What Are WebSockets?</vt:lpstr>
      <vt:lpstr>PowerPoint Presentation</vt:lpstr>
      <vt:lpstr>Browser implementation </vt:lpstr>
      <vt:lpstr>WebSocket vs HTTP </vt:lpstr>
      <vt:lpstr>WebSocket vs HTTP </vt:lpstr>
      <vt:lpstr>PowerPoint Presentation</vt:lpstr>
      <vt:lpstr>PowerPoint Presentation</vt:lpstr>
      <vt:lpstr>PowerPoint Presentation</vt:lpstr>
      <vt:lpstr>PowerPoint Presentation</vt:lpstr>
      <vt:lpstr>WebSocket and TCP</vt:lpstr>
      <vt:lpstr>WebSocket and TCP</vt:lpstr>
      <vt:lpstr>Pros </vt:lpstr>
      <vt:lpstr>Cons</vt:lpstr>
      <vt:lpstr>Demo</vt:lpstr>
      <vt:lpstr>Demo</vt:lpstr>
      <vt:lpstr>Thank you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31</cp:revision>
  <dcterms:created xsi:type="dcterms:W3CDTF">2018-03-20T01:40:14Z</dcterms:created>
  <dcterms:modified xsi:type="dcterms:W3CDTF">2018-03-28T02:32:23Z</dcterms:modified>
</cp:coreProperties>
</file>