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0" r:id="rId7"/>
    <p:sldId id="263"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B1A3F9D-AE7F-4E11-AF5E-80BB417EC017}" type="datetimeFigureOut">
              <a:rPr lang="en-US" smtClean="0"/>
              <a:t>9/22/2019</a:t>
            </a:fld>
            <a:endParaRPr lang="en-US"/>
          </a:p>
        </p:txBody>
      </p:sp>
      <p:sp>
        <p:nvSpPr>
          <p:cNvPr id="16" name="Slide Number Placeholder 15"/>
          <p:cNvSpPr>
            <a:spLocks noGrp="1"/>
          </p:cNvSpPr>
          <p:nvPr>
            <p:ph type="sldNum" sz="quarter" idx="11"/>
          </p:nvPr>
        </p:nvSpPr>
        <p:spPr/>
        <p:txBody>
          <a:bodyPr/>
          <a:lstStyle/>
          <a:p>
            <a:fld id="{5248BDCA-44CB-439C-AF13-D3966FDB35B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1A3F9D-AE7F-4E11-AF5E-80BB417EC01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BDCA-44CB-439C-AF13-D3966FDB35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1A3F9D-AE7F-4E11-AF5E-80BB417EC01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BDCA-44CB-439C-AF13-D3966FDB35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B1A3F9D-AE7F-4E11-AF5E-80BB417EC017}" type="datetimeFigureOut">
              <a:rPr lang="en-US" smtClean="0"/>
              <a:t>9/22/2019</a:t>
            </a:fld>
            <a:endParaRPr lang="en-US"/>
          </a:p>
        </p:txBody>
      </p:sp>
      <p:sp>
        <p:nvSpPr>
          <p:cNvPr id="15" name="Slide Number Placeholder 14"/>
          <p:cNvSpPr>
            <a:spLocks noGrp="1"/>
          </p:cNvSpPr>
          <p:nvPr>
            <p:ph type="sldNum" sz="quarter" idx="15"/>
          </p:nvPr>
        </p:nvSpPr>
        <p:spPr/>
        <p:txBody>
          <a:bodyPr/>
          <a:lstStyle>
            <a:lvl1pPr algn="ctr">
              <a:defRPr/>
            </a:lvl1pPr>
          </a:lstStyle>
          <a:p>
            <a:fld id="{5248BDCA-44CB-439C-AF13-D3966FDB35B7}"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1A3F9D-AE7F-4E11-AF5E-80BB417EC017}"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8BDCA-44CB-439C-AF13-D3966FDB35B7}"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1A3F9D-AE7F-4E11-AF5E-80BB417EC017}"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8BDCA-44CB-439C-AF13-D3966FDB35B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248BDCA-44CB-439C-AF13-D3966FDB35B7}"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B1A3F9D-AE7F-4E11-AF5E-80BB417EC017}" type="datetimeFigureOut">
              <a:rPr lang="en-US" smtClean="0"/>
              <a:t>9/22/2019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1A3F9D-AE7F-4E11-AF5E-80BB417EC017}"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8BDCA-44CB-439C-AF13-D3966FDB35B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A3F9D-AE7F-4E11-AF5E-80BB417EC017}"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8BDCA-44CB-439C-AF13-D3966FDB35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B1A3F9D-AE7F-4E11-AF5E-80BB417EC017}" type="datetimeFigureOut">
              <a:rPr lang="en-US" smtClean="0"/>
              <a:t>9/22/2019</a:t>
            </a:fld>
            <a:endParaRPr lang="en-US"/>
          </a:p>
        </p:txBody>
      </p:sp>
      <p:sp>
        <p:nvSpPr>
          <p:cNvPr id="9" name="Slide Number Placeholder 8"/>
          <p:cNvSpPr>
            <a:spLocks noGrp="1"/>
          </p:cNvSpPr>
          <p:nvPr>
            <p:ph type="sldNum" sz="quarter" idx="15"/>
          </p:nvPr>
        </p:nvSpPr>
        <p:spPr/>
        <p:txBody>
          <a:bodyPr/>
          <a:lstStyle/>
          <a:p>
            <a:fld id="{5248BDCA-44CB-439C-AF13-D3966FDB35B7}"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B1A3F9D-AE7F-4E11-AF5E-80BB417EC017}" type="datetimeFigureOut">
              <a:rPr lang="en-US" smtClean="0"/>
              <a:t>9/22/2019</a:t>
            </a:fld>
            <a:endParaRPr lang="en-US"/>
          </a:p>
        </p:txBody>
      </p:sp>
      <p:sp>
        <p:nvSpPr>
          <p:cNvPr id="9" name="Slide Number Placeholder 8"/>
          <p:cNvSpPr>
            <a:spLocks noGrp="1"/>
          </p:cNvSpPr>
          <p:nvPr>
            <p:ph type="sldNum" sz="quarter" idx="11"/>
          </p:nvPr>
        </p:nvSpPr>
        <p:spPr/>
        <p:txBody>
          <a:bodyPr/>
          <a:lstStyle/>
          <a:p>
            <a:fld id="{5248BDCA-44CB-439C-AF13-D3966FDB35B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B1A3F9D-AE7F-4E11-AF5E-80BB417EC017}" type="datetimeFigureOut">
              <a:rPr lang="en-US" smtClean="0"/>
              <a:t>9/22/2019</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248BDCA-44CB-439C-AF13-D3966FDB35B7}"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25000" lnSpcReduction="20000"/>
          </a:bodyPr>
          <a:lstStyle/>
          <a:p>
            <a:r>
              <a:rPr lang="en-IN" sz="7200" dirty="0" smtClean="0"/>
              <a:t>Team member:</a:t>
            </a:r>
          </a:p>
          <a:p>
            <a:endParaRPr lang="en-IN" sz="7200" dirty="0" smtClean="0"/>
          </a:p>
          <a:p>
            <a:r>
              <a:rPr lang="en-IN" sz="8000" dirty="0" smtClean="0"/>
              <a:t>Binay Maharjan		 30372506</a:t>
            </a:r>
          </a:p>
          <a:p>
            <a:r>
              <a:rPr lang="en-IN" sz="8000" dirty="0" err="1" smtClean="0"/>
              <a:t>Nazmul</a:t>
            </a:r>
            <a:r>
              <a:rPr lang="en-IN" sz="8000" dirty="0" smtClean="0"/>
              <a:t> </a:t>
            </a:r>
            <a:r>
              <a:rPr lang="en-IN" sz="8000" dirty="0" err="1" smtClean="0"/>
              <a:t>Ahasan</a:t>
            </a:r>
            <a:r>
              <a:rPr lang="en-IN" sz="8000" dirty="0" smtClean="0"/>
              <a:t>		 30367655</a:t>
            </a:r>
          </a:p>
          <a:p>
            <a:r>
              <a:rPr lang="en-IN" sz="8000" dirty="0" err="1" smtClean="0"/>
              <a:t>Alina</a:t>
            </a:r>
            <a:r>
              <a:rPr lang="en-IN" sz="8000" dirty="0" smtClean="0"/>
              <a:t> Nepali 			30369564</a:t>
            </a:r>
          </a:p>
          <a:p>
            <a:r>
              <a:rPr lang="en-IN" sz="8000" dirty="0" err="1" smtClean="0"/>
              <a:t>Sandip</a:t>
            </a:r>
            <a:r>
              <a:rPr lang="en-IN" sz="8000" dirty="0" smtClean="0"/>
              <a:t> Lama  			30367063</a:t>
            </a:r>
          </a:p>
          <a:p>
            <a:pPr algn="l"/>
            <a:r>
              <a:rPr lang="en-IN" sz="8000" dirty="0" smtClean="0"/>
              <a:t>	         </a:t>
            </a:r>
            <a:r>
              <a:rPr lang="en-IN" sz="8000" dirty="0" err="1" smtClean="0"/>
              <a:t>Kazi</a:t>
            </a:r>
            <a:r>
              <a:rPr lang="en-IN" sz="8000" dirty="0" smtClean="0"/>
              <a:t> Samir </a:t>
            </a:r>
            <a:r>
              <a:rPr lang="en-IN" sz="8000" dirty="0" err="1" smtClean="0"/>
              <a:t>Zahedi</a:t>
            </a:r>
            <a:r>
              <a:rPr lang="en-IN" sz="8000" smtClean="0"/>
              <a:t>	          30367032</a:t>
            </a:r>
            <a:endParaRPr lang="en-US" sz="8000" dirty="0"/>
          </a:p>
        </p:txBody>
      </p:sp>
      <p:sp>
        <p:nvSpPr>
          <p:cNvPr id="2" name="Title 1"/>
          <p:cNvSpPr>
            <a:spLocks noGrp="1"/>
          </p:cNvSpPr>
          <p:nvPr>
            <p:ph type="ctrTitle"/>
          </p:nvPr>
        </p:nvSpPr>
        <p:spPr/>
        <p:txBody>
          <a:bodyPr>
            <a:normAutofit fontScale="90000"/>
          </a:bodyPr>
          <a:lstStyle/>
          <a:p>
            <a:r>
              <a:rPr lang="en-IN" dirty="0" smtClean="0"/>
              <a:t>ITECH 5404</a:t>
            </a:r>
            <a:br>
              <a:rPr lang="en-IN" dirty="0" smtClean="0"/>
            </a:br>
            <a:r>
              <a:rPr lang="en-US" b="1" dirty="0" smtClean="0"/>
              <a:t>Business Process Analytics and Change</a:t>
            </a:r>
            <a:br>
              <a:rPr lang="en-US" b="1" dirty="0" smtClean="0"/>
            </a:br>
            <a:endParaRPr lang="en-US" dirty="0"/>
          </a:p>
        </p:txBody>
      </p:sp>
    </p:spTree>
    <p:extLst>
      <p:ext uri="{BB962C8B-B14F-4D97-AF65-F5344CB8AC3E}">
        <p14:creationId xmlns:p14="http://schemas.microsoft.com/office/powerpoint/2010/main" val="603850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Business Process Model and Notation (</a:t>
            </a:r>
            <a:r>
              <a:rPr lang="en-US" b="1" dirty="0"/>
              <a:t>BPMN</a:t>
            </a:r>
            <a:r>
              <a:rPr lang="en-US" dirty="0"/>
              <a:t>) is a graphical representation for specifying business processes in a business process model. Business Process Management Initiative (BPMI) developed </a:t>
            </a:r>
            <a:r>
              <a:rPr lang="en-US" b="1" dirty="0"/>
              <a:t>BPMN</a:t>
            </a:r>
            <a:r>
              <a:rPr lang="en-US" dirty="0"/>
              <a:t>, which has been maintained by the Object Management Group since the two organizations merged in 2005.</a:t>
            </a:r>
          </a:p>
        </p:txBody>
      </p:sp>
      <p:sp>
        <p:nvSpPr>
          <p:cNvPr id="3" name="Title 2"/>
          <p:cNvSpPr>
            <a:spLocks noGrp="1"/>
          </p:cNvSpPr>
          <p:nvPr>
            <p:ph type="title"/>
          </p:nvPr>
        </p:nvSpPr>
        <p:spPr/>
        <p:txBody>
          <a:bodyPr/>
          <a:lstStyle/>
          <a:p>
            <a:r>
              <a:rPr lang="en-IN" dirty="0" smtClean="0"/>
              <a:t>BPM</a:t>
            </a:r>
            <a:endParaRPr lang="en-US" dirty="0"/>
          </a:p>
        </p:txBody>
      </p:sp>
    </p:spTree>
    <p:extLst>
      <p:ext uri="{BB962C8B-B14F-4D97-AF65-F5344CB8AC3E}">
        <p14:creationId xmlns:p14="http://schemas.microsoft.com/office/powerpoint/2010/main" val="3273878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lvl="0"/>
            <a:r>
              <a:rPr lang="en-US" sz="3800" dirty="0" smtClean="0"/>
              <a:t>Sales </a:t>
            </a:r>
            <a:r>
              <a:rPr lang="en-US" sz="3800" dirty="0"/>
              <a:t>Order received from Finance department</a:t>
            </a:r>
          </a:p>
          <a:p>
            <a:pPr lvl="0"/>
            <a:r>
              <a:rPr lang="en-US" sz="3800" dirty="0"/>
              <a:t>Finance Department Issues picking ticket </a:t>
            </a:r>
          </a:p>
          <a:p>
            <a:pPr lvl="0"/>
            <a:r>
              <a:rPr lang="en-US" sz="3800" dirty="0"/>
              <a:t>Waiting time for suppliers to confirm order is set between 2 to 5 working days (depending on the volume and requirement of client’s delivery). Confirmed order is sent back to Procurement Department to raise quote for new suppliers for delivery of order based on picking ticket. </a:t>
            </a:r>
          </a:p>
          <a:p>
            <a:pPr lvl="0"/>
            <a:r>
              <a:rPr lang="en-US" sz="3800" dirty="0"/>
              <a:t>Once the picking ticket is forwarded to the suppliers for request to deliver on credit</a:t>
            </a:r>
          </a:p>
          <a:p>
            <a:pPr lvl="0"/>
            <a:r>
              <a:rPr lang="en-US" sz="3800" dirty="0"/>
              <a:t>Supplier once approves the credit request, delivers the products to the logistics department in accordance with the requirements of the picking ticket</a:t>
            </a:r>
          </a:p>
          <a:p>
            <a:pPr lvl="0"/>
            <a:r>
              <a:rPr lang="en-US" sz="3800" dirty="0"/>
              <a:t>However, if the credit request is not approved by the supplier, the order is sent to procurement department to negotiate with supplier</a:t>
            </a:r>
          </a:p>
          <a:p>
            <a:pPr lvl="0"/>
            <a:r>
              <a:rPr lang="en-US" sz="3800" dirty="0"/>
              <a:t>Completed picking ticket is delivered to logistics department after successful negotiation. In case of unsuccessful negotiation, new suppliers are approached with RFQ and order fulfillment process is completed between finance and logistics by successful delivery of completed picking ticket by supplier to the logistic department</a:t>
            </a:r>
          </a:p>
          <a:p>
            <a:r>
              <a:rPr lang="en-US" dirty="0"/>
              <a:t> </a:t>
            </a:r>
          </a:p>
          <a:p>
            <a:endParaRPr lang="en-US" dirty="0"/>
          </a:p>
        </p:txBody>
      </p:sp>
      <p:sp>
        <p:nvSpPr>
          <p:cNvPr id="3" name="Title 2"/>
          <p:cNvSpPr>
            <a:spLocks noGrp="1"/>
          </p:cNvSpPr>
          <p:nvPr>
            <p:ph type="title"/>
          </p:nvPr>
        </p:nvSpPr>
        <p:spPr>
          <a:xfrm>
            <a:off x="467544" y="620688"/>
            <a:ext cx="8229600" cy="1219200"/>
          </a:xfrm>
        </p:spPr>
        <p:txBody>
          <a:bodyPr>
            <a:normAutofit fontScale="90000"/>
          </a:bodyPr>
          <a:lstStyle/>
          <a:p>
            <a:r>
              <a:rPr lang="en-US" b="1" dirty="0"/>
              <a:t>Activities Flow for order fulfillment process from supplier end to logistic</a:t>
            </a:r>
            <a:r>
              <a:rPr lang="en-US" dirty="0"/>
              <a:t/>
            </a:r>
            <a:br>
              <a:rPr lang="en-US" dirty="0"/>
            </a:br>
            <a:endParaRPr lang="en-US" dirty="0"/>
          </a:p>
        </p:txBody>
      </p:sp>
    </p:spTree>
    <p:extLst>
      <p:ext uri="{BB962C8B-B14F-4D97-AF65-F5344CB8AC3E}">
        <p14:creationId xmlns:p14="http://schemas.microsoft.com/office/powerpoint/2010/main" val="3676912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descr="C:\Users\binay\Downloads\Kazi Samir Zahedi Diagram final edited skec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00"/>
            <a:ext cx="9252520" cy="729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70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102263"/>
              </p:ext>
            </p:extLst>
          </p:nvPr>
        </p:nvGraphicFramePr>
        <p:xfrm>
          <a:off x="539552" y="1340768"/>
          <a:ext cx="7216844" cy="5199553"/>
        </p:xfrm>
        <a:graphic>
          <a:graphicData uri="http://schemas.openxmlformats.org/drawingml/2006/table">
            <a:tbl>
              <a:tblPr firstRow="1" firstCol="1" bandRow="1">
                <a:tableStyleId>{5C22544A-7EE6-4342-B048-85BDC9FD1C3A}</a:tableStyleId>
              </a:tblPr>
              <a:tblGrid>
                <a:gridCol w="615723"/>
                <a:gridCol w="6601121"/>
              </a:tblGrid>
              <a:tr h="533396">
                <a:tc>
                  <a:txBody>
                    <a:bodyPr/>
                    <a:lstStyle/>
                    <a:p>
                      <a:pPr>
                        <a:lnSpc>
                          <a:spcPct val="115000"/>
                        </a:lnSpc>
                        <a:spcAft>
                          <a:spcPts val="0"/>
                        </a:spcAft>
                      </a:pPr>
                      <a:r>
                        <a:rPr lang="en-US" sz="1400" dirty="0">
                          <a:effectLst/>
                        </a:rPr>
                        <a:t>1</a:t>
                      </a:r>
                      <a:endParaRPr lang="en-US" sz="1400" dirty="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Process started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2</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Customer orders the item</a:t>
                      </a:r>
                      <a:endParaRPr lang="en-US" sz="1400">
                        <a:effectLst/>
                        <a:latin typeface="Calibri"/>
                        <a:ea typeface="Calibri"/>
                        <a:cs typeface="Times New Roman"/>
                      </a:endParaRPr>
                    </a:p>
                  </a:txBody>
                  <a:tcPr marL="81393" marR="81393" marT="0" marB="0"/>
                </a:tc>
              </a:tr>
              <a:tr h="484590">
                <a:tc>
                  <a:txBody>
                    <a:bodyPr/>
                    <a:lstStyle/>
                    <a:p>
                      <a:pPr>
                        <a:lnSpc>
                          <a:spcPct val="115000"/>
                        </a:lnSpc>
                        <a:spcAft>
                          <a:spcPts val="0"/>
                        </a:spcAft>
                      </a:pPr>
                      <a:r>
                        <a:rPr lang="en-US" sz="1400">
                          <a:effectLst/>
                        </a:rPr>
                        <a:t>3</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dirty="0">
                          <a:effectLst/>
                        </a:rPr>
                        <a:t>Here the company and the customer both acknowledges the service being conducted</a:t>
                      </a:r>
                      <a:endParaRPr lang="en-US" sz="1400" dirty="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4a</a:t>
                      </a:r>
                      <a:endParaRPr lang="en-US" sz="1400">
                        <a:effectLst/>
                        <a:latin typeface="Calibri"/>
                        <a:ea typeface="Calibri"/>
                        <a:cs typeface="Times New Roman"/>
                      </a:endParaRPr>
                    </a:p>
                  </a:txBody>
                  <a:tcPr marL="81393" marR="81393" marT="0" marB="0"/>
                </a:tc>
                <a:tc rowSpan="2">
                  <a:txBody>
                    <a:bodyPr/>
                    <a:lstStyle/>
                    <a:p>
                      <a:pPr>
                        <a:lnSpc>
                          <a:spcPct val="115000"/>
                        </a:lnSpc>
                        <a:spcAft>
                          <a:spcPts val="0"/>
                        </a:spcAft>
                      </a:pPr>
                      <a:r>
                        <a:rPr lang="en-US" sz="1400" dirty="0">
                          <a:effectLst/>
                        </a:rPr>
                        <a:t>The credit validation is done if not then goes to another path that is 4b which is the end of transaction meanwhile, the message is sent for acknowledgment </a:t>
                      </a:r>
                      <a:endParaRPr lang="en-US" sz="1400" dirty="0">
                        <a:effectLst/>
                        <a:latin typeface="Calibri"/>
                        <a:ea typeface="Calibri"/>
                        <a:cs typeface="Times New Roman"/>
                      </a:endParaRPr>
                    </a:p>
                  </a:txBody>
                  <a:tcPr marL="81393" marR="81393" marT="0" marB="0"/>
                </a:tc>
              </a:tr>
              <a:tr h="249605">
                <a:tc>
                  <a:txBody>
                    <a:bodyPr/>
                    <a:lstStyle/>
                    <a:p>
                      <a:pPr>
                        <a:lnSpc>
                          <a:spcPct val="115000"/>
                        </a:lnSpc>
                        <a:spcAft>
                          <a:spcPts val="0"/>
                        </a:spcAft>
                      </a:pPr>
                      <a:r>
                        <a:rPr lang="en-US" sz="1400">
                          <a:effectLst/>
                        </a:rPr>
                        <a:t>4b</a:t>
                      </a:r>
                      <a:endParaRPr lang="en-US" sz="1400">
                        <a:effectLst/>
                        <a:latin typeface="Calibri"/>
                        <a:ea typeface="Calibri"/>
                        <a:cs typeface="Times New Roman"/>
                      </a:endParaRPr>
                    </a:p>
                  </a:txBody>
                  <a:tcPr marL="81393" marR="81393" marT="0" marB="0"/>
                </a:tc>
                <a:tc vMerge="1">
                  <a:txBody>
                    <a:bodyPr/>
                    <a:lstStyle/>
                    <a:p>
                      <a:endParaRPr lang="en-US"/>
                    </a:p>
                  </a:txBody>
                  <a:tcPr/>
                </a:tc>
              </a:tr>
              <a:tr h="484590">
                <a:tc>
                  <a:txBody>
                    <a:bodyPr/>
                    <a:lstStyle/>
                    <a:p>
                      <a:pPr>
                        <a:lnSpc>
                          <a:spcPct val="115000"/>
                        </a:lnSpc>
                        <a:spcAft>
                          <a:spcPts val="0"/>
                        </a:spcAft>
                      </a:pPr>
                      <a:r>
                        <a:rPr lang="en-US" sz="1400">
                          <a:effectLst/>
                        </a:rPr>
                        <a:t>5</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Here the market gets acknowledge if credit is low then rejects the customer order and whole process is ended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6</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If not then process is forwarded for confirmation</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7</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Where the picking order is followed parallel to logistic part</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8</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Ticket is completed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9</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Billing confirmation is done at this step</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10</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If there is any tax charge or any additional charges </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11</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Or product version is upgraded or modified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12</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Invoice is created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13</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Details are checked if mismatch then no invoice is formed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14</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Final invoice is generated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15</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Any error/mismatch is handled by financial manager</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16</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a:effectLst/>
                        </a:rPr>
                        <a:t>Shipping notice created</a:t>
                      </a:r>
                      <a:endParaRPr lang="en-US" sz="1400">
                        <a:effectLst/>
                        <a:latin typeface="Calibri"/>
                        <a:ea typeface="Calibri"/>
                        <a:cs typeface="Times New Roman"/>
                      </a:endParaRPr>
                    </a:p>
                  </a:txBody>
                  <a:tcPr marL="81393" marR="81393" marT="0" marB="0"/>
                </a:tc>
              </a:tr>
              <a:tr h="234985">
                <a:tc>
                  <a:txBody>
                    <a:bodyPr/>
                    <a:lstStyle/>
                    <a:p>
                      <a:pPr>
                        <a:lnSpc>
                          <a:spcPct val="115000"/>
                        </a:lnSpc>
                        <a:spcAft>
                          <a:spcPts val="0"/>
                        </a:spcAft>
                      </a:pPr>
                      <a:r>
                        <a:rPr lang="en-US" sz="1400">
                          <a:effectLst/>
                        </a:rPr>
                        <a:t>17</a:t>
                      </a:r>
                      <a:endParaRPr lang="en-US" sz="1400">
                        <a:effectLst/>
                        <a:latin typeface="Calibri"/>
                        <a:ea typeface="Calibri"/>
                        <a:cs typeface="Times New Roman"/>
                      </a:endParaRPr>
                    </a:p>
                  </a:txBody>
                  <a:tcPr marL="81393" marR="81393" marT="0" marB="0"/>
                </a:tc>
                <a:tc>
                  <a:txBody>
                    <a:bodyPr/>
                    <a:lstStyle/>
                    <a:p>
                      <a:pPr>
                        <a:lnSpc>
                          <a:spcPct val="115000"/>
                        </a:lnSpc>
                        <a:spcAft>
                          <a:spcPts val="0"/>
                        </a:spcAft>
                      </a:pPr>
                      <a:r>
                        <a:rPr lang="en-US" sz="1400" dirty="0">
                          <a:effectLst/>
                        </a:rPr>
                        <a:t>Following the carrier the item is deliver and process is ended</a:t>
                      </a:r>
                      <a:endParaRPr lang="en-US" sz="1400" dirty="0">
                        <a:effectLst/>
                        <a:latin typeface="Calibri"/>
                        <a:ea typeface="Calibri"/>
                        <a:cs typeface="Times New Roman"/>
                      </a:endParaRPr>
                    </a:p>
                  </a:txBody>
                  <a:tcPr marL="81393" marR="81393" marT="0" marB="0"/>
                </a:tc>
              </a:tr>
            </a:tbl>
          </a:graphicData>
        </a:graphic>
      </p:graphicFrame>
      <p:sp>
        <p:nvSpPr>
          <p:cNvPr id="3" name="Title 2"/>
          <p:cNvSpPr>
            <a:spLocks noGrp="1"/>
          </p:cNvSpPr>
          <p:nvPr>
            <p:ph type="title"/>
          </p:nvPr>
        </p:nvSpPr>
        <p:spPr/>
        <p:txBody>
          <a:bodyPr>
            <a:normAutofit fontScale="90000"/>
          </a:bodyPr>
          <a:lstStyle/>
          <a:p>
            <a:r>
              <a:rPr lang="en-US" b="1" dirty="0"/>
              <a:t>Activities Flow for order fulfillment process </a:t>
            </a:r>
            <a:r>
              <a:rPr lang="en-US" b="1" dirty="0" smtClean="0"/>
              <a:t>;From Financial to Customer</a:t>
            </a:r>
            <a:endParaRPr lang="en-US" dirty="0"/>
          </a:p>
        </p:txBody>
      </p:sp>
    </p:spTree>
    <p:extLst>
      <p:ext uri="{BB962C8B-B14F-4D97-AF65-F5344CB8AC3E}">
        <p14:creationId xmlns:p14="http://schemas.microsoft.com/office/powerpoint/2010/main" val="1870751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IN" dirty="0" smtClean="0"/>
              <a:t>`</a:t>
            </a:r>
            <a:endParaRPr lang="en-US" dirty="0"/>
          </a:p>
        </p:txBody>
      </p:sp>
      <p:pic>
        <p:nvPicPr>
          <p:cNvPr id="2050" name="Picture 2" descr="binay_540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9144000" cy="705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989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Ticket </a:t>
            </a:r>
            <a:r>
              <a:rPr lang="en-US" dirty="0"/>
              <a:t>send from finance to logistics’ warehouse</a:t>
            </a:r>
          </a:p>
          <a:p>
            <a:r>
              <a:rPr lang="en-US" dirty="0" smtClean="0"/>
              <a:t>Warehouse </a:t>
            </a:r>
            <a:r>
              <a:rPr lang="en-US" dirty="0"/>
              <a:t>completed picking ticket and forward it to shipping department</a:t>
            </a:r>
          </a:p>
          <a:p>
            <a:r>
              <a:rPr lang="en-US" dirty="0" smtClean="0"/>
              <a:t> </a:t>
            </a:r>
            <a:r>
              <a:rPr lang="en-US" dirty="0"/>
              <a:t>Shipping department send delivery date to the marketing department and the marketing</a:t>
            </a:r>
          </a:p>
          <a:p>
            <a:r>
              <a:rPr lang="en-US" dirty="0"/>
              <a:t>department contact with the customer in order to tell delivery date</a:t>
            </a:r>
          </a:p>
          <a:p>
            <a:r>
              <a:rPr lang="en-US" dirty="0" smtClean="0"/>
              <a:t>Shipping </a:t>
            </a:r>
            <a:r>
              <a:rPr lang="en-US" dirty="0"/>
              <a:t>department send shipping notice to the finance and marketing department when</a:t>
            </a:r>
          </a:p>
          <a:p>
            <a:r>
              <a:rPr lang="en-US" dirty="0"/>
              <a:t>the order send to the carrier.</a:t>
            </a:r>
          </a:p>
          <a:p>
            <a:r>
              <a:rPr lang="en-US" dirty="0" smtClean="0"/>
              <a:t>Finally</a:t>
            </a:r>
            <a:r>
              <a:rPr lang="en-US" dirty="0"/>
              <a:t>, when the carrier delivered the order to the customer, the carrier send the delivery</a:t>
            </a:r>
          </a:p>
          <a:p>
            <a:r>
              <a:rPr lang="en-US" dirty="0"/>
              <a:t>confirmation to the marketing department.</a:t>
            </a:r>
          </a:p>
        </p:txBody>
      </p:sp>
      <p:sp>
        <p:nvSpPr>
          <p:cNvPr id="3" name="Title 2"/>
          <p:cNvSpPr>
            <a:spLocks noGrp="1"/>
          </p:cNvSpPr>
          <p:nvPr>
            <p:ph type="title"/>
          </p:nvPr>
        </p:nvSpPr>
        <p:spPr/>
        <p:txBody>
          <a:bodyPr>
            <a:normAutofit fontScale="90000"/>
          </a:bodyPr>
          <a:lstStyle/>
          <a:p>
            <a:r>
              <a:rPr lang="en-US" b="1" dirty="0"/>
              <a:t>Activities Flow for order fulfillment process ;From L</a:t>
            </a:r>
            <a:r>
              <a:rPr lang="en-US" b="1" dirty="0" smtClean="0"/>
              <a:t>ogistic </a:t>
            </a:r>
            <a:r>
              <a:rPr lang="en-US" b="1" dirty="0"/>
              <a:t>to Customer</a:t>
            </a:r>
            <a:endParaRPr lang="en-US" dirty="0"/>
          </a:p>
        </p:txBody>
      </p:sp>
    </p:spTree>
    <p:extLst>
      <p:ext uri="{BB962C8B-B14F-4D97-AF65-F5344CB8AC3E}">
        <p14:creationId xmlns:p14="http://schemas.microsoft.com/office/powerpoint/2010/main" val="3429302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098" name="Picture 2" descr="C:\Users\binay\Downloads\Logistic 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24"/>
            <a:ext cx="9900592" cy="669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84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Capture and Document. The </a:t>
            </a:r>
            <a:r>
              <a:rPr lang="en-US" b="1" dirty="0"/>
              <a:t>BPMN</a:t>
            </a:r>
            <a:r>
              <a:rPr lang="en-US" dirty="0"/>
              <a:t> modeling standard provides the ability for business analysts to capture and document business processes from different sources in a clear and consistent way. </a:t>
            </a:r>
            <a:r>
              <a:rPr lang="en-US" dirty="0" smtClean="0"/>
              <a:t> </a:t>
            </a:r>
            <a:endParaRPr lang="en-US" dirty="0"/>
          </a:p>
          <a:p>
            <a:r>
              <a:rPr lang="en-US" dirty="0"/>
              <a:t>Communicate and Collaborate. </a:t>
            </a:r>
          </a:p>
          <a:p>
            <a:r>
              <a:rPr lang="en-US" dirty="0"/>
              <a:t>Analyze and Execute. </a:t>
            </a:r>
            <a:r>
              <a:rPr lang="en-US" dirty="0" smtClean="0"/>
              <a:t>.</a:t>
            </a:r>
            <a:endParaRPr lang="en-US" dirty="0"/>
          </a:p>
          <a:p>
            <a:r>
              <a:rPr lang="en-US" dirty="0"/>
              <a:t>Improve Process Performance.</a:t>
            </a:r>
          </a:p>
          <a:p>
            <a:endParaRPr lang="en-US" dirty="0"/>
          </a:p>
        </p:txBody>
      </p:sp>
      <p:sp>
        <p:nvSpPr>
          <p:cNvPr id="3" name="Title 2"/>
          <p:cNvSpPr>
            <a:spLocks noGrp="1"/>
          </p:cNvSpPr>
          <p:nvPr>
            <p:ph type="title"/>
          </p:nvPr>
        </p:nvSpPr>
        <p:spPr/>
        <p:txBody>
          <a:bodyPr>
            <a:normAutofit fontScale="90000"/>
          </a:bodyPr>
          <a:lstStyle/>
          <a:p>
            <a:r>
              <a:rPr lang="en-IN" dirty="0" smtClean="0"/>
              <a:t>Benefits</a:t>
            </a:r>
            <a:br>
              <a:rPr lang="en-IN" dirty="0" smtClean="0"/>
            </a:br>
            <a:endParaRPr lang="en-US" dirty="0"/>
          </a:p>
        </p:txBody>
      </p:sp>
    </p:spTree>
    <p:extLst>
      <p:ext uri="{BB962C8B-B14F-4D97-AF65-F5344CB8AC3E}">
        <p14:creationId xmlns:p14="http://schemas.microsoft.com/office/powerpoint/2010/main" val="631175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26</TotalTime>
  <Words>555</Words>
  <Application>Microsoft Office PowerPoint</Application>
  <PresentationFormat>On-screen Show (4:3)</PresentationFormat>
  <Paragraphs>70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ITECH 5404 Business Process Analytics and Change </vt:lpstr>
      <vt:lpstr>BPM</vt:lpstr>
      <vt:lpstr>Activities Flow for order fulfillment process from supplier end to logistic </vt:lpstr>
      <vt:lpstr>PowerPoint Presentation</vt:lpstr>
      <vt:lpstr>Activities Flow for order fulfillment process ;From Financial to Customer</vt:lpstr>
      <vt:lpstr>`</vt:lpstr>
      <vt:lpstr>Activities Flow for order fulfillment process ;From Logistic to Customer</vt:lpstr>
      <vt:lpstr>PowerPoint Presentation</vt:lpstr>
      <vt:lpstr>Benefits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ITECH 5404 Business Process Analytics and Change</dc:title>
  <dc:creator>binay maharjan</dc:creator>
  <cp:lastModifiedBy>binay maharjan</cp:lastModifiedBy>
  <cp:revision>4</cp:revision>
  <dcterms:created xsi:type="dcterms:W3CDTF">2019-09-22T13:00:42Z</dcterms:created>
  <dcterms:modified xsi:type="dcterms:W3CDTF">2019-09-22T13:26:50Z</dcterms:modified>
</cp:coreProperties>
</file>