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handoutMasterIdLst>
    <p:handoutMasterId r:id="rId29"/>
  </p:handoutMasterIdLst>
  <p:sldIdLst>
    <p:sldId id="256" r:id="rId4"/>
    <p:sldId id="268" r:id="rId5"/>
    <p:sldId id="257" r:id="rId6"/>
    <p:sldId id="258" r:id="rId7"/>
    <p:sldId id="259" r:id="rId8"/>
    <p:sldId id="260" r:id="rId9"/>
    <p:sldId id="271" r:id="rId10"/>
    <p:sldId id="261" r:id="rId11"/>
    <p:sldId id="281" r:id="rId12"/>
    <p:sldId id="286" r:id="rId13"/>
    <p:sldId id="280" r:id="rId14"/>
    <p:sldId id="287" r:id="rId15"/>
    <p:sldId id="273" r:id="rId16"/>
    <p:sldId id="265" r:id="rId17"/>
    <p:sldId id="264" r:id="rId18"/>
    <p:sldId id="263" r:id="rId19"/>
    <p:sldId id="276" r:id="rId20"/>
    <p:sldId id="275" r:id="rId21"/>
    <p:sldId id="270" r:id="rId22"/>
    <p:sldId id="282" r:id="rId23"/>
    <p:sldId id="288" r:id="rId24"/>
    <p:sldId id="289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94660"/>
  </p:normalViewPr>
  <p:slideViewPr>
    <p:cSldViewPr>
      <p:cViewPr>
        <p:scale>
          <a:sx n="62" d="100"/>
          <a:sy n="62" d="100"/>
        </p:scale>
        <p:origin x="-73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94258-6DA5-4154-A84A-258F6C89E327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B6C75-CE8B-4B93-AE4D-C5B479250D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8338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A450-F8D1-4A2E-92C3-ECB2BAF7316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24174-D1C7-4257-8D19-F89F3737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09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4174-D1C7-4257-8D19-F89F3737E4A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9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4174-D1C7-4257-8D19-F89F3737E4A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4036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prstClr val="black"/>
                </a:solidFill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50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prstClr val="black"/>
                </a:solidFill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76-6651-41A2-B7C0-7A477F97235A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1190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F26-2E83-4885-865C-90F757A78675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5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0B6A-7A9A-4B78-9B62-5F0073D2F62E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2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426A5F-E535-4C1C-99A4-D67BE23959B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620699-BF46-44F5-88DE-736522CDDE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5969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0CD2D0-10E9-4466-A508-423519213B0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6996FF-D0D9-44A5-9B2C-D4F02C1DCE5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1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33B0EC-CC1C-4835-829D-95815D95020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8CA8AF-08D1-446D-9A6F-C09FA9F1C13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49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1505A3-8636-448F-AEF5-24DDCABA938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49574B-5FE2-4147-B6A0-70895E1DC60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58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98122D-0CD1-4EB5-B476-A35F0F2D9DB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BA1197-A031-44A2-A3AE-72170233E09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51E890F-6583-4783-B645-F214CB5005E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49AB56-DBD7-4F37-AF17-A427912E9BF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88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85EC8C-59D1-44A6-B026-7E351FAD1C3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A10233-F1C5-4A60-84F9-A9297E4274F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58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F1B7B3-0537-4AA1-850C-D9A82126A2F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C4179B-2F72-4F14-B871-4298DF3C183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3F67-257B-4F9D-A01F-ABC17328963B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32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35E03A-61D3-4ADB-9025-9A8BDE49389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82BFCA-3707-4AE2-A26C-8B1A495BCFA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93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821319-0FFE-484A-8885-A45D5926468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3E498F8-5E19-457A-BB72-A55605D2E06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3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C58BD3-8D39-4182-9BED-9097418768C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235EA4-E7C5-4DA8-81D5-D3CF1C260D6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68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426A5F-E535-4C1C-99A4-D67BE23959B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620699-BF46-44F5-88DE-736522CDDE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2231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0CD2D0-10E9-4466-A508-423519213B0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6996FF-D0D9-44A5-9B2C-D4F02C1DCE5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82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33B0EC-CC1C-4835-829D-95815D95020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8CA8AF-08D1-446D-9A6F-C09FA9F1C13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72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1505A3-8636-448F-AEF5-24DDCABA938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49574B-5FE2-4147-B6A0-70895E1DC60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52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98122D-0CD1-4EB5-B476-A35F0F2D9DB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BA1197-A031-44A2-A3AE-72170233E09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48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51E890F-6583-4783-B645-F214CB5005E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49AB56-DBD7-4F37-AF17-A427912E9BF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49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85EC8C-59D1-44A6-B026-7E351FAD1C3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A10233-F1C5-4A60-84F9-A9297E4274F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D4-E214-4C3F-B7F7-F2408594899D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9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F1B7B3-0537-4AA1-850C-D9A82126A2F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C4179B-2F72-4F14-B871-4298DF3C183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29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35E03A-61D3-4ADB-9025-9A8BDE49389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82BFCA-3707-4AE2-A26C-8B1A495BCFA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330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821319-0FFE-484A-8885-A45D5926468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3E498F8-5E19-457A-BB72-A55605D2E06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701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C58BD3-8D39-4182-9BED-9097418768C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235EA4-E7C5-4DA8-81D5-D3CF1C260D6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9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6E35-E4FB-48A8-B948-F01DE515796D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1772-4938-457F-96E4-DB1FC867AF7C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FFB-B8BB-4336-9FD8-0BA56877C333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B7A-5B0B-4F5A-AA47-89E1B791F78C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F62-3751-4D8E-B677-4884DB837BB9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AFF4-4095-426C-A4FB-2C5B4B9D02DB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D285-40C1-4F93-B1D3-A5EC87E95909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0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20"/>
          <p:cNvSpPr txBox="1">
            <a:spLocks noChangeArrowheads="1"/>
          </p:cNvSpPr>
          <p:nvPr/>
        </p:nvSpPr>
        <p:spPr bwMode="auto">
          <a:xfrm>
            <a:off x="285750" y="6597650"/>
            <a:ext cx="121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30D44-4FF9-405F-B5B6-0B9ED888DB36}" type="datetime4">
              <a:rPr lang="en-US" sz="8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November 1, 2017</a:t>
            </a:fld>
            <a:endParaRPr lang="en-US" sz="800" smtClean="0">
              <a:solidFill>
                <a:srgbClr val="7F7F7F"/>
              </a:solidFill>
              <a:latin typeface="Candara" pitchFamily="34" charset="0"/>
              <a:cs typeface="Arial" charset="0"/>
            </a:endParaRP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271588" y="6597650"/>
            <a:ext cx="1431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t>Proprietary and Confidential 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gray">
          <a:xfrm>
            <a:off x="2749550" y="6630988"/>
            <a:ext cx="238125" cy="139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smtClean="0">
                <a:solidFill>
                  <a:srgbClr val="1F497D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 </a:t>
            </a:r>
            <a:fld id="{AC5FB86D-802E-452A-958F-699028CC8D84}" type="slidenum">
              <a:rPr lang="en-US" sz="9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t> </a:t>
            </a:r>
            <a:r>
              <a:rPr lang="en-US" sz="800" smtClean="0">
                <a:solidFill>
                  <a:srgbClr val="1F497D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</a:t>
            </a:r>
          </a:p>
        </p:txBody>
      </p:sp>
      <p:pic>
        <p:nvPicPr>
          <p:cNvPr id="1031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270625"/>
            <a:ext cx="1036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3363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475" y="6583363"/>
            <a:ext cx="0" cy="231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700" y="6583363"/>
            <a:ext cx="0" cy="231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60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charset="0"/>
        <a:buChar char="•"/>
        <a:defRPr b="1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charset="0"/>
        <a:buChar char="–"/>
        <a:defRPr sz="1600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charset="0"/>
        <a:buChar char="•"/>
        <a:defRPr sz="1200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0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20"/>
          <p:cNvSpPr txBox="1">
            <a:spLocks noChangeArrowheads="1"/>
          </p:cNvSpPr>
          <p:nvPr/>
        </p:nvSpPr>
        <p:spPr bwMode="auto">
          <a:xfrm>
            <a:off x="285750" y="6597650"/>
            <a:ext cx="121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30D44-4FF9-405F-B5B6-0B9ED888DB36}" type="datetime4">
              <a:rPr lang="en-US" sz="8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November 1, 2017</a:t>
            </a:fld>
            <a:endParaRPr lang="en-US" sz="800" smtClean="0">
              <a:solidFill>
                <a:srgbClr val="7F7F7F"/>
              </a:solidFill>
              <a:latin typeface="Candara" pitchFamily="34" charset="0"/>
              <a:cs typeface="Arial" charset="0"/>
            </a:endParaRP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271588" y="6597650"/>
            <a:ext cx="1431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t>Proprietary and Confidential 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gray">
          <a:xfrm>
            <a:off x="2749550" y="6630988"/>
            <a:ext cx="238125" cy="139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smtClean="0">
                <a:solidFill>
                  <a:srgbClr val="1F497D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 </a:t>
            </a:r>
            <a:fld id="{AC5FB86D-802E-452A-958F-699028CC8D84}" type="slidenum">
              <a:rPr lang="en-US" sz="9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t> </a:t>
            </a:r>
            <a:r>
              <a:rPr lang="en-US" sz="800" smtClean="0">
                <a:solidFill>
                  <a:srgbClr val="1F497D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</a:t>
            </a:r>
          </a:p>
        </p:txBody>
      </p:sp>
      <p:pic>
        <p:nvPicPr>
          <p:cNvPr id="1031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270625"/>
            <a:ext cx="1036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3363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475" y="6583363"/>
            <a:ext cx="0" cy="231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700" y="6583363"/>
            <a:ext cx="0" cy="231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60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charset="0"/>
        <a:buChar char="•"/>
        <a:defRPr b="1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charset="0"/>
        <a:buChar char="–"/>
        <a:defRPr sz="1600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charset="0"/>
        <a:buChar char="•"/>
        <a:defRPr sz="1200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ONLINE BANKING SYSTEM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KATHIRESAN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All Accounts:</a:t>
            </a:r>
          </a:p>
          <a:p>
            <a:pPr marL="125730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displays the transaction details of all account on daily /monthly/yearly basis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457200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mini/detailed Statement Page</a:t>
            </a:r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change in communication address/mobile number for bank account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Chequebook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 </a:t>
            </a:r>
            <a:r>
              <a:rPr lang="en-US" alt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7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 View mini/detailed Statement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age:</a:t>
            </a:r>
          </a:p>
          <a:p>
            <a:pPr lvl="2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Statement:</a:t>
            </a:r>
          </a:p>
          <a:p>
            <a:pPr lvl="3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last 10 transactions </a:t>
            </a: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Detailed Statement:</a:t>
            </a:r>
          </a:p>
          <a:p>
            <a:pPr lvl="3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transaction details for the period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  <a:p>
            <a:pPr marL="137160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 can have multiple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accounts. </a:t>
            </a:r>
            <a:r>
              <a:rPr lang="en-US" sz="2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He/She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should be able to view statements of all his/her accounts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II. 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change in communication 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address/mobile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number for bank account 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page:</a:t>
            </a:r>
          </a:p>
          <a:p>
            <a:pPr marL="114300" indent="0">
              <a:buNone/>
            </a:pP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Displays current communication and Mobile  number details and allows the user to change the address of communication and mobile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number</a:t>
            </a:r>
          </a:p>
          <a:p>
            <a:pPr marL="5715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III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Request for </a:t>
            </a:r>
            <a:r>
              <a:rPr lang="en-US" sz="22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200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hequebook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7150" indent="0">
              <a:buNone/>
            </a:pPr>
            <a:endParaRPr 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Accepts the request and displays service request number.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chequebook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is always in Open state. Other valid states are dispatched, issued or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returned.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IV.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page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14300" indent="0">
              <a:buNone/>
            </a:pP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helps the user to know the status of the service requested like request for </a:t>
            </a:r>
            <a:r>
              <a:rPr lang="en-US" sz="2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should be displayed at the end of the page</a:t>
            </a:r>
          </a:p>
          <a:p>
            <a:pPr marL="0" indent="0">
              <a:buNone/>
            </a:pPr>
            <a:r>
              <a:rPr lang="en-US" alt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Fund Transfer page:</a:t>
            </a:r>
          </a:p>
          <a:p>
            <a:pPr marL="0" indent="0">
              <a:buNone/>
            </a:pPr>
            <a:endParaRPr lang="en-US" alt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own  bank account across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India: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Allows transferring from user’s own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accounts.</a:t>
            </a: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  This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displays two drop down boxes each listing out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accounts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that particular user. One is a 'from' dropdown box to select the account from which he/she want to transfer funds. The other is 'pay' dropdown box  to select the account to which he/she want to transfer the funds. </a:t>
            </a: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3" indent="0">
              <a:buNone/>
            </a:pP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2" indent="-457200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 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of same bank across I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ndia:</a:t>
            </a:r>
          </a:p>
          <a:p>
            <a:pPr marL="400050" lvl="2" indent="0">
              <a:buNone/>
            </a:pP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IN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Funds can be transferred to other accounts of the same bank </a:t>
            </a:r>
            <a:r>
              <a:rPr lang="en-IN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14450" lvl="3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the payee (person user want to pay to) from the list of payees in the drop down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857250" lvl="2" indent="0">
              <a:buNone/>
            </a:pP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  Click 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Pay button: user will be prompted to enter the transaction amount and transaction password.  On entering the correct transaction password, transaction will be completed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 amount of funds that can be transferred per day is </a:t>
            </a:r>
            <a:r>
              <a:rPr lang="en-US" sz="2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Rs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10 lakhs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is no limit on Funds transfer to “your own Bank Account”.</a:t>
            </a: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VI. 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Password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change option allows the user to provide a new password for login.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7116763" cy="4953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Account Holder Module</a:t>
            </a:r>
            <a:endParaRPr lang="en-US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449388" y="2212975"/>
            <a:ext cx="406400" cy="4508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1652588" y="2663825"/>
            <a:ext cx="0" cy="8556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493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525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3477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25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7388" y="2938463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17"/>
          <p:cNvSpPr txBox="1">
            <a:spLocks noChangeArrowheads="1"/>
          </p:cNvSpPr>
          <p:nvPr/>
        </p:nvSpPr>
        <p:spPr bwMode="auto">
          <a:xfrm>
            <a:off x="3643313" y="27606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smtClean="0">
                <a:solidFill>
                  <a:srgbClr val="1F497D"/>
                </a:solidFill>
                <a:latin typeface="Arial" charset="0"/>
                <a:cs typeface="Arial" charset="0"/>
              </a:rPr>
              <a:t>Login</a:t>
            </a:r>
          </a:p>
        </p:txBody>
      </p:sp>
      <p:sp>
        <p:nvSpPr>
          <p:cNvPr id="19467" name="TextBox 18"/>
          <p:cNvSpPr txBox="1">
            <a:spLocks noChangeArrowheads="1"/>
          </p:cNvSpPr>
          <p:nvPr/>
        </p:nvSpPr>
        <p:spPr bwMode="auto">
          <a:xfrm>
            <a:off x="6399213" y="2773363"/>
            <a:ext cx="14621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Fund Transfer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56138" y="2954338"/>
            <a:ext cx="1601787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2"/>
          <p:cNvSpPr txBox="1">
            <a:spLocks noChangeArrowheads="1"/>
          </p:cNvSpPr>
          <p:nvPr/>
        </p:nvSpPr>
        <p:spPr bwMode="auto">
          <a:xfrm>
            <a:off x="784225" y="3741738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Account Holder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42063" y="3926404"/>
            <a:ext cx="2343149" cy="8302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for Change in Address/Mobile No.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4315" y="5280660"/>
            <a:ext cx="2514600" cy="723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for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Chequebook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74" name="TextBox 18"/>
          <p:cNvSpPr txBox="1">
            <a:spLocks noChangeArrowheads="1"/>
          </p:cNvSpPr>
          <p:nvPr/>
        </p:nvSpPr>
        <p:spPr bwMode="auto">
          <a:xfrm>
            <a:off x="5981700" y="1843088"/>
            <a:ext cx="1719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View Statements</a:t>
            </a:r>
          </a:p>
        </p:txBody>
      </p:sp>
      <p:cxnSp>
        <p:nvCxnSpPr>
          <p:cNvPr id="20" name="Straight Arrow Connector 19"/>
          <p:cNvCxnSpPr>
            <a:endCxn id="19474" idx="1"/>
          </p:cNvCxnSpPr>
          <p:nvPr/>
        </p:nvCxnSpPr>
        <p:spPr>
          <a:xfrm flipV="1">
            <a:off x="4703763" y="2012365"/>
            <a:ext cx="1277937" cy="79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57031" y="1219200"/>
            <a:ext cx="284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Service Request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56138" y="1557754"/>
            <a:ext cx="800893" cy="120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56138" y="3091656"/>
            <a:ext cx="1601787" cy="1249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56138" y="3130550"/>
            <a:ext cx="1211262" cy="215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61345" y="6004560"/>
            <a:ext cx="1130255" cy="777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7116763" cy="58737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Bank Admin Module</a:t>
            </a:r>
            <a:endParaRPr lang="en-US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449388" y="2212975"/>
            <a:ext cx="406400" cy="4508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1652588" y="2663825"/>
            <a:ext cx="0" cy="8556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493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525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3477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25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7388" y="2938463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7"/>
          <p:cNvSpPr txBox="1">
            <a:spLocks noChangeArrowheads="1"/>
          </p:cNvSpPr>
          <p:nvPr/>
        </p:nvSpPr>
        <p:spPr bwMode="auto">
          <a:xfrm>
            <a:off x="3643313" y="27606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Login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56138" y="2954338"/>
            <a:ext cx="1062037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2"/>
          <p:cNvSpPr txBox="1">
            <a:spLocks noChangeArrowheads="1"/>
          </p:cNvSpPr>
          <p:nvPr/>
        </p:nvSpPr>
        <p:spPr bwMode="auto">
          <a:xfrm>
            <a:off x="1233488" y="3749675"/>
            <a:ext cx="838200" cy="3683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Admin</a:t>
            </a:r>
          </a:p>
        </p:txBody>
      </p:sp>
      <p:sp>
        <p:nvSpPr>
          <p:cNvPr id="20493" name="TextBox 22"/>
          <p:cNvSpPr txBox="1">
            <a:spLocks noChangeArrowheads="1"/>
          </p:cNvSpPr>
          <p:nvPr/>
        </p:nvSpPr>
        <p:spPr bwMode="auto">
          <a:xfrm>
            <a:off x="3862388" y="4598988"/>
            <a:ext cx="2649537" cy="58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View Reports of Overall Transactions</a:t>
            </a:r>
            <a:endParaRPr lang="en-US" altLang="en-US" b="0" dirty="0" smtClean="0">
              <a:solidFill>
                <a:srgbClr val="1F497D"/>
              </a:solidFill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20490" idx="2"/>
          </p:cNvCxnSpPr>
          <p:nvPr/>
        </p:nvCxnSpPr>
        <p:spPr>
          <a:xfrm>
            <a:off x="4017963" y="3130550"/>
            <a:ext cx="84931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03265" y="2673350"/>
            <a:ext cx="1597025" cy="642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Account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13" y="990600"/>
            <a:ext cx="2389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Update/Delete Account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17963" y="1329154"/>
            <a:ext cx="1316037" cy="133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6001385"/>
            <a:ext cx="115252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1"/>
            <a:ext cx="6767957" cy="53534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		</a:t>
            </a:r>
            <a:r>
              <a:rPr lang="en-US" sz="36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TEAM MEMBERS</a:t>
            </a:r>
            <a:endParaRPr lang="en-US" sz="36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BINDU ANJANAPPA </a:t>
            </a:r>
            <a:r>
              <a:rPr lang="en-US" sz="2800" dirty="0" smtClean="0"/>
              <a:t>(</a:t>
            </a:r>
            <a:r>
              <a:rPr lang="en-US" sz="2800" dirty="0"/>
              <a:t>Configuration Manager</a:t>
            </a:r>
            <a:r>
              <a:rPr lang="en-US" sz="2800" dirty="0" smtClean="0"/>
              <a:t>)</a:t>
            </a:r>
            <a:endParaRPr lang="en-US" sz="28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a typeface="Segoe UI" panose="020B0502040204020203" pitchFamily="34" charset="0"/>
                <a:cs typeface="Segoe UI" panose="020B0502040204020203" pitchFamily="34" charset="0"/>
              </a:rPr>
              <a:t>ABHIJEET ANAND</a:t>
            </a:r>
            <a:endParaRPr lang="en-US" sz="28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AVINASH RAMESH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JYOTSNA SURVE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a typeface="Segoe UI" panose="020B0502040204020203" pitchFamily="34" charset="0"/>
                <a:cs typeface="Segoe UI" panose="020B0502040204020203" pitchFamily="34" charset="0"/>
              </a:rPr>
              <a:t>RISHABH </a:t>
            </a: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WAYKOLE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ROHIT KANOJIA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SEQUENCE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7315200" cy="4724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09906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Account Holder: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110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CLASS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9906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Account Holder: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b="5682"/>
          <a:stretch/>
        </p:blipFill>
        <p:spPr>
          <a:xfrm>
            <a:off x="335280" y="1762007"/>
            <a:ext cx="8519160" cy="48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CLASS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9906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Bank Admin: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263"/>
            <a:ext cx="9144000" cy="36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ndara"/>
              </a:rPr>
              <a:t>Q &amp; </a:t>
            </a:r>
            <a:r>
              <a:rPr lang="en-US" b="1" dirty="0" smtClean="0">
                <a:solidFill>
                  <a:srgbClr val="000000"/>
                </a:solidFill>
                <a:latin typeface="Candara"/>
              </a:rPr>
              <a:t>A</a:t>
            </a:r>
            <a:endParaRPr lang="en-US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2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ndara"/>
              </a:rPr>
              <a:t>THANK </a:t>
            </a:r>
            <a:r>
              <a:rPr lang="en-US" b="1" dirty="0" smtClean="0">
                <a:solidFill>
                  <a:srgbClr val="000000"/>
                </a:solidFill>
                <a:latin typeface="Candara"/>
              </a:rPr>
              <a:t>YOU</a:t>
            </a:r>
            <a:endParaRPr lang="en-US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6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OBJECTIVES</a:t>
            </a:r>
            <a:endParaRPr lang="en-US" sz="36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PROJECT CONCEPTION</a:t>
            </a: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="1" cap="small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FUNCTIONAL COMPONENTS OF THE PROJECT</a:t>
            </a:r>
          </a:p>
          <a:p>
            <a:pPr marL="0" indent="0">
              <a:buNone/>
            </a:pP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UML </a:t>
            </a: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DIAGRAMS</a:t>
            </a:r>
            <a:endParaRPr lang="en-US" sz="28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PROJECT  CONCEPTION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project aims at developing an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Banking</a:t>
            </a: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(OBS)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Account holders and Bank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 which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enables customers of a bank or other financial institution to conduct a range of financial transactions through the financial institution websites.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is an integrated system that contains the Bank Admin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</a:t>
            </a: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</a:t>
            </a: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element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FUNCTIONAL COMPONENTS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two categories of people who would access the system viz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into the system using his/her credentials.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Mini /Detailed statement of  all the accounts (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Multiple accounts, 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any can be viewed)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cheque book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new Account upon request.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Can view the reports of overall transactions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daily/monthly/quarterly/yearly 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basis.</a:t>
            </a: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</a:t>
            </a:r>
            <a:r>
              <a:rPr lang="en-US" sz="2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</a:t>
            </a:r>
          </a:p>
          <a:p>
            <a:pPr marL="1257300" lvl="2" indent="-457200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 Page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2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 /Detailed statement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lvl="2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hequebook</a:t>
            </a: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password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0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Account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transactions of all accounts</a:t>
            </a:r>
          </a:p>
          <a:p>
            <a:pPr marL="1428750" lvl="2" indent="-514350">
              <a:buFont typeface="+mj-lt"/>
              <a:buAutoNum type="romanLcPeriod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>
            <a:noAutofit/>
          </a:bodyPr>
          <a:lstStyle/>
          <a:p>
            <a:pPr marL="514350" indent="-514350">
              <a:buAutoNum type="romanUcPeriod"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In:</a:t>
            </a:r>
          </a:p>
          <a:p>
            <a:pPr marL="0" indent="0">
              <a:buNone/>
            </a:pPr>
            <a:endParaRPr 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</a:t>
            </a:r>
            <a:r>
              <a:rPr lang="en-US" alt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 is common for all the users of the </a:t>
            </a: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viz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Bank 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</a:t>
            </a:r>
            <a:endParaRPr lang="en-US" alt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functionalities </a:t>
            </a:r>
            <a:r>
              <a:rPr lang="en-US" alt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login module are as </a:t>
            </a: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follows: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Taking </a:t>
            </a:r>
            <a:r>
              <a:rPr lang="en-US" alt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credentials from the </a:t>
            </a: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user.</a:t>
            </a:r>
            <a:endParaRPr lang="en-US" alt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alt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credentials are wrong, show appropriate message</a:t>
            </a: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than 3 attempts must lock </a:t>
            </a: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account.</a:t>
            </a:r>
            <a:endParaRPr lang="en-US" alt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login succeeds, user will be navigated to his/her respective page as per his/her role.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0">
              <a:buNone/>
              <a:defRPr/>
            </a:pPr>
            <a:r>
              <a:rPr lang="en-US" sz="2200" dirty="0" smtClean="0"/>
              <a:t>4</a:t>
            </a:r>
            <a:r>
              <a:rPr lang="en-US" sz="2200" dirty="0"/>
              <a:t>.	Forgot password option:</a:t>
            </a:r>
          </a:p>
          <a:p>
            <a:pPr lvl="2"/>
            <a:r>
              <a:rPr lang="en-US" sz="2200" dirty="0"/>
              <a:t>This should ask the user to answer a specific question which was specified during registration.</a:t>
            </a:r>
          </a:p>
          <a:p>
            <a:pPr lvl="2"/>
            <a:r>
              <a:rPr lang="en-US" sz="2200" dirty="0"/>
              <a:t>On answering the security question correctly, a new login password is generated, which is sent to the user via email. </a:t>
            </a:r>
          </a:p>
          <a:p>
            <a:pPr marL="0" indent="0">
              <a:buNone/>
            </a:pPr>
            <a:endParaRPr 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II.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New Account Page:</a:t>
            </a:r>
          </a:p>
          <a:p>
            <a:pPr marL="125730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page must accept account holder name, address, mobile number, email-id, account type ,opening balance and generate the account number 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1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703</Words>
  <Application>Microsoft Office PowerPoint</Application>
  <PresentationFormat>On-screen Show (4:3)</PresentationFormat>
  <Paragraphs>160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1_Office Theme</vt:lpstr>
      <vt:lpstr>2_Office Theme</vt:lpstr>
      <vt:lpstr>ONLINE BANKING SYSTEM</vt:lpstr>
      <vt:lpstr>  TEAM MEMBERS</vt:lpstr>
      <vt:lpstr>   OBJECTIVES</vt:lpstr>
      <vt:lpstr>  PROJECT  CONCEPTION</vt:lpstr>
      <vt:lpstr>     FUNCTIONAL COMPONENTS</vt:lpstr>
      <vt:lpstr>   MODULES</vt:lpstr>
      <vt:lpstr>PowerPoint Presentation</vt:lpstr>
      <vt:lpstr>   MODULES(contd.)</vt:lpstr>
      <vt:lpstr>PowerPoint Presentation</vt:lpstr>
      <vt:lpstr>  MODULES(contd.)</vt:lpstr>
      <vt:lpstr>PowerPoint Presentation</vt:lpstr>
      <vt:lpstr>  MODULES(contd.)</vt:lpstr>
      <vt:lpstr>  MODULES(contd.)</vt:lpstr>
      <vt:lpstr>  MODULES(contd.)</vt:lpstr>
      <vt:lpstr>  MODULES(contd.)</vt:lpstr>
      <vt:lpstr>  MODULES(contd.)</vt:lpstr>
      <vt:lpstr>    Account Holder Module</vt:lpstr>
      <vt:lpstr>    Bank Admin Module</vt:lpstr>
      <vt:lpstr>  USECASE DIAGRAM</vt:lpstr>
      <vt:lpstr>PowerPoint Presentation</vt:lpstr>
      <vt:lpstr>PowerPoint Presentation</vt:lpstr>
      <vt:lpstr>PowerPoint Presentation</vt:lpstr>
      <vt:lpstr>Q &amp; 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 MANAGEMENT  SYSTEM</dc:title>
  <dc:creator>BANERJEE, SAYANTANI</dc:creator>
  <cp:lastModifiedBy>Surve, Jyotsna</cp:lastModifiedBy>
  <cp:revision>194</cp:revision>
  <dcterms:created xsi:type="dcterms:W3CDTF">2017-10-20T07:23:26Z</dcterms:created>
  <dcterms:modified xsi:type="dcterms:W3CDTF">2017-11-01T04:37:57Z</dcterms:modified>
</cp:coreProperties>
</file>