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7" r:id="rId2"/>
    <p:sldId id="256" r:id="rId3"/>
    <p:sldId id="258" r:id="rId4"/>
    <p:sldId id="265" r:id="rId5"/>
    <p:sldId id="266" r:id="rId6"/>
    <p:sldId id="283" r:id="rId7"/>
    <p:sldId id="267" r:id="rId8"/>
    <p:sldId id="262" r:id="rId9"/>
    <p:sldId id="259" r:id="rId10"/>
    <p:sldId id="272" r:id="rId11"/>
    <p:sldId id="273" r:id="rId12"/>
    <p:sldId id="274" r:id="rId13"/>
    <p:sldId id="276" r:id="rId14"/>
    <p:sldId id="277" r:id="rId15"/>
    <p:sldId id="286" r:id="rId16"/>
    <p:sldId id="260" r:id="rId17"/>
    <p:sldId id="279" r:id="rId18"/>
    <p:sldId id="281" r:id="rId19"/>
    <p:sldId id="282" r:id="rId20"/>
    <p:sldId id="284" r:id="rId21"/>
    <p:sldId id="285" r:id="rId22"/>
  </p:sldIdLst>
  <p:sldSz cx="12192000" cy="6858000"/>
  <p:notesSz cx="6858000" cy="9144000"/>
  <p:embeddedFontLst>
    <p:embeddedFont>
      <p:font typeface="KoPub돋움체 Medium" panose="00000600000000000000" pitchFamily="2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카카오 Light" panose="020B0600000101010101" pitchFamily="50" charset="-127"/>
      <p:regular r:id="rId27"/>
    </p:embeddedFont>
    <p:embeddedFont>
      <p:font typeface="카카오 Regular" panose="020B0600000101010101" pitchFamily="50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2F2F2"/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51" d="100"/>
          <a:sy n="51" d="100"/>
        </p:scale>
        <p:origin x="102" y="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F438D-12B7-4935-A4F0-573C9223F991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C6269-D62A-4D6B-A286-A85B98054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736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6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24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44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97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27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8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45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53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50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2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6A64BE-3F5A-43CE-A6D5-5DF8AC0FCCAD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BBC93-3FF7-48EE-BF83-95D8A8FD6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40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ID-DGU/2020-1-OSSP1-OpenMind-1" TargetMode="External"/><Relationship Id="rId2" Type="http://schemas.openxmlformats.org/officeDocument/2006/relationships/hyperlink" Target="https://github.com/injekim/PYTRI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SID-DGU/2020-2-OSSP-CP-17woljang-9.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ID-DGU/2020-1-OSSP1-OpenMind-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53389" y="1941292"/>
            <a:ext cx="808522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2021-1 OSSP</a:t>
            </a:r>
          </a:p>
          <a:p>
            <a:pPr algn="ctr"/>
            <a:r>
              <a:rPr lang="en-US" altLang="ko-KR" sz="3600" dirty="0">
                <a:solidFill>
                  <a:schemeClr val="accent5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OPENSOURCE</a:t>
            </a:r>
            <a:r>
              <a:rPr lang="ko-KR" altLang="en-US" sz="3600" dirty="0">
                <a:solidFill>
                  <a:schemeClr val="accent5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3600" dirty="0">
                <a:solidFill>
                  <a:schemeClr val="accent5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SOFTWARE</a:t>
            </a:r>
            <a:r>
              <a:rPr lang="ko-KR" altLang="en-US" sz="3600" dirty="0">
                <a:solidFill>
                  <a:schemeClr val="accent5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3600" dirty="0">
                <a:solidFill>
                  <a:schemeClr val="accent5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PROJECT</a:t>
            </a:r>
            <a:r>
              <a:rPr lang="ko-KR" altLang="en-US" sz="3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</a:t>
            </a:r>
            <a:r>
              <a:rPr lang="en-US" altLang="ko-KR" sz="3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PROPOSAL</a:t>
            </a:r>
            <a:endParaRPr lang="ko-KR" altLang="en-US" sz="3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12456" y="5225015"/>
            <a:ext cx="3367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POTBINSU </a:t>
            </a:r>
            <a:r>
              <a:rPr lang="ko-KR" altLang="en-US" sz="11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팥빈수</a:t>
            </a:r>
            <a:endParaRPr lang="en-US" altLang="ko-KR" sz="11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en-US" altLang="ko-KR" sz="11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2017110518 </a:t>
            </a:r>
            <a:r>
              <a:rPr lang="ko-KR" altLang="en-US" sz="11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통계학과 윤상우</a:t>
            </a:r>
            <a:endParaRPr lang="en-US" altLang="ko-KR" sz="11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en-US" altLang="ko-KR" sz="11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2017110493 </a:t>
            </a:r>
            <a:r>
              <a:rPr lang="ko-KR" altLang="en-US" sz="11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통계학과 안수빈</a:t>
            </a:r>
            <a:endParaRPr lang="en-US" altLang="ko-KR" sz="11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en-US" altLang="ko-KR" sz="11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2018112472 </a:t>
            </a:r>
            <a:r>
              <a:rPr lang="ko-KR" altLang="en-US" sz="11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산업시스템공학과 박신영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5448300" y="5178193"/>
            <a:ext cx="1295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5A520C-BE36-4562-9347-313715613A42}"/>
              </a:ext>
            </a:extLst>
          </p:cNvPr>
          <p:cNvSpPr txBox="1"/>
          <p:nvPr/>
        </p:nvSpPr>
        <p:spPr>
          <a:xfrm>
            <a:off x="4412455" y="4105718"/>
            <a:ext cx="336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PBSpytris</a:t>
            </a:r>
            <a:endParaRPr lang="en-US" altLang="ko-KR" sz="18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3" name="Google Shape;213;p24">
            <a:extLst>
              <a:ext uri="{FF2B5EF4-FFF2-40B4-BE49-F238E27FC236}">
                <a16:creationId xmlns:a16="http://schemas.microsoft.com/office/drawing/2014/main" id="{6613DBEF-EBD8-4F08-9D71-95922B49070D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4" name="Google Shape;214;p24">
              <a:extLst>
                <a:ext uri="{FF2B5EF4-FFF2-40B4-BE49-F238E27FC236}">
                  <a16:creationId xmlns:a16="http://schemas.microsoft.com/office/drawing/2014/main" id="{82D00D8C-DAE4-4880-B454-91EF4E9FAF77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5;p24">
              <a:extLst>
                <a:ext uri="{FF2B5EF4-FFF2-40B4-BE49-F238E27FC236}">
                  <a16:creationId xmlns:a16="http://schemas.microsoft.com/office/drawing/2014/main" id="{0FB9691A-84ED-4FE9-8EE6-F1FC9E1CA5EB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6;p24">
              <a:extLst>
                <a:ext uri="{FF2B5EF4-FFF2-40B4-BE49-F238E27FC236}">
                  <a16:creationId xmlns:a16="http://schemas.microsoft.com/office/drawing/2014/main" id="{7FA1787E-889A-46E0-9320-4E380FF0C545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7;p24">
              <a:extLst>
                <a:ext uri="{FF2B5EF4-FFF2-40B4-BE49-F238E27FC236}">
                  <a16:creationId xmlns:a16="http://schemas.microsoft.com/office/drawing/2014/main" id="{59F33D5C-246E-4722-941E-6DEA12277375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8;p24">
              <a:extLst>
                <a:ext uri="{FF2B5EF4-FFF2-40B4-BE49-F238E27FC236}">
                  <a16:creationId xmlns:a16="http://schemas.microsoft.com/office/drawing/2014/main" id="{7AC1E691-B016-492B-BC4F-E22874F520C7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9;p24">
              <a:extLst>
                <a:ext uri="{FF2B5EF4-FFF2-40B4-BE49-F238E27FC236}">
                  <a16:creationId xmlns:a16="http://schemas.microsoft.com/office/drawing/2014/main" id="{6DC0647D-454E-4AD0-A946-248237A7CFBF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0;p24">
              <a:extLst>
                <a:ext uri="{FF2B5EF4-FFF2-40B4-BE49-F238E27FC236}">
                  <a16:creationId xmlns:a16="http://schemas.microsoft.com/office/drawing/2014/main" id="{0ABFAC25-693C-4B8F-AB8A-8885A6C31FF2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1;p24">
              <a:extLst>
                <a:ext uri="{FF2B5EF4-FFF2-40B4-BE49-F238E27FC236}">
                  <a16:creationId xmlns:a16="http://schemas.microsoft.com/office/drawing/2014/main" id="{C9A42D7B-0D35-433B-AE23-12AE951855BA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2;p24">
              <a:extLst>
                <a:ext uri="{FF2B5EF4-FFF2-40B4-BE49-F238E27FC236}">
                  <a16:creationId xmlns:a16="http://schemas.microsoft.com/office/drawing/2014/main" id="{A6C572A3-2208-4A08-8E12-D05E56B4139D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3;p24">
              <a:extLst>
                <a:ext uri="{FF2B5EF4-FFF2-40B4-BE49-F238E27FC236}">
                  <a16:creationId xmlns:a16="http://schemas.microsoft.com/office/drawing/2014/main" id="{17049CA5-AEE1-4A01-8D0D-8F0E64D65FC3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4;p24">
              <a:extLst>
                <a:ext uri="{FF2B5EF4-FFF2-40B4-BE49-F238E27FC236}">
                  <a16:creationId xmlns:a16="http://schemas.microsoft.com/office/drawing/2014/main" id="{97686DA7-796B-4BD5-9C86-6765ADDCC18B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5;p24">
              <a:extLst>
                <a:ext uri="{FF2B5EF4-FFF2-40B4-BE49-F238E27FC236}">
                  <a16:creationId xmlns:a16="http://schemas.microsoft.com/office/drawing/2014/main" id="{7ED3A7DD-885F-4D51-AB56-D968A28815F3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8304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02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개선 방향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세부 목표 및 기대효과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5411721-E58B-4BB5-A6AF-00A94DF147AF}"/>
              </a:ext>
            </a:extLst>
          </p:cNvPr>
          <p:cNvGrpSpPr/>
          <p:nvPr/>
        </p:nvGrpSpPr>
        <p:grpSpPr>
          <a:xfrm>
            <a:off x="2211652" y="1602103"/>
            <a:ext cx="2282291" cy="495075"/>
            <a:chOff x="1000845" y="1542648"/>
            <a:chExt cx="2282291" cy="495075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D6FB4D4-AB38-44AE-9263-7E7B4F4EA802}"/>
                </a:ext>
              </a:extLst>
            </p:cNvPr>
            <p:cNvCxnSpPr/>
            <p:nvPr/>
          </p:nvCxnSpPr>
          <p:spPr>
            <a:xfrm>
              <a:off x="1000845" y="2037723"/>
              <a:ext cx="228229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3362F5-2481-46F6-9279-483B2EE5D856}"/>
                </a:ext>
              </a:extLst>
            </p:cNvPr>
            <p:cNvSpPr txBox="1"/>
            <p:nvPr/>
          </p:nvSpPr>
          <p:spPr>
            <a:xfrm>
              <a:off x="1000845" y="1542648"/>
              <a:ext cx="22822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err="1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PBSpytris</a:t>
              </a:r>
              <a:endPara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2B8848-B3CA-4774-B2D5-3C6E7CF02327}"/>
              </a:ext>
            </a:extLst>
          </p:cNvPr>
          <p:cNvSpPr/>
          <p:nvPr/>
        </p:nvSpPr>
        <p:spPr>
          <a:xfrm>
            <a:off x="6848039" y="2002212"/>
            <a:ext cx="4215597" cy="321467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세부 목표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시작화면</a:t>
            </a: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점수판</a:t>
            </a: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종료화면 단순화</a:t>
            </a:r>
            <a:endParaRPr lang="en-US" altLang="ko-KR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-Combo 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그래픽 단순화</a:t>
            </a:r>
            <a:endParaRPr lang="en-US" altLang="ko-KR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기대 효과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심플한 디자인으로 용량 및 실행 지연 최소화</a:t>
            </a:r>
            <a:endParaRPr lang="en-US" altLang="ko-KR" dirty="0">
              <a:solidFill>
                <a:schemeClr val="accent5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1FCE3F5-83DA-48A0-901E-35EAAC7AC316}"/>
              </a:ext>
            </a:extLst>
          </p:cNvPr>
          <p:cNvCxnSpPr>
            <a:cxnSpLocks/>
          </p:cNvCxnSpPr>
          <p:nvPr/>
        </p:nvCxnSpPr>
        <p:spPr>
          <a:xfrm>
            <a:off x="5129121" y="2728879"/>
            <a:ext cx="1718918" cy="0"/>
          </a:xfrm>
          <a:prstGeom prst="line">
            <a:avLst/>
          </a:prstGeom>
          <a:ln>
            <a:solidFill>
              <a:schemeClr val="accent5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2F5B8F-4DC3-44B6-AE20-F624824E9C2E}"/>
              </a:ext>
            </a:extLst>
          </p:cNvPr>
          <p:cNvSpPr/>
          <p:nvPr/>
        </p:nvSpPr>
        <p:spPr>
          <a:xfrm>
            <a:off x="1576479" y="2469388"/>
            <a:ext cx="3552642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인터페이스 및 그래픽 단순화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E3D1A2-1282-4086-ABF0-3DCDE41E9F71}"/>
              </a:ext>
            </a:extLst>
          </p:cNvPr>
          <p:cNvSpPr/>
          <p:nvPr/>
        </p:nvSpPr>
        <p:spPr>
          <a:xfrm>
            <a:off x="1576479" y="4727654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재화 및 상점 시스템 추가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5118BF-8CBD-4EC6-A167-1D739446549D}"/>
              </a:ext>
            </a:extLst>
          </p:cNvPr>
          <p:cNvSpPr/>
          <p:nvPr/>
        </p:nvSpPr>
        <p:spPr>
          <a:xfrm>
            <a:off x="1576478" y="5522879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도전과제 추가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4C54542-53BB-4DF2-A76F-CBB0D86FD59B}"/>
              </a:ext>
            </a:extLst>
          </p:cNvPr>
          <p:cNvSpPr/>
          <p:nvPr/>
        </p:nvSpPr>
        <p:spPr>
          <a:xfrm>
            <a:off x="1576476" y="3996133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난이도 조절 추가</a:t>
            </a:r>
          </a:p>
        </p:txBody>
      </p:sp>
      <p:grpSp>
        <p:nvGrpSpPr>
          <p:cNvPr id="14" name="Google Shape;213;p24">
            <a:extLst>
              <a:ext uri="{FF2B5EF4-FFF2-40B4-BE49-F238E27FC236}">
                <a16:creationId xmlns:a16="http://schemas.microsoft.com/office/drawing/2014/main" id="{787EBEDA-1844-4583-B001-1C8AD037A8E6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15" name="Google Shape;214;p24">
              <a:extLst>
                <a:ext uri="{FF2B5EF4-FFF2-40B4-BE49-F238E27FC236}">
                  <a16:creationId xmlns:a16="http://schemas.microsoft.com/office/drawing/2014/main" id="{C77366B7-FD7E-4E55-B671-696AB02B129F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5;p24">
              <a:extLst>
                <a:ext uri="{FF2B5EF4-FFF2-40B4-BE49-F238E27FC236}">
                  <a16:creationId xmlns:a16="http://schemas.microsoft.com/office/drawing/2014/main" id="{F3A60BBE-1E88-421F-8DE9-48098B583D25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6;p24">
              <a:extLst>
                <a:ext uri="{FF2B5EF4-FFF2-40B4-BE49-F238E27FC236}">
                  <a16:creationId xmlns:a16="http://schemas.microsoft.com/office/drawing/2014/main" id="{6EA4DF6E-207A-4673-93EE-8A39E36D0099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7;p24">
              <a:extLst>
                <a:ext uri="{FF2B5EF4-FFF2-40B4-BE49-F238E27FC236}">
                  <a16:creationId xmlns:a16="http://schemas.microsoft.com/office/drawing/2014/main" id="{8F56C0C4-1BB1-4569-ADAA-4D49020F1374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8;p24">
              <a:extLst>
                <a:ext uri="{FF2B5EF4-FFF2-40B4-BE49-F238E27FC236}">
                  <a16:creationId xmlns:a16="http://schemas.microsoft.com/office/drawing/2014/main" id="{79B93ABD-15C2-4DF6-BAFE-818A30A005CE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9;p24">
              <a:extLst>
                <a:ext uri="{FF2B5EF4-FFF2-40B4-BE49-F238E27FC236}">
                  <a16:creationId xmlns:a16="http://schemas.microsoft.com/office/drawing/2014/main" id="{FABEE2A3-9DA6-4F83-A306-8BB773107339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0;p24">
              <a:extLst>
                <a:ext uri="{FF2B5EF4-FFF2-40B4-BE49-F238E27FC236}">
                  <a16:creationId xmlns:a16="http://schemas.microsoft.com/office/drawing/2014/main" id="{CEA87957-F96D-4F96-AF8A-1B78B26DF398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1;p24">
              <a:extLst>
                <a:ext uri="{FF2B5EF4-FFF2-40B4-BE49-F238E27FC236}">
                  <a16:creationId xmlns:a16="http://schemas.microsoft.com/office/drawing/2014/main" id="{914B7EB3-B3D2-4742-881E-BE7F7C451F0F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2;p24">
              <a:extLst>
                <a:ext uri="{FF2B5EF4-FFF2-40B4-BE49-F238E27FC236}">
                  <a16:creationId xmlns:a16="http://schemas.microsoft.com/office/drawing/2014/main" id="{C9680EAD-4989-44BE-B769-2E28465DB1CA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3;p24">
              <a:extLst>
                <a:ext uri="{FF2B5EF4-FFF2-40B4-BE49-F238E27FC236}">
                  <a16:creationId xmlns:a16="http://schemas.microsoft.com/office/drawing/2014/main" id="{3374D73B-C86A-4F71-9909-8C522B080885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4;p24">
              <a:extLst>
                <a:ext uri="{FF2B5EF4-FFF2-40B4-BE49-F238E27FC236}">
                  <a16:creationId xmlns:a16="http://schemas.microsoft.com/office/drawing/2014/main" id="{C521A52F-0E4C-4B4C-9D93-52561E92E848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5;p24">
              <a:extLst>
                <a:ext uri="{FF2B5EF4-FFF2-40B4-BE49-F238E27FC236}">
                  <a16:creationId xmlns:a16="http://schemas.microsoft.com/office/drawing/2014/main" id="{20B5299C-0231-4FDA-8557-7AFE944DD13B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A7CFA8A-745C-4223-BB7B-C283CA664260}"/>
              </a:ext>
            </a:extLst>
          </p:cNvPr>
          <p:cNvSpPr/>
          <p:nvPr/>
        </p:nvSpPr>
        <p:spPr>
          <a:xfrm>
            <a:off x="1576480" y="3264613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샌드박스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모드 조절 추가</a:t>
            </a:r>
          </a:p>
        </p:txBody>
      </p:sp>
    </p:spTree>
    <p:extLst>
      <p:ext uri="{BB962C8B-B14F-4D97-AF65-F5344CB8AC3E}">
        <p14:creationId xmlns:p14="http://schemas.microsoft.com/office/powerpoint/2010/main" val="990158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1D753E-30D9-46B6-81B2-9C2E1E81D3D9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02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개선 방향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세부 목표 및 기대효과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B380D0-C37F-4A57-9DCA-0B4CBEF247AC}"/>
              </a:ext>
            </a:extLst>
          </p:cNvPr>
          <p:cNvSpPr/>
          <p:nvPr/>
        </p:nvSpPr>
        <p:spPr>
          <a:xfrm>
            <a:off x="6848039" y="1799931"/>
            <a:ext cx="4215597" cy="4300965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세부 목표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dirty="0" err="1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샌드박스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모드</a:t>
            </a:r>
            <a:endParaRPr lang="en-US" altLang="ko-KR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  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1) 17woljang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의 기존 연습모드를 개량한 모드</a:t>
            </a:r>
            <a:endParaRPr lang="en-US" altLang="ko-KR" sz="1600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  2)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연습모드 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-&gt; </a:t>
            </a:r>
            <a:r>
              <a:rPr lang="ko-KR" altLang="en-US" sz="1600" dirty="0" err="1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샌드박스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모드로 이름 변경</a:t>
            </a:r>
            <a:endParaRPr lang="en-US" altLang="ko-KR" sz="1600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  3)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레벨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속도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콤보 등 기능 조작 뿐만 아니라 게임 내 모드 활성화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/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비활성화 할 수 있는 기능 추가</a:t>
            </a:r>
            <a:endParaRPr lang="en-US" altLang="ko-KR" sz="1600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기대 효과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dirty="0" err="1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샌드박스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모드 추가로 </a:t>
            </a:r>
            <a:r>
              <a:rPr lang="ko-KR" altLang="en-US" dirty="0" err="1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테트리스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실력 증진 가능</a:t>
            </a:r>
            <a:endParaRPr lang="en-US" altLang="ko-KR" dirty="0">
              <a:solidFill>
                <a:schemeClr val="accent5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2255ED3-0BB8-4932-865A-7E5E92311094}"/>
              </a:ext>
            </a:extLst>
          </p:cNvPr>
          <p:cNvCxnSpPr>
            <a:cxnSpLocks/>
          </p:cNvCxnSpPr>
          <p:nvPr/>
        </p:nvCxnSpPr>
        <p:spPr>
          <a:xfrm>
            <a:off x="5129117" y="3553825"/>
            <a:ext cx="1718922" cy="0"/>
          </a:xfrm>
          <a:prstGeom prst="line">
            <a:avLst/>
          </a:prstGeom>
          <a:ln>
            <a:solidFill>
              <a:schemeClr val="accent5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9192F95-728A-42B5-B433-ED9BA139DDB8}"/>
              </a:ext>
            </a:extLst>
          </p:cNvPr>
          <p:cNvGrpSpPr/>
          <p:nvPr/>
        </p:nvGrpSpPr>
        <p:grpSpPr>
          <a:xfrm>
            <a:off x="2211652" y="1602103"/>
            <a:ext cx="2282291" cy="495075"/>
            <a:chOff x="1000845" y="1542648"/>
            <a:chExt cx="2282291" cy="495075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CE1EEBB1-5087-427C-AE83-0D0E5F624481}"/>
                </a:ext>
              </a:extLst>
            </p:cNvPr>
            <p:cNvCxnSpPr/>
            <p:nvPr/>
          </p:nvCxnSpPr>
          <p:spPr>
            <a:xfrm>
              <a:off x="1000845" y="2037723"/>
              <a:ext cx="228229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F9AEFD-EEE9-4EDF-B862-465EA88C0367}"/>
                </a:ext>
              </a:extLst>
            </p:cNvPr>
            <p:cNvSpPr txBox="1"/>
            <p:nvPr/>
          </p:nvSpPr>
          <p:spPr>
            <a:xfrm>
              <a:off x="1000845" y="1542648"/>
              <a:ext cx="22822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err="1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PBSpytris</a:t>
              </a:r>
              <a:endPara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33DDFDC-4CFC-4CC4-88D9-A0E37383D6DF}"/>
              </a:ext>
            </a:extLst>
          </p:cNvPr>
          <p:cNvSpPr/>
          <p:nvPr/>
        </p:nvSpPr>
        <p:spPr>
          <a:xfrm>
            <a:off x="1576479" y="2469388"/>
            <a:ext cx="3552642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인터페이스 및 그래픽 단순화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2A816F2-7098-4AFF-AE27-E2ED6475A1F8}"/>
              </a:ext>
            </a:extLst>
          </p:cNvPr>
          <p:cNvSpPr/>
          <p:nvPr/>
        </p:nvSpPr>
        <p:spPr>
          <a:xfrm>
            <a:off x="1576480" y="3264613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샌드박스</a:t>
            </a:r>
            <a:r>
              <a:rPr lang="ko-KR" altLang="en-US" sz="2000" b="1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 모드 조절 추가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56A44F9-D155-464F-9B09-B9F098A184C6}"/>
              </a:ext>
            </a:extLst>
          </p:cNvPr>
          <p:cNvSpPr/>
          <p:nvPr/>
        </p:nvSpPr>
        <p:spPr>
          <a:xfrm>
            <a:off x="1576479" y="4727654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재화 및 상점 시스템 추가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89247AC-048D-4BD9-B519-3200982A1D1B}"/>
              </a:ext>
            </a:extLst>
          </p:cNvPr>
          <p:cNvSpPr/>
          <p:nvPr/>
        </p:nvSpPr>
        <p:spPr>
          <a:xfrm>
            <a:off x="1576478" y="5522879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도전과제 추가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8719E4D-F9E9-471B-9411-BD1FE21A0B3B}"/>
              </a:ext>
            </a:extLst>
          </p:cNvPr>
          <p:cNvSpPr/>
          <p:nvPr/>
        </p:nvSpPr>
        <p:spPr>
          <a:xfrm>
            <a:off x="1576476" y="3996133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난이도 조절 추가</a:t>
            </a:r>
          </a:p>
        </p:txBody>
      </p:sp>
      <p:grpSp>
        <p:nvGrpSpPr>
          <p:cNvPr id="17" name="Google Shape;213;p24">
            <a:extLst>
              <a:ext uri="{FF2B5EF4-FFF2-40B4-BE49-F238E27FC236}">
                <a16:creationId xmlns:a16="http://schemas.microsoft.com/office/drawing/2014/main" id="{EA7EDF17-301D-4563-8011-79B8A5189DE3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18" name="Google Shape;214;p24">
              <a:extLst>
                <a:ext uri="{FF2B5EF4-FFF2-40B4-BE49-F238E27FC236}">
                  <a16:creationId xmlns:a16="http://schemas.microsoft.com/office/drawing/2014/main" id="{3F46F9BD-2ACF-45E7-B459-56EC99D59A7A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5;p24">
              <a:extLst>
                <a:ext uri="{FF2B5EF4-FFF2-40B4-BE49-F238E27FC236}">
                  <a16:creationId xmlns:a16="http://schemas.microsoft.com/office/drawing/2014/main" id="{D8708F24-1BFE-4E42-82AE-DFA0485153E4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6;p24">
              <a:extLst>
                <a:ext uri="{FF2B5EF4-FFF2-40B4-BE49-F238E27FC236}">
                  <a16:creationId xmlns:a16="http://schemas.microsoft.com/office/drawing/2014/main" id="{9DCA9680-8AEB-438F-84BE-F66A960E4478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7;p24">
              <a:extLst>
                <a:ext uri="{FF2B5EF4-FFF2-40B4-BE49-F238E27FC236}">
                  <a16:creationId xmlns:a16="http://schemas.microsoft.com/office/drawing/2014/main" id="{F1222A50-8A9A-4A46-882E-A617BC23937B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8;p24">
              <a:extLst>
                <a:ext uri="{FF2B5EF4-FFF2-40B4-BE49-F238E27FC236}">
                  <a16:creationId xmlns:a16="http://schemas.microsoft.com/office/drawing/2014/main" id="{D63F73E0-D655-400E-84BC-0BA346D98EB0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9;p24">
              <a:extLst>
                <a:ext uri="{FF2B5EF4-FFF2-40B4-BE49-F238E27FC236}">
                  <a16:creationId xmlns:a16="http://schemas.microsoft.com/office/drawing/2014/main" id="{107A7972-7A53-412F-8561-F4412EF65704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0;p24">
              <a:extLst>
                <a:ext uri="{FF2B5EF4-FFF2-40B4-BE49-F238E27FC236}">
                  <a16:creationId xmlns:a16="http://schemas.microsoft.com/office/drawing/2014/main" id="{217CE04D-FC02-4ECA-8E60-50E93415C624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21;p24">
              <a:extLst>
                <a:ext uri="{FF2B5EF4-FFF2-40B4-BE49-F238E27FC236}">
                  <a16:creationId xmlns:a16="http://schemas.microsoft.com/office/drawing/2014/main" id="{7E33C4A4-224E-497C-AA9A-97DB0045CC61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2;p24">
              <a:extLst>
                <a:ext uri="{FF2B5EF4-FFF2-40B4-BE49-F238E27FC236}">
                  <a16:creationId xmlns:a16="http://schemas.microsoft.com/office/drawing/2014/main" id="{FD31E682-1661-4417-A858-75FF3A11C3AC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3;p24">
              <a:extLst>
                <a:ext uri="{FF2B5EF4-FFF2-40B4-BE49-F238E27FC236}">
                  <a16:creationId xmlns:a16="http://schemas.microsoft.com/office/drawing/2014/main" id="{F3D26116-61BF-4302-B852-68BC02A06316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4;p24">
              <a:extLst>
                <a:ext uri="{FF2B5EF4-FFF2-40B4-BE49-F238E27FC236}">
                  <a16:creationId xmlns:a16="http://schemas.microsoft.com/office/drawing/2014/main" id="{FDE7CFCB-C72B-4666-9F74-FDE715AD036D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5;p24">
              <a:extLst>
                <a:ext uri="{FF2B5EF4-FFF2-40B4-BE49-F238E27FC236}">
                  <a16:creationId xmlns:a16="http://schemas.microsoft.com/office/drawing/2014/main" id="{D392EBE7-582B-424D-BB29-93EB445B9508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06043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C6C494-AC41-4B7A-BAB3-3BF5D2FF8ADB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02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개선 방향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세부 목표 및 기대효과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1E4A629-CCB8-4ABE-A2E6-E83070F68268}"/>
              </a:ext>
            </a:extLst>
          </p:cNvPr>
          <p:cNvGrpSpPr/>
          <p:nvPr/>
        </p:nvGrpSpPr>
        <p:grpSpPr>
          <a:xfrm>
            <a:off x="2211652" y="1602103"/>
            <a:ext cx="2282291" cy="495075"/>
            <a:chOff x="1000845" y="1542648"/>
            <a:chExt cx="2282291" cy="495075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FFD590F-8809-484D-8AF8-FCCA9B58CE3D}"/>
                </a:ext>
              </a:extLst>
            </p:cNvPr>
            <p:cNvCxnSpPr/>
            <p:nvPr/>
          </p:nvCxnSpPr>
          <p:spPr>
            <a:xfrm>
              <a:off x="1000845" y="2037723"/>
              <a:ext cx="228229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7A7465-FC65-42B2-9B15-FE54728B352D}"/>
                </a:ext>
              </a:extLst>
            </p:cNvPr>
            <p:cNvSpPr txBox="1"/>
            <p:nvPr/>
          </p:nvSpPr>
          <p:spPr>
            <a:xfrm>
              <a:off x="1000845" y="1542648"/>
              <a:ext cx="22822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err="1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PBSpytris</a:t>
              </a:r>
              <a:endPara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5C346E-A66B-49D1-8FE7-507D898E7D3A}"/>
              </a:ext>
            </a:extLst>
          </p:cNvPr>
          <p:cNvSpPr/>
          <p:nvPr/>
        </p:nvSpPr>
        <p:spPr>
          <a:xfrm>
            <a:off x="1576479" y="2469388"/>
            <a:ext cx="3552642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인터페이스 및 그래픽 단순화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241565-B799-41F6-B45E-7566930BF132}"/>
              </a:ext>
            </a:extLst>
          </p:cNvPr>
          <p:cNvSpPr/>
          <p:nvPr/>
        </p:nvSpPr>
        <p:spPr>
          <a:xfrm>
            <a:off x="1576480" y="3264613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샌드박스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모드 조절 추가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4A7CDF-D8C7-4A59-A93C-8798BC71D6DA}"/>
              </a:ext>
            </a:extLst>
          </p:cNvPr>
          <p:cNvSpPr/>
          <p:nvPr/>
        </p:nvSpPr>
        <p:spPr>
          <a:xfrm>
            <a:off x="1576479" y="4727654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재화 및 상점 시스템 추가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10C024-C3A1-450F-8776-73D77D277DB9}"/>
              </a:ext>
            </a:extLst>
          </p:cNvPr>
          <p:cNvSpPr/>
          <p:nvPr/>
        </p:nvSpPr>
        <p:spPr>
          <a:xfrm>
            <a:off x="1576478" y="5522879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도전과제 추가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0F2E186-5398-40A5-BEA0-74F94C9AA942}"/>
              </a:ext>
            </a:extLst>
          </p:cNvPr>
          <p:cNvSpPr/>
          <p:nvPr/>
        </p:nvSpPr>
        <p:spPr>
          <a:xfrm>
            <a:off x="1576476" y="3996133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난이도 조절 추가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5F9366-3744-4393-8A28-41FAB252BBAF}"/>
              </a:ext>
            </a:extLst>
          </p:cNvPr>
          <p:cNvSpPr/>
          <p:nvPr/>
        </p:nvSpPr>
        <p:spPr>
          <a:xfrm>
            <a:off x="6837767" y="1602103"/>
            <a:ext cx="4225870" cy="5048954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세부 목표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난이도 추가</a:t>
            </a:r>
            <a:endParaRPr lang="en-US" altLang="ko-KR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  1)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이지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: Attack Off, Gravity On,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아이템 사용횟수 제한 없음</a:t>
            </a:r>
            <a:endParaRPr lang="en-US" altLang="ko-KR" sz="1600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  2) </a:t>
            </a:r>
            <a:r>
              <a:rPr lang="ko-KR" altLang="en-US" sz="1600" dirty="0" err="1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노말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: Attack On, Gravity On,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아이템 사용횟수 개수의 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½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  3)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하드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: Attack On, Gravity Off,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아이템 사용횟수 개수의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1/4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기대 효과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난이도 추가로 플레이어의 기호에 맞는 난이도 선택 가능</a:t>
            </a:r>
            <a:endParaRPr lang="en-US" altLang="ko-KR" dirty="0">
              <a:solidFill>
                <a:schemeClr val="accent5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6B3EC14-F265-4A4B-AFBD-AEB064D07F15}"/>
              </a:ext>
            </a:extLst>
          </p:cNvPr>
          <p:cNvCxnSpPr>
            <a:cxnSpLocks/>
          </p:cNvCxnSpPr>
          <p:nvPr/>
        </p:nvCxnSpPr>
        <p:spPr>
          <a:xfrm>
            <a:off x="5129117" y="4283289"/>
            <a:ext cx="1708649" cy="0"/>
          </a:xfrm>
          <a:prstGeom prst="line">
            <a:avLst/>
          </a:prstGeom>
          <a:ln>
            <a:solidFill>
              <a:schemeClr val="accent5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oogle Shape;213;p24">
            <a:extLst>
              <a:ext uri="{FF2B5EF4-FFF2-40B4-BE49-F238E27FC236}">
                <a16:creationId xmlns:a16="http://schemas.microsoft.com/office/drawing/2014/main" id="{AE441B96-8FAB-4283-AD5B-80946E34E56F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5" name="Google Shape;214;p24">
              <a:extLst>
                <a:ext uri="{FF2B5EF4-FFF2-40B4-BE49-F238E27FC236}">
                  <a16:creationId xmlns:a16="http://schemas.microsoft.com/office/drawing/2014/main" id="{BB0CBF3E-66C0-4796-850C-76E2E530D6B5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5;p24">
              <a:extLst>
                <a:ext uri="{FF2B5EF4-FFF2-40B4-BE49-F238E27FC236}">
                  <a16:creationId xmlns:a16="http://schemas.microsoft.com/office/drawing/2014/main" id="{1AEC3A05-E8A6-4B8E-B1D7-2D0180F40142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6;p24">
              <a:extLst>
                <a:ext uri="{FF2B5EF4-FFF2-40B4-BE49-F238E27FC236}">
                  <a16:creationId xmlns:a16="http://schemas.microsoft.com/office/drawing/2014/main" id="{A70F7D52-4127-415A-85E1-0AD8C95D9328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7;p24">
              <a:extLst>
                <a:ext uri="{FF2B5EF4-FFF2-40B4-BE49-F238E27FC236}">
                  <a16:creationId xmlns:a16="http://schemas.microsoft.com/office/drawing/2014/main" id="{81335BE0-B3DD-4E71-A021-595AC93E0E44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8;p24">
              <a:extLst>
                <a:ext uri="{FF2B5EF4-FFF2-40B4-BE49-F238E27FC236}">
                  <a16:creationId xmlns:a16="http://schemas.microsoft.com/office/drawing/2014/main" id="{0B445C7C-1E85-4709-8383-BF72CE36E931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9;p24">
              <a:extLst>
                <a:ext uri="{FF2B5EF4-FFF2-40B4-BE49-F238E27FC236}">
                  <a16:creationId xmlns:a16="http://schemas.microsoft.com/office/drawing/2014/main" id="{4F3CBE79-4BB3-455E-A32F-1A109A9A65C7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0;p24">
              <a:extLst>
                <a:ext uri="{FF2B5EF4-FFF2-40B4-BE49-F238E27FC236}">
                  <a16:creationId xmlns:a16="http://schemas.microsoft.com/office/drawing/2014/main" id="{2E9E647F-94C3-4EE5-AE67-71F7DEA4815F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1;p24">
              <a:extLst>
                <a:ext uri="{FF2B5EF4-FFF2-40B4-BE49-F238E27FC236}">
                  <a16:creationId xmlns:a16="http://schemas.microsoft.com/office/drawing/2014/main" id="{3989BFAB-E109-4A7A-A9D7-0F66D65EC2BD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2;p24">
              <a:extLst>
                <a:ext uri="{FF2B5EF4-FFF2-40B4-BE49-F238E27FC236}">
                  <a16:creationId xmlns:a16="http://schemas.microsoft.com/office/drawing/2014/main" id="{B29A8181-BA86-46FE-BA47-99BC19A858DF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3;p24">
              <a:extLst>
                <a:ext uri="{FF2B5EF4-FFF2-40B4-BE49-F238E27FC236}">
                  <a16:creationId xmlns:a16="http://schemas.microsoft.com/office/drawing/2014/main" id="{A10A75E2-D9FD-41D1-B6E8-1946812690F5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4;p24">
              <a:extLst>
                <a:ext uri="{FF2B5EF4-FFF2-40B4-BE49-F238E27FC236}">
                  <a16:creationId xmlns:a16="http://schemas.microsoft.com/office/drawing/2014/main" id="{30B8533E-B444-4B32-B277-C18962ACB064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5;p24">
              <a:extLst>
                <a:ext uri="{FF2B5EF4-FFF2-40B4-BE49-F238E27FC236}">
                  <a16:creationId xmlns:a16="http://schemas.microsoft.com/office/drawing/2014/main" id="{F4ED015E-E05C-4B2C-BD60-B3B5C6CBD949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93715BE-A7CB-448F-A0B4-D38B5D701775}"/>
              </a:ext>
            </a:extLst>
          </p:cNvPr>
          <p:cNvSpPr txBox="1"/>
          <p:nvPr/>
        </p:nvSpPr>
        <p:spPr>
          <a:xfrm>
            <a:off x="5784450" y="353325"/>
            <a:ext cx="14359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*Attack mode</a:t>
            </a:r>
          </a:p>
          <a:p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 </a:t>
            </a:r>
          </a:p>
          <a:p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 Gravity mode</a:t>
            </a:r>
            <a:endParaRPr lang="ko-KR" altLang="en-US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CB10EB-8585-4F2E-9945-EB1CFBDE2031}"/>
              </a:ext>
            </a:extLst>
          </p:cNvPr>
          <p:cNvSpPr txBox="1"/>
          <p:nvPr/>
        </p:nvSpPr>
        <p:spPr>
          <a:xfrm>
            <a:off x="6994531" y="350761"/>
            <a:ext cx="5197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: (OM) </a:t>
            </a:r>
            <a:r>
              <a:rPr lang="en-US" altLang="ko-KR" sz="14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PvP</a:t>
            </a:r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모드에 적용된 모드</a:t>
            </a:r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. 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본인의 콤보 카운트에 따라 상대 화면의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아래 줄에 장애물 블록 생성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: (17w) 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새로 만들어진 모드</a:t>
            </a:r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. 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블록이 쌓이고 블록 하단에 공백이 있을 때</a:t>
            </a:r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,</a:t>
            </a:r>
          </a:p>
          <a:p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블록이 공백을 채우며 동시에 장애물 블록으로 변환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7578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C6C494-AC41-4B7A-BAB3-3BF5D2FF8ADB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02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개선 방향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세부 목표 및 기대효과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1E4A629-CCB8-4ABE-A2E6-E83070F68268}"/>
              </a:ext>
            </a:extLst>
          </p:cNvPr>
          <p:cNvGrpSpPr/>
          <p:nvPr/>
        </p:nvGrpSpPr>
        <p:grpSpPr>
          <a:xfrm>
            <a:off x="2211652" y="1602103"/>
            <a:ext cx="2282291" cy="495075"/>
            <a:chOff x="1000845" y="1542648"/>
            <a:chExt cx="2282291" cy="495075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FFD590F-8809-484D-8AF8-FCCA9B58CE3D}"/>
                </a:ext>
              </a:extLst>
            </p:cNvPr>
            <p:cNvCxnSpPr/>
            <p:nvPr/>
          </p:nvCxnSpPr>
          <p:spPr>
            <a:xfrm>
              <a:off x="1000845" y="2037723"/>
              <a:ext cx="228229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7A7465-FC65-42B2-9B15-FE54728B352D}"/>
                </a:ext>
              </a:extLst>
            </p:cNvPr>
            <p:cNvSpPr txBox="1"/>
            <p:nvPr/>
          </p:nvSpPr>
          <p:spPr>
            <a:xfrm>
              <a:off x="1000845" y="1542648"/>
              <a:ext cx="22822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err="1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PBSpytris</a:t>
              </a:r>
              <a:endPara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5C346E-A66B-49D1-8FE7-507D898E7D3A}"/>
              </a:ext>
            </a:extLst>
          </p:cNvPr>
          <p:cNvSpPr/>
          <p:nvPr/>
        </p:nvSpPr>
        <p:spPr>
          <a:xfrm>
            <a:off x="1576479" y="2469388"/>
            <a:ext cx="3552642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인터페이스 및 그래픽 단순화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4A7CDF-D8C7-4A59-A93C-8798BC71D6DA}"/>
              </a:ext>
            </a:extLst>
          </p:cNvPr>
          <p:cNvSpPr/>
          <p:nvPr/>
        </p:nvSpPr>
        <p:spPr>
          <a:xfrm>
            <a:off x="1576479" y="4727654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재화 및 상점 시스템 추가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10C024-C3A1-450F-8776-73D77D277DB9}"/>
              </a:ext>
            </a:extLst>
          </p:cNvPr>
          <p:cNvSpPr/>
          <p:nvPr/>
        </p:nvSpPr>
        <p:spPr>
          <a:xfrm>
            <a:off x="1576478" y="5522879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도전과제 추가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0F2E186-5398-40A5-BEA0-74F94C9AA942}"/>
              </a:ext>
            </a:extLst>
          </p:cNvPr>
          <p:cNvSpPr/>
          <p:nvPr/>
        </p:nvSpPr>
        <p:spPr>
          <a:xfrm>
            <a:off x="1576476" y="3996133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난이도 조절 추가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7961B2-EFEB-458D-8834-7BA83F2EEC74}"/>
              </a:ext>
            </a:extLst>
          </p:cNvPr>
          <p:cNvSpPr/>
          <p:nvPr/>
        </p:nvSpPr>
        <p:spPr>
          <a:xfrm>
            <a:off x="6848039" y="1602102"/>
            <a:ext cx="4215597" cy="4498801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세부 목표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재화 및 상점 시스템</a:t>
            </a:r>
            <a:endParaRPr lang="en-US" altLang="ko-KR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  1)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재화 추가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한 게임당 점수의 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0.01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배에 해당하는 골드 획득</a:t>
            </a:r>
            <a:endParaRPr lang="en-US" altLang="ko-KR" sz="1600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  2)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아이템 추가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폭탄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다이너마이트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지진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골드 </a:t>
            </a:r>
            <a:r>
              <a:rPr lang="ko-KR" altLang="en-US" sz="1600" dirty="0" err="1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획득량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증가</a:t>
            </a:r>
            <a:endParaRPr lang="en-US" altLang="ko-KR" sz="1600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  3)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아이템은 골드를 통해 구매 가능</a:t>
            </a:r>
            <a:endParaRPr lang="en-US" altLang="ko-KR" sz="1600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기대 효과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플레이 시 아이템을 사용하여 변수 창출 가능</a:t>
            </a:r>
            <a:endParaRPr lang="en-US" altLang="ko-KR" dirty="0">
              <a:solidFill>
                <a:schemeClr val="accent5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BEC5447-3487-4789-B3D0-3D43C983DBCE}"/>
              </a:ext>
            </a:extLst>
          </p:cNvPr>
          <p:cNvCxnSpPr>
            <a:cxnSpLocks/>
          </p:cNvCxnSpPr>
          <p:nvPr/>
        </p:nvCxnSpPr>
        <p:spPr>
          <a:xfrm>
            <a:off x="5129121" y="5009733"/>
            <a:ext cx="1718918" cy="0"/>
          </a:xfrm>
          <a:prstGeom prst="line">
            <a:avLst/>
          </a:prstGeom>
          <a:ln>
            <a:solidFill>
              <a:schemeClr val="accent5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oogle Shape;213;p24">
            <a:extLst>
              <a:ext uri="{FF2B5EF4-FFF2-40B4-BE49-F238E27FC236}">
                <a16:creationId xmlns:a16="http://schemas.microsoft.com/office/drawing/2014/main" id="{01A4F707-B6BA-435E-B38D-2461EFC617C0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4" name="Google Shape;214;p24">
              <a:extLst>
                <a:ext uri="{FF2B5EF4-FFF2-40B4-BE49-F238E27FC236}">
                  <a16:creationId xmlns:a16="http://schemas.microsoft.com/office/drawing/2014/main" id="{4A1CB4C3-9001-4E3C-AA4C-386224242E6B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5;p24">
              <a:extLst>
                <a:ext uri="{FF2B5EF4-FFF2-40B4-BE49-F238E27FC236}">
                  <a16:creationId xmlns:a16="http://schemas.microsoft.com/office/drawing/2014/main" id="{3131ADC7-0D79-4B4C-BAB5-0C746ABC67A3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6;p24">
              <a:extLst>
                <a:ext uri="{FF2B5EF4-FFF2-40B4-BE49-F238E27FC236}">
                  <a16:creationId xmlns:a16="http://schemas.microsoft.com/office/drawing/2014/main" id="{FB6523D5-9DE8-486F-8839-0D8DA29148F8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7;p24">
              <a:extLst>
                <a:ext uri="{FF2B5EF4-FFF2-40B4-BE49-F238E27FC236}">
                  <a16:creationId xmlns:a16="http://schemas.microsoft.com/office/drawing/2014/main" id="{1DAD08E3-4C7D-4D5C-9D9B-7208E1D1DD3D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8;p24">
              <a:extLst>
                <a:ext uri="{FF2B5EF4-FFF2-40B4-BE49-F238E27FC236}">
                  <a16:creationId xmlns:a16="http://schemas.microsoft.com/office/drawing/2014/main" id="{605B6737-2434-4B3C-A4E3-C0B9EDFF5E5E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9;p24">
              <a:extLst>
                <a:ext uri="{FF2B5EF4-FFF2-40B4-BE49-F238E27FC236}">
                  <a16:creationId xmlns:a16="http://schemas.microsoft.com/office/drawing/2014/main" id="{7FD1531C-FDB4-44A5-8BC2-9B9E7F1EDE8D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0;p24">
              <a:extLst>
                <a:ext uri="{FF2B5EF4-FFF2-40B4-BE49-F238E27FC236}">
                  <a16:creationId xmlns:a16="http://schemas.microsoft.com/office/drawing/2014/main" id="{33C67E27-E8FA-44BF-A2B3-5505383C245D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1;p24">
              <a:extLst>
                <a:ext uri="{FF2B5EF4-FFF2-40B4-BE49-F238E27FC236}">
                  <a16:creationId xmlns:a16="http://schemas.microsoft.com/office/drawing/2014/main" id="{11CCCADF-F486-4BEB-BB0C-5586BF92AC7F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2;p24">
              <a:extLst>
                <a:ext uri="{FF2B5EF4-FFF2-40B4-BE49-F238E27FC236}">
                  <a16:creationId xmlns:a16="http://schemas.microsoft.com/office/drawing/2014/main" id="{ACB023B0-71DE-4BFC-983A-C6F72E5D6ED9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3;p24">
              <a:extLst>
                <a:ext uri="{FF2B5EF4-FFF2-40B4-BE49-F238E27FC236}">
                  <a16:creationId xmlns:a16="http://schemas.microsoft.com/office/drawing/2014/main" id="{F5E17BE9-5548-4A93-88E4-038FDE4DEF6D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4;p24">
              <a:extLst>
                <a:ext uri="{FF2B5EF4-FFF2-40B4-BE49-F238E27FC236}">
                  <a16:creationId xmlns:a16="http://schemas.microsoft.com/office/drawing/2014/main" id="{682DA4E5-959A-454B-B2F1-94FA26DF6981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5;p24">
              <a:extLst>
                <a:ext uri="{FF2B5EF4-FFF2-40B4-BE49-F238E27FC236}">
                  <a16:creationId xmlns:a16="http://schemas.microsoft.com/office/drawing/2014/main" id="{D9BBCD85-A03E-4862-9EF8-3C031CECB63C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14115C-DE3A-4BF7-9167-C3C466B3A409}"/>
              </a:ext>
            </a:extLst>
          </p:cNvPr>
          <p:cNvSpPr/>
          <p:nvPr/>
        </p:nvSpPr>
        <p:spPr>
          <a:xfrm>
            <a:off x="1576480" y="3264613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샌드박스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모드 조절 추가</a:t>
            </a:r>
          </a:p>
        </p:txBody>
      </p:sp>
    </p:spTree>
    <p:extLst>
      <p:ext uri="{BB962C8B-B14F-4D97-AF65-F5344CB8AC3E}">
        <p14:creationId xmlns:p14="http://schemas.microsoft.com/office/powerpoint/2010/main" val="2122854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C6C494-AC41-4B7A-BAB3-3BF5D2FF8ADB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02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개선 방향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세부 목표 및 기대효과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1E4A629-CCB8-4ABE-A2E6-E83070F68268}"/>
              </a:ext>
            </a:extLst>
          </p:cNvPr>
          <p:cNvGrpSpPr/>
          <p:nvPr/>
        </p:nvGrpSpPr>
        <p:grpSpPr>
          <a:xfrm>
            <a:off x="2211652" y="1602103"/>
            <a:ext cx="2282291" cy="495075"/>
            <a:chOff x="1000845" y="1542648"/>
            <a:chExt cx="2282291" cy="495075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FFD590F-8809-484D-8AF8-FCCA9B58CE3D}"/>
                </a:ext>
              </a:extLst>
            </p:cNvPr>
            <p:cNvCxnSpPr/>
            <p:nvPr/>
          </p:nvCxnSpPr>
          <p:spPr>
            <a:xfrm>
              <a:off x="1000845" y="2037723"/>
              <a:ext cx="228229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7A7465-FC65-42B2-9B15-FE54728B352D}"/>
                </a:ext>
              </a:extLst>
            </p:cNvPr>
            <p:cNvSpPr txBox="1"/>
            <p:nvPr/>
          </p:nvSpPr>
          <p:spPr>
            <a:xfrm>
              <a:off x="1000845" y="1542648"/>
              <a:ext cx="22822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err="1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PBSpytris</a:t>
              </a:r>
              <a:endPara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5C346E-A66B-49D1-8FE7-507D898E7D3A}"/>
              </a:ext>
            </a:extLst>
          </p:cNvPr>
          <p:cNvSpPr/>
          <p:nvPr/>
        </p:nvSpPr>
        <p:spPr>
          <a:xfrm>
            <a:off x="1576479" y="2469388"/>
            <a:ext cx="3552642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인터페이스 및 그래픽 단순화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4A7CDF-D8C7-4A59-A93C-8798BC71D6DA}"/>
              </a:ext>
            </a:extLst>
          </p:cNvPr>
          <p:cNvSpPr/>
          <p:nvPr/>
        </p:nvSpPr>
        <p:spPr>
          <a:xfrm>
            <a:off x="1576479" y="4727654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재화 및 상점 시스템 추가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10C024-C3A1-450F-8776-73D77D277DB9}"/>
              </a:ext>
            </a:extLst>
          </p:cNvPr>
          <p:cNvSpPr/>
          <p:nvPr/>
        </p:nvSpPr>
        <p:spPr>
          <a:xfrm>
            <a:off x="1576478" y="5522879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도전과제 추가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0F2E186-5398-40A5-BEA0-74F94C9AA942}"/>
              </a:ext>
            </a:extLst>
          </p:cNvPr>
          <p:cNvSpPr/>
          <p:nvPr/>
        </p:nvSpPr>
        <p:spPr>
          <a:xfrm>
            <a:off x="1576476" y="3996133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난이도 조절 추가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0C66EE-E83D-4CAA-8642-2D82776B6B78}"/>
              </a:ext>
            </a:extLst>
          </p:cNvPr>
          <p:cNvSpPr/>
          <p:nvPr/>
        </p:nvSpPr>
        <p:spPr>
          <a:xfrm>
            <a:off x="6837764" y="1602103"/>
            <a:ext cx="4215597" cy="4846824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세부 목표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도전과제 추가</a:t>
            </a:r>
            <a:endParaRPr lang="en-US" altLang="ko-KR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  1)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도전과제를 통해 상점의 아이템을 구매할 수 있는 자격 획득</a:t>
            </a:r>
            <a:endParaRPr lang="en-US" altLang="ko-KR" sz="1600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  2)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도전과제를 통해 해금된 아이템은 </a:t>
            </a:r>
            <a:r>
              <a:rPr lang="ko-KR" altLang="en-US" sz="1600" dirty="0" err="1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샌드박스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모드에서 자유롭게 사용 가능</a:t>
            </a:r>
            <a:r>
              <a:rPr lang="en-US" altLang="ko-KR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하지만 해금하지 못한 아이템은 사용 불가</a:t>
            </a:r>
            <a:endParaRPr lang="en-US" altLang="ko-KR" sz="1600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기대 효과</a:t>
            </a:r>
            <a:endParaRPr lang="en-US" altLang="ko-KR" sz="2000" dirty="0">
              <a:solidFill>
                <a:schemeClr val="tx1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점수를 높일 수 있는 기회 창출로 플레이어의 참여 욕구 증대</a:t>
            </a:r>
            <a:endParaRPr lang="en-US" altLang="ko-KR" dirty="0">
              <a:solidFill>
                <a:schemeClr val="accent5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E46E977-8847-4325-B805-2988F270FAF9}"/>
              </a:ext>
            </a:extLst>
          </p:cNvPr>
          <p:cNvCxnSpPr>
            <a:cxnSpLocks/>
          </p:cNvCxnSpPr>
          <p:nvPr/>
        </p:nvCxnSpPr>
        <p:spPr>
          <a:xfrm>
            <a:off x="5118846" y="5775162"/>
            <a:ext cx="1718918" cy="0"/>
          </a:xfrm>
          <a:prstGeom prst="line">
            <a:avLst/>
          </a:prstGeom>
          <a:ln>
            <a:solidFill>
              <a:schemeClr val="accent5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oogle Shape;213;p24">
            <a:extLst>
              <a:ext uri="{FF2B5EF4-FFF2-40B4-BE49-F238E27FC236}">
                <a16:creationId xmlns:a16="http://schemas.microsoft.com/office/drawing/2014/main" id="{1B1B8154-21D3-425D-A83A-9138CF472953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3" name="Google Shape;214;p24">
              <a:extLst>
                <a:ext uri="{FF2B5EF4-FFF2-40B4-BE49-F238E27FC236}">
                  <a16:creationId xmlns:a16="http://schemas.microsoft.com/office/drawing/2014/main" id="{3582669B-453C-41FE-AE47-29F8E7C19DC4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5;p24">
              <a:extLst>
                <a:ext uri="{FF2B5EF4-FFF2-40B4-BE49-F238E27FC236}">
                  <a16:creationId xmlns:a16="http://schemas.microsoft.com/office/drawing/2014/main" id="{EF8143B2-A543-4A1E-92F3-7AC27D5BCF46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6;p24">
              <a:extLst>
                <a:ext uri="{FF2B5EF4-FFF2-40B4-BE49-F238E27FC236}">
                  <a16:creationId xmlns:a16="http://schemas.microsoft.com/office/drawing/2014/main" id="{8E3CEA8E-92F7-4391-9ACB-DEAC29F3B0F0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7;p24">
              <a:extLst>
                <a:ext uri="{FF2B5EF4-FFF2-40B4-BE49-F238E27FC236}">
                  <a16:creationId xmlns:a16="http://schemas.microsoft.com/office/drawing/2014/main" id="{E1F95170-7E1E-4C62-B365-2BA7DC76CB03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8;p24">
              <a:extLst>
                <a:ext uri="{FF2B5EF4-FFF2-40B4-BE49-F238E27FC236}">
                  <a16:creationId xmlns:a16="http://schemas.microsoft.com/office/drawing/2014/main" id="{CA874AE1-8634-494A-8A7F-5A88F0503A99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9;p24">
              <a:extLst>
                <a:ext uri="{FF2B5EF4-FFF2-40B4-BE49-F238E27FC236}">
                  <a16:creationId xmlns:a16="http://schemas.microsoft.com/office/drawing/2014/main" id="{372ACFB6-8EA9-4BB2-B32F-B630A6A2C851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20;p24">
              <a:extLst>
                <a:ext uri="{FF2B5EF4-FFF2-40B4-BE49-F238E27FC236}">
                  <a16:creationId xmlns:a16="http://schemas.microsoft.com/office/drawing/2014/main" id="{1349C24C-FA9F-4015-9688-00BC49645066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1;p24">
              <a:extLst>
                <a:ext uri="{FF2B5EF4-FFF2-40B4-BE49-F238E27FC236}">
                  <a16:creationId xmlns:a16="http://schemas.microsoft.com/office/drawing/2014/main" id="{687398D0-00A3-4009-A5D8-6A19BF8EA1D9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2;p24">
              <a:extLst>
                <a:ext uri="{FF2B5EF4-FFF2-40B4-BE49-F238E27FC236}">
                  <a16:creationId xmlns:a16="http://schemas.microsoft.com/office/drawing/2014/main" id="{4EAB46EE-7C4B-4858-A79E-3A030ADF4A77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3;p24">
              <a:extLst>
                <a:ext uri="{FF2B5EF4-FFF2-40B4-BE49-F238E27FC236}">
                  <a16:creationId xmlns:a16="http://schemas.microsoft.com/office/drawing/2014/main" id="{14D242F0-EF29-4B4E-8717-1ADC54A7E336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4;p24">
              <a:extLst>
                <a:ext uri="{FF2B5EF4-FFF2-40B4-BE49-F238E27FC236}">
                  <a16:creationId xmlns:a16="http://schemas.microsoft.com/office/drawing/2014/main" id="{697BBC56-56C0-45F4-93A8-58C94BB25272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5;p24">
              <a:extLst>
                <a:ext uri="{FF2B5EF4-FFF2-40B4-BE49-F238E27FC236}">
                  <a16:creationId xmlns:a16="http://schemas.microsoft.com/office/drawing/2014/main" id="{24256C2E-A31E-4BD4-88B1-2A8E95848EDA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32885E6-76D0-47FC-9DEA-1C367818CCA6}"/>
              </a:ext>
            </a:extLst>
          </p:cNvPr>
          <p:cNvSpPr/>
          <p:nvPr/>
        </p:nvSpPr>
        <p:spPr>
          <a:xfrm>
            <a:off x="1576480" y="3264613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샌드박스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모드 조절 추가</a:t>
            </a:r>
          </a:p>
        </p:txBody>
      </p:sp>
    </p:spTree>
    <p:extLst>
      <p:ext uri="{BB962C8B-B14F-4D97-AF65-F5344CB8AC3E}">
        <p14:creationId xmlns:p14="http://schemas.microsoft.com/office/powerpoint/2010/main" val="255718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211654" y="3139985"/>
            <a:ext cx="228229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MIT LICENSE</a:t>
            </a:r>
            <a:endParaRPr lang="ko-KR" altLang="en-US" sz="2000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3810E04-1FEA-470F-8DB8-41309F76D014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02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개선 방향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라이선스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17" name="Google Shape;213;p24">
            <a:extLst>
              <a:ext uri="{FF2B5EF4-FFF2-40B4-BE49-F238E27FC236}">
                <a16:creationId xmlns:a16="http://schemas.microsoft.com/office/drawing/2014/main" id="{A8E7F983-5A42-4838-99DD-31428622E24E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18" name="Google Shape;214;p24">
              <a:extLst>
                <a:ext uri="{FF2B5EF4-FFF2-40B4-BE49-F238E27FC236}">
                  <a16:creationId xmlns:a16="http://schemas.microsoft.com/office/drawing/2014/main" id="{D695370C-0518-4F7E-BA7B-A023199DCF6E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5;p24">
              <a:extLst>
                <a:ext uri="{FF2B5EF4-FFF2-40B4-BE49-F238E27FC236}">
                  <a16:creationId xmlns:a16="http://schemas.microsoft.com/office/drawing/2014/main" id="{652A843E-0081-4CFD-8E5F-A392AC3EE744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6;p24">
              <a:extLst>
                <a:ext uri="{FF2B5EF4-FFF2-40B4-BE49-F238E27FC236}">
                  <a16:creationId xmlns:a16="http://schemas.microsoft.com/office/drawing/2014/main" id="{8C629E1E-254E-407A-8F62-FF002649DDA6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7;p24">
              <a:extLst>
                <a:ext uri="{FF2B5EF4-FFF2-40B4-BE49-F238E27FC236}">
                  <a16:creationId xmlns:a16="http://schemas.microsoft.com/office/drawing/2014/main" id="{2AEB8393-AF54-47BA-BC95-14B82CD594F2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8;p24">
              <a:extLst>
                <a:ext uri="{FF2B5EF4-FFF2-40B4-BE49-F238E27FC236}">
                  <a16:creationId xmlns:a16="http://schemas.microsoft.com/office/drawing/2014/main" id="{83897245-77B0-4BE9-A416-0366B8AE7897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9;p24">
              <a:extLst>
                <a:ext uri="{FF2B5EF4-FFF2-40B4-BE49-F238E27FC236}">
                  <a16:creationId xmlns:a16="http://schemas.microsoft.com/office/drawing/2014/main" id="{F166572A-D510-479A-AAB4-BD5F379E1743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0;p24">
              <a:extLst>
                <a:ext uri="{FF2B5EF4-FFF2-40B4-BE49-F238E27FC236}">
                  <a16:creationId xmlns:a16="http://schemas.microsoft.com/office/drawing/2014/main" id="{79273E65-88BF-4E38-9782-15C238DC6DD4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21;p24">
              <a:extLst>
                <a:ext uri="{FF2B5EF4-FFF2-40B4-BE49-F238E27FC236}">
                  <a16:creationId xmlns:a16="http://schemas.microsoft.com/office/drawing/2014/main" id="{1C8FCA5C-E2C7-4E6B-94F1-ED09D3D09BB8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2;p24">
              <a:extLst>
                <a:ext uri="{FF2B5EF4-FFF2-40B4-BE49-F238E27FC236}">
                  <a16:creationId xmlns:a16="http://schemas.microsoft.com/office/drawing/2014/main" id="{88EC70FC-ED7B-49F8-A005-4BC6C41BB030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3;p24">
              <a:extLst>
                <a:ext uri="{FF2B5EF4-FFF2-40B4-BE49-F238E27FC236}">
                  <a16:creationId xmlns:a16="http://schemas.microsoft.com/office/drawing/2014/main" id="{A0AEBFDB-CAC9-488C-8BD7-15BD0441E6DE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4;p24">
              <a:extLst>
                <a:ext uri="{FF2B5EF4-FFF2-40B4-BE49-F238E27FC236}">
                  <a16:creationId xmlns:a16="http://schemas.microsoft.com/office/drawing/2014/main" id="{3F3EEDE9-C59E-4B37-B607-931AB5DE3FEB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5;p24">
              <a:extLst>
                <a:ext uri="{FF2B5EF4-FFF2-40B4-BE49-F238E27FC236}">
                  <a16:creationId xmlns:a16="http://schemas.microsoft.com/office/drawing/2014/main" id="{6E450385-FC70-4A9E-9E05-C4CBB8F99271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71348BD-34FF-4DE9-AEA6-4CAB29AAB9ED}"/>
              </a:ext>
            </a:extLst>
          </p:cNvPr>
          <p:cNvSpPr txBox="1"/>
          <p:nvPr/>
        </p:nvSpPr>
        <p:spPr>
          <a:xfrm>
            <a:off x="5303782" y="1936282"/>
            <a:ext cx="6097604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기존 프로젝트와 동일하게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MIT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라이선스를 사용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소스코드를 공개할 의무가 없음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상용 소프트웨어 개발 및 판매에 제약이 없음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저작권표시 및 허가표시를 소프트웨어의 모든 복제물 또는 중요한 부분에 기재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저자 또는 저작권자는 소프트웨어에 관해서 아무런 책임을 지지 않음</a:t>
            </a:r>
            <a:endParaRPr lang="ko-KR" altLang="en-US" sz="2000" b="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2850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3087338" y="2558340"/>
            <a:ext cx="2282291" cy="495075"/>
            <a:chOff x="1000845" y="1542648"/>
            <a:chExt cx="2282291" cy="495075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1000845" y="2037723"/>
              <a:ext cx="228229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000845" y="1542648"/>
              <a:ext cx="2282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언어</a:t>
              </a:r>
              <a:endParaRPr lang="en-US" altLang="ko-KR" sz="2400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103403" y="2475386"/>
            <a:ext cx="228229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Python 3.8.3</a:t>
            </a:r>
            <a:endParaRPr lang="ko-KR" altLang="en-US" sz="2000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103403" y="3270611"/>
            <a:ext cx="228229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VS code</a:t>
            </a:r>
            <a:endParaRPr lang="ko-KR" altLang="en-US" sz="2000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03403" y="4065836"/>
            <a:ext cx="228229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Ubuntu</a:t>
            </a:r>
            <a:endParaRPr lang="ko-KR" altLang="en-US" sz="2000" dirty="0">
              <a:solidFill>
                <a:schemeClr val="tx1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3810E04-1FEA-470F-8DB8-41309F76D014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02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개선 방향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개발 환경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549A76C-2781-4AFE-8C65-674142FED829}"/>
              </a:ext>
            </a:extLst>
          </p:cNvPr>
          <p:cNvGrpSpPr/>
          <p:nvPr/>
        </p:nvGrpSpPr>
        <p:grpSpPr>
          <a:xfrm>
            <a:off x="3087338" y="3353565"/>
            <a:ext cx="2282291" cy="495075"/>
            <a:chOff x="1000845" y="1542648"/>
            <a:chExt cx="2282291" cy="495075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5721DD2-97E1-4937-AADE-F3988AF60F99}"/>
                </a:ext>
              </a:extLst>
            </p:cNvPr>
            <p:cNvCxnSpPr/>
            <p:nvPr/>
          </p:nvCxnSpPr>
          <p:spPr>
            <a:xfrm>
              <a:off x="1000845" y="2037723"/>
              <a:ext cx="228229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F73DD46-FDEC-4F95-8461-70ACEC9DF46F}"/>
                </a:ext>
              </a:extLst>
            </p:cNvPr>
            <p:cNvSpPr txBox="1"/>
            <p:nvPr/>
          </p:nvSpPr>
          <p:spPr>
            <a:xfrm>
              <a:off x="1000845" y="1542648"/>
              <a:ext cx="2282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툴</a:t>
              </a:r>
              <a:endParaRPr lang="en-US" altLang="ko-KR" sz="2400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704EDB7-FF5C-4352-9499-C6ED0DBAA329}"/>
              </a:ext>
            </a:extLst>
          </p:cNvPr>
          <p:cNvGrpSpPr/>
          <p:nvPr/>
        </p:nvGrpSpPr>
        <p:grpSpPr>
          <a:xfrm>
            <a:off x="3087338" y="4148790"/>
            <a:ext cx="2282291" cy="495075"/>
            <a:chOff x="1000845" y="1542648"/>
            <a:chExt cx="2282291" cy="495075"/>
          </a:xfrm>
        </p:grpSpPr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7557DF2-1093-4D50-9491-06579F90038C}"/>
                </a:ext>
              </a:extLst>
            </p:cNvPr>
            <p:cNvCxnSpPr/>
            <p:nvPr/>
          </p:nvCxnSpPr>
          <p:spPr>
            <a:xfrm>
              <a:off x="1000845" y="2037723"/>
              <a:ext cx="228229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35A7ED-FD01-4442-86D8-13CB8026AC04}"/>
                </a:ext>
              </a:extLst>
            </p:cNvPr>
            <p:cNvSpPr txBox="1"/>
            <p:nvPr/>
          </p:nvSpPr>
          <p:spPr>
            <a:xfrm>
              <a:off x="1000845" y="1542648"/>
              <a:ext cx="2282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환경</a:t>
              </a:r>
              <a:endParaRPr lang="en-US" altLang="ko-KR" sz="2400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grpSp>
        <p:nvGrpSpPr>
          <p:cNvPr id="17" name="Google Shape;213;p24">
            <a:extLst>
              <a:ext uri="{FF2B5EF4-FFF2-40B4-BE49-F238E27FC236}">
                <a16:creationId xmlns:a16="http://schemas.microsoft.com/office/drawing/2014/main" id="{A8E7F983-5A42-4838-99DD-31428622E24E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18" name="Google Shape;214;p24">
              <a:extLst>
                <a:ext uri="{FF2B5EF4-FFF2-40B4-BE49-F238E27FC236}">
                  <a16:creationId xmlns:a16="http://schemas.microsoft.com/office/drawing/2014/main" id="{D695370C-0518-4F7E-BA7B-A023199DCF6E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5;p24">
              <a:extLst>
                <a:ext uri="{FF2B5EF4-FFF2-40B4-BE49-F238E27FC236}">
                  <a16:creationId xmlns:a16="http://schemas.microsoft.com/office/drawing/2014/main" id="{652A843E-0081-4CFD-8E5F-A392AC3EE744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6;p24">
              <a:extLst>
                <a:ext uri="{FF2B5EF4-FFF2-40B4-BE49-F238E27FC236}">
                  <a16:creationId xmlns:a16="http://schemas.microsoft.com/office/drawing/2014/main" id="{8C629E1E-254E-407A-8F62-FF002649DDA6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7;p24">
              <a:extLst>
                <a:ext uri="{FF2B5EF4-FFF2-40B4-BE49-F238E27FC236}">
                  <a16:creationId xmlns:a16="http://schemas.microsoft.com/office/drawing/2014/main" id="{2AEB8393-AF54-47BA-BC95-14B82CD594F2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8;p24">
              <a:extLst>
                <a:ext uri="{FF2B5EF4-FFF2-40B4-BE49-F238E27FC236}">
                  <a16:creationId xmlns:a16="http://schemas.microsoft.com/office/drawing/2014/main" id="{83897245-77B0-4BE9-A416-0366B8AE7897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9;p24">
              <a:extLst>
                <a:ext uri="{FF2B5EF4-FFF2-40B4-BE49-F238E27FC236}">
                  <a16:creationId xmlns:a16="http://schemas.microsoft.com/office/drawing/2014/main" id="{F166572A-D510-479A-AAB4-BD5F379E1743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0;p24">
              <a:extLst>
                <a:ext uri="{FF2B5EF4-FFF2-40B4-BE49-F238E27FC236}">
                  <a16:creationId xmlns:a16="http://schemas.microsoft.com/office/drawing/2014/main" id="{79273E65-88BF-4E38-9782-15C238DC6DD4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21;p24">
              <a:extLst>
                <a:ext uri="{FF2B5EF4-FFF2-40B4-BE49-F238E27FC236}">
                  <a16:creationId xmlns:a16="http://schemas.microsoft.com/office/drawing/2014/main" id="{1C8FCA5C-E2C7-4E6B-94F1-ED09D3D09BB8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2;p24">
              <a:extLst>
                <a:ext uri="{FF2B5EF4-FFF2-40B4-BE49-F238E27FC236}">
                  <a16:creationId xmlns:a16="http://schemas.microsoft.com/office/drawing/2014/main" id="{88EC70FC-ED7B-49F8-A005-4BC6C41BB030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3;p24">
              <a:extLst>
                <a:ext uri="{FF2B5EF4-FFF2-40B4-BE49-F238E27FC236}">
                  <a16:creationId xmlns:a16="http://schemas.microsoft.com/office/drawing/2014/main" id="{A0AEBFDB-CAC9-488C-8BD7-15BD0441E6DE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4;p24">
              <a:extLst>
                <a:ext uri="{FF2B5EF4-FFF2-40B4-BE49-F238E27FC236}">
                  <a16:creationId xmlns:a16="http://schemas.microsoft.com/office/drawing/2014/main" id="{3F3EEDE9-C59E-4B37-B607-931AB5DE3FEB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5;p24">
              <a:extLst>
                <a:ext uri="{FF2B5EF4-FFF2-40B4-BE49-F238E27FC236}">
                  <a16:creationId xmlns:a16="http://schemas.microsoft.com/office/drawing/2014/main" id="{6E450385-FC70-4A9E-9E05-C4CBB8F99271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11751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55AF16-0EEA-4276-A95F-2FD71A0B7434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03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업무 분담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73A5C9E-A636-4BF6-9149-48DC89CFB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393242"/>
              </p:ext>
            </p:extLst>
          </p:nvPr>
        </p:nvGraphicFramePr>
        <p:xfrm>
          <a:off x="1568919" y="1742173"/>
          <a:ext cx="9028496" cy="4138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829">
                  <a:extLst>
                    <a:ext uri="{9D8B030D-6E8A-4147-A177-3AD203B41FA5}">
                      <a16:colId xmlns:a16="http://schemas.microsoft.com/office/drawing/2014/main" val="3044327122"/>
                    </a:ext>
                  </a:extLst>
                </a:gridCol>
                <a:gridCol w="6886667">
                  <a:extLst>
                    <a:ext uri="{9D8B030D-6E8A-4147-A177-3AD203B41FA5}">
                      <a16:colId xmlns:a16="http://schemas.microsoft.com/office/drawing/2014/main" val="3085325023"/>
                    </a:ext>
                  </a:extLst>
                </a:gridCol>
              </a:tblGrid>
              <a:tr h="1379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윤상우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&lt;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조장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&gt;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코드 리뷰 및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git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총괄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&lt;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사수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&gt;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재화 추가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 /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상점 시스템 구축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/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도전 과제 추가</a:t>
                      </a:r>
                      <a:endParaRPr lang="en-US" altLang="ko-KR" sz="1800" b="0" dirty="0">
                        <a:solidFill>
                          <a:schemeClr val="tx1"/>
                        </a:solidFill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&lt;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부사수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&gt; 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샌드박스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 모드 추가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/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보고서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44569"/>
                  </a:ext>
                </a:extLst>
              </a:tr>
              <a:tr h="1379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안수빈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&lt;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사수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&gt;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시작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종료 화면 단순화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/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아이템 추가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/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점수판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 단순화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/ PPT</a:t>
                      </a:r>
                    </a:p>
                    <a:p>
                      <a:pPr algn="l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&lt;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부사수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&gt;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아이템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UI /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모드별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UI /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상점 시스템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UI /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도전과제 추가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3963663"/>
                  </a:ext>
                </a:extLst>
              </a:tr>
              <a:tr h="13796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err="1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박신영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&lt;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사수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&gt;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샌드박스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 모드 추가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/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난이도 추가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/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난이도별 사운드 추가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/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보고서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&lt;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부사수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&gt;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콤보 그래픽 단순화 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카카오 Light" panose="020B0600000101010101" pitchFamily="50" charset="-127"/>
                          <a:ea typeface="카카오 Light" panose="020B0600000101010101" pitchFamily="50" charset="-127"/>
                        </a:rPr>
                        <a:t>/ PPT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카카오 Light" panose="020B0600000101010101" pitchFamily="50" charset="-127"/>
                        <a:ea typeface="카카오 Light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812110"/>
                  </a:ext>
                </a:extLst>
              </a:tr>
            </a:tbl>
          </a:graphicData>
        </a:graphic>
      </p:graphicFrame>
      <p:grpSp>
        <p:nvGrpSpPr>
          <p:cNvPr id="5" name="Google Shape;213;p24">
            <a:extLst>
              <a:ext uri="{FF2B5EF4-FFF2-40B4-BE49-F238E27FC236}">
                <a16:creationId xmlns:a16="http://schemas.microsoft.com/office/drawing/2014/main" id="{0F77AF77-BC26-48CE-99EE-3C8E9F4BE304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7" name="Google Shape;214;p24">
              <a:extLst>
                <a:ext uri="{FF2B5EF4-FFF2-40B4-BE49-F238E27FC236}">
                  <a16:creationId xmlns:a16="http://schemas.microsoft.com/office/drawing/2014/main" id="{C1D7808F-011B-4BE2-9357-50A7F8E45F89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5;p24">
              <a:extLst>
                <a:ext uri="{FF2B5EF4-FFF2-40B4-BE49-F238E27FC236}">
                  <a16:creationId xmlns:a16="http://schemas.microsoft.com/office/drawing/2014/main" id="{9C512B1D-472C-415F-A6E5-EAC324EBD966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6;p24">
              <a:extLst>
                <a:ext uri="{FF2B5EF4-FFF2-40B4-BE49-F238E27FC236}">
                  <a16:creationId xmlns:a16="http://schemas.microsoft.com/office/drawing/2014/main" id="{CACA2FE5-C5FD-416B-A6EE-C432CAE640F2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7;p24">
              <a:extLst>
                <a:ext uri="{FF2B5EF4-FFF2-40B4-BE49-F238E27FC236}">
                  <a16:creationId xmlns:a16="http://schemas.microsoft.com/office/drawing/2014/main" id="{081915D8-E460-4E05-9E25-7FA803B3D5B1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8;p24">
              <a:extLst>
                <a:ext uri="{FF2B5EF4-FFF2-40B4-BE49-F238E27FC236}">
                  <a16:creationId xmlns:a16="http://schemas.microsoft.com/office/drawing/2014/main" id="{4613C350-0BC4-49E4-949D-E2FEB4DEBDDF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9;p24">
              <a:extLst>
                <a:ext uri="{FF2B5EF4-FFF2-40B4-BE49-F238E27FC236}">
                  <a16:creationId xmlns:a16="http://schemas.microsoft.com/office/drawing/2014/main" id="{9272D2BE-F4B4-4211-8D8D-326D21B5A828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0;p24">
              <a:extLst>
                <a:ext uri="{FF2B5EF4-FFF2-40B4-BE49-F238E27FC236}">
                  <a16:creationId xmlns:a16="http://schemas.microsoft.com/office/drawing/2014/main" id="{786B6E1F-C9CE-4BE3-97F0-667B9D2C8AA1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1;p24">
              <a:extLst>
                <a:ext uri="{FF2B5EF4-FFF2-40B4-BE49-F238E27FC236}">
                  <a16:creationId xmlns:a16="http://schemas.microsoft.com/office/drawing/2014/main" id="{BC191B42-6225-4C61-AB6B-D2D4922C65DC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2;p24">
              <a:extLst>
                <a:ext uri="{FF2B5EF4-FFF2-40B4-BE49-F238E27FC236}">
                  <a16:creationId xmlns:a16="http://schemas.microsoft.com/office/drawing/2014/main" id="{C7949F98-6F46-46C0-9596-92D35CE932AD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3;p24">
              <a:extLst>
                <a:ext uri="{FF2B5EF4-FFF2-40B4-BE49-F238E27FC236}">
                  <a16:creationId xmlns:a16="http://schemas.microsoft.com/office/drawing/2014/main" id="{FDA4E90D-4FD6-4A51-9000-EADAC51B6355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4;p24">
              <a:extLst>
                <a:ext uri="{FF2B5EF4-FFF2-40B4-BE49-F238E27FC236}">
                  <a16:creationId xmlns:a16="http://schemas.microsoft.com/office/drawing/2014/main" id="{6E53A960-4598-432E-9166-B4F49AF6A0D6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5;p24">
              <a:extLst>
                <a:ext uri="{FF2B5EF4-FFF2-40B4-BE49-F238E27FC236}">
                  <a16:creationId xmlns:a16="http://schemas.microsoft.com/office/drawing/2014/main" id="{0B9B4167-EB55-40D0-8960-3055188944B5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13811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E4B150-BAE9-4F8B-BBC9-9748A02874F3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04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프로젝트 일정</a:t>
            </a:r>
          </a:p>
        </p:txBody>
      </p:sp>
      <p:grpSp>
        <p:nvGrpSpPr>
          <p:cNvPr id="6" name="Google Shape;213;p24">
            <a:extLst>
              <a:ext uri="{FF2B5EF4-FFF2-40B4-BE49-F238E27FC236}">
                <a16:creationId xmlns:a16="http://schemas.microsoft.com/office/drawing/2014/main" id="{9505D436-52DA-4A15-BB56-4A2EF018EB59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7" name="Google Shape;214;p24">
              <a:extLst>
                <a:ext uri="{FF2B5EF4-FFF2-40B4-BE49-F238E27FC236}">
                  <a16:creationId xmlns:a16="http://schemas.microsoft.com/office/drawing/2014/main" id="{C937CE77-270C-4517-A3EB-BA110F39D09F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5;p24">
              <a:extLst>
                <a:ext uri="{FF2B5EF4-FFF2-40B4-BE49-F238E27FC236}">
                  <a16:creationId xmlns:a16="http://schemas.microsoft.com/office/drawing/2014/main" id="{227F8308-0DBD-4DF9-B62F-FB14ADC98E27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6;p24">
              <a:extLst>
                <a:ext uri="{FF2B5EF4-FFF2-40B4-BE49-F238E27FC236}">
                  <a16:creationId xmlns:a16="http://schemas.microsoft.com/office/drawing/2014/main" id="{9C55875A-C417-4F20-ADCE-7AB9FDEF7330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7;p24">
              <a:extLst>
                <a:ext uri="{FF2B5EF4-FFF2-40B4-BE49-F238E27FC236}">
                  <a16:creationId xmlns:a16="http://schemas.microsoft.com/office/drawing/2014/main" id="{E19E1F4C-3ED9-4F1E-98E7-9CF56F7E99E6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8;p24">
              <a:extLst>
                <a:ext uri="{FF2B5EF4-FFF2-40B4-BE49-F238E27FC236}">
                  <a16:creationId xmlns:a16="http://schemas.microsoft.com/office/drawing/2014/main" id="{E11C999B-0A3D-4DAF-ACC7-787764B615FE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9;p24">
              <a:extLst>
                <a:ext uri="{FF2B5EF4-FFF2-40B4-BE49-F238E27FC236}">
                  <a16:creationId xmlns:a16="http://schemas.microsoft.com/office/drawing/2014/main" id="{448D6005-804A-4EC1-8CEA-48DBB120307D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0;p24">
              <a:extLst>
                <a:ext uri="{FF2B5EF4-FFF2-40B4-BE49-F238E27FC236}">
                  <a16:creationId xmlns:a16="http://schemas.microsoft.com/office/drawing/2014/main" id="{8A1E15A1-50F8-4EA6-92E1-69B5EAC4A27F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1;p24">
              <a:extLst>
                <a:ext uri="{FF2B5EF4-FFF2-40B4-BE49-F238E27FC236}">
                  <a16:creationId xmlns:a16="http://schemas.microsoft.com/office/drawing/2014/main" id="{0F9E28F2-33F7-4A7A-9C39-C35F961C5A02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2;p24">
              <a:extLst>
                <a:ext uri="{FF2B5EF4-FFF2-40B4-BE49-F238E27FC236}">
                  <a16:creationId xmlns:a16="http://schemas.microsoft.com/office/drawing/2014/main" id="{16D19408-3DDC-42F0-B5B0-81C95D36B0C6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3;p24">
              <a:extLst>
                <a:ext uri="{FF2B5EF4-FFF2-40B4-BE49-F238E27FC236}">
                  <a16:creationId xmlns:a16="http://schemas.microsoft.com/office/drawing/2014/main" id="{015CD4F2-7AD1-46FF-966B-E3EAE5C058CE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4;p24">
              <a:extLst>
                <a:ext uri="{FF2B5EF4-FFF2-40B4-BE49-F238E27FC236}">
                  <a16:creationId xmlns:a16="http://schemas.microsoft.com/office/drawing/2014/main" id="{E28E5838-6486-4BD1-9B0D-9F83871EC4B8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5;p24">
              <a:extLst>
                <a:ext uri="{FF2B5EF4-FFF2-40B4-BE49-F238E27FC236}">
                  <a16:creationId xmlns:a16="http://schemas.microsoft.com/office/drawing/2014/main" id="{E269D223-796E-4A18-A7CE-28F6BF0518A9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4B214BBE-4B24-45BE-9947-518CECB89A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" r="94" b="743"/>
          <a:stretch/>
        </p:blipFill>
        <p:spPr>
          <a:xfrm>
            <a:off x="608563" y="1389784"/>
            <a:ext cx="10974874" cy="464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8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E4B150-BAE9-4F8B-BBC9-9748A02874F3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05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참고문헌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AC71AB-D9DE-4FB6-B4E2-905DBEFDDEAE}"/>
              </a:ext>
            </a:extLst>
          </p:cNvPr>
          <p:cNvSpPr txBox="1"/>
          <p:nvPr/>
        </p:nvSpPr>
        <p:spPr>
          <a:xfrm>
            <a:off x="594359" y="2028616"/>
            <a:ext cx="93581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Pytris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코드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ko-KR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https://github.com/injekim/PYTRIS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ko-KR" alt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Openmind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프로젝트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ko-KR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https://github.com/CSID-DGU/2020-1-OSSP1-OpenMind-1</a:t>
            </a:r>
            <a:endParaRPr lang="ko-KR" alt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17woljang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프로젝트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ko-KR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https://github.com/CSID-DGU/2020-2-OSSP-CP-17woljang-9.git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grpSp>
        <p:nvGrpSpPr>
          <p:cNvPr id="7" name="Google Shape;213;p24">
            <a:extLst>
              <a:ext uri="{FF2B5EF4-FFF2-40B4-BE49-F238E27FC236}">
                <a16:creationId xmlns:a16="http://schemas.microsoft.com/office/drawing/2014/main" id="{EB27AD2C-D434-4E03-9EF3-A9B61C26A690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8" name="Google Shape;214;p24">
              <a:extLst>
                <a:ext uri="{FF2B5EF4-FFF2-40B4-BE49-F238E27FC236}">
                  <a16:creationId xmlns:a16="http://schemas.microsoft.com/office/drawing/2014/main" id="{DDB72B63-9F42-4D2C-AA73-13F6731B92C4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5;p24">
              <a:extLst>
                <a:ext uri="{FF2B5EF4-FFF2-40B4-BE49-F238E27FC236}">
                  <a16:creationId xmlns:a16="http://schemas.microsoft.com/office/drawing/2014/main" id="{4450C908-928F-4519-A419-0B6F8457EBCC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6;p24">
              <a:extLst>
                <a:ext uri="{FF2B5EF4-FFF2-40B4-BE49-F238E27FC236}">
                  <a16:creationId xmlns:a16="http://schemas.microsoft.com/office/drawing/2014/main" id="{3B7A9F80-7217-4DB3-9ADD-FD1A9E9D9568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7;p24">
              <a:extLst>
                <a:ext uri="{FF2B5EF4-FFF2-40B4-BE49-F238E27FC236}">
                  <a16:creationId xmlns:a16="http://schemas.microsoft.com/office/drawing/2014/main" id="{0B21750E-2826-4DE4-BA7E-5B43BA80B4B8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8;p24">
              <a:extLst>
                <a:ext uri="{FF2B5EF4-FFF2-40B4-BE49-F238E27FC236}">
                  <a16:creationId xmlns:a16="http://schemas.microsoft.com/office/drawing/2014/main" id="{BBBAE3BA-B0DC-4607-83C3-38E542EAEE76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9;p24">
              <a:extLst>
                <a:ext uri="{FF2B5EF4-FFF2-40B4-BE49-F238E27FC236}">
                  <a16:creationId xmlns:a16="http://schemas.microsoft.com/office/drawing/2014/main" id="{67506132-368C-4AA8-AEDA-B416F6D8190E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0;p24">
              <a:extLst>
                <a:ext uri="{FF2B5EF4-FFF2-40B4-BE49-F238E27FC236}">
                  <a16:creationId xmlns:a16="http://schemas.microsoft.com/office/drawing/2014/main" id="{283659CF-2789-4305-9042-765CBE5185E1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1;p24">
              <a:extLst>
                <a:ext uri="{FF2B5EF4-FFF2-40B4-BE49-F238E27FC236}">
                  <a16:creationId xmlns:a16="http://schemas.microsoft.com/office/drawing/2014/main" id="{0B8472AA-AF5C-48D3-B9CC-DB05979424F1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2;p24">
              <a:extLst>
                <a:ext uri="{FF2B5EF4-FFF2-40B4-BE49-F238E27FC236}">
                  <a16:creationId xmlns:a16="http://schemas.microsoft.com/office/drawing/2014/main" id="{03F084E3-183A-4A76-8855-97D8B7563E00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3;p24">
              <a:extLst>
                <a:ext uri="{FF2B5EF4-FFF2-40B4-BE49-F238E27FC236}">
                  <a16:creationId xmlns:a16="http://schemas.microsoft.com/office/drawing/2014/main" id="{F72E80F9-6991-48E7-AAA3-EC6A043972D9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4;p24">
              <a:extLst>
                <a:ext uri="{FF2B5EF4-FFF2-40B4-BE49-F238E27FC236}">
                  <a16:creationId xmlns:a16="http://schemas.microsoft.com/office/drawing/2014/main" id="{1C6E1BFF-8832-409F-9F00-E0C0262056F5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5;p24">
              <a:extLst>
                <a:ext uri="{FF2B5EF4-FFF2-40B4-BE49-F238E27FC236}">
                  <a16:creationId xmlns:a16="http://schemas.microsoft.com/office/drawing/2014/main" id="{0B0CF8F0-E61C-490C-8994-D69B86E88A96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6162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/>
          <p:cNvSpPr/>
          <p:nvPr/>
        </p:nvSpPr>
        <p:spPr>
          <a:xfrm rot="16200000">
            <a:off x="5584429" y="1131491"/>
            <a:ext cx="1023142" cy="10231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 rot="16200000">
            <a:off x="5634037" y="1181099"/>
            <a:ext cx="923926" cy="92392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634037" y="1443007"/>
            <a:ext cx="923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rPr>
              <a:t>목차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0" y="4167188"/>
            <a:ext cx="12192000" cy="676275"/>
          </a:xfrm>
          <a:prstGeom prst="rect">
            <a:avLst/>
          </a:prstGeom>
          <a:pattFill prst="ltDnDiag">
            <a:fgClr>
              <a:schemeClr val="tx1"/>
            </a:fgClr>
            <a:bgClr>
              <a:schemeClr val="accent5"/>
            </a:bgClr>
          </a:patt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892337" y="4266798"/>
            <a:ext cx="1666875" cy="1688628"/>
            <a:chOff x="1778793" y="3190473"/>
            <a:chExt cx="1666875" cy="1688628"/>
          </a:xfrm>
        </p:grpSpPr>
        <p:sp>
          <p:nvSpPr>
            <p:cNvPr id="13" name="TextBox 12"/>
            <p:cNvSpPr txBox="1"/>
            <p:nvPr/>
          </p:nvSpPr>
          <p:spPr>
            <a:xfrm>
              <a:off x="1778793" y="3190473"/>
              <a:ext cx="16668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01</a:t>
              </a: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기존 프로젝트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58564" y="3886200"/>
              <a:ext cx="1507332" cy="992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- </a:t>
              </a:r>
              <a:r>
                <a:rPr lang="ko-KR" altLang="en-US" sz="1000" dirty="0" err="1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테트리스</a:t>
              </a:r>
              <a:endParaRPr lang="en-US" altLang="ko-KR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- </a:t>
              </a:r>
              <a:r>
                <a:rPr lang="ko-KR" altLang="en-US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선정 이유</a:t>
              </a:r>
              <a:endParaRPr lang="en-US" altLang="ko-KR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- </a:t>
              </a:r>
              <a:r>
                <a:rPr lang="ko-KR" altLang="en-US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기존 프로젝트 분석</a:t>
              </a:r>
              <a:endParaRPr lang="en-US" altLang="ko-KR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- </a:t>
              </a:r>
              <a:r>
                <a:rPr lang="ko-KR" altLang="en-US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기존 프로젝트 장단점</a:t>
              </a:r>
              <a:endParaRPr lang="en-US" altLang="ko-KR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3115550" y="4266798"/>
            <a:ext cx="1666875" cy="1689204"/>
            <a:chOff x="3701057" y="3190473"/>
            <a:chExt cx="1666875" cy="1689204"/>
          </a:xfrm>
        </p:grpSpPr>
        <p:sp>
          <p:nvSpPr>
            <p:cNvPr id="14" name="TextBox 13"/>
            <p:cNvSpPr txBox="1"/>
            <p:nvPr/>
          </p:nvSpPr>
          <p:spPr>
            <a:xfrm>
              <a:off x="3701057" y="3190473"/>
              <a:ext cx="16668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02</a:t>
              </a: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개선 방향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49343" y="3886200"/>
              <a:ext cx="1370302" cy="993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- </a:t>
              </a:r>
              <a:r>
                <a:rPr lang="ko-KR" altLang="en-US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목표</a:t>
              </a:r>
              <a:endParaRPr lang="en-US" altLang="ko-KR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- </a:t>
              </a:r>
              <a:r>
                <a:rPr lang="ko-KR" altLang="en-US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세부목표 및 기대효과</a:t>
              </a:r>
              <a:endParaRPr lang="en-US" altLang="ko-KR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- </a:t>
              </a:r>
              <a:r>
                <a:rPr lang="ko-KR" altLang="en-US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개발환경</a:t>
              </a:r>
              <a:endParaRPr lang="en-US" altLang="ko-KR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- </a:t>
              </a:r>
              <a:r>
                <a:rPr lang="ko-KR" altLang="en-US" sz="1000" dirty="0"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프로젝트 라이선스</a:t>
              </a:r>
              <a:endParaRPr lang="en-US" altLang="ko-KR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262562" y="4266798"/>
            <a:ext cx="1666875" cy="996707"/>
            <a:chOff x="5623321" y="3190473"/>
            <a:chExt cx="1666875" cy="996707"/>
          </a:xfrm>
        </p:grpSpPr>
        <p:sp>
          <p:nvSpPr>
            <p:cNvPr id="15" name="TextBox 14"/>
            <p:cNvSpPr txBox="1"/>
            <p:nvPr/>
          </p:nvSpPr>
          <p:spPr>
            <a:xfrm>
              <a:off x="5623321" y="3190473"/>
              <a:ext cx="16668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03</a:t>
              </a: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업무분담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66437" y="3886200"/>
              <a:ext cx="773500" cy="300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ko-KR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7565546" y="4266798"/>
            <a:ext cx="1666875" cy="996707"/>
            <a:chOff x="7545585" y="3190473"/>
            <a:chExt cx="1666875" cy="996707"/>
          </a:xfrm>
        </p:grpSpPr>
        <p:sp>
          <p:nvSpPr>
            <p:cNvPr id="16" name="TextBox 15"/>
            <p:cNvSpPr txBox="1"/>
            <p:nvPr/>
          </p:nvSpPr>
          <p:spPr>
            <a:xfrm>
              <a:off x="7545585" y="3190473"/>
              <a:ext cx="16668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04</a:t>
              </a: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프로젝트 일정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25356" y="3886200"/>
              <a:ext cx="1507332" cy="300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ko-KR" altLang="en-US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BC27ACB-271E-4F80-A0B5-D11986BEF426}"/>
              </a:ext>
            </a:extLst>
          </p:cNvPr>
          <p:cNvGrpSpPr/>
          <p:nvPr/>
        </p:nvGrpSpPr>
        <p:grpSpPr>
          <a:xfrm>
            <a:off x="9632788" y="4266798"/>
            <a:ext cx="1666875" cy="996130"/>
            <a:chOff x="7545585" y="3190473"/>
            <a:chExt cx="1666875" cy="9961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21D754-B7CE-410F-A0DF-D2A7C6C82B66}"/>
                </a:ext>
              </a:extLst>
            </p:cNvPr>
            <p:cNvSpPr txBox="1"/>
            <p:nvPr/>
          </p:nvSpPr>
          <p:spPr>
            <a:xfrm>
              <a:off x="7545585" y="3190473"/>
              <a:ext cx="166687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rPr>
                <a:t>05</a:t>
              </a: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참고문헌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8521460-890A-41B6-A8C8-16EF597FE0D5}"/>
                </a:ext>
              </a:extLst>
            </p:cNvPr>
            <p:cNvSpPr txBox="1"/>
            <p:nvPr/>
          </p:nvSpPr>
          <p:spPr>
            <a:xfrm>
              <a:off x="7625356" y="3886200"/>
              <a:ext cx="1507332" cy="300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ko-KR" altLang="en-US" sz="1000" dirty="0">
                <a:latin typeface="카카오 Light" panose="020B0600000101010101" pitchFamily="50" charset="-127"/>
                <a:ea typeface="카카오 Light" panose="020B0600000101010101" pitchFamily="50" charset="-127"/>
              </a:endParaRPr>
            </a:p>
          </p:txBody>
        </p:sp>
      </p:grpSp>
      <p:grpSp>
        <p:nvGrpSpPr>
          <p:cNvPr id="31" name="Google Shape;213;p24">
            <a:extLst>
              <a:ext uri="{FF2B5EF4-FFF2-40B4-BE49-F238E27FC236}">
                <a16:creationId xmlns:a16="http://schemas.microsoft.com/office/drawing/2014/main" id="{72DC95C0-8F78-42DC-B374-D097869C107E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32" name="Google Shape;214;p24">
              <a:extLst>
                <a:ext uri="{FF2B5EF4-FFF2-40B4-BE49-F238E27FC236}">
                  <a16:creationId xmlns:a16="http://schemas.microsoft.com/office/drawing/2014/main" id="{FD00E9B1-9548-4E32-8616-C911ED89006D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5;p24">
              <a:extLst>
                <a:ext uri="{FF2B5EF4-FFF2-40B4-BE49-F238E27FC236}">
                  <a16:creationId xmlns:a16="http://schemas.microsoft.com/office/drawing/2014/main" id="{2F661A66-4166-4EC1-BEC0-CC3D7DEC9D60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6;p24">
              <a:extLst>
                <a:ext uri="{FF2B5EF4-FFF2-40B4-BE49-F238E27FC236}">
                  <a16:creationId xmlns:a16="http://schemas.microsoft.com/office/drawing/2014/main" id="{CA0D700F-71DE-437C-9EC8-BDFC28C09CEE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7;p24">
              <a:extLst>
                <a:ext uri="{FF2B5EF4-FFF2-40B4-BE49-F238E27FC236}">
                  <a16:creationId xmlns:a16="http://schemas.microsoft.com/office/drawing/2014/main" id="{9558AAD7-97CA-4501-814C-A6906BE98639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8;p24">
              <a:extLst>
                <a:ext uri="{FF2B5EF4-FFF2-40B4-BE49-F238E27FC236}">
                  <a16:creationId xmlns:a16="http://schemas.microsoft.com/office/drawing/2014/main" id="{D74A4772-8057-4F65-BD2B-550E4C62D038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9;p24">
              <a:extLst>
                <a:ext uri="{FF2B5EF4-FFF2-40B4-BE49-F238E27FC236}">
                  <a16:creationId xmlns:a16="http://schemas.microsoft.com/office/drawing/2014/main" id="{DA69904A-0F43-492C-B97E-A2FB34A6C283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0;p24">
              <a:extLst>
                <a:ext uri="{FF2B5EF4-FFF2-40B4-BE49-F238E27FC236}">
                  <a16:creationId xmlns:a16="http://schemas.microsoft.com/office/drawing/2014/main" id="{BC7F392A-7308-42D8-9F5B-6AF72BD1082E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1;p24">
              <a:extLst>
                <a:ext uri="{FF2B5EF4-FFF2-40B4-BE49-F238E27FC236}">
                  <a16:creationId xmlns:a16="http://schemas.microsoft.com/office/drawing/2014/main" id="{0CBC4C57-9731-4232-B0D5-F6A676957D20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2;p24">
              <a:extLst>
                <a:ext uri="{FF2B5EF4-FFF2-40B4-BE49-F238E27FC236}">
                  <a16:creationId xmlns:a16="http://schemas.microsoft.com/office/drawing/2014/main" id="{A17CAC27-5C8E-446A-808B-869B8957166A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3;p24">
              <a:extLst>
                <a:ext uri="{FF2B5EF4-FFF2-40B4-BE49-F238E27FC236}">
                  <a16:creationId xmlns:a16="http://schemas.microsoft.com/office/drawing/2014/main" id="{5288BC4B-4D60-4A11-99CF-30B3C38BAE8C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24;p24">
              <a:extLst>
                <a:ext uri="{FF2B5EF4-FFF2-40B4-BE49-F238E27FC236}">
                  <a16:creationId xmlns:a16="http://schemas.microsoft.com/office/drawing/2014/main" id="{7413EA5D-4878-428D-BBF6-4F37BFF6FCF6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25;p24">
              <a:extLst>
                <a:ext uri="{FF2B5EF4-FFF2-40B4-BE49-F238E27FC236}">
                  <a16:creationId xmlns:a16="http://schemas.microsoft.com/office/drawing/2014/main" id="{8CCA52A6-F5E1-4B2D-8FB7-C694C28527CD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56305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E4B150-BAE9-4F8B-BBC9-9748A02874F3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06 Q&amp;A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7" name="Google Shape;213;p24">
            <a:extLst>
              <a:ext uri="{FF2B5EF4-FFF2-40B4-BE49-F238E27FC236}">
                <a16:creationId xmlns:a16="http://schemas.microsoft.com/office/drawing/2014/main" id="{EB27AD2C-D434-4E03-9EF3-A9B61C26A690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8" name="Google Shape;214;p24">
              <a:extLst>
                <a:ext uri="{FF2B5EF4-FFF2-40B4-BE49-F238E27FC236}">
                  <a16:creationId xmlns:a16="http://schemas.microsoft.com/office/drawing/2014/main" id="{DDB72B63-9F42-4D2C-AA73-13F6731B92C4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5;p24">
              <a:extLst>
                <a:ext uri="{FF2B5EF4-FFF2-40B4-BE49-F238E27FC236}">
                  <a16:creationId xmlns:a16="http://schemas.microsoft.com/office/drawing/2014/main" id="{4450C908-928F-4519-A419-0B6F8457EBCC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6;p24">
              <a:extLst>
                <a:ext uri="{FF2B5EF4-FFF2-40B4-BE49-F238E27FC236}">
                  <a16:creationId xmlns:a16="http://schemas.microsoft.com/office/drawing/2014/main" id="{3B7A9F80-7217-4DB3-9ADD-FD1A9E9D9568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7;p24">
              <a:extLst>
                <a:ext uri="{FF2B5EF4-FFF2-40B4-BE49-F238E27FC236}">
                  <a16:creationId xmlns:a16="http://schemas.microsoft.com/office/drawing/2014/main" id="{0B21750E-2826-4DE4-BA7E-5B43BA80B4B8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8;p24">
              <a:extLst>
                <a:ext uri="{FF2B5EF4-FFF2-40B4-BE49-F238E27FC236}">
                  <a16:creationId xmlns:a16="http://schemas.microsoft.com/office/drawing/2014/main" id="{BBBAE3BA-B0DC-4607-83C3-38E542EAEE76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9;p24">
              <a:extLst>
                <a:ext uri="{FF2B5EF4-FFF2-40B4-BE49-F238E27FC236}">
                  <a16:creationId xmlns:a16="http://schemas.microsoft.com/office/drawing/2014/main" id="{67506132-368C-4AA8-AEDA-B416F6D8190E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0;p24">
              <a:extLst>
                <a:ext uri="{FF2B5EF4-FFF2-40B4-BE49-F238E27FC236}">
                  <a16:creationId xmlns:a16="http://schemas.microsoft.com/office/drawing/2014/main" id="{283659CF-2789-4305-9042-765CBE5185E1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1;p24">
              <a:extLst>
                <a:ext uri="{FF2B5EF4-FFF2-40B4-BE49-F238E27FC236}">
                  <a16:creationId xmlns:a16="http://schemas.microsoft.com/office/drawing/2014/main" id="{0B8472AA-AF5C-48D3-B9CC-DB05979424F1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2;p24">
              <a:extLst>
                <a:ext uri="{FF2B5EF4-FFF2-40B4-BE49-F238E27FC236}">
                  <a16:creationId xmlns:a16="http://schemas.microsoft.com/office/drawing/2014/main" id="{03F084E3-183A-4A76-8855-97D8B7563E00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3;p24">
              <a:extLst>
                <a:ext uri="{FF2B5EF4-FFF2-40B4-BE49-F238E27FC236}">
                  <a16:creationId xmlns:a16="http://schemas.microsoft.com/office/drawing/2014/main" id="{F72E80F9-6991-48E7-AAA3-EC6A043972D9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4;p24">
              <a:extLst>
                <a:ext uri="{FF2B5EF4-FFF2-40B4-BE49-F238E27FC236}">
                  <a16:creationId xmlns:a16="http://schemas.microsoft.com/office/drawing/2014/main" id="{1C6E1BFF-8832-409F-9F00-E0C0262056F5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5;p24">
              <a:extLst>
                <a:ext uri="{FF2B5EF4-FFF2-40B4-BE49-F238E27FC236}">
                  <a16:creationId xmlns:a16="http://schemas.microsoft.com/office/drawing/2014/main" id="{0B0CF8F0-E61C-490C-8994-D69B86E88A96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AA735C9-39A5-49E4-8DA4-3D2707D1FA88}"/>
              </a:ext>
            </a:extLst>
          </p:cNvPr>
          <p:cNvSpPr txBox="1"/>
          <p:nvPr/>
        </p:nvSpPr>
        <p:spPr>
          <a:xfrm>
            <a:off x="2960570" y="2803976"/>
            <a:ext cx="60976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Q&amp;A</a:t>
            </a:r>
            <a:endParaRPr lang="ko-KR" altLang="en-US" sz="44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1496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13;p24">
            <a:extLst>
              <a:ext uri="{FF2B5EF4-FFF2-40B4-BE49-F238E27FC236}">
                <a16:creationId xmlns:a16="http://schemas.microsoft.com/office/drawing/2014/main" id="{6613DBEF-EBD8-4F08-9D71-95922B49070D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4" name="Google Shape;214;p24">
              <a:extLst>
                <a:ext uri="{FF2B5EF4-FFF2-40B4-BE49-F238E27FC236}">
                  <a16:creationId xmlns:a16="http://schemas.microsoft.com/office/drawing/2014/main" id="{82D00D8C-DAE4-4880-B454-91EF4E9FAF77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5;p24">
              <a:extLst>
                <a:ext uri="{FF2B5EF4-FFF2-40B4-BE49-F238E27FC236}">
                  <a16:creationId xmlns:a16="http://schemas.microsoft.com/office/drawing/2014/main" id="{0FB9691A-84ED-4FE9-8EE6-F1FC9E1CA5EB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6;p24">
              <a:extLst>
                <a:ext uri="{FF2B5EF4-FFF2-40B4-BE49-F238E27FC236}">
                  <a16:creationId xmlns:a16="http://schemas.microsoft.com/office/drawing/2014/main" id="{7FA1787E-889A-46E0-9320-4E380FF0C545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7;p24">
              <a:extLst>
                <a:ext uri="{FF2B5EF4-FFF2-40B4-BE49-F238E27FC236}">
                  <a16:creationId xmlns:a16="http://schemas.microsoft.com/office/drawing/2014/main" id="{59F33D5C-246E-4722-941E-6DEA12277375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8;p24">
              <a:extLst>
                <a:ext uri="{FF2B5EF4-FFF2-40B4-BE49-F238E27FC236}">
                  <a16:creationId xmlns:a16="http://schemas.microsoft.com/office/drawing/2014/main" id="{7AC1E691-B016-492B-BC4F-E22874F520C7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9;p24">
              <a:extLst>
                <a:ext uri="{FF2B5EF4-FFF2-40B4-BE49-F238E27FC236}">
                  <a16:creationId xmlns:a16="http://schemas.microsoft.com/office/drawing/2014/main" id="{6DC0647D-454E-4AD0-A946-248237A7CFBF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0;p24">
              <a:extLst>
                <a:ext uri="{FF2B5EF4-FFF2-40B4-BE49-F238E27FC236}">
                  <a16:creationId xmlns:a16="http://schemas.microsoft.com/office/drawing/2014/main" id="{0ABFAC25-693C-4B8F-AB8A-8885A6C31FF2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1;p24">
              <a:extLst>
                <a:ext uri="{FF2B5EF4-FFF2-40B4-BE49-F238E27FC236}">
                  <a16:creationId xmlns:a16="http://schemas.microsoft.com/office/drawing/2014/main" id="{C9A42D7B-0D35-433B-AE23-12AE951855BA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2;p24">
              <a:extLst>
                <a:ext uri="{FF2B5EF4-FFF2-40B4-BE49-F238E27FC236}">
                  <a16:creationId xmlns:a16="http://schemas.microsoft.com/office/drawing/2014/main" id="{A6C572A3-2208-4A08-8E12-D05E56B4139D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3;p24">
              <a:extLst>
                <a:ext uri="{FF2B5EF4-FFF2-40B4-BE49-F238E27FC236}">
                  <a16:creationId xmlns:a16="http://schemas.microsoft.com/office/drawing/2014/main" id="{17049CA5-AEE1-4A01-8D0D-8F0E64D65FC3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4;p24">
              <a:extLst>
                <a:ext uri="{FF2B5EF4-FFF2-40B4-BE49-F238E27FC236}">
                  <a16:creationId xmlns:a16="http://schemas.microsoft.com/office/drawing/2014/main" id="{97686DA7-796B-4BD5-9C86-6765ADDCC18B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5;p24">
              <a:extLst>
                <a:ext uri="{FF2B5EF4-FFF2-40B4-BE49-F238E27FC236}">
                  <a16:creationId xmlns:a16="http://schemas.microsoft.com/office/drawing/2014/main" id="{7ED3A7DD-885F-4D51-AB56-D968A28815F3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32ABE33-02A6-4AFF-8B5A-4DAE8A9C47A0}"/>
              </a:ext>
            </a:extLst>
          </p:cNvPr>
          <p:cNvSpPr txBox="1"/>
          <p:nvPr/>
        </p:nvSpPr>
        <p:spPr>
          <a:xfrm>
            <a:off x="2960570" y="2803976"/>
            <a:ext cx="60976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THANK YOU</a:t>
            </a:r>
            <a:endParaRPr lang="ko-KR" altLang="en-US" sz="44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574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01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기존 프로젝트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테트리스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1E34AB-0190-468D-8B49-61F8AD5FF9D4}"/>
              </a:ext>
            </a:extLst>
          </p:cNvPr>
          <p:cNvSpPr txBox="1"/>
          <p:nvPr/>
        </p:nvSpPr>
        <p:spPr>
          <a:xfrm>
            <a:off x="4466122" y="2044005"/>
            <a:ext cx="69301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테트리스</a:t>
            </a:r>
            <a:endParaRPr lang="en-US" altLang="ko-KR" sz="24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러시아 민속게임 </a:t>
            </a:r>
            <a:r>
              <a:rPr lang="ko-KR" altLang="en-US" sz="20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펜토미노에서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발전되어 </a:t>
            </a:r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7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개의 조각을 이용한 게임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처음에는 </a:t>
            </a:r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10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초만 플레이 가능했는데 더 길게 즐길 수 없을까 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생각해서 나온 것이</a:t>
            </a:r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합이 맞춰진 한 줄이 사라지는 방식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2C089-A01E-42E7-B7A7-9BC46CA69690}"/>
              </a:ext>
            </a:extLst>
          </p:cNvPr>
          <p:cNvSpPr txBox="1"/>
          <p:nvPr/>
        </p:nvSpPr>
        <p:spPr>
          <a:xfrm>
            <a:off x="4466122" y="4057459"/>
            <a:ext cx="642056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카카오 Regular" panose="020B0600000101010101" pitchFamily="50" charset="-127"/>
                <a:ea typeface="카카오 Regular" panose="020B0600000101010101" pitchFamily="50" charset="-127"/>
              </a:rPr>
              <a:t>테트리스가</a:t>
            </a:r>
            <a:r>
              <a:rPr lang="ko-KR" altLang="en-US" sz="24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 오랫동안 사랑받는 이유</a:t>
            </a:r>
            <a:endParaRPr lang="en-US" altLang="ko-KR" sz="24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1. 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추상적인 게임으로 매력이 있음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2. 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문화적인 배경이나 특정한 캐릭터가 없어서 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   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많은 사람들이 즐길 수 있음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3. 25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년 동안 새로운 아이디어를 게임에 반영하고 발전시켜 옴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pic>
        <p:nvPicPr>
          <p:cNvPr id="1028" name="Picture 4" descr="교통사고 생존자, 응급실에서 테트리스를? : 동아사이언스">
            <a:extLst>
              <a:ext uri="{FF2B5EF4-FFF2-40B4-BE49-F238E27FC236}">
                <a16:creationId xmlns:a16="http://schemas.microsoft.com/office/drawing/2014/main" id="{E8B9FE6D-EBB8-4119-AD7E-517A805D0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311" y="1251776"/>
            <a:ext cx="2825480" cy="501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oogle Shape;213;p24">
            <a:extLst>
              <a:ext uri="{FF2B5EF4-FFF2-40B4-BE49-F238E27FC236}">
                <a16:creationId xmlns:a16="http://schemas.microsoft.com/office/drawing/2014/main" id="{40FE204F-726F-48C5-B8FA-002FEA68AF38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46" name="Google Shape;214;p24">
              <a:extLst>
                <a:ext uri="{FF2B5EF4-FFF2-40B4-BE49-F238E27FC236}">
                  <a16:creationId xmlns:a16="http://schemas.microsoft.com/office/drawing/2014/main" id="{08C53157-5BC9-4B17-B5A6-BAB3FAF3F8FE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5;p24">
              <a:extLst>
                <a:ext uri="{FF2B5EF4-FFF2-40B4-BE49-F238E27FC236}">
                  <a16:creationId xmlns:a16="http://schemas.microsoft.com/office/drawing/2014/main" id="{11BB580D-2F5C-42DD-8E0D-5CC0C4CB735C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6;p24">
              <a:extLst>
                <a:ext uri="{FF2B5EF4-FFF2-40B4-BE49-F238E27FC236}">
                  <a16:creationId xmlns:a16="http://schemas.microsoft.com/office/drawing/2014/main" id="{C80B45D2-6465-4278-A333-9F4764FB8043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7;p24">
              <a:extLst>
                <a:ext uri="{FF2B5EF4-FFF2-40B4-BE49-F238E27FC236}">
                  <a16:creationId xmlns:a16="http://schemas.microsoft.com/office/drawing/2014/main" id="{0AC6D59A-860A-48EF-B4DB-DF6A8E13D53D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8;p24">
              <a:extLst>
                <a:ext uri="{FF2B5EF4-FFF2-40B4-BE49-F238E27FC236}">
                  <a16:creationId xmlns:a16="http://schemas.microsoft.com/office/drawing/2014/main" id="{5C0024B9-C505-4553-ACB6-0FBA4CA003B3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9;p24">
              <a:extLst>
                <a:ext uri="{FF2B5EF4-FFF2-40B4-BE49-F238E27FC236}">
                  <a16:creationId xmlns:a16="http://schemas.microsoft.com/office/drawing/2014/main" id="{5C63AA50-1F53-4BAC-95B1-4A4DAA48C735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20;p24">
              <a:extLst>
                <a:ext uri="{FF2B5EF4-FFF2-40B4-BE49-F238E27FC236}">
                  <a16:creationId xmlns:a16="http://schemas.microsoft.com/office/drawing/2014/main" id="{B4D5D57D-11F9-459C-B1FC-43E3A028AB19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21;p24">
              <a:extLst>
                <a:ext uri="{FF2B5EF4-FFF2-40B4-BE49-F238E27FC236}">
                  <a16:creationId xmlns:a16="http://schemas.microsoft.com/office/drawing/2014/main" id="{9D2C030C-33DD-4474-A8F8-FEB4E106C959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22;p24">
              <a:extLst>
                <a:ext uri="{FF2B5EF4-FFF2-40B4-BE49-F238E27FC236}">
                  <a16:creationId xmlns:a16="http://schemas.microsoft.com/office/drawing/2014/main" id="{859FEC35-280A-46F6-8D2B-7EC3DABAF7FB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23;p24">
              <a:extLst>
                <a:ext uri="{FF2B5EF4-FFF2-40B4-BE49-F238E27FC236}">
                  <a16:creationId xmlns:a16="http://schemas.microsoft.com/office/drawing/2014/main" id="{0650C8F7-4132-43BF-85C9-E884DE434CB7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24;p24">
              <a:extLst>
                <a:ext uri="{FF2B5EF4-FFF2-40B4-BE49-F238E27FC236}">
                  <a16:creationId xmlns:a16="http://schemas.microsoft.com/office/drawing/2014/main" id="{2A2ABF89-FC4C-4529-9099-F713BC366EB2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25;p24">
              <a:extLst>
                <a:ext uri="{FF2B5EF4-FFF2-40B4-BE49-F238E27FC236}">
                  <a16:creationId xmlns:a16="http://schemas.microsoft.com/office/drawing/2014/main" id="{A5DEB267-8154-4995-821E-9CBDEC26981D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326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309985" y="1368741"/>
            <a:ext cx="9572030" cy="2817514"/>
            <a:chOff x="1309985" y="1368741"/>
            <a:chExt cx="9572030" cy="2817514"/>
          </a:xfrm>
        </p:grpSpPr>
        <p:grpSp>
          <p:nvGrpSpPr>
            <p:cNvPr id="2" name="그룹 1"/>
            <p:cNvGrpSpPr/>
            <p:nvPr/>
          </p:nvGrpSpPr>
          <p:grpSpPr>
            <a:xfrm>
              <a:off x="1309985" y="1884033"/>
              <a:ext cx="1786930" cy="1786930"/>
              <a:chOff x="987029" y="2099270"/>
              <a:chExt cx="2142530" cy="2142530"/>
            </a:xfrm>
          </p:grpSpPr>
          <p:sp>
            <p:nvSpPr>
              <p:cNvPr id="42" name="타원 41"/>
              <p:cNvSpPr/>
              <p:nvPr/>
            </p:nvSpPr>
            <p:spPr>
              <a:xfrm rot="16200000">
                <a:off x="987029" y="2099270"/>
                <a:ext cx="2142530" cy="214253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090910" y="2203151"/>
                <a:ext cx="1934765" cy="193476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  <a:latin typeface="카카오 Light" panose="020B0600000101010101" pitchFamily="50" charset="-127"/>
                    <a:ea typeface="카카오 Light" panose="020B0600000101010101" pitchFamily="50" charset="-127"/>
                  </a:rPr>
                  <a:t>PYTRIS</a:t>
                </a:r>
                <a:endParaRPr lang="ko-KR" altLang="en-US" sz="1500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9095085" y="1884033"/>
              <a:ext cx="1786930" cy="1786930"/>
              <a:chOff x="987029" y="2099270"/>
              <a:chExt cx="2142530" cy="2142530"/>
            </a:xfrm>
          </p:grpSpPr>
          <p:sp>
            <p:nvSpPr>
              <p:cNvPr id="50" name="타원 49"/>
              <p:cNvSpPr/>
              <p:nvPr/>
            </p:nvSpPr>
            <p:spPr>
              <a:xfrm rot="16200000">
                <a:off x="987029" y="2099270"/>
                <a:ext cx="2142530" cy="214253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1090910" y="2203151"/>
                <a:ext cx="1934765" cy="193476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  <a:latin typeface="카카오 Light" panose="020B0600000101010101" pitchFamily="50" charset="-127"/>
                    <a:ea typeface="카카오 Light" panose="020B0600000101010101" pitchFamily="50" charset="-127"/>
                  </a:rPr>
                  <a:t>17</a:t>
                </a:r>
              </a:p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  <a:latin typeface="카카오 Light" panose="020B0600000101010101" pitchFamily="50" charset="-127"/>
                    <a:ea typeface="카카오 Light" panose="020B0600000101010101" pitchFamily="50" charset="-127"/>
                  </a:rPr>
                  <a:t>WOLJANG</a:t>
                </a:r>
                <a:endParaRPr lang="ko-KR" altLang="en-US" sz="1500" dirty="0">
                  <a:solidFill>
                    <a:schemeClr val="tx1"/>
                  </a:solidFill>
                  <a:latin typeface="카카오 Light" panose="020B0600000101010101" pitchFamily="50" charset="-127"/>
                  <a:ea typeface="카카오 Light" panose="020B0600000101010101" pitchFamily="50" charset="-127"/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4687243" y="1368741"/>
              <a:ext cx="2817514" cy="2817514"/>
              <a:chOff x="4406900" y="1481435"/>
              <a:chExt cx="3378200" cy="3378200"/>
            </a:xfrm>
          </p:grpSpPr>
          <p:sp>
            <p:nvSpPr>
              <p:cNvPr id="54" name="타원 53"/>
              <p:cNvSpPr/>
              <p:nvPr/>
            </p:nvSpPr>
            <p:spPr>
              <a:xfrm rot="16200000">
                <a:off x="4406900" y="1481435"/>
                <a:ext cx="3378200" cy="33782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4570695" y="1645230"/>
                <a:ext cx="3050610" cy="305061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카카오 Regular" panose="020B0600000101010101" pitchFamily="50" charset="-127"/>
                    <a:ea typeface="카카오 Regular" panose="020B0600000101010101" pitchFamily="50" charset="-127"/>
                  </a:rPr>
                  <a:t>OPENMIND</a:t>
                </a:r>
                <a:endParaRPr lang="ko-KR" altLang="en-US" dirty="0">
                  <a:solidFill>
                    <a:schemeClr val="tx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endParaRPr>
              </a:p>
            </p:txBody>
          </p:sp>
        </p:grpSp>
      </p:grpSp>
      <p:cxnSp>
        <p:nvCxnSpPr>
          <p:cNvPr id="5" name="직선 연결선 4"/>
          <p:cNvCxnSpPr>
            <a:stCxn id="42" idx="4"/>
            <a:endCxn id="54" idx="0"/>
          </p:cNvCxnSpPr>
          <p:nvPr/>
        </p:nvCxnSpPr>
        <p:spPr>
          <a:xfrm>
            <a:off x="3096915" y="2777498"/>
            <a:ext cx="1590328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7504757" y="2777498"/>
            <a:ext cx="1590328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2203449" y="3670963"/>
            <a:ext cx="0" cy="815939"/>
          </a:xfrm>
          <a:prstGeom prst="line">
            <a:avLst/>
          </a:prstGeom>
          <a:ln>
            <a:solidFill>
              <a:schemeClr val="accent5"/>
            </a:solidFill>
            <a:headEnd type="none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9988549" y="3670963"/>
            <a:ext cx="0" cy="815939"/>
          </a:xfrm>
          <a:prstGeom prst="line">
            <a:avLst/>
          </a:prstGeom>
          <a:ln>
            <a:solidFill>
              <a:schemeClr val="accent5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9205045" y="4615823"/>
            <a:ext cx="159032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1419945" y="4615823"/>
            <a:ext cx="159032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54" idx="2"/>
          </p:cNvCxnSpPr>
          <p:nvPr/>
        </p:nvCxnSpPr>
        <p:spPr>
          <a:xfrm>
            <a:off x="6096000" y="4186255"/>
            <a:ext cx="0" cy="300647"/>
          </a:xfrm>
          <a:prstGeom prst="line">
            <a:avLst/>
          </a:prstGeom>
          <a:ln>
            <a:solidFill>
              <a:schemeClr val="accent5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5300836" y="4615823"/>
            <a:ext cx="159032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47081" y="4618056"/>
            <a:ext cx="213605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핵심사항</a:t>
            </a:r>
            <a:endParaRPr lang="en-US" altLang="ko-KR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기본적인 </a:t>
            </a:r>
            <a:r>
              <a:rPr lang="ko-KR" altLang="en-US" sz="14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테트리스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기능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리더보드 기능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PAUSE 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기능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027973" y="4618056"/>
            <a:ext cx="213605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변경사항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인터페이스 수정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그래픽 업그레이드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Combo 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기능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사운드 추가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en-US" altLang="ko-KR" sz="14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PvP</a:t>
            </a:r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모드 추가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932181" y="4618056"/>
            <a:ext cx="213605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변경사항</a:t>
            </a:r>
            <a:endParaRPr lang="en-US" altLang="ko-KR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Gravity 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모드 추가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인터페이스 업그레이드</a:t>
            </a:r>
            <a:endParaRPr lang="en-US" altLang="ko-KR" sz="1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연습모드</a:t>
            </a:r>
            <a:r>
              <a:rPr lang="en-US" altLang="ko-KR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ko-KR" altLang="en-US" sz="1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추가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258CD2-A616-435F-860D-9138C6E7F461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01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기존 프로젝트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선정 이유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8" name="Google Shape;213;p24">
            <a:extLst>
              <a:ext uri="{FF2B5EF4-FFF2-40B4-BE49-F238E27FC236}">
                <a16:creationId xmlns:a16="http://schemas.microsoft.com/office/drawing/2014/main" id="{21C2C93F-1CF2-42D6-8E59-9E0F30B5AC89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29" name="Google Shape;214;p24">
              <a:extLst>
                <a:ext uri="{FF2B5EF4-FFF2-40B4-BE49-F238E27FC236}">
                  <a16:creationId xmlns:a16="http://schemas.microsoft.com/office/drawing/2014/main" id="{EC07BC09-9316-47C7-A90D-1762096E4BB5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5;p24">
              <a:extLst>
                <a:ext uri="{FF2B5EF4-FFF2-40B4-BE49-F238E27FC236}">
                  <a16:creationId xmlns:a16="http://schemas.microsoft.com/office/drawing/2014/main" id="{B869FC71-F17E-4371-A883-F386B25B1522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6;p24">
              <a:extLst>
                <a:ext uri="{FF2B5EF4-FFF2-40B4-BE49-F238E27FC236}">
                  <a16:creationId xmlns:a16="http://schemas.microsoft.com/office/drawing/2014/main" id="{719819DB-7B25-4E02-BE2B-2413C389B594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7;p24">
              <a:extLst>
                <a:ext uri="{FF2B5EF4-FFF2-40B4-BE49-F238E27FC236}">
                  <a16:creationId xmlns:a16="http://schemas.microsoft.com/office/drawing/2014/main" id="{0E3D5C14-D1D3-4236-9415-F3C417E6855A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8;p24">
              <a:extLst>
                <a:ext uri="{FF2B5EF4-FFF2-40B4-BE49-F238E27FC236}">
                  <a16:creationId xmlns:a16="http://schemas.microsoft.com/office/drawing/2014/main" id="{F04C26DF-20B1-463E-B07A-C8686341237F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9;p24">
              <a:extLst>
                <a:ext uri="{FF2B5EF4-FFF2-40B4-BE49-F238E27FC236}">
                  <a16:creationId xmlns:a16="http://schemas.microsoft.com/office/drawing/2014/main" id="{035FFB3C-733C-48ED-8D81-18E220A24E2A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0;p24">
              <a:extLst>
                <a:ext uri="{FF2B5EF4-FFF2-40B4-BE49-F238E27FC236}">
                  <a16:creationId xmlns:a16="http://schemas.microsoft.com/office/drawing/2014/main" id="{5A67B953-180F-47A4-A4C1-006EC868E0BA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1;p24">
              <a:extLst>
                <a:ext uri="{FF2B5EF4-FFF2-40B4-BE49-F238E27FC236}">
                  <a16:creationId xmlns:a16="http://schemas.microsoft.com/office/drawing/2014/main" id="{27844C03-08F8-46FF-AD8C-FC9AF3D4D14D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2;p24">
              <a:extLst>
                <a:ext uri="{FF2B5EF4-FFF2-40B4-BE49-F238E27FC236}">
                  <a16:creationId xmlns:a16="http://schemas.microsoft.com/office/drawing/2014/main" id="{14B2391F-A4AA-48B8-B7AA-E2146DB04DAB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3;p24">
              <a:extLst>
                <a:ext uri="{FF2B5EF4-FFF2-40B4-BE49-F238E27FC236}">
                  <a16:creationId xmlns:a16="http://schemas.microsoft.com/office/drawing/2014/main" id="{07F13566-7E16-402E-87B9-01E7477AFD98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4;p24">
              <a:extLst>
                <a:ext uri="{FF2B5EF4-FFF2-40B4-BE49-F238E27FC236}">
                  <a16:creationId xmlns:a16="http://schemas.microsoft.com/office/drawing/2014/main" id="{628D4E0F-C773-4E0A-88AF-1B73960B0475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5;p24">
              <a:extLst>
                <a:ext uri="{FF2B5EF4-FFF2-40B4-BE49-F238E27FC236}">
                  <a16:creationId xmlns:a16="http://schemas.microsoft.com/office/drawing/2014/main" id="{ED4A6A2A-0137-40D0-9F64-F54D9FF260DE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0771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659545" y="2112167"/>
            <a:ext cx="3147696" cy="3147696"/>
            <a:chOff x="4406900" y="1481435"/>
            <a:chExt cx="3378200" cy="3378200"/>
          </a:xfrm>
        </p:grpSpPr>
        <p:sp>
          <p:nvSpPr>
            <p:cNvPr id="54" name="타원 53"/>
            <p:cNvSpPr/>
            <p:nvPr/>
          </p:nvSpPr>
          <p:spPr>
            <a:xfrm rot="16200000">
              <a:off x="4406900" y="1481435"/>
              <a:ext cx="3378200" cy="3378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타원 54"/>
            <p:cNvSpPr/>
            <p:nvPr/>
          </p:nvSpPr>
          <p:spPr>
            <a:xfrm>
              <a:off x="4570695" y="1645230"/>
              <a:ext cx="3050610" cy="30506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OPENMIND</a:t>
              </a:r>
              <a:endParaRPr lang="ko-KR" altLang="en-US" b="1" dirty="0">
                <a:solidFill>
                  <a:schemeClr val="tx1"/>
                </a:solidFill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258CD2-A616-435F-860D-9138C6E7F461}"/>
              </a:ext>
            </a:extLst>
          </p:cNvPr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01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기존 프로젝트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en-US" altLang="ko-KR" sz="26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OpenMind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프로젝트 분석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C59D1-3337-4124-8722-CC4E80950D2A}"/>
              </a:ext>
            </a:extLst>
          </p:cNvPr>
          <p:cNvSpPr txBox="1"/>
          <p:nvPr/>
        </p:nvSpPr>
        <p:spPr>
          <a:xfrm>
            <a:off x="3959862" y="2100964"/>
            <a:ext cx="80071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코드 구성</a:t>
            </a:r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 ompytris.py</a:t>
            </a:r>
          </a:p>
          <a:p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 mino.py</a:t>
            </a: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 multiplay.py</a:t>
            </a:r>
          </a:p>
          <a:p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MIT License</a:t>
            </a:r>
          </a:p>
          <a:p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URL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 : </a:t>
            </a:r>
            <a:r>
              <a:rPr lang="en-US" altLang="ko-KR" sz="2000" b="0" i="0" u="sng" strike="noStrike" dirty="0">
                <a:solidFill>
                  <a:srgbClr val="1155CC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  <a:hlinkClick r:id="rId2"/>
              </a:rPr>
              <a:t>https://github.com/CSID-DGU/2020-1-OSSP1-OpenMind-1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5B9344-1621-4A1B-827B-80CDC02AD26A}"/>
              </a:ext>
            </a:extLst>
          </p:cNvPr>
          <p:cNvSpPr txBox="1"/>
          <p:nvPr/>
        </p:nvSpPr>
        <p:spPr>
          <a:xfrm>
            <a:off x="5650118" y="2436243"/>
            <a:ext cx="64695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: 2,874 line, 3 module(</a:t>
            </a:r>
            <a:r>
              <a:rPr lang="en-US" altLang="ko-KR" sz="20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pygame</a:t>
            </a:r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, operator, random), </a:t>
            </a: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main 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함수 및 각종 기능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: 193 line, 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블록모델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: 1,162 line, 2 module(</a:t>
            </a:r>
            <a:r>
              <a:rPr lang="en-US" altLang="ko-KR" sz="20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pygame</a:t>
            </a:r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, random), </a:t>
            </a:r>
            <a:r>
              <a:rPr lang="en-US" altLang="ko-KR" sz="20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PvP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모드 함수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grpSp>
        <p:nvGrpSpPr>
          <p:cNvPr id="9" name="Google Shape;213;p24">
            <a:extLst>
              <a:ext uri="{FF2B5EF4-FFF2-40B4-BE49-F238E27FC236}">
                <a16:creationId xmlns:a16="http://schemas.microsoft.com/office/drawing/2014/main" id="{36507FCA-17EC-4942-95FD-1BC351F5B98F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11" name="Google Shape;214;p24">
              <a:extLst>
                <a:ext uri="{FF2B5EF4-FFF2-40B4-BE49-F238E27FC236}">
                  <a16:creationId xmlns:a16="http://schemas.microsoft.com/office/drawing/2014/main" id="{E2399EC1-F683-498A-B860-FB0F4F595AD2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5;p24">
              <a:extLst>
                <a:ext uri="{FF2B5EF4-FFF2-40B4-BE49-F238E27FC236}">
                  <a16:creationId xmlns:a16="http://schemas.microsoft.com/office/drawing/2014/main" id="{A8DB4608-D24C-45ED-8202-4B1404D0B40F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6;p24">
              <a:extLst>
                <a:ext uri="{FF2B5EF4-FFF2-40B4-BE49-F238E27FC236}">
                  <a16:creationId xmlns:a16="http://schemas.microsoft.com/office/drawing/2014/main" id="{DF0689B3-708A-4DC1-8785-515342B7477C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7;p24">
              <a:extLst>
                <a:ext uri="{FF2B5EF4-FFF2-40B4-BE49-F238E27FC236}">
                  <a16:creationId xmlns:a16="http://schemas.microsoft.com/office/drawing/2014/main" id="{EBEAE74E-854E-4742-A464-61F0CD8AEA1A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8;p24">
              <a:extLst>
                <a:ext uri="{FF2B5EF4-FFF2-40B4-BE49-F238E27FC236}">
                  <a16:creationId xmlns:a16="http://schemas.microsoft.com/office/drawing/2014/main" id="{A0D78E89-2CDF-4C34-A8B4-40BE822DE4F9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9;p24">
              <a:extLst>
                <a:ext uri="{FF2B5EF4-FFF2-40B4-BE49-F238E27FC236}">
                  <a16:creationId xmlns:a16="http://schemas.microsoft.com/office/drawing/2014/main" id="{23CE2694-946E-4C59-8864-EF8D72D73C59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0;p24">
              <a:extLst>
                <a:ext uri="{FF2B5EF4-FFF2-40B4-BE49-F238E27FC236}">
                  <a16:creationId xmlns:a16="http://schemas.microsoft.com/office/drawing/2014/main" id="{C0EBDA48-A229-4B50-95BB-62CB8C5A8CCA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1;p24">
              <a:extLst>
                <a:ext uri="{FF2B5EF4-FFF2-40B4-BE49-F238E27FC236}">
                  <a16:creationId xmlns:a16="http://schemas.microsoft.com/office/drawing/2014/main" id="{8476563A-7A41-4801-955B-E76DB8AC58BC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2;p24">
              <a:extLst>
                <a:ext uri="{FF2B5EF4-FFF2-40B4-BE49-F238E27FC236}">
                  <a16:creationId xmlns:a16="http://schemas.microsoft.com/office/drawing/2014/main" id="{49952865-6F8C-4A08-97BD-8AD9DE51A5ED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3;p24">
              <a:extLst>
                <a:ext uri="{FF2B5EF4-FFF2-40B4-BE49-F238E27FC236}">
                  <a16:creationId xmlns:a16="http://schemas.microsoft.com/office/drawing/2014/main" id="{DD78AA7A-3A7F-41F6-B500-5A4F6FB1D95F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4;p24">
              <a:extLst>
                <a:ext uri="{FF2B5EF4-FFF2-40B4-BE49-F238E27FC236}">
                  <a16:creationId xmlns:a16="http://schemas.microsoft.com/office/drawing/2014/main" id="{4B99AE05-4B91-447D-921E-148FE98907D2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5;p24">
              <a:extLst>
                <a:ext uri="{FF2B5EF4-FFF2-40B4-BE49-F238E27FC236}">
                  <a16:creationId xmlns:a16="http://schemas.microsoft.com/office/drawing/2014/main" id="{9F1F7265-6816-4801-9336-4549D352EEDB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7830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258CD2-A616-435F-860D-9138C6E7F461}"/>
              </a:ext>
            </a:extLst>
          </p:cNvPr>
          <p:cNvSpPr/>
          <p:nvPr/>
        </p:nvSpPr>
        <p:spPr>
          <a:xfrm>
            <a:off x="203199" y="438149"/>
            <a:ext cx="775689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01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기존 프로젝트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en-US" altLang="ko-KR" sz="26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OpenMind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프로젝트 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workflow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7795B-08A6-489A-BBD0-72BB866B18D4}"/>
              </a:ext>
            </a:extLst>
          </p:cNvPr>
          <p:cNvSpPr txBox="1"/>
          <p:nvPr/>
        </p:nvSpPr>
        <p:spPr>
          <a:xfrm>
            <a:off x="6096000" y="1271391"/>
            <a:ext cx="20013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키 이벤트</a:t>
            </a:r>
            <a:endParaRPr lang="en-US" altLang="ko-KR" sz="20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Space</a:t>
            </a:r>
            <a:endParaRPr lang="en-US" altLang="ko-KR" sz="20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↓</a:t>
            </a:r>
            <a:endParaRPr lang="en-US" altLang="ko-KR" sz="20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↑ or X</a:t>
            </a:r>
            <a:endParaRPr lang="en-US" altLang="ko-KR" sz="20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→</a:t>
            </a:r>
            <a:endParaRPr lang="en-US" altLang="ko-KR" sz="20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←</a:t>
            </a:r>
            <a:endParaRPr lang="en-US" altLang="ko-KR" sz="20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Left Ctrl or Z</a:t>
            </a:r>
            <a:endParaRPr lang="en-US" altLang="ko-KR" sz="20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Left Shift or C</a:t>
            </a:r>
            <a:endParaRPr lang="en-US" altLang="ko-KR" sz="20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ESC</a:t>
            </a:r>
            <a:endParaRPr lang="en-US" altLang="ko-KR" sz="20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grpSp>
        <p:nvGrpSpPr>
          <p:cNvPr id="7" name="Google Shape;213;p24">
            <a:extLst>
              <a:ext uri="{FF2B5EF4-FFF2-40B4-BE49-F238E27FC236}">
                <a16:creationId xmlns:a16="http://schemas.microsoft.com/office/drawing/2014/main" id="{0CE39634-BFFB-40F9-A82A-845E64184F78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8" name="Google Shape;214;p24">
              <a:extLst>
                <a:ext uri="{FF2B5EF4-FFF2-40B4-BE49-F238E27FC236}">
                  <a16:creationId xmlns:a16="http://schemas.microsoft.com/office/drawing/2014/main" id="{B1C67657-41F7-42AE-8101-CEA035F9A071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5;p24">
              <a:extLst>
                <a:ext uri="{FF2B5EF4-FFF2-40B4-BE49-F238E27FC236}">
                  <a16:creationId xmlns:a16="http://schemas.microsoft.com/office/drawing/2014/main" id="{B92FB0A9-06F4-4C5D-AB5B-70FA6AB521E7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6;p24">
              <a:extLst>
                <a:ext uri="{FF2B5EF4-FFF2-40B4-BE49-F238E27FC236}">
                  <a16:creationId xmlns:a16="http://schemas.microsoft.com/office/drawing/2014/main" id="{DFBDEDF1-CC17-4EB8-AFD2-61A8B3F0EBF7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7;p24">
              <a:extLst>
                <a:ext uri="{FF2B5EF4-FFF2-40B4-BE49-F238E27FC236}">
                  <a16:creationId xmlns:a16="http://schemas.microsoft.com/office/drawing/2014/main" id="{1950F0F3-D1AE-472C-91FB-225C102ED79D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8;p24">
              <a:extLst>
                <a:ext uri="{FF2B5EF4-FFF2-40B4-BE49-F238E27FC236}">
                  <a16:creationId xmlns:a16="http://schemas.microsoft.com/office/drawing/2014/main" id="{FAE7F1D1-0B3D-43C1-9480-0DDFC950E40E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9;p24">
              <a:extLst>
                <a:ext uri="{FF2B5EF4-FFF2-40B4-BE49-F238E27FC236}">
                  <a16:creationId xmlns:a16="http://schemas.microsoft.com/office/drawing/2014/main" id="{58E5EAD2-7882-4CA6-9210-E1378BED7552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0;p24">
              <a:extLst>
                <a:ext uri="{FF2B5EF4-FFF2-40B4-BE49-F238E27FC236}">
                  <a16:creationId xmlns:a16="http://schemas.microsoft.com/office/drawing/2014/main" id="{2F13D221-B98B-4F89-B8D5-A3902596A29D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1;p24">
              <a:extLst>
                <a:ext uri="{FF2B5EF4-FFF2-40B4-BE49-F238E27FC236}">
                  <a16:creationId xmlns:a16="http://schemas.microsoft.com/office/drawing/2014/main" id="{D9DE194A-4878-412B-A3F3-14FFA3288098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2;p24">
              <a:extLst>
                <a:ext uri="{FF2B5EF4-FFF2-40B4-BE49-F238E27FC236}">
                  <a16:creationId xmlns:a16="http://schemas.microsoft.com/office/drawing/2014/main" id="{B4D7E74D-BBB7-428A-B652-0B0C6780A019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3;p24">
              <a:extLst>
                <a:ext uri="{FF2B5EF4-FFF2-40B4-BE49-F238E27FC236}">
                  <a16:creationId xmlns:a16="http://schemas.microsoft.com/office/drawing/2014/main" id="{8D7E07FE-2A78-4C57-AA20-18C43427674D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4;p24">
              <a:extLst>
                <a:ext uri="{FF2B5EF4-FFF2-40B4-BE49-F238E27FC236}">
                  <a16:creationId xmlns:a16="http://schemas.microsoft.com/office/drawing/2014/main" id="{49D92881-0927-4C43-9FC3-A4F87B427F9F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5;p24">
              <a:extLst>
                <a:ext uri="{FF2B5EF4-FFF2-40B4-BE49-F238E27FC236}">
                  <a16:creationId xmlns:a16="http://schemas.microsoft.com/office/drawing/2014/main" id="{09C46149-52CE-42BA-BDB3-1FD29095D62E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Picture 2">
            <a:extLst>
              <a:ext uri="{FF2B5EF4-FFF2-40B4-BE49-F238E27FC236}">
                <a16:creationId xmlns:a16="http://schemas.microsoft.com/office/drawing/2014/main" id="{65531A3D-E53B-4BEC-B4DC-D6C002ADAD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40"/>
          <a:stretch/>
        </p:blipFill>
        <p:spPr bwMode="auto">
          <a:xfrm>
            <a:off x="990674" y="1271391"/>
            <a:ext cx="4478374" cy="514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B052494-E9D7-4F9B-9B97-B487D2A33EB5}"/>
              </a:ext>
            </a:extLst>
          </p:cNvPr>
          <p:cNvSpPr txBox="1"/>
          <p:nvPr/>
        </p:nvSpPr>
        <p:spPr>
          <a:xfrm>
            <a:off x="7960092" y="1548389"/>
            <a:ext cx="1810506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altLang="ko-KR" sz="2000" dirty="0"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</a:br>
            <a:r>
              <a:rPr lang="en-US" altLang="ko-KR" sz="200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Hard drop</a:t>
            </a:r>
            <a:endParaRPr lang="en-US" altLang="ko-KR" sz="20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Soft drop</a:t>
            </a:r>
            <a:endParaRPr lang="en-US" altLang="ko-KR" sz="20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Rotate Right</a:t>
            </a:r>
            <a:endParaRPr lang="en-US" altLang="ko-KR" sz="20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Move Right</a:t>
            </a:r>
            <a:endParaRPr lang="en-US" altLang="ko-KR" sz="20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Move Left</a:t>
            </a:r>
            <a:endParaRPr lang="en-US" altLang="ko-KR" sz="20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Rotate Left</a:t>
            </a:r>
            <a:endParaRPr lang="en-US" altLang="ko-KR" sz="20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Hold</a:t>
            </a:r>
            <a:endParaRPr lang="en-US" altLang="ko-KR" sz="20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Pause</a:t>
            </a:r>
            <a:endParaRPr lang="ko-KR" altLang="en-US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3FF1DE-0323-4443-8303-C81B1CB40F4A}"/>
              </a:ext>
            </a:extLst>
          </p:cNvPr>
          <p:cNvSpPr txBox="1"/>
          <p:nvPr/>
        </p:nvSpPr>
        <p:spPr>
          <a:xfrm>
            <a:off x="6187807" y="4655140"/>
            <a:ext cx="381918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게임 프로세스</a:t>
            </a:r>
            <a:endParaRPr lang="en-US" altLang="ko-KR" sz="20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i="0" u="none" strike="noStrike" dirty="0" err="1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Pytris</a:t>
            </a:r>
            <a:r>
              <a:rPr lang="ko-KR" altLang="en-US" sz="1600" i="0" u="none" strike="noStrike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의 기본 룰을 유지</a:t>
            </a:r>
            <a:endParaRPr lang="en-US" altLang="ko-KR" sz="1600" i="0" u="none" strike="noStrike" dirty="0">
              <a:solidFill>
                <a:srgbClr val="000000"/>
              </a:solidFill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Pause</a:t>
            </a:r>
            <a:r>
              <a:rPr lang="ko-KR" altLang="en-US" sz="1600" dirty="0">
                <a:solidFill>
                  <a:srgbClr val="00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에 다시하기 기능 추가</a:t>
            </a:r>
            <a:endParaRPr lang="en-US" altLang="ko-KR" sz="1600" dirty="0">
              <a:solidFill>
                <a:srgbClr val="000000"/>
              </a:solidFill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Combo </a:t>
            </a:r>
            <a:r>
              <a:rPr lang="ko-KR" altLang="en-US" sz="1600" dirty="0">
                <a:solidFill>
                  <a:srgbClr val="000000"/>
                </a:solidFill>
                <a:effectLst/>
                <a:latin typeface="카카오 Light" panose="020B0600000101010101" pitchFamily="50" charset="-127"/>
                <a:ea typeface="카카오 Light" panose="020B0600000101010101" pitchFamily="50" charset="-127"/>
              </a:rPr>
              <a:t>기능 추가</a:t>
            </a:r>
            <a:endParaRPr lang="en-US" altLang="ko-KR" sz="1600" dirty="0">
              <a:solidFill>
                <a:srgbClr val="000000"/>
              </a:solidFill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00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Score rules </a:t>
            </a:r>
            <a:r>
              <a:rPr lang="ko-KR" altLang="en-US" sz="1600" dirty="0">
                <a:solidFill>
                  <a:srgbClr val="000000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조정</a:t>
            </a:r>
            <a:endParaRPr lang="en-US" altLang="ko-KR" sz="1600" dirty="0">
              <a:effectLst/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2827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1589A4-658F-4DCA-9894-A51BE650F7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48"/>
          <a:stretch/>
        </p:blipFill>
        <p:spPr bwMode="auto">
          <a:xfrm>
            <a:off x="990674" y="1271391"/>
            <a:ext cx="5105326" cy="514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F79521C-0568-46A9-8BAD-954CFE7811FE}"/>
              </a:ext>
            </a:extLst>
          </p:cNvPr>
          <p:cNvSpPr/>
          <p:nvPr/>
        </p:nvSpPr>
        <p:spPr>
          <a:xfrm>
            <a:off x="203199" y="438149"/>
            <a:ext cx="775689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01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기존 프로젝트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en-US" altLang="ko-KR" sz="26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OpenMind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프로젝트 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workflow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9" name="Google Shape;213;p24">
            <a:extLst>
              <a:ext uri="{FF2B5EF4-FFF2-40B4-BE49-F238E27FC236}">
                <a16:creationId xmlns:a16="http://schemas.microsoft.com/office/drawing/2014/main" id="{FF25288E-D0E6-4727-9988-AFADCFA2A0B5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11" name="Google Shape;214;p24">
              <a:extLst>
                <a:ext uri="{FF2B5EF4-FFF2-40B4-BE49-F238E27FC236}">
                  <a16:creationId xmlns:a16="http://schemas.microsoft.com/office/drawing/2014/main" id="{6A13DD45-763C-43E0-AE3C-61B3B12FADD9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5;p24">
              <a:extLst>
                <a:ext uri="{FF2B5EF4-FFF2-40B4-BE49-F238E27FC236}">
                  <a16:creationId xmlns:a16="http://schemas.microsoft.com/office/drawing/2014/main" id="{97AC0482-33DA-477F-A8E8-9C36597EE503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6;p24">
              <a:extLst>
                <a:ext uri="{FF2B5EF4-FFF2-40B4-BE49-F238E27FC236}">
                  <a16:creationId xmlns:a16="http://schemas.microsoft.com/office/drawing/2014/main" id="{86E28845-5316-48C1-8469-07D409B2000B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7;p24">
              <a:extLst>
                <a:ext uri="{FF2B5EF4-FFF2-40B4-BE49-F238E27FC236}">
                  <a16:creationId xmlns:a16="http://schemas.microsoft.com/office/drawing/2014/main" id="{CA9A9E53-916F-4484-9A42-9D9DCB6E598A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8;p24">
              <a:extLst>
                <a:ext uri="{FF2B5EF4-FFF2-40B4-BE49-F238E27FC236}">
                  <a16:creationId xmlns:a16="http://schemas.microsoft.com/office/drawing/2014/main" id="{382C038E-BFF8-4883-8BCD-FC2FB3B12891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9;p24">
              <a:extLst>
                <a:ext uri="{FF2B5EF4-FFF2-40B4-BE49-F238E27FC236}">
                  <a16:creationId xmlns:a16="http://schemas.microsoft.com/office/drawing/2014/main" id="{276216B3-A3DB-47DA-A48A-838EBB7F0976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0;p24">
              <a:extLst>
                <a:ext uri="{FF2B5EF4-FFF2-40B4-BE49-F238E27FC236}">
                  <a16:creationId xmlns:a16="http://schemas.microsoft.com/office/drawing/2014/main" id="{FCCD07AA-3E51-4CD0-91AC-FEA1FA87A519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1;p24">
              <a:extLst>
                <a:ext uri="{FF2B5EF4-FFF2-40B4-BE49-F238E27FC236}">
                  <a16:creationId xmlns:a16="http://schemas.microsoft.com/office/drawing/2014/main" id="{6123A11B-2303-4AF0-878E-4E9967F44BE5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2;p24">
              <a:extLst>
                <a:ext uri="{FF2B5EF4-FFF2-40B4-BE49-F238E27FC236}">
                  <a16:creationId xmlns:a16="http://schemas.microsoft.com/office/drawing/2014/main" id="{5FCD4DB4-66AE-40EA-9CD9-D1926FD18D44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3;p24">
              <a:extLst>
                <a:ext uri="{FF2B5EF4-FFF2-40B4-BE49-F238E27FC236}">
                  <a16:creationId xmlns:a16="http://schemas.microsoft.com/office/drawing/2014/main" id="{A1751C6B-D980-444C-9CA2-47AA0A94B104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4;p24">
              <a:extLst>
                <a:ext uri="{FF2B5EF4-FFF2-40B4-BE49-F238E27FC236}">
                  <a16:creationId xmlns:a16="http://schemas.microsoft.com/office/drawing/2014/main" id="{4DFF696F-F437-479F-A0C2-70E3071A00D6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5;p24">
              <a:extLst>
                <a:ext uri="{FF2B5EF4-FFF2-40B4-BE49-F238E27FC236}">
                  <a16:creationId xmlns:a16="http://schemas.microsoft.com/office/drawing/2014/main" id="{670DC32D-50C4-412D-8BC2-FB124B015C8A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342307B-4FBB-453C-B108-BC1F838CA5C0}"/>
              </a:ext>
            </a:extLst>
          </p:cNvPr>
          <p:cNvSpPr txBox="1"/>
          <p:nvPr/>
        </p:nvSpPr>
        <p:spPr>
          <a:xfrm>
            <a:off x="6389284" y="1844268"/>
            <a:ext cx="437013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Score</a:t>
            </a:r>
            <a:r>
              <a:rPr lang="ko-KR" altLang="en-US" sz="28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en-US" altLang="ko-KR" sz="2800" b="1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Combo Process 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추가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Level up 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당 </a:t>
            </a:r>
            <a:r>
              <a:rPr lang="en-US" altLang="ko-KR" sz="20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bgm</a:t>
            </a:r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속도 상승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28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Score Rules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combo_count</a:t>
            </a:r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생성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erase_count</a:t>
            </a:r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: score 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상승 공식 개정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en-US" altLang="ko-KR" sz="28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Combo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연속 </a:t>
            </a:r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erase 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경우 </a:t>
            </a:r>
            <a:r>
              <a:rPr lang="en-US" altLang="ko-KR" sz="20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Combo_count</a:t>
            </a:r>
            <a:r>
              <a:rPr lang="en-US" altLang="ko-KR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</a:t>
            </a:r>
            <a:r>
              <a:rPr lang="ko-KR" altLang="en-US" sz="20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상승</a:t>
            </a:r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endParaRPr lang="en-US" altLang="ko-KR" sz="20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9691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01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기존 프로젝트 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 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장단점</a:t>
            </a:r>
            <a:endParaRPr lang="ko-KR" altLang="en-US" sz="2600" dirty="0">
              <a:solidFill>
                <a:srgbClr val="FF0000"/>
              </a:solidFill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1B897A-611E-4514-93C1-674E42372936}"/>
              </a:ext>
            </a:extLst>
          </p:cNvPr>
          <p:cNvSpPr txBox="1"/>
          <p:nvPr/>
        </p:nvSpPr>
        <p:spPr>
          <a:xfrm>
            <a:off x="989581" y="1614423"/>
            <a:ext cx="82492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장점</a:t>
            </a:r>
            <a:endParaRPr lang="en-US" altLang="ko-KR" sz="24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기존 </a:t>
            </a:r>
            <a:r>
              <a:rPr lang="ko-KR" altLang="en-US" sz="24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테트리스의</a:t>
            </a:r>
            <a:r>
              <a:rPr lang="ko-KR" altLang="en-US" sz="2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기본적인 기능에 자체제작한 모드가 함께 어우러짐</a:t>
            </a:r>
            <a:endParaRPr lang="en-US" altLang="ko-KR" sz="2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버튼 클릭으로 인터페이스를 구축함</a:t>
            </a:r>
            <a:endParaRPr lang="en-US" altLang="ko-KR" sz="2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창 크기 조절 기능이 추가되어 사용자의 환경을 고려함</a:t>
            </a:r>
            <a:endParaRPr lang="en-US" altLang="ko-KR" sz="2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사운드와 그래픽 개선을 통해 게임의 흥미를 더함</a:t>
            </a:r>
            <a:endParaRPr lang="en-US" altLang="ko-KR" sz="2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endParaRPr lang="en-US" altLang="ko-KR" sz="2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endParaRPr lang="en-US" altLang="ko-KR" sz="2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r>
              <a:rPr lang="ko-KR" altLang="en-US" sz="24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단점</a:t>
            </a:r>
            <a:endParaRPr lang="en-US" altLang="ko-KR" sz="24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큰 이미지 파일로 컴퓨터에 따라 </a:t>
            </a:r>
            <a:r>
              <a:rPr lang="ko-KR" altLang="en-US" sz="24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렉이</a:t>
            </a:r>
            <a:r>
              <a:rPr lang="ko-KR" altLang="en-US" sz="2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 걸리는 경우가 있음</a:t>
            </a:r>
            <a:endParaRPr lang="en-US" altLang="ko-KR" sz="2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기존 </a:t>
            </a:r>
            <a:r>
              <a:rPr lang="en-US" altLang="ko-KR" sz="2400" dirty="0" err="1">
                <a:latin typeface="카카오 Light" panose="020B0600000101010101" pitchFamily="50" charset="-127"/>
                <a:ea typeface="카카오 Light" panose="020B0600000101010101" pitchFamily="50" charset="-127"/>
              </a:rPr>
              <a:t>pytris</a:t>
            </a:r>
            <a:r>
              <a:rPr lang="ko-KR" altLang="en-US" sz="2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보다 오류가 빈번하게 발생함</a:t>
            </a:r>
            <a:endParaRPr lang="en-US" altLang="ko-KR" sz="2400" dirty="0">
              <a:latin typeface="카카오 Light" panose="020B0600000101010101" pitchFamily="50" charset="-127"/>
              <a:ea typeface="카카오 Light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복잡한 인터페이스</a:t>
            </a:r>
          </a:p>
        </p:txBody>
      </p:sp>
      <p:grpSp>
        <p:nvGrpSpPr>
          <p:cNvPr id="5" name="Google Shape;213;p24">
            <a:extLst>
              <a:ext uri="{FF2B5EF4-FFF2-40B4-BE49-F238E27FC236}">
                <a16:creationId xmlns:a16="http://schemas.microsoft.com/office/drawing/2014/main" id="{ED3687B3-4D1A-44C0-8092-941AC33992E4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6" name="Google Shape;214;p24">
              <a:extLst>
                <a:ext uri="{FF2B5EF4-FFF2-40B4-BE49-F238E27FC236}">
                  <a16:creationId xmlns:a16="http://schemas.microsoft.com/office/drawing/2014/main" id="{D0F2A1CC-F6F3-4A81-8041-D2CE5B0CC3FD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5;p24">
              <a:extLst>
                <a:ext uri="{FF2B5EF4-FFF2-40B4-BE49-F238E27FC236}">
                  <a16:creationId xmlns:a16="http://schemas.microsoft.com/office/drawing/2014/main" id="{9B13347A-032B-4BDE-918B-F62ADBE08F74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6;p24">
              <a:extLst>
                <a:ext uri="{FF2B5EF4-FFF2-40B4-BE49-F238E27FC236}">
                  <a16:creationId xmlns:a16="http://schemas.microsoft.com/office/drawing/2014/main" id="{882AE6C3-0605-4C2D-988E-E204A3C74E95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7;p24">
              <a:extLst>
                <a:ext uri="{FF2B5EF4-FFF2-40B4-BE49-F238E27FC236}">
                  <a16:creationId xmlns:a16="http://schemas.microsoft.com/office/drawing/2014/main" id="{6733FEA8-C000-461A-89B7-44CA45556D87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8;p24">
              <a:extLst>
                <a:ext uri="{FF2B5EF4-FFF2-40B4-BE49-F238E27FC236}">
                  <a16:creationId xmlns:a16="http://schemas.microsoft.com/office/drawing/2014/main" id="{349896DB-826A-420B-9075-A2A127BF9C73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9;p24">
              <a:extLst>
                <a:ext uri="{FF2B5EF4-FFF2-40B4-BE49-F238E27FC236}">
                  <a16:creationId xmlns:a16="http://schemas.microsoft.com/office/drawing/2014/main" id="{03C3A9C9-8871-430C-AED5-AC5A32A936B7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0;p24">
              <a:extLst>
                <a:ext uri="{FF2B5EF4-FFF2-40B4-BE49-F238E27FC236}">
                  <a16:creationId xmlns:a16="http://schemas.microsoft.com/office/drawing/2014/main" id="{C9705003-1D18-400F-A032-AE0F157B637B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1;p24">
              <a:extLst>
                <a:ext uri="{FF2B5EF4-FFF2-40B4-BE49-F238E27FC236}">
                  <a16:creationId xmlns:a16="http://schemas.microsoft.com/office/drawing/2014/main" id="{ACA750FB-F901-4C67-BAC5-1E52AAE7A3F0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2;p24">
              <a:extLst>
                <a:ext uri="{FF2B5EF4-FFF2-40B4-BE49-F238E27FC236}">
                  <a16:creationId xmlns:a16="http://schemas.microsoft.com/office/drawing/2014/main" id="{5D51EB92-45C6-44B2-A279-3CE1545E4A14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3;p24">
              <a:extLst>
                <a:ext uri="{FF2B5EF4-FFF2-40B4-BE49-F238E27FC236}">
                  <a16:creationId xmlns:a16="http://schemas.microsoft.com/office/drawing/2014/main" id="{41A1DBF1-C24A-4E70-B9E7-942E244FA55E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4;p24">
              <a:extLst>
                <a:ext uri="{FF2B5EF4-FFF2-40B4-BE49-F238E27FC236}">
                  <a16:creationId xmlns:a16="http://schemas.microsoft.com/office/drawing/2014/main" id="{866F36DD-39DF-459F-80AF-A26FFE31899B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5;p24">
              <a:extLst>
                <a:ext uri="{FF2B5EF4-FFF2-40B4-BE49-F238E27FC236}">
                  <a16:creationId xmlns:a16="http://schemas.microsoft.com/office/drawing/2014/main" id="{9CB3FAF8-AC29-4E59-97B4-E2C718678E60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B3E15F-D796-4318-9EFE-3501C214E1AC}"/>
              </a:ext>
            </a:extLst>
          </p:cNvPr>
          <p:cNvSpPr/>
          <p:nvPr/>
        </p:nvSpPr>
        <p:spPr>
          <a:xfrm>
            <a:off x="5172423" y="2305672"/>
            <a:ext cx="2044003" cy="58756"/>
          </a:xfrm>
          <a:prstGeom prst="rect">
            <a:avLst/>
          </a:prstGeom>
          <a:solidFill>
            <a:schemeClr val="accent5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EFEAA5-E853-43B6-8212-D1475E3E56A1}"/>
              </a:ext>
            </a:extLst>
          </p:cNvPr>
          <p:cNvSpPr/>
          <p:nvPr/>
        </p:nvSpPr>
        <p:spPr>
          <a:xfrm>
            <a:off x="1425730" y="2696197"/>
            <a:ext cx="1048896" cy="58756"/>
          </a:xfrm>
          <a:prstGeom prst="rect">
            <a:avLst/>
          </a:prstGeom>
          <a:solidFill>
            <a:schemeClr val="accent5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B60134B-12B7-4BCF-8961-EFC346542372}"/>
              </a:ext>
            </a:extLst>
          </p:cNvPr>
          <p:cNvSpPr/>
          <p:nvPr/>
        </p:nvSpPr>
        <p:spPr>
          <a:xfrm>
            <a:off x="1425729" y="3077197"/>
            <a:ext cx="2786701" cy="58756"/>
          </a:xfrm>
          <a:prstGeom prst="rect">
            <a:avLst/>
          </a:prstGeom>
          <a:solidFill>
            <a:schemeClr val="accent5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C58E9D-4A8B-450F-8642-A2D68FB72215}"/>
              </a:ext>
            </a:extLst>
          </p:cNvPr>
          <p:cNvSpPr/>
          <p:nvPr/>
        </p:nvSpPr>
        <p:spPr>
          <a:xfrm>
            <a:off x="1425730" y="3458197"/>
            <a:ext cx="2436658" cy="58756"/>
          </a:xfrm>
          <a:prstGeom prst="rect">
            <a:avLst/>
          </a:prstGeom>
          <a:solidFill>
            <a:schemeClr val="accent5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6481A3F-0473-43DE-A38F-A86B2733E016}"/>
              </a:ext>
            </a:extLst>
          </p:cNvPr>
          <p:cNvSpPr/>
          <p:nvPr/>
        </p:nvSpPr>
        <p:spPr>
          <a:xfrm>
            <a:off x="4997041" y="4893297"/>
            <a:ext cx="2013767" cy="58756"/>
          </a:xfrm>
          <a:prstGeom prst="rect">
            <a:avLst/>
          </a:prstGeom>
          <a:solidFill>
            <a:schemeClr val="accent5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5848BE-2448-4C20-AE1B-8BD578C5BF1B}"/>
              </a:ext>
            </a:extLst>
          </p:cNvPr>
          <p:cNvSpPr/>
          <p:nvPr/>
        </p:nvSpPr>
        <p:spPr>
          <a:xfrm>
            <a:off x="3307941" y="5243577"/>
            <a:ext cx="1371215" cy="58756"/>
          </a:xfrm>
          <a:prstGeom prst="rect">
            <a:avLst/>
          </a:prstGeom>
          <a:solidFill>
            <a:schemeClr val="accent5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8F341D2-EC59-41E8-B294-5B78621A2568}"/>
              </a:ext>
            </a:extLst>
          </p:cNvPr>
          <p:cNvSpPr/>
          <p:nvPr/>
        </p:nvSpPr>
        <p:spPr>
          <a:xfrm>
            <a:off x="1397795" y="5613014"/>
            <a:ext cx="2152650" cy="58756"/>
          </a:xfrm>
          <a:prstGeom prst="rect">
            <a:avLst/>
          </a:prstGeom>
          <a:solidFill>
            <a:schemeClr val="accent5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383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-1" y="481491"/>
            <a:ext cx="203201" cy="4057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03200" y="438149"/>
            <a:ext cx="6096000" cy="4924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02 </a:t>
            </a:r>
            <a:r>
              <a:rPr lang="ko-KR" altLang="en-US" sz="2600" dirty="0">
                <a:latin typeface="카카오 Regular" panose="020B0600000101010101" pitchFamily="50" charset="-127"/>
                <a:ea typeface="카카오 Regular" panose="020B0600000101010101" pitchFamily="50" charset="-127"/>
              </a:rPr>
              <a:t>개선 방향</a:t>
            </a:r>
            <a:r>
              <a:rPr lang="en-US" altLang="ko-KR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-</a:t>
            </a:r>
            <a:r>
              <a:rPr lang="ko-KR" altLang="en-US" sz="2600" dirty="0">
                <a:latin typeface="카카오 Light" panose="020B0600000101010101" pitchFamily="50" charset="-127"/>
                <a:ea typeface="카카오 Light" panose="020B0600000101010101" pitchFamily="50" charset="-127"/>
              </a:rPr>
              <a:t>목표</a:t>
            </a:r>
            <a:endParaRPr lang="ko-KR" altLang="en-US" sz="2600" dirty="0">
              <a:latin typeface="카카오 Regular" panose="020B0600000101010101" pitchFamily="50" charset="-127"/>
              <a:ea typeface="카카오 Regular" panose="020B0600000101010101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5411721-E58B-4BB5-A6AF-00A94DF147AF}"/>
              </a:ext>
            </a:extLst>
          </p:cNvPr>
          <p:cNvGrpSpPr/>
          <p:nvPr/>
        </p:nvGrpSpPr>
        <p:grpSpPr>
          <a:xfrm>
            <a:off x="4954852" y="1457723"/>
            <a:ext cx="2282291" cy="495075"/>
            <a:chOff x="1000845" y="1542648"/>
            <a:chExt cx="2282291" cy="495075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D6FB4D4-AB38-44AE-9263-7E7B4F4EA802}"/>
                </a:ext>
              </a:extLst>
            </p:cNvPr>
            <p:cNvCxnSpPr/>
            <p:nvPr/>
          </p:nvCxnSpPr>
          <p:spPr>
            <a:xfrm>
              <a:off x="1000845" y="2037723"/>
              <a:ext cx="2282291" cy="0"/>
            </a:xfrm>
            <a:prstGeom prst="line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33362F5-2481-46F6-9279-483B2EE5D856}"/>
                </a:ext>
              </a:extLst>
            </p:cNvPr>
            <p:cNvSpPr txBox="1"/>
            <p:nvPr/>
          </p:nvSpPr>
          <p:spPr>
            <a:xfrm>
              <a:off x="1000845" y="1542648"/>
              <a:ext cx="22822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err="1">
                  <a:latin typeface="카카오 Regular" panose="020B0600000101010101" pitchFamily="50" charset="-127"/>
                  <a:ea typeface="카카오 Regular" panose="020B0600000101010101" pitchFamily="50" charset="-127"/>
                </a:rPr>
                <a:t>PBSpytris</a:t>
              </a:r>
              <a:endParaRPr lang="en-US" altLang="ko-KR" sz="2000" dirty="0">
                <a:latin typeface="카카오 Regular" panose="020B0600000101010101" pitchFamily="50" charset="-127"/>
                <a:ea typeface="카카오 Regular" panose="020B0600000101010101" pitchFamily="50" charset="-127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BF9096C-D0C5-4280-85C2-BB0838602DD8}"/>
              </a:ext>
            </a:extLst>
          </p:cNvPr>
          <p:cNvSpPr/>
          <p:nvPr/>
        </p:nvSpPr>
        <p:spPr>
          <a:xfrm>
            <a:off x="4319679" y="2470144"/>
            <a:ext cx="3552642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인터페이스 및 그래픽 단순화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C2B954F-7D90-4DAC-B2A9-D5BDEAEB62C0}"/>
              </a:ext>
            </a:extLst>
          </p:cNvPr>
          <p:cNvSpPr/>
          <p:nvPr/>
        </p:nvSpPr>
        <p:spPr>
          <a:xfrm>
            <a:off x="4319679" y="4728410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재화 및 상점 시스템 추가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9EFD0A6-A8BB-4C3F-A58F-EC6F5F5BF15D}"/>
              </a:ext>
            </a:extLst>
          </p:cNvPr>
          <p:cNvSpPr/>
          <p:nvPr/>
        </p:nvSpPr>
        <p:spPr>
          <a:xfrm>
            <a:off x="4319678" y="5523635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도전과제 추가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C3981C4-E3F8-42D1-B8D5-6DC2FA3B68FE}"/>
              </a:ext>
            </a:extLst>
          </p:cNvPr>
          <p:cNvSpPr/>
          <p:nvPr/>
        </p:nvSpPr>
        <p:spPr>
          <a:xfrm>
            <a:off x="4319676" y="3996889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난이도 조절 추가</a:t>
            </a:r>
          </a:p>
        </p:txBody>
      </p:sp>
      <p:grpSp>
        <p:nvGrpSpPr>
          <p:cNvPr id="13" name="Google Shape;213;p24">
            <a:extLst>
              <a:ext uri="{FF2B5EF4-FFF2-40B4-BE49-F238E27FC236}">
                <a16:creationId xmlns:a16="http://schemas.microsoft.com/office/drawing/2014/main" id="{BFC181D6-7AAF-4854-8356-4E23BD8CE871}"/>
              </a:ext>
            </a:extLst>
          </p:cNvPr>
          <p:cNvGrpSpPr/>
          <p:nvPr/>
        </p:nvGrpSpPr>
        <p:grpSpPr>
          <a:xfrm>
            <a:off x="11401386" y="5917260"/>
            <a:ext cx="639926" cy="748134"/>
            <a:chOff x="5754975" y="907225"/>
            <a:chExt cx="2731750" cy="3193675"/>
          </a:xfrm>
        </p:grpSpPr>
        <p:sp>
          <p:nvSpPr>
            <p:cNvPr id="14" name="Google Shape;214;p24">
              <a:extLst>
                <a:ext uri="{FF2B5EF4-FFF2-40B4-BE49-F238E27FC236}">
                  <a16:creationId xmlns:a16="http://schemas.microsoft.com/office/drawing/2014/main" id="{82B0FE38-DD61-461C-940B-456B12B22E80}"/>
                </a:ext>
              </a:extLst>
            </p:cNvPr>
            <p:cNvSpPr/>
            <p:nvPr/>
          </p:nvSpPr>
          <p:spPr>
            <a:xfrm>
              <a:off x="67332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5;p24">
              <a:extLst>
                <a:ext uri="{FF2B5EF4-FFF2-40B4-BE49-F238E27FC236}">
                  <a16:creationId xmlns:a16="http://schemas.microsoft.com/office/drawing/2014/main" id="{530C9F38-D6E4-4EF8-B2DB-C8E262C57E79}"/>
                </a:ext>
              </a:extLst>
            </p:cNvPr>
            <p:cNvSpPr/>
            <p:nvPr/>
          </p:nvSpPr>
          <p:spPr>
            <a:xfrm>
              <a:off x="7255250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6;p24">
              <a:extLst>
                <a:ext uri="{FF2B5EF4-FFF2-40B4-BE49-F238E27FC236}">
                  <a16:creationId xmlns:a16="http://schemas.microsoft.com/office/drawing/2014/main" id="{FEB3ED3F-C81D-44B8-9FBB-2B6064639523}"/>
                </a:ext>
              </a:extLst>
            </p:cNvPr>
            <p:cNvSpPr/>
            <p:nvPr/>
          </p:nvSpPr>
          <p:spPr>
            <a:xfrm>
              <a:off x="57549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7;p24">
              <a:extLst>
                <a:ext uri="{FF2B5EF4-FFF2-40B4-BE49-F238E27FC236}">
                  <a16:creationId xmlns:a16="http://schemas.microsoft.com/office/drawing/2014/main" id="{291FB95A-4F44-4986-B256-EC30CF0C3176}"/>
                </a:ext>
              </a:extLst>
            </p:cNvPr>
            <p:cNvSpPr/>
            <p:nvPr/>
          </p:nvSpPr>
          <p:spPr>
            <a:xfrm>
              <a:off x="57549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8;p24">
              <a:extLst>
                <a:ext uri="{FF2B5EF4-FFF2-40B4-BE49-F238E27FC236}">
                  <a16:creationId xmlns:a16="http://schemas.microsoft.com/office/drawing/2014/main" id="{D362C262-BAE2-43FD-AF8D-6B2FD0CDD50F}"/>
                </a:ext>
              </a:extLst>
            </p:cNvPr>
            <p:cNvSpPr/>
            <p:nvPr/>
          </p:nvSpPr>
          <p:spPr>
            <a:xfrm>
              <a:off x="6276075" y="33900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9;p24">
              <a:extLst>
                <a:ext uri="{FF2B5EF4-FFF2-40B4-BE49-F238E27FC236}">
                  <a16:creationId xmlns:a16="http://schemas.microsoft.com/office/drawing/2014/main" id="{DFC93CEE-2385-4719-88E8-FE2043A4BF89}"/>
                </a:ext>
              </a:extLst>
            </p:cNvPr>
            <p:cNvSpPr/>
            <p:nvPr/>
          </p:nvSpPr>
          <p:spPr>
            <a:xfrm>
              <a:off x="5754975" y="2354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EFEFE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0;p24">
              <a:extLst>
                <a:ext uri="{FF2B5EF4-FFF2-40B4-BE49-F238E27FC236}">
                  <a16:creationId xmlns:a16="http://schemas.microsoft.com/office/drawing/2014/main" id="{8230A67C-65FB-41A5-9404-F46876AE461C}"/>
                </a:ext>
              </a:extLst>
            </p:cNvPr>
            <p:cNvSpPr/>
            <p:nvPr/>
          </p:nvSpPr>
          <p:spPr>
            <a:xfrm>
              <a:off x="6276075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1;p24">
              <a:extLst>
                <a:ext uri="{FF2B5EF4-FFF2-40B4-BE49-F238E27FC236}">
                  <a16:creationId xmlns:a16="http://schemas.microsoft.com/office/drawing/2014/main" id="{B97C51AC-1AE5-45A9-8EBD-0B410E140874}"/>
                </a:ext>
              </a:extLst>
            </p:cNvPr>
            <p:cNvSpPr/>
            <p:nvPr/>
          </p:nvSpPr>
          <p:spPr>
            <a:xfrm>
              <a:off x="7785325" y="142925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2;p24">
              <a:extLst>
                <a:ext uri="{FF2B5EF4-FFF2-40B4-BE49-F238E27FC236}">
                  <a16:creationId xmlns:a16="http://schemas.microsoft.com/office/drawing/2014/main" id="{48196300-FDDC-4BC5-805A-211348F60643}"/>
                </a:ext>
              </a:extLst>
            </p:cNvPr>
            <p:cNvSpPr/>
            <p:nvPr/>
          </p:nvSpPr>
          <p:spPr>
            <a:xfrm>
              <a:off x="7785325" y="907225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3F3F3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23;p24">
              <a:extLst>
                <a:ext uri="{FF2B5EF4-FFF2-40B4-BE49-F238E27FC236}">
                  <a16:creationId xmlns:a16="http://schemas.microsoft.com/office/drawing/2014/main" id="{3D629ECE-83A8-4E84-A6ED-E65842B8F132}"/>
                </a:ext>
              </a:extLst>
            </p:cNvPr>
            <p:cNvSpPr/>
            <p:nvPr/>
          </p:nvSpPr>
          <p:spPr>
            <a:xfrm>
              <a:off x="6806150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24;p24">
              <a:extLst>
                <a:ext uri="{FF2B5EF4-FFF2-40B4-BE49-F238E27FC236}">
                  <a16:creationId xmlns:a16="http://schemas.microsoft.com/office/drawing/2014/main" id="{A443B17B-B90A-4CBA-B448-FC5BE2B2E9DB}"/>
                </a:ext>
              </a:extLst>
            </p:cNvPr>
            <p:cNvSpPr/>
            <p:nvPr/>
          </p:nvSpPr>
          <p:spPr>
            <a:xfrm>
              <a:off x="7335725" y="33995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25;p24">
              <a:extLst>
                <a:ext uri="{FF2B5EF4-FFF2-40B4-BE49-F238E27FC236}">
                  <a16:creationId xmlns:a16="http://schemas.microsoft.com/office/drawing/2014/main" id="{15E6D194-821A-4BE7-9B4E-99FDF97E36DB}"/>
                </a:ext>
              </a:extLst>
            </p:cNvPr>
            <p:cNvSpPr/>
            <p:nvPr/>
          </p:nvSpPr>
          <p:spPr>
            <a:xfrm>
              <a:off x="6806150" y="2877000"/>
              <a:ext cx="701400" cy="701400"/>
            </a:xfrm>
            <a:prstGeom prst="cube">
              <a:avLst>
                <a:gd name="adj" fmla="val 25000"/>
              </a:avLst>
            </a:prstGeom>
            <a:solidFill>
              <a:srgbClr val="FF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ED501A7-DC5B-4B35-BF2A-B74E475E5297}"/>
              </a:ext>
            </a:extLst>
          </p:cNvPr>
          <p:cNvSpPr/>
          <p:nvPr/>
        </p:nvSpPr>
        <p:spPr>
          <a:xfrm>
            <a:off x="4319676" y="3249055"/>
            <a:ext cx="3552641" cy="57802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샌드박스</a:t>
            </a:r>
            <a:r>
              <a:rPr lang="ko-KR" altLang="en-US" dirty="0">
                <a:solidFill>
                  <a:schemeClr val="tx1"/>
                </a:solidFill>
                <a:latin typeface="카카오 Light" panose="020B0600000101010101" pitchFamily="50" charset="-127"/>
                <a:ea typeface="카카오 Light" panose="020B0600000101010101" pitchFamily="50" charset="-127"/>
              </a:rPr>
              <a:t> 모드 조절 추가</a:t>
            </a:r>
          </a:p>
        </p:txBody>
      </p:sp>
    </p:spTree>
    <p:extLst>
      <p:ext uri="{BB962C8B-B14F-4D97-AF65-F5344CB8AC3E}">
        <p14:creationId xmlns:p14="http://schemas.microsoft.com/office/powerpoint/2010/main" val="1658780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1038</Words>
  <Application>Microsoft Office PowerPoint</Application>
  <PresentationFormat>와이드스크린</PresentationFormat>
  <Paragraphs>237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카카오 Regular</vt:lpstr>
      <vt:lpstr>카카오 Light</vt:lpstr>
      <vt:lpstr>KoPub돋움체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박 신영</cp:lastModifiedBy>
  <cp:revision>66</cp:revision>
  <dcterms:created xsi:type="dcterms:W3CDTF">2018-05-29T10:42:20Z</dcterms:created>
  <dcterms:modified xsi:type="dcterms:W3CDTF">2021-04-26T07:28:01Z</dcterms:modified>
</cp:coreProperties>
</file>