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2096" userDrawn="1">
          <p15:clr>
            <a:srgbClr val="A4A3A4"/>
          </p15:clr>
        </p15:guide>
        <p15:guide id="2" pos="16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
    <p:restoredTop sz="94691"/>
  </p:normalViewPr>
  <p:slideViewPr>
    <p:cSldViewPr snapToGrid="0" showGuides="1">
      <p:cViewPr>
        <p:scale>
          <a:sx n="45" d="100"/>
          <a:sy n="45" d="100"/>
        </p:scale>
        <p:origin x="-4600" y="-4544"/>
      </p:cViewPr>
      <p:guideLst>
        <p:guide orient="horz" pos="12096"/>
        <p:guide pos="16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39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0.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28.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hyperlink" Target="http://www.braeunig.us/space/constant.htm" TargetMode="Externa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hyperlink" Target="https://www.spacex.com/vehicles/falcon-9/" TargetMode="External"/><Relationship Id="rId35" Type="http://schemas.openxmlformats.org/officeDocument/2006/relationships/image" Target="../media/image31.sv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73" name="TextBox 22">
            <a:extLst>
              <a:ext uri="{FF2B5EF4-FFF2-40B4-BE49-F238E27FC236}">
                <a16:creationId xmlns:a16="http://schemas.microsoft.com/office/drawing/2014/main" id="{C89CBC02-5862-34A1-1BCA-6B5632DD8909}"/>
              </a:ext>
            </a:extLst>
          </p:cNvPr>
          <p:cNvSpPr txBox="1"/>
          <p:nvPr/>
        </p:nvSpPr>
        <p:spPr>
          <a:xfrm>
            <a:off x="42037472" y="7917983"/>
            <a:ext cx="8568539" cy="7429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571500" indent="-571500">
              <a:lnSpc>
                <a:spcPct val="120000"/>
              </a:lnSpc>
              <a:buClr>
                <a:schemeClr val="tx1"/>
              </a:buClr>
              <a:buFont typeface="Arial" panose="020B0604020202020204" pitchFamily="34" charset="0"/>
              <a:buChar char="•"/>
              <a:defRPr sz="4000"/>
            </a:pPr>
            <a:r>
              <a:rPr lang="en-US" dirty="0"/>
              <a:t>        radius of Earth (kilometers)</a:t>
            </a:r>
          </a:p>
          <a:p>
            <a:pPr marL="571500" indent="-571500">
              <a:lnSpc>
                <a:spcPct val="120000"/>
              </a:lnSpc>
              <a:buClr>
                <a:schemeClr val="tx1"/>
              </a:buClr>
              <a:buFont typeface="Arial" panose="020B0604020202020204" pitchFamily="34" charset="0"/>
              <a:buChar char="•"/>
              <a:defRPr sz="4000"/>
            </a:pPr>
            <a:r>
              <a:rPr lang="en-US" dirty="0"/>
              <a:t>        distance between the center of the Earth and moon (kilometers)</a:t>
            </a:r>
          </a:p>
          <a:p>
            <a:pPr marL="571500" indent="-571500">
              <a:lnSpc>
                <a:spcPct val="120000"/>
              </a:lnSpc>
              <a:buClr>
                <a:schemeClr val="tx1"/>
              </a:buClr>
              <a:buFont typeface="Arial" panose="020B0604020202020204" pitchFamily="34" charset="0"/>
              <a:buChar char="•"/>
              <a:defRPr sz="4000"/>
            </a:pPr>
            <a:r>
              <a:rPr lang="en-US" dirty="0"/>
              <a:t>        radius of the moon (kilometers)</a:t>
            </a:r>
          </a:p>
          <a:p>
            <a:pPr marL="571500" indent="-571500">
              <a:lnSpc>
                <a:spcPct val="120000"/>
              </a:lnSpc>
              <a:buClr>
                <a:schemeClr val="tx1"/>
              </a:buClr>
              <a:buFont typeface="Arial" panose="020B0604020202020204" pitchFamily="34" charset="0"/>
              <a:buChar char="•"/>
              <a:defRPr sz="4000"/>
            </a:pPr>
            <a:r>
              <a:rPr lang="en-US" dirty="0"/>
              <a:t>        final distance between the rocket and the moon (kilometers)</a:t>
            </a:r>
          </a:p>
          <a:p>
            <a:pPr marL="571500" indent="-571500">
              <a:lnSpc>
                <a:spcPct val="120000"/>
              </a:lnSpc>
              <a:buClr>
                <a:schemeClr val="tx1"/>
              </a:buClr>
              <a:buFont typeface="Arial" panose="020B0604020202020204" pitchFamily="34" charset="0"/>
              <a:buChar char="•"/>
              <a:defRPr sz="4000"/>
            </a:pPr>
            <a:r>
              <a:rPr lang="en-US" dirty="0"/>
              <a:t>        final velocity of the rocket (kilometers per second)</a:t>
            </a:r>
          </a:p>
          <a:p>
            <a:pPr marL="571500" indent="-571500">
              <a:lnSpc>
                <a:spcPct val="120000"/>
              </a:lnSpc>
              <a:buClr>
                <a:schemeClr val="tx1"/>
              </a:buClr>
              <a:buFont typeface="Arial" panose="020B0604020202020204" pitchFamily="34" charset="0"/>
              <a:buChar char="•"/>
              <a:defRPr sz="4000"/>
            </a:pPr>
            <a:r>
              <a:rPr lang="en-US" dirty="0"/>
              <a:t>        angular velocity of the Earth at the equator (radians per second)</a:t>
            </a:r>
            <a:endParaRPr dirty="0"/>
          </a:p>
        </p:txBody>
      </p:sp>
      <p:sp>
        <p:nvSpPr>
          <p:cNvPr id="94" name="Rectangle 28"/>
          <p:cNvSpPr/>
          <p:nvPr/>
        </p:nvSpPr>
        <p:spPr>
          <a:xfrm>
            <a:off x="-190992" y="352284"/>
            <a:ext cx="51397391" cy="6533920"/>
          </a:xfrm>
          <a:prstGeom prst="rect">
            <a:avLst/>
          </a:prstGeom>
          <a:solidFill>
            <a:srgbClr val="FFFFFF"/>
          </a:solidFill>
          <a:ln w="12700">
            <a:solidFill>
              <a:srgbClr val="32538F"/>
            </a:solidFill>
            <a:miter/>
          </a:ln>
        </p:spPr>
        <p:txBody>
          <a:bodyPr lIns="45719" rIns="45719" anchor="ctr"/>
          <a:lstStyle/>
          <a:p>
            <a:pPr algn="ctr">
              <a:defRPr sz="2400">
                <a:solidFill>
                  <a:srgbClr val="FFFFFF"/>
                </a:solidFill>
              </a:defRPr>
            </a:pPr>
            <a:endParaRPr lang="en-US" dirty="0"/>
          </a:p>
        </p:txBody>
      </p:sp>
      <p:sp>
        <p:nvSpPr>
          <p:cNvPr id="95" name="TextBox 3"/>
          <p:cNvSpPr txBox="1"/>
          <p:nvPr/>
        </p:nvSpPr>
        <p:spPr>
          <a:xfrm>
            <a:off x="5828981" y="568961"/>
            <a:ext cx="39624639" cy="166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0200">
                <a:solidFill>
                  <a:srgbClr val="333333"/>
                </a:solidFill>
              </a:defRPr>
            </a:lvl1pPr>
          </a:lstStyle>
          <a:p>
            <a:r>
              <a:rPr lang="en-US" b="0" i="0" u="none" strike="noStrike" dirty="0">
                <a:solidFill>
                  <a:srgbClr val="0D0D0D"/>
                </a:solidFill>
                <a:effectLst/>
                <a:highlight>
                  <a:srgbClr val="FFFFFF"/>
                </a:highlight>
                <a:latin typeface="Söhne"/>
              </a:rPr>
              <a:t>Lunar Ascent: From Earth to Moon's Orbit</a:t>
            </a:r>
            <a:endParaRPr dirty="0"/>
          </a:p>
        </p:txBody>
      </p:sp>
      <p:sp>
        <p:nvSpPr>
          <p:cNvPr id="96" name="TextBox 5"/>
          <p:cNvSpPr txBox="1"/>
          <p:nvPr/>
        </p:nvSpPr>
        <p:spPr>
          <a:xfrm>
            <a:off x="15598139" y="2997679"/>
            <a:ext cx="20086322" cy="1061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6300"/>
            </a:lvl1pPr>
          </a:lstStyle>
          <a:p>
            <a:r>
              <a:rPr lang="en-US" dirty="0"/>
              <a:t>Ethan Crawford, Dylan Skinner, Dallin Stewart, Jason Vasquez</a:t>
            </a:r>
            <a:endParaRPr dirty="0"/>
          </a:p>
        </p:txBody>
      </p:sp>
      <p:sp>
        <p:nvSpPr>
          <p:cNvPr id="97" name="TextBox 9"/>
          <p:cNvSpPr txBox="1"/>
          <p:nvPr/>
        </p:nvSpPr>
        <p:spPr>
          <a:xfrm>
            <a:off x="17511314" y="8348175"/>
            <a:ext cx="22823886" cy="136345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dirty="0"/>
              <a:t>We defined our cost functional as</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with							  . We define our initial conditions to be </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Since we only consider 2D motion in the first quadrant with the Earth at the origin and the moon starting on the x axis, we define our state equations as</a:t>
            </a:r>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Leading to our Hamiltonian</a:t>
            </a:r>
          </a:p>
          <a:p>
            <a:pPr>
              <a:defRPr sz="4000"/>
            </a:pPr>
            <a:endParaRPr lang="en-US" dirty="0"/>
          </a:p>
          <a:p>
            <a:pPr>
              <a:defRPr sz="4000"/>
            </a:pPr>
            <a:endParaRPr lang="en-US" dirty="0"/>
          </a:p>
          <a:p>
            <a:pPr>
              <a:defRPr sz="4000"/>
            </a:pPr>
            <a:endParaRPr lang="en-US" dirty="0"/>
          </a:p>
        </p:txBody>
      </p:sp>
      <p:sp>
        <p:nvSpPr>
          <p:cNvPr id="99" name="TextBox 22"/>
          <p:cNvSpPr txBox="1"/>
          <p:nvPr/>
        </p:nvSpPr>
        <p:spPr>
          <a:xfrm>
            <a:off x="764012" y="16625809"/>
            <a:ext cx="15276526"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a:pPr>
            <a:r>
              <a:rPr lang="en-US" sz="4000" dirty="0">
                <a:solidFill>
                  <a:srgbClr val="0D0D0D"/>
                </a:solidFill>
              </a:rPr>
              <a:t>Our specs used in this project are based off the SpaceX Falcon 9 rocket</a:t>
            </a:r>
            <a:endParaRPr dirty="0"/>
          </a:p>
        </p:txBody>
      </p:sp>
      <p:sp>
        <p:nvSpPr>
          <p:cNvPr id="100" name="TextBox 30"/>
          <p:cNvSpPr txBox="1"/>
          <p:nvPr/>
        </p:nvSpPr>
        <p:spPr>
          <a:xfrm>
            <a:off x="643652" y="8325767"/>
            <a:ext cx="15396886" cy="68634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a:pPr>
            <a:r>
              <a:rPr lang="en-US" sz="4000" b="0" i="0" u="none" strike="noStrike" dirty="0">
                <a:solidFill>
                  <a:srgbClr val="0D0D0D"/>
                </a:solidFill>
                <a:effectLst/>
              </a:rPr>
              <a:t>We present a simulation of a rocket’s path from Earth's surface to the orbit of the Moon. We model the complex dynamics involved in rocket propulsion, gravitational interactions, and orbital mechanics by leveraging differential equations and numerical methods. Our simulation accurately captures the stages of ascent, including liftoff, trajectory optimization, and orbital insertion. Through detailed analysis and visualization, we explore the critical factors influencing orbital maneuvers required for this orbital trajectory. The results offer valuable insights into the challenges and considerations of space exploration, paving the way for future missions to celestial bodies beyond Earth's orbit.</a:t>
            </a:r>
            <a:endParaRPr lang="en-US" dirty="0"/>
          </a:p>
          <a:p>
            <a:pPr>
              <a:defRPr sz="4000" b="1"/>
            </a:pPr>
            <a:endParaRPr lang="en-US" dirty="0"/>
          </a:p>
        </p:txBody>
      </p:sp>
      <p:sp>
        <p:nvSpPr>
          <p:cNvPr id="104" name="Rectangle 36"/>
          <p:cNvSpPr/>
          <p:nvPr/>
        </p:nvSpPr>
        <p:spPr>
          <a:xfrm>
            <a:off x="41644707" y="7033910"/>
            <a:ext cx="9341564" cy="82397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7021654"/>
            <a:ext cx="24100826" cy="1697015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7" name="Rectangle 39"/>
          <p:cNvSpPr/>
          <p:nvPr/>
        </p:nvSpPr>
        <p:spPr>
          <a:xfrm>
            <a:off x="16891855" y="24239600"/>
            <a:ext cx="34094415" cy="1366520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0" name="Picture 47" descr="Picture 47"/>
          <p:cNvPicPr>
            <a:picLocks noChangeAspect="1"/>
          </p:cNvPicPr>
          <p:nvPr/>
        </p:nvPicPr>
        <p:blipFill>
          <a:blip r:embed="rId3"/>
          <a:stretch>
            <a:fillRect/>
          </a:stretch>
        </p:blipFill>
        <p:spPr>
          <a:xfrm>
            <a:off x="43197781" y="499990"/>
            <a:ext cx="5497028" cy="5497028"/>
          </a:xfrm>
          <a:prstGeom prst="rect">
            <a:avLst/>
          </a:prstGeom>
          <a:ln w="12700">
            <a:miter lim="400000"/>
          </a:ln>
        </p:spPr>
      </p:pic>
      <p:sp>
        <p:nvSpPr>
          <p:cNvPr id="111" name="Rectangle 48"/>
          <p:cNvSpPr/>
          <p:nvPr/>
        </p:nvSpPr>
        <p:spPr>
          <a:xfrm>
            <a:off x="448239" y="15578297"/>
            <a:ext cx="15742596" cy="6548335"/>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7" name="Picture 62" descr="Picture 62"/>
          <p:cNvPicPr>
            <a:picLocks noChangeAspect="1"/>
          </p:cNvPicPr>
          <p:nvPr/>
        </p:nvPicPr>
        <p:blipFill>
          <a:blip r:embed="rId4"/>
          <a:stretch>
            <a:fillRect/>
          </a:stretch>
        </p:blipFill>
        <p:spPr>
          <a:xfrm>
            <a:off x="2637817" y="1226255"/>
            <a:ext cx="5080001" cy="5080001"/>
          </a:xfrm>
          <a:prstGeom prst="rect">
            <a:avLst/>
          </a:prstGeom>
          <a:ln w="12700">
            <a:miter lim="400000"/>
          </a:ln>
        </p:spPr>
      </p:pic>
      <p:sp>
        <p:nvSpPr>
          <p:cNvPr id="3" name="TextBox 2">
            <a:extLst>
              <a:ext uri="{FF2B5EF4-FFF2-40B4-BE49-F238E27FC236}">
                <a16:creationId xmlns:a16="http://schemas.microsoft.com/office/drawing/2014/main" id="{95B17971-A140-5266-F805-FB4DADAA867D}"/>
              </a:ext>
            </a:extLst>
          </p:cNvPr>
          <p:cNvSpPr txBox="1"/>
          <p:nvPr/>
        </p:nvSpPr>
        <p:spPr>
          <a:xfrm>
            <a:off x="929068" y="7326303"/>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ABSTRACT</a:t>
            </a:r>
          </a:p>
        </p:txBody>
      </p:sp>
      <p:sp>
        <p:nvSpPr>
          <p:cNvPr id="4" name="TextBox 3">
            <a:extLst>
              <a:ext uri="{FF2B5EF4-FFF2-40B4-BE49-F238E27FC236}">
                <a16:creationId xmlns:a16="http://schemas.microsoft.com/office/drawing/2014/main" id="{01106F82-DDFA-8E64-A93F-E3EC5CC83BA8}"/>
              </a:ext>
            </a:extLst>
          </p:cNvPr>
          <p:cNvSpPr txBox="1"/>
          <p:nvPr/>
        </p:nvSpPr>
        <p:spPr>
          <a:xfrm>
            <a:off x="929067" y="15615889"/>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MODEL ROCKET</a:t>
            </a:r>
          </a:p>
        </p:txBody>
      </p:sp>
      <p:pic>
        <p:nvPicPr>
          <p:cNvPr id="6" name="Picture 5" descr="A model of a space rocket&#10;&#10;Description automatically generated">
            <a:extLst>
              <a:ext uri="{FF2B5EF4-FFF2-40B4-BE49-F238E27FC236}">
                <a16:creationId xmlns:a16="http://schemas.microsoft.com/office/drawing/2014/main" id="{2F0BC2F5-7A38-AE52-6F1B-F032CA51F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35836">
            <a:off x="8573232" y="16286155"/>
            <a:ext cx="6578186" cy="6578186"/>
          </a:xfrm>
          <a:prstGeom prst="rect">
            <a:avLst/>
          </a:prstGeom>
        </p:spPr>
      </p:pic>
      <p:sp>
        <p:nvSpPr>
          <p:cNvPr id="7" name="TextBox 22">
            <a:extLst>
              <a:ext uri="{FF2B5EF4-FFF2-40B4-BE49-F238E27FC236}">
                <a16:creationId xmlns:a16="http://schemas.microsoft.com/office/drawing/2014/main" id="{D12E027E-495F-BAAF-54FE-C99A5591C073}"/>
              </a:ext>
            </a:extLst>
          </p:cNvPr>
          <p:cNvSpPr txBox="1"/>
          <p:nvPr/>
        </p:nvSpPr>
        <p:spPr>
          <a:xfrm>
            <a:off x="796748" y="17416252"/>
            <a:ext cx="9580160" cy="3170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sz="4000" dirty="0">
                <a:solidFill>
                  <a:srgbClr val="0D0D0D"/>
                </a:solidFill>
              </a:rPr>
              <a:t>Height: 70.0 m</a:t>
            </a:r>
          </a:p>
          <a:p>
            <a:pPr>
              <a:defRPr sz="4000"/>
            </a:pPr>
            <a:r>
              <a:rPr lang="en-US" sz="4000" dirty="0">
                <a:solidFill>
                  <a:srgbClr val="0D0D0D"/>
                </a:solidFill>
              </a:rPr>
              <a:t>Diameter: 3.7 m</a:t>
            </a:r>
          </a:p>
          <a:p>
            <a:pPr>
              <a:defRPr sz="4000"/>
            </a:pPr>
            <a:r>
              <a:rPr lang="en-US" sz="4000" dirty="0">
                <a:solidFill>
                  <a:srgbClr val="0D0D0D"/>
                </a:solidFill>
              </a:rPr>
              <a:t>Mass: 549,054 kg</a:t>
            </a:r>
          </a:p>
          <a:p>
            <a:pPr>
              <a:defRPr sz="4000"/>
            </a:pPr>
            <a:r>
              <a:rPr lang="en-US" sz="4000" dirty="0">
                <a:solidFill>
                  <a:srgbClr val="0D0D0D"/>
                </a:solidFill>
              </a:rPr>
              <a:t>Max Thrust (Stage 1): 7.560 millinewtons</a:t>
            </a:r>
          </a:p>
          <a:p>
            <a:pPr>
              <a:defRPr sz="4000"/>
            </a:pPr>
            <a:r>
              <a:rPr lang="en-US" sz="4000" dirty="0">
                <a:solidFill>
                  <a:srgbClr val="0D0D0D"/>
                </a:solidFill>
              </a:rPr>
              <a:t>Max Thrust (Stage 2):  981 kilonewtons</a:t>
            </a:r>
            <a:endParaRPr dirty="0"/>
          </a:p>
        </p:txBody>
      </p:sp>
      <p:sp>
        <p:nvSpPr>
          <p:cNvPr id="8" name="TextBox 7">
            <a:extLst>
              <a:ext uri="{FF2B5EF4-FFF2-40B4-BE49-F238E27FC236}">
                <a16:creationId xmlns:a16="http://schemas.microsoft.com/office/drawing/2014/main" id="{A6E532C8-10BA-C71E-0CAF-4A33A633328D}"/>
              </a:ext>
            </a:extLst>
          </p:cNvPr>
          <p:cNvSpPr txBox="1"/>
          <p:nvPr/>
        </p:nvSpPr>
        <p:spPr>
          <a:xfrm>
            <a:off x="1009498" y="22876087"/>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PONTRYAGIN’S MAXIMUM PRINCIPLE</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9" name="Rectangle 48">
            <a:extLst>
              <a:ext uri="{FF2B5EF4-FFF2-40B4-BE49-F238E27FC236}">
                <a16:creationId xmlns:a16="http://schemas.microsoft.com/office/drawing/2014/main" id="{C7543D2A-E72D-00E6-3370-675A51270B46}"/>
              </a:ext>
            </a:extLst>
          </p:cNvPr>
          <p:cNvSpPr/>
          <p:nvPr/>
        </p:nvSpPr>
        <p:spPr>
          <a:xfrm>
            <a:off x="448238" y="22553117"/>
            <a:ext cx="15742596" cy="1173688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 name="Picture 10" descr="A planet earth with a white layer of snow&#10;&#10;Description automatically generated with medium confidence">
            <a:extLst>
              <a:ext uri="{FF2B5EF4-FFF2-40B4-BE49-F238E27FC236}">
                <a16:creationId xmlns:a16="http://schemas.microsoft.com/office/drawing/2014/main" id="{58B7DB32-CC09-2710-3285-3C5EDE26185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59795" y="24497950"/>
            <a:ext cx="1854949" cy="1854949"/>
          </a:xfrm>
          <a:prstGeom prst="rect">
            <a:avLst/>
          </a:prstGeom>
        </p:spPr>
      </p:pic>
      <p:pic>
        <p:nvPicPr>
          <p:cNvPr id="29" name="Picture 28" descr="A full moon with black background&#10;&#10;Description automatically generated">
            <a:extLst>
              <a:ext uri="{FF2B5EF4-FFF2-40B4-BE49-F238E27FC236}">
                <a16:creationId xmlns:a16="http://schemas.microsoft.com/office/drawing/2014/main" id="{C8D28AAA-3EFC-CF31-3FF7-7634AAF99F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06097" y="24705443"/>
            <a:ext cx="1508149" cy="1540466"/>
          </a:xfrm>
          <a:prstGeom prst="rect">
            <a:avLst/>
          </a:prstGeom>
        </p:spPr>
      </p:pic>
      <p:sp>
        <p:nvSpPr>
          <p:cNvPr id="32" name="TextBox 22">
            <a:extLst>
              <a:ext uri="{FF2B5EF4-FFF2-40B4-BE49-F238E27FC236}">
                <a16:creationId xmlns:a16="http://schemas.microsoft.com/office/drawing/2014/main" id="{7490C687-A4F0-3FDA-A774-9CEEDC227603}"/>
              </a:ext>
            </a:extLst>
          </p:cNvPr>
          <p:cNvSpPr txBox="1"/>
          <p:nvPr/>
        </p:nvSpPr>
        <p:spPr>
          <a:xfrm>
            <a:off x="929067" y="23832748"/>
            <a:ext cx="14669070" cy="9941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dirty="0"/>
              <a:t>Pontryagin’s maximum principle tells us that given an optimal control problem where                            with 	                that is seeking to minimize the cost functional</a:t>
            </a:r>
            <a:endParaRPr lang="en-US" b="0" dirty="0"/>
          </a:p>
          <a:p>
            <a:pPr>
              <a:defRPr sz="4000"/>
            </a:pPr>
            <a:endParaRPr lang="en-US" b="0" dirty="0"/>
          </a:p>
          <a:p>
            <a:pPr>
              <a:defRPr sz="4000"/>
            </a:pPr>
            <a:r>
              <a:rPr lang="en-US" dirty="0"/>
              <a:t>																							</a:t>
            </a:r>
          </a:p>
          <a:p>
            <a:pPr>
              <a:defRPr sz="4000"/>
            </a:pPr>
            <a:endParaRPr lang="en-US" dirty="0"/>
          </a:p>
          <a:p>
            <a:pPr>
              <a:defRPr sz="4000"/>
            </a:pPr>
            <a:r>
              <a:rPr lang="en-US" dirty="0"/>
              <a:t>via the control 				  where     is the admissible control region, we have that</a:t>
            </a:r>
          </a:p>
          <a:p>
            <a:pPr>
              <a:defRPr sz="4000"/>
            </a:pPr>
            <a:endParaRPr lang="en-US" dirty="0"/>
          </a:p>
          <a:p>
            <a:pPr>
              <a:defRPr sz="4000"/>
            </a:pPr>
            <a:r>
              <a:rPr lang="en-US" dirty="0"/>
              <a:t>(</a:t>
            </a:r>
            <a:r>
              <a:rPr lang="en-US" dirty="0" err="1"/>
              <a:t>i</a:t>
            </a:r>
            <a:r>
              <a:rPr lang="en-US" dirty="0"/>
              <a:t>)</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(ii) The Hamiltonian 						has a global maximum for each</a:t>
            </a:r>
          </a:p>
          <a:p>
            <a:pPr>
              <a:defRPr sz="4000"/>
            </a:pPr>
            <a:r>
              <a:rPr lang="en-US" dirty="0"/>
              <a:t>      at the optimal control		  , i.e. 					   for all				  .</a:t>
            </a:r>
          </a:p>
        </p:txBody>
      </p:sp>
      <p:pic>
        <p:nvPicPr>
          <p:cNvPr id="43" name="Picture 42">
            <a:extLst>
              <a:ext uri="{FF2B5EF4-FFF2-40B4-BE49-F238E27FC236}">
                <a16:creationId xmlns:a16="http://schemas.microsoft.com/office/drawing/2014/main" id="{24CE586A-2799-BBFB-ADDB-3A0FA407E7B3}"/>
              </a:ext>
            </a:extLst>
          </p:cNvPr>
          <p:cNvPicPr>
            <a:picLocks/>
          </p:cNvPicPr>
          <p:nvPr/>
        </p:nvPicPr>
        <p:blipFill>
          <a:blip r:embed="rId8"/>
          <a:stretch>
            <a:fillRect/>
          </a:stretch>
        </p:blipFill>
        <p:spPr>
          <a:xfrm>
            <a:off x="4258234" y="24451441"/>
            <a:ext cx="2898552" cy="715666"/>
          </a:xfrm>
          <a:prstGeom prst="rect">
            <a:avLst/>
          </a:prstGeom>
        </p:spPr>
      </p:pic>
      <p:pic>
        <p:nvPicPr>
          <p:cNvPr id="44" name="Picture 43">
            <a:extLst>
              <a:ext uri="{FF2B5EF4-FFF2-40B4-BE49-F238E27FC236}">
                <a16:creationId xmlns:a16="http://schemas.microsoft.com/office/drawing/2014/main" id="{3BF68C1B-B968-1425-C2C8-BA278AC6ACE3}"/>
              </a:ext>
            </a:extLst>
          </p:cNvPr>
          <p:cNvPicPr>
            <a:picLocks/>
          </p:cNvPicPr>
          <p:nvPr/>
        </p:nvPicPr>
        <p:blipFill>
          <a:blip r:embed="rId9"/>
          <a:stretch>
            <a:fillRect/>
          </a:stretch>
        </p:blipFill>
        <p:spPr>
          <a:xfrm>
            <a:off x="8397182" y="24509157"/>
            <a:ext cx="2058307" cy="623598"/>
          </a:xfrm>
          <a:prstGeom prst="rect">
            <a:avLst/>
          </a:prstGeom>
        </p:spPr>
      </p:pic>
      <p:pic>
        <p:nvPicPr>
          <p:cNvPr id="46" name="Picture 45">
            <a:extLst>
              <a:ext uri="{FF2B5EF4-FFF2-40B4-BE49-F238E27FC236}">
                <a16:creationId xmlns:a16="http://schemas.microsoft.com/office/drawing/2014/main" id="{CC56E2DE-9076-02E7-1BD9-85157209C9F5}"/>
              </a:ext>
            </a:extLst>
          </p:cNvPr>
          <p:cNvPicPr>
            <a:picLocks/>
          </p:cNvPicPr>
          <p:nvPr/>
        </p:nvPicPr>
        <p:blipFill>
          <a:blip r:embed="rId10"/>
          <a:stretch>
            <a:fillRect/>
          </a:stretch>
        </p:blipFill>
        <p:spPr>
          <a:xfrm>
            <a:off x="4910725" y="25655846"/>
            <a:ext cx="6322096" cy="1887560"/>
          </a:xfrm>
          <a:prstGeom prst="rect">
            <a:avLst/>
          </a:prstGeom>
        </p:spPr>
      </p:pic>
      <p:pic>
        <p:nvPicPr>
          <p:cNvPr id="47" name="Picture 46">
            <a:extLst>
              <a:ext uri="{FF2B5EF4-FFF2-40B4-BE49-F238E27FC236}">
                <a16:creationId xmlns:a16="http://schemas.microsoft.com/office/drawing/2014/main" id="{4164BE58-DF1E-9D30-6DDF-3248A0965888}"/>
              </a:ext>
            </a:extLst>
          </p:cNvPr>
          <p:cNvPicPr>
            <a:picLocks/>
          </p:cNvPicPr>
          <p:nvPr/>
        </p:nvPicPr>
        <p:blipFill>
          <a:blip r:embed="rId11"/>
          <a:stretch>
            <a:fillRect/>
          </a:stretch>
        </p:blipFill>
        <p:spPr>
          <a:xfrm>
            <a:off x="4049566" y="27544598"/>
            <a:ext cx="1578801" cy="661639"/>
          </a:xfrm>
          <a:prstGeom prst="rect">
            <a:avLst/>
          </a:prstGeom>
        </p:spPr>
      </p:pic>
      <p:pic>
        <p:nvPicPr>
          <p:cNvPr id="48" name="Picture 47">
            <a:extLst>
              <a:ext uri="{FF2B5EF4-FFF2-40B4-BE49-F238E27FC236}">
                <a16:creationId xmlns:a16="http://schemas.microsoft.com/office/drawing/2014/main" id="{43E5A7AC-5426-7524-845F-BC71F9D2CEA9}"/>
              </a:ext>
            </a:extLst>
          </p:cNvPr>
          <p:cNvPicPr>
            <a:picLocks/>
          </p:cNvPicPr>
          <p:nvPr/>
        </p:nvPicPr>
        <p:blipFill>
          <a:blip r:embed="rId12"/>
          <a:stretch>
            <a:fillRect/>
          </a:stretch>
        </p:blipFill>
        <p:spPr>
          <a:xfrm>
            <a:off x="7156786" y="27636463"/>
            <a:ext cx="424133" cy="498251"/>
          </a:xfrm>
          <a:prstGeom prst="rect">
            <a:avLst/>
          </a:prstGeom>
        </p:spPr>
      </p:pic>
      <p:pic>
        <p:nvPicPr>
          <p:cNvPr id="49" name="Picture 48">
            <a:extLst>
              <a:ext uri="{FF2B5EF4-FFF2-40B4-BE49-F238E27FC236}">
                <a16:creationId xmlns:a16="http://schemas.microsoft.com/office/drawing/2014/main" id="{E4E2E17E-3B21-C4A4-7CB9-6E0B68FD64C4}"/>
              </a:ext>
            </a:extLst>
          </p:cNvPr>
          <p:cNvPicPr>
            <a:picLocks/>
          </p:cNvPicPr>
          <p:nvPr/>
        </p:nvPicPr>
        <p:blipFill>
          <a:blip r:embed="rId13"/>
          <a:stretch>
            <a:fillRect/>
          </a:stretch>
        </p:blipFill>
        <p:spPr>
          <a:xfrm>
            <a:off x="5024986" y="29572893"/>
            <a:ext cx="6634218" cy="2324581"/>
          </a:xfrm>
          <a:prstGeom prst="rect">
            <a:avLst/>
          </a:prstGeom>
        </p:spPr>
      </p:pic>
      <p:pic>
        <p:nvPicPr>
          <p:cNvPr id="50" name="Picture 49">
            <a:extLst>
              <a:ext uri="{FF2B5EF4-FFF2-40B4-BE49-F238E27FC236}">
                <a16:creationId xmlns:a16="http://schemas.microsoft.com/office/drawing/2014/main" id="{5F9800A9-F0D0-022B-C7D1-E9084F1929D4}"/>
              </a:ext>
            </a:extLst>
          </p:cNvPr>
          <p:cNvPicPr>
            <a:picLocks/>
          </p:cNvPicPr>
          <p:nvPr/>
        </p:nvPicPr>
        <p:blipFill>
          <a:blip r:embed="rId14"/>
          <a:stretch>
            <a:fillRect/>
          </a:stretch>
        </p:blipFill>
        <p:spPr>
          <a:xfrm>
            <a:off x="5144564" y="32420565"/>
            <a:ext cx="2540001" cy="637967"/>
          </a:xfrm>
          <a:prstGeom prst="rect">
            <a:avLst/>
          </a:prstGeom>
        </p:spPr>
      </p:pic>
      <p:pic>
        <p:nvPicPr>
          <p:cNvPr id="51" name="Picture 50">
            <a:extLst>
              <a:ext uri="{FF2B5EF4-FFF2-40B4-BE49-F238E27FC236}">
                <a16:creationId xmlns:a16="http://schemas.microsoft.com/office/drawing/2014/main" id="{F55F5079-B8EA-C0E2-9A69-74B85A1859D5}"/>
              </a:ext>
            </a:extLst>
          </p:cNvPr>
          <p:cNvPicPr>
            <a:picLocks/>
          </p:cNvPicPr>
          <p:nvPr/>
        </p:nvPicPr>
        <p:blipFill>
          <a:blip r:embed="rId15"/>
          <a:stretch>
            <a:fillRect/>
          </a:stretch>
        </p:blipFill>
        <p:spPr>
          <a:xfrm>
            <a:off x="14273328" y="32433136"/>
            <a:ext cx="1767210" cy="625396"/>
          </a:xfrm>
          <a:prstGeom prst="rect">
            <a:avLst/>
          </a:prstGeom>
        </p:spPr>
      </p:pic>
      <p:pic>
        <p:nvPicPr>
          <p:cNvPr id="52" name="Picture 51">
            <a:extLst>
              <a:ext uri="{FF2B5EF4-FFF2-40B4-BE49-F238E27FC236}">
                <a16:creationId xmlns:a16="http://schemas.microsoft.com/office/drawing/2014/main" id="{19A940FB-D70E-D86F-DB56-3260C2BA861F}"/>
              </a:ext>
            </a:extLst>
          </p:cNvPr>
          <p:cNvPicPr>
            <a:picLocks/>
          </p:cNvPicPr>
          <p:nvPr/>
        </p:nvPicPr>
        <p:blipFill>
          <a:blip r:embed="rId16"/>
          <a:stretch>
            <a:fillRect/>
          </a:stretch>
        </p:blipFill>
        <p:spPr>
          <a:xfrm>
            <a:off x="6228423" y="33076431"/>
            <a:ext cx="1020860" cy="586416"/>
          </a:xfrm>
          <a:prstGeom prst="rect">
            <a:avLst/>
          </a:prstGeom>
        </p:spPr>
      </p:pic>
      <p:pic>
        <p:nvPicPr>
          <p:cNvPr id="53" name="Picture 52">
            <a:extLst>
              <a:ext uri="{FF2B5EF4-FFF2-40B4-BE49-F238E27FC236}">
                <a16:creationId xmlns:a16="http://schemas.microsoft.com/office/drawing/2014/main" id="{FFD0340C-E84A-C6BC-F092-BE18D1262108}"/>
              </a:ext>
            </a:extLst>
          </p:cNvPr>
          <p:cNvPicPr>
            <a:picLocks/>
          </p:cNvPicPr>
          <p:nvPr/>
        </p:nvPicPr>
        <p:blipFill>
          <a:blip r:embed="rId17"/>
          <a:stretch>
            <a:fillRect/>
          </a:stretch>
        </p:blipFill>
        <p:spPr>
          <a:xfrm>
            <a:off x="8071773" y="33037451"/>
            <a:ext cx="2305135" cy="625396"/>
          </a:xfrm>
          <a:prstGeom prst="rect">
            <a:avLst/>
          </a:prstGeom>
        </p:spPr>
      </p:pic>
      <p:pic>
        <p:nvPicPr>
          <p:cNvPr id="54" name="Picture 53">
            <a:extLst>
              <a:ext uri="{FF2B5EF4-FFF2-40B4-BE49-F238E27FC236}">
                <a16:creationId xmlns:a16="http://schemas.microsoft.com/office/drawing/2014/main" id="{5190CE97-A7EB-2416-B585-9BA8522183E0}"/>
              </a:ext>
            </a:extLst>
          </p:cNvPr>
          <p:cNvPicPr>
            <a:picLocks/>
          </p:cNvPicPr>
          <p:nvPr/>
        </p:nvPicPr>
        <p:blipFill>
          <a:blip r:embed="rId18"/>
          <a:stretch>
            <a:fillRect/>
          </a:stretch>
        </p:blipFill>
        <p:spPr>
          <a:xfrm>
            <a:off x="11763741" y="32932975"/>
            <a:ext cx="1808565" cy="765836"/>
          </a:xfrm>
          <a:prstGeom prst="rect">
            <a:avLst/>
          </a:prstGeom>
        </p:spPr>
      </p:pic>
      <p:sp>
        <p:nvSpPr>
          <p:cNvPr id="55" name="Rectangle 36">
            <a:extLst>
              <a:ext uri="{FF2B5EF4-FFF2-40B4-BE49-F238E27FC236}">
                <a16:creationId xmlns:a16="http://schemas.microsoft.com/office/drawing/2014/main" id="{3A0B3BCB-F342-88B5-3175-6DDFC0B7CF7F}"/>
              </a:ext>
            </a:extLst>
          </p:cNvPr>
          <p:cNvSpPr/>
          <p:nvPr/>
        </p:nvSpPr>
        <p:spPr>
          <a:xfrm>
            <a:off x="448238" y="7021655"/>
            <a:ext cx="15791593" cy="825199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6" name="Rectangle 36">
            <a:extLst>
              <a:ext uri="{FF2B5EF4-FFF2-40B4-BE49-F238E27FC236}">
                <a16:creationId xmlns:a16="http://schemas.microsoft.com/office/drawing/2014/main" id="{66C3C63C-B195-2678-62DD-43978388BB14}"/>
              </a:ext>
            </a:extLst>
          </p:cNvPr>
          <p:cNvSpPr/>
          <p:nvPr/>
        </p:nvSpPr>
        <p:spPr>
          <a:xfrm>
            <a:off x="41644707" y="15615889"/>
            <a:ext cx="9345547" cy="82397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7" name="Rectangle 36">
            <a:extLst>
              <a:ext uri="{FF2B5EF4-FFF2-40B4-BE49-F238E27FC236}">
                <a16:creationId xmlns:a16="http://schemas.microsoft.com/office/drawing/2014/main" id="{9D5222B0-2109-2EE3-56A5-C2A4EA899EB3}"/>
              </a:ext>
            </a:extLst>
          </p:cNvPr>
          <p:cNvSpPr/>
          <p:nvPr/>
        </p:nvSpPr>
        <p:spPr>
          <a:xfrm>
            <a:off x="465227" y="34716484"/>
            <a:ext cx="15717453" cy="319459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8" name="TextBox 57">
            <a:extLst>
              <a:ext uri="{FF2B5EF4-FFF2-40B4-BE49-F238E27FC236}">
                <a16:creationId xmlns:a16="http://schemas.microsoft.com/office/drawing/2014/main" id="{D7AF51A1-65ED-E0CE-D8D2-3D551AFE3152}"/>
              </a:ext>
            </a:extLst>
          </p:cNvPr>
          <p:cNvSpPr txBox="1"/>
          <p:nvPr/>
        </p:nvSpPr>
        <p:spPr>
          <a:xfrm>
            <a:off x="22237026" y="726945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OUR SET UP</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59" name="Picture 58">
            <a:extLst>
              <a:ext uri="{FF2B5EF4-FFF2-40B4-BE49-F238E27FC236}">
                <a16:creationId xmlns:a16="http://schemas.microsoft.com/office/drawing/2014/main" id="{671FB39A-96BF-CBD3-811A-54080F95A7FF}"/>
              </a:ext>
            </a:extLst>
          </p:cNvPr>
          <p:cNvPicPr>
            <a:picLocks/>
          </p:cNvPicPr>
          <p:nvPr/>
        </p:nvPicPr>
        <p:blipFill rotWithShape="1">
          <a:blip r:embed="rId19"/>
          <a:srcRect r="16949"/>
          <a:stretch/>
        </p:blipFill>
        <p:spPr>
          <a:xfrm>
            <a:off x="25676777" y="9007666"/>
            <a:ext cx="6530981" cy="2007865"/>
          </a:xfrm>
          <a:prstGeom prst="rect">
            <a:avLst/>
          </a:prstGeom>
        </p:spPr>
      </p:pic>
      <p:pic>
        <p:nvPicPr>
          <p:cNvPr id="60" name="Picture 59">
            <a:extLst>
              <a:ext uri="{FF2B5EF4-FFF2-40B4-BE49-F238E27FC236}">
                <a16:creationId xmlns:a16="http://schemas.microsoft.com/office/drawing/2014/main" id="{C75CA2F1-B906-1C9A-3193-11AE21B888C8}"/>
              </a:ext>
            </a:extLst>
          </p:cNvPr>
          <p:cNvPicPr>
            <a:picLocks/>
          </p:cNvPicPr>
          <p:nvPr/>
        </p:nvPicPr>
        <p:blipFill>
          <a:blip r:embed="rId20"/>
          <a:stretch>
            <a:fillRect/>
          </a:stretch>
        </p:blipFill>
        <p:spPr>
          <a:xfrm>
            <a:off x="18633326" y="11147652"/>
            <a:ext cx="3320963" cy="1478102"/>
          </a:xfrm>
          <a:prstGeom prst="rect">
            <a:avLst/>
          </a:prstGeom>
        </p:spPr>
      </p:pic>
      <p:pic>
        <p:nvPicPr>
          <p:cNvPr id="61" name="Picture 60">
            <a:extLst>
              <a:ext uri="{FF2B5EF4-FFF2-40B4-BE49-F238E27FC236}">
                <a16:creationId xmlns:a16="http://schemas.microsoft.com/office/drawing/2014/main" id="{5127A60A-1CD7-DD16-0A50-49872EEB6C29}"/>
              </a:ext>
            </a:extLst>
          </p:cNvPr>
          <p:cNvPicPr>
            <a:picLocks/>
          </p:cNvPicPr>
          <p:nvPr/>
        </p:nvPicPr>
        <p:blipFill>
          <a:blip r:embed="rId21"/>
          <a:stretch>
            <a:fillRect/>
          </a:stretch>
        </p:blipFill>
        <p:spPr>
          <a:xfrm>
            <a:off x="22611771" y="12413952"/>
            <a:ext cx="13296049" cy="1695352"/>
          </a:xfrm>
          <a:prstGeom prst="rect">
            <a:avLst/>
          </a:prstGeom>
        </p:spPr>
      </p:pic>
      <p:pic>
        <p:nvPicPr>
          <p:cNvPr id="62" name="Picture 61">
            <a:extLst>
              <a:ext uri="{FF2B5EF4-FFF2-40B4-BE49-F238E27FC236}">
                <a16:creationId xmlns:a16="http://schemas.microsoft.com/office/drawing/2014/main" id="{BAA30B66-1E39-E8A7-E6D5-996B909446D4}"/>
              </a:ext>
            </a:extLst>
          </p:cNvPr>
          <p:cNvPicPr>
            <a:picLocks/>
          </p:cNvPicPr>
          <p:nvPr/>
        </p:nvPicPr>
        <p:blipFill>
          <a:blip r:embed="rId22"/>
          <a:stretch>
            <a:fillRect/>
          </a:stretch>
        </p:blipFill>
        <p:spPr>
          <a:xfrm>
            <a:off x="42638451" y="7991610"/>
            <a:ext cx="742937" cy="787627"/>
          </a:xfrm>
          <a:prstGeom prst="rect">
            <a:avLst/>
          </a:prstGeom>
        </p:spPr>
      </p:pic>
      <p:pic>
        <p:nvPicPr>
          <p:cNvPr id="63" name="Picture 62">
            <a:extLst>
              <a:ext uri="{FF2B5EF4-FFF2-40B4-BE49-F238E27FC236}">
                <a16:creationId xmlns:a16="http://schemas.microsoft.com/office/drawing/2014/main" id="{C7AB3D01-D179-2C16-D421-02ACBADC25F9}"/>
              </a:ext>
            </a:extLst>
          </p:cNvPr>
          <p:cNvPicPr>
            <a:picLocks/>
          </p:cNvPicPr>
          <p:nvPr/>
        </p:nvPicPr>
        <p:blipFill>
          <a:blip r:embed="rId23"/>
          <a:stretch>
            <a:fillRect/>
          </a:stretch>
        </p:blipFill>
        <p:spPr>
          <a:xfrm>
            <a:off x="42561410" y="8613853"/>
            <a:ext cx="897022" cy="787627"/>
          </a:xfrm>
          <a:prstGeom prst="rect">
            <a:avLst/>
          </a:prstGeom>
        </p:spPr>
      </p:pic>
      <p:pic>
        <p:nvPicPr>
          <p:cNvPr id="64" name="Picture 63">
            <a:extLst>
              <a:ext uri="{FF2B5EF4-FFF2-40B4-BE49-F238E27FC236}">
                <a16:creationId xmlns:a16="http://schemas.microsoft.com/office/drawing/2014/main" id="{4F1CB98E-FB19-9CB3-CE7C-4BA465C8B6A8}"/>
              </a:ext>
            </a:extLst>
          </p:cNvPr>
          <p:cNvPicPr>
            <a:picLocks/>
          </p:cNvPicPr>
          <p:nvPr/>
        </p:nvPicPr>
        <p:blipFill>
          <a:blip r:embed="rId24"/>
          <a:stretch>
            <a:fillRect/>
          </a:stretch>
        </p:blipFill>
        <p:spPr>
          <a:xfrm>
            <a:off x="42561410" y="10140377"/>
            <a:ext cx="897021" cy="787626"/>
          </a:xfrm>
          <a:prstGeom prst="rect">
            <a:avLst/>
          </a:prstGeom>
        </p:spPr>
      </p:pic>
      <p:pic>
        <p:nvPicPr>
          <p:cNvPr id="65" name="Picture 64">
            <a:extLst>
              <a:ext uri="{FF2B5EF4-FFF2-40B4-BE49-F238E27FC236}">
                <a16:creationId xmlns:a16="http://schemas.microsoft.com/office/drawing/2014/main" id="{4372ABFB-783C-A8EC-CDA5-0EE449BD3C1B}"/>
              </a:ext>
            </a:extLst>
          </p:cNvPr>
          <p:cNvPicPr>
            <a:picLocks/>
          </p:cNvPicPr>
          <p:nvPr/>
        </p:nvPicPr>
        <p:blipFill>
          <a:blip r:embed="rId25"/>
          <a:stretch>
            <a:fillRect/>
          </a:stretch>
        </p:blipFill>
        <p:spPr>
          <a:xfrm>
            <a:off x="42684325" y="11030323"/>
            <a:ext cx="564298" cy="719103"/>
          </a:xfrm>
          <a:prstGeom prst="rect">
            <a:avLst/>
          </a:prstGeom>
        </p:spPr>
      </p:pic>
      <p:pic>
        <p:nvPicPr>
          <p:cNvPr id="66" name="Picture 65">
            <a:extLst>
              <a:ext uri="{FF2B5EF4-FFF2-40B4-BE49-F238E27FC236}">
                <a16:creationId xmlns:a16="http://schemas.microsoft.com/office/drawing/2014/main" id="{A2CA38DD-B55F-E116-F030-666D92967EDF}"/>
              </a:ext>
            </a:extLst>
          </p:cNvPr>
          <p:cNvPicPr>
            <a:picLocks/>
          </p:cNvPicPr>
          <p:nvPr/>
        </p:nvPicPr>
        <p:blipFill>
          <a:blip r:embed="rId26"/>
          <a:stretch>
            <a:fillRect/>
          </a:stretch>
        </p:blipFill>
        <p:spPr>
          <a:xfrm>
            <a:off x="42650152" y="12400555"/>
            <a:ext cx="635815" cy="579998"/>
          </a:xfrm>
          <a:prstGeom prst="rect">
            <a:avLst/>
          </a:prstGeom>
        </p:spPr>
      </p:pic>
      <p:pic>
        <p:nvPicPr>
          <p:cNvPr id="67" name="Picture 66">
            <a:extLst>
              <a:ext uri="{FF2B5EF4-FFF2-40B4-BE49-F238E27FC236}">
                <a16:creationId xmlns:a16="http://schemas.microsoft.com/office/drawing/2014/main" id="{2B94A95D-630A-2E50-411B-795B6F0AAE6E}"/>
              </a:ext>
            </a:extLst>
          </p:cNvPr>
          <p:cNvPicPr>
            <a:picLocks/>
          </p:cNvPicPr>
          <p:nvPr/>
        </p:nvPicPr>
        <p:blipFill>
          <a:blip r:embed="rId27"/>
          <a:stretch>
            <a:fillRect/>
          </a:stretch>
        </p:blipFill>
        <p:spPr>
          <a:xfrm>
            <a:off x="42660490" y="13864626"/>
            <a:ext cx="611968" cy="687686"/>
          </a:xfrm>
          <a:prstGeom prst="rect">
            <a:avLst/>
          </a:prstGeom>
        </p:spPr>
      </p:pic>
      <p:pic>
        <p:nvPicPr>
          <p:cNvPr id="68" name="Picture 67">
            <a:extLst>
              <a:ext uri="{FF2B5EF4-FFF2-40B4-BE49-F238E27FC236}">
                <a16:creationId xmlns:a16="http://schemas.microsoft.com/office/drawing/2014/main" id="{B37E48B0-97A6-260B-859C-BFA977EF8829}"/>
              </a:ext>
            </a:extLst>
          </p:cNvPr>
          <p:cNvPicPr>
            <a:picLocks/>
          </p:cNvPicPr>
          <p:nvPr/>
        </p:nvPicPr>
        <p:blipFill>
          <a:blip r:embed="rId28"/>
          <a:stretch>
            <a:fillRect/>
          </a:stretch>
        </p:blipFill>
        <p:spPr>
          <a:xfrm>
            <a:off x="22549089" y="15686044"/>
            <a:ext cx="12748336" cy="3694372"/>
          </a:xfrm>
          <a:prstGeom prst="rect">
            <a:avLst/>
          </a:prstGeom>
        </p:spPr>
      </p:pic>
      <p:pic>
        <p:nvPicPr>
          <p:cNvPr id="69" name="Picture 68">
            <a:extLst>
              <a:ext uri="{FF2B5EF4-FFF2-40B4-BE49-F238E27FC236}">
                <a16:creationId xmlns:a16="http://schemas.microsoft.com/office/drawing/2014/main" id="{65FA6AE0-4D1D-0C1A-89CA-DA0EBBDF4298}"/>
              </a:ext>
            </a:extLst>
          </p:cNvPr>
          <p:cNvPicPr>
            <a:picLocks/>
          </p:cNvPicPr>
          <p:nvPr/>
        </p:nvPicPr>
        <p:blipFill>
          <a:blip r:embed="rId29"/>
          <a:stretch>
            <a:fillRect/>
          </a:stretch>
        </p:blipFill>
        <p:spPr>
          <a:xfrm>
            <a:off x="20198448" y="19778153"/>
            <a:ext cx="18746225" cy="3816560"/>
          </a:xfrm>
          <a:prstGeom prst="rect">
            <a:avLst/>
          </a:prstGeom>
        </p:spPr>
      </p:pic>
      <p:sp>
        <p:nvSpPr>
          <p:cNvPr id="72" name="TextBox 71">
            <a:extLst>
              <a:ext uri="{FF2B5EF4-FFF2-40B4-BE49-F238E27FC236}">
                <a16:creationId xmlns:a16="http://schemas.microsoft.com/office/drawing/2014/main" id="{37895F7E-2F02-33AD-6155-E612890E7D79}"/>
              </a:ext>
            </a:extLst>
          </p:cNvPr>
          <p:cNvSpPr txBox="1"/>
          <p:nvPr/>
        </p:nvSpPr>
        <p:spPr>
          <a:xfrm>
            <a:off x="42004303" y="69967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PARAMETERS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23421E08-D1A5-89C2-A193-0E83996A6EAA}"/>
              </a:ext>
            </a:extLst>
          </p:cNvPr>
          <p:cNvSpPr txBox="1"/>
          <p:nvPr/>
        </p:nvSpPr>
        <p:spPr>
          <a:xfrm>
            <a:off x="26539137" y="24705443"/>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RESULTS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7" name="TextBox 76">
            <a:extLst>
              <a:ext uri="{FF2B5EF4-FFF2-40B4-BE49-F238E27FC236}">
                <a16:creationId xmlns:a16="http://schemas.microsoft.com/office/drawing/2014/main" id="{B3E90B7B-784B-9B60-6E1D-A2C3ED0007C7}"/>
              </a:ext>
            </a:extLst>
          </p:cNvPr>
          <p:cNvSpPr txBox="1"/>
          <p:nvPr/>
        </p:nvSpPr>
        <p:spPr>
          <a:xfrm>
            <a:off x="42004303" y="157701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FUTURE WORK</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8" name="TextBox 22">
            <a:extLst>
              <a:ext uri="{FF2B5EF4-FFF2-40B4-BE49-F238E27FC236}">
                <a16:creationId xmlns:a16="http://schemas.microsoft.com/office/drawing/2014/main" id="{4E4566FB-8CB1-0C83-5575-4171793E6E91}"/>
              </a:ext>
            </a:extLst>
          </p:cNvPr>
          <p:cNvSpPr txBox="1"/>
          <p:nvPr/>
        </p:nvSpPr>
        <p:spPr>
          <a:xfrm>
            <a:off x="42115022" y="16697954"/>
            <a:ext cx="8380269" cy="6247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571500" indent="-571500" algn="l" fontAlgn="base">
              <a:buFont typeface="Arial" panose="020B0604020202020204" pitchFamily="34" charset="0"/>
              <a:buChar char="•"/>
            </a:pPr>
            <a:r>
              <a:rPr lang="en-US" sz="4000" b="0" i="0" u="none" strike="noStrike" dirty="0">
                <a:solidFill>
                  <a:schemeClr val="tx1"/>
                </a:solidFill>
                <a:effectLst/>
                <a:latin typeface="+mj-ea"/>
              </a:rPr>
              <a:t>Set the moon's motion as a function of time rather than stationary</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Set the mass of rocket as a function of control variable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Optimize over final time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Incorporate a bound on the thrust</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Incorporate discontinuous control (i.e., thrust to get into space and then float for a while)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Validate effect of gravity on model</a:t>
            </a:r>
          </a:p>
        </p:txBody>
      </p:sp>
      <p:sp>
        <p:nvSpPr>
          <p:cNvPr id="79" name="TextBox 78">
            <a:extLst>
              <a:ext uri="{FF2B5EF4-FFF2-40B4-BE49-F238E27FC236}">
                <a16:creationId xmlns:a16="http://schemas.microsoft.com/office/drawing/2014/main" id="{185F3F7D-12C6-0B08-B8D9-E4D45B82CFC4}"/>
              </a:ext>
            </a:extLst>
          </p:cNvPr>
          <p:cNvSpPr txBox="1"/>
          <p:nvPr/>
        </p:nvSpPr>
        <p:spPr>
          <a:xfrm>
            <a:off x="3897048" y="3493996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REFERENCES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80" name="TextBox 22">
            <a:extLst>
              <a:ext uri="{FF2B5EF4-FFF2-40B4-BE49-F238E27FC236}">
                <a16:creationId xmlns:a16="http://schemas.microsoft.com/office/drawing/2014/main" id="{5F639D93-CE2E-6C62-3A07-B9DE5E2826E1}"/>
              </a:ext>
            </a:extLst>
          </p:cNvPr>
          <p:cNvSpPr txBox="1"/>
          <p:nvPr/>
        </p:nvSpPr>
        <p:spPr>
          <a:xfrm>
            <a:off x="926145" y="35819933"/>
            <a:ext cx="15135390" cy="1615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571500" indent="-571500">
              <a:buFont typeface="Arial" panose="020B0604020202020204" pitchFamily="34" charset="0"/>
              <a:buChar char="•"/>
              <a:defRPr sz="4000"/>
            </a:pPr>
            <a:r>
              <a:rPr lang="en-US" sz="3300" b="0" i="0" u="none" strike="noStrike" dirty="0">
                <a:solidFill>
                  <a:schemeClr val="tx1"/>
                </a:solidFill>
                <a:effectLst/>
                <a:latin typeface="+mj-ea"/>
              </a:rPr>
              <a:t>SpaceX. (n.d.). Falcon 9. Retrieved from </a:t>
            </a:r>
            <a:r>
              <a:rPr lang="en-US" sz="3300" b="0" i="0" dirty="0">
                <a:solidFill>
                  <a:schemeClr val="tx1"/>
                </a:solidFill>
                <a:effectLst/>
                <a:latin typeface="+mj-ea"/>
                <a:hlinkClick r:id="rId30" tooltip="https://www.spacex.com/vehicles/falcon-9/">
                  <a:extLst>
                    <a:ext uri="{A12FA001-AC4F-418D-AE19-62706E023703}">
                      <ahyp:hlinkClr xmlns:ahyp="http://schemas.microsoft.com/office/drawing/2018/hyperlinkcolor" val="tx"/>
                    </a:ext>
                  </a:extLst>
                </a:hlinkClick>
              </a:rPr>
              <a:t>https://www.spacex.com/vehicles/falcon-9/</a:t>
            </a:r>
            <a:endParaRPr lang="en-US" sz="3300" b="0" i="0" dirty="0">
              <a:solidFill>
                <a:schemeClr val="tx1"/>
              </a:solidFill>
              <a:effectLst/>
              <a:latin typeface="+mj-ea"/>
            </a:endParaRPr>
          </a:p>
          <a:p>
            <a:pPr marL="571500" indent="-571500">
              <a:buFont typeface="Arial" panose="020B0604020202020204" pitchFamily="34" charset="0"/>
              <a:buChar char="•"/>
              <a:defRPr sz="4000"/>
            </a:pPr>
            <a:r>
              <a:rPr lang="en-US" sz="3300" b="0" i="0" u="none" strike="noStrike" dirty="0" err="1">
                <a:solidFill>
                  <a:schemeClr val="tx1"/>
                </a:solidFill>
                <a:effectLst/>
                <a:latin typeface="+mj-ea"/>
              </a:rPr>
              <a:t>Braeunig</a:t>
            </a:r>
            <a:r>
              <a:rPr lang="en-US" sz="3300" b="0" i="0" u="none" strike="noStrike" dirty="0">
                <a:solidFill>
                  <a:schemeClr val="tx1"/>
                </a:solidFill>
                <a:effectLst/>
                <a:latin typeface="+mj-ea"/>
              </a:rPr>
              <a:t>, R. A. (n.d.). Constants, Units &amp; Physical Properties. Retrieved from </a:t>
            </a:r>
            <a:r>
              <a:rPr lang="en-US" sz="3300" b="0" i="0" dirty="0">
                <a:solidFill>
                  <a:schemeClr val="tx1"/>
                </a:solidFill>
                <a:effectLst/>
                <a:latin typeface="+mj-ea"/>
                <a:hlinkClick r:id="rId31" tooltip="http://www.braeunig.us/space/constant.htm">
                  <a:extLst>
                    <a:ext uri="{A12FA001-AC4F-418D-AE19-62706E023703}">
                      <ahyp:hlinkClr xmlns:ahyp="http://schemas.microsoft.com/office/drawing/2018/hyperlinkcolor" val="tx"/>
                    </a:ext>
                  </a:extLst>
                </a:hlinkClick>
              </a:rPr>
              <a:t>http://www.braeunig.us/space/constant.htm</a:t>
            </a:r>
            <a:endParaRPr sz="3300" dirty="0">
              <a:solidFill>
                <a:schemeClr val="tx1"/>
              </a:solidFill>
              <a:latin typeface="+mj-ea"/>
            </a:endParaRPr>
          </a:p>
        </p:txBody>
      </p:sp>
      <p:pic>
        <p:nvPicPr>
          <p:cNvPr id="5" name="Picture 4" descr="A diagram of flight and flight thrust&#10;&#10;Description automatically generated">
            <a:extLst>
              <a:ext uri="{FF2B5EF4-FFF2-40B4-BE49-F238E27FC236}">
                <a16:creationId xmlns:a16="http://schemas.microsoft.com/office/drawing/2014/main" id="{4CB1B20D-E8F2-979A-7090-FB0D1DA6C59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7481553" y="26757609"/>
            <a:ext cx="16009853" cy="9605912"/>
          </a:xfrm>
          <a:prstGeom prst="rect">
            <a:avLst/>
          </a:prstGeom>
        </p:spPr>
      </p:pic>
      <p:pic>
        <p:nvPicPr>
          <p:cNvPr id="18" name="Picture 17" descr="A diagram of the moon and the moon&#10;&#10;Description automatically generated">
            <a:extLst>
              <a:ext uri="{FF2B5EF4-FFF2-40B4-BE49-F238E27FC236}">
                <a16:creationId xmlns:a16="http://schemas.microsoft.com/office/drawing/2014/main" id="{28A7108F-AD6A-B315-D0AD-765ECA424604}"/>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34381041" y="26742479"/>
            <a:ext cx="16130685" cy="9605912"/>
          </a:xfrm>
          <a:prstGeom prst="rect">
            <a:avLst/>
          </a:prstGeom>
        </p:spPr>
      </p:pic>
      <p:sp>
        <p:nvSpPr>
          <p:cNvPr id="19" name="TextBox 18">
            <a:extLst>
              <a:ext uri="{FF2B5EF4-FFF2-40B4-BE49-F238E27FC236}">
                <a16:creationId xmlns:a16="http://schemas.microsoft.com/office/drawing/2014/main" id="{B381BAD9-9749-1E56-09DD-5A4B0DA9F8F6}"/>
              </a:ext>
            </a:extLst>
          </p:cNvPr>
          <p:cNvSpPr txBox="1"/>
          <p:nvPr/>
        </p:nvSpPr>
        <p:spPr>
          <a:xfrm>
            <a:off x="17511314" y="36527819"/>
            <a:ext cx="15980092" cy="11310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250" b="0" i="0" u="none" strike="noStrike" cap="none" spc="0" normalizeH="0" baseline="0" dirty="0">
                <a:ln>
                  <a:noFill/>
                </a:ln>
                <a:solidFill>
                  <a:srgbClr val="000000"/>
                </a:solidFill>
                <a:effectLst/>
                <a:uFillTx/>
                <a:latin typeface="+mj-lt"/>
                <a:ea typeface="+mj-ea"/>
                <a:cs typeface="+mj-cs"/>
                <a:sym typeface="Calibri"/>
              </a:rPr>
              <a:t>Example of flight path from Earth to moon where the moon is at a 42-degree angle from the x-axis. We see that the x-thrust and y-thrust start off very positive, then change linearly in time so that at the midway point </a:t>
            </a:r>
            <a:r>
              <a:rPr lang="en-US" sz="2250" dirty="0"/>
              <a:t>thrust is</a:t>
            </a:r>
            <a:r>
              <a:rPr kumimoji="0" lang="en-US" sz="2250" b="0" i="0" u="none" strike="noStrike" cap="none" spc="0" normalizeH="0" baseline="0" dirty="0">
                <a:ln>
                  <a:noFill/>
                </a:ln>
                <a:solidFill>
                  <a:srgbClr val="000000"/>
                </a:solidFill>
                <a:effectLst/>
                <a:uFillTx/>
                <a:latin typeface="+mj-lt"/>
                <a:ea typeface="+mj-ea"/>
                <a:cs typeface="+mj-cs"/>
                <a:sym typeface="Calibri"/>
              </a:rPr>
              <a:t> in opposite direction to slow rocket dow</a:t>
            </a:r>
            <a:r>
              <a:rPr lang="en-US" sz="2250" dirty="0"/>
              <a:t>n in time to reach the moon. In this picture, the distance between the earth and the moon is scaled based on size of earth and moon.</a:t>
            </a:r>
            <a:endParaRPr kumimoji="0" lang="en-US" sz="2250" b="0" i="0" u="none" strike="noStrike" cap="none" spc="0" normalizeH="0" baseline="0" dirty="0">
              <a:ln>
                <a:noFill/>
              </a:ln>
              <a:solidFill>
                <a:srgbClr val="000000"/>
              </a:solidFill>
              <a:effectLst/>
              <a:uFillTx/>
              <a:latin typeface="+mj-lt"/>
              <a:ea typeface="+mj-ea"/>
              <a:cs typeface="+mj-cs"/>
              <a:sym typeface="Calibri"/>
            </a:endParaRPr>
          </a:p>
        </p:txBody>
      </p:sp>
      <p:sp>
        <p:nvSpPr>
          <p:cNvPr id="21" name="TextBox 20">
            <a:extLst>
              <a:ext uri="{FF2B5EF4-FFF2-40B4-BE49-F238E27FC236}">
                <a16:creationId xmlns:a16="http://schemas.microsoft.com/office/drawing/2014/main" id="{B5676689-B1A0-BC93-EAB4-5FF56F47BB48}"/>
              </a:ext>
            </a:extLst>
          </p:cNvPr>
          <p:cNvSpPr txBox="1"/>
          <p:nvPr/>
        </p:nvSpPr>
        <p:spPr>
          <a:xfrm>
            <a:off x="34321726" y="36507943"/>
            <a:ext cx="15980092" cy="11310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250" b="0" i="0" u="none" strike="noStrike" cap="none" spc="0" normalizeH="0" baseline="0" dirty="0">
                <a:ln>
                  <a:noFill/>
                </a:ln>
                <a:solidFill>
                  <a:srgbClr val="000000"/>
                </a:solidFill>
                <a:effectLst/>
                <a:uFillTx/>
                <a:latin typeface="+mj-lt"/>
                <a:ea typeface="+mj-ea"/>
                <a:cs typeface="+mj-cs"/>
                <a:sym typeface="Calibri"/>
              </a:rPr>
              <a:t>Example of flight path from Earth to moon where final position of the moon is on x-axis and does not move. We see </a:t>
            </a:r>
            <a:r>
              <a:rPr lang="en-US" sz="2250" dirty="0"/>
              <a:t>v</a:t>
            </a:r>
            <a:r>
              <a:rPr kumimoji="0" lang="en-US" sz="2250" b="0" i="0" u="none" strike="noStrike" cap="none" spc="0" normalizeH="0" baseline="0" dirty="0">
                <a:ln>
                  <a:noFill/>
                </a:ln>
                <a:solidFill>
                  <a:srgbClr val="000000"/>
                </a:solidFill>
                <a:effectLst/>
                <a:uFillTx/>
                <a:latin typeface="+mj-lt"/>
                <a:ea typeface="+mj-ea"/>
                <a:cs typeface="+mj-cs"/>
                <a:sym typeface="Calibri"/>
              </a:rPr>
              <a:t>ery little y-thrust so the change in y is small compared to the massive change in x. There is a very high x-thrust until the midway point when x-thrust reverses to slow down the rocket. Here the size of the earth and moon are not to scale for readability.</a:t>
            </a:r>
          </a:p>
        </p:txBody>
      </p:sp>
      <p:pic>
        <p:nvPicPr>
          <p:cNvPr id="23" name="Graphic 22">
            <a:extLst>
              <a:ext uri="{FF2B5EF4-FFF2-40B4-BE49-F238E27FC236}">
                <a16:creationId xmlns:a16="http://schemas.microsoft.com/office/drawing/2014/main" id="{2D41EE49-F4CA-2996-1A3B-C33547C0FBFE}"/>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126435" y="590362"/>
            <a:ext cx="6219872" cy="6219872"/>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957A9A-6606-F84B-A80A-8F3E079F710D}">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center\n\\Large\n\\medskip\n\n\\textbf{x}^{\\prime} = \\textbf{f}(t;\\textbf{x}, \\textbf{u})\n\n\\end{document}&quot;},{&quot;name&quot;:&quot;Latex&quot;,&quot;code&quot;:&quot;\\begin{document}\n\\center\n\\Large\n\\medskip\n\n\\textbf{x}(t_{0}) = \\textbf{x}_{0}\n\n\\end{document}&quot;},{&quot;name&quot;:&quot;Latex&quot;,&quot;code&quot;:&quot;\\begin{document}\n\\center\n\\Large\n\\medskip\n\n\\begin{equation*}\nJ[\\textbf{u}] = \\int_{t_0}^{t_f}L(t;\\textbf{x},\\textbf{u})dt\n\\end{equation*}\n\n\\end{document}&quot;},{&quot;name&quot;:&quot;Latex&quot;,&quot;code&quot;:&quot;\\begin{document}\n\\center\n\\Large\n\\medskip\n\n\\begin{equation*}\nJ[\\textbf{u}] = \\int_{t_0}^{t_f}L(t;\\textbf{x},\\textbf{u})dt,\n\\end{equation*}\n\n\\end{document}&quot;},{&quot;name&quot;:&quot;Latex&quot;,&quot;code&quot;:&quot;\\begin{document}\n\\center\n\\Large\n\\medskip\n\n\\textbf{u}(t)\\in U\n\n\n\\end{document}&quot;},{&quot;name&quot;:&quot;Latex&quot;,&quot;code&quot;:&quot;\\begin{document}\n\\center\n\\Large\n\\medskip\n\n$U$\n\n\n\\end{document}&quot;},{&quot;name&quot;:&quot;Latex&quot;,&quot;code&quot;:&quot;\\begin{document}\n\\center\n\\Large\n\\medskip\n\n\\begin{align*}\n\t\\Tilde{\\textbf{x}}^{\\prime} &amp;= \\frac{DH}{d\\textbf{p}}, &amp;\\Tilde{\\textbf{x}}(t_0) = \\textbf{x}_0, \\\\\n  \\Tilde{\\textbf{p}}^{\\prime} &amp;= -\\frac{DH}{D\\textbf{x}}, &amp;\\Tilde{\\textbf{p}}(t_f) = 0,\n\\end{align*}\n\n\n\\end{document}&quot;},{&quot;name&quot;:&quot;Latex&quot;,&quot;code&quot;:&quot;\\begin{document}\n\\center\n\\Large\n\\medskip\n\n$H = \\textbf{p}\\cdot\\textbf{f} - L$\n\n\n\\end{document}&quot;},{&quot;name&quot;:&quot;Latex&quot;,&quot;code&quot;:&quot;\\begin{document}\n\\center\n\\Large\n\\medskip\n\n$t\\in[t_0, t_f]$\n\n\\end{document}&quot;},{&quot;name&quot;:&quot;Latex&quot;,&quot;code&quot;:&quot;\\begin{document}\n\\center\n\\Large\n\\medskip\n\n$\\Tilde{\\textbf{u}}(t)\n\n\\end{document}&quot;},{&quot;name&quot;:&quot;Latex&quot;,&quot;code&quot;:&quot;\\begin{document}\n\\center\n\\Large\n\\medskip\n\n$H(\\Tilde{\\textbf{u}})\\,\\geq\\, H(\\textbf{u})$\n\n\\end{document}&quot;},{&quot;name&quot;:&quot;Latex&quot;,&quot;code&quot;:&quot;\\begin{document}\n\\center\n\\Large\n\\medskip\n\n$\\textbf{u}(t)\\,\\in\\, U\n\n\\end{document}&quot;},{&quot;name&quot;:&quot;Latex&quot;,&quot;code&quot;:&quot;\\begin{document}\n\\center\n\\Large\n\\medskip\n\n\\begin{equation*}\nJ[u] = \\int_{0}^{t_f}\\lVert \\textbf{u}(t) \\rVert^2 dt + t_f\n\\end{equation*}\n\n\\end{document}&quot;},{&quot;name&quot;:&quot;Latex&quot;,&quot;code&quot;:&quot;\\begin{document}\n\\center\n\\Large\n\\medskip\n\n$\\textbf{u}(t) = \\begin{bmatrix} u_x &amp; u_y \\end{bmatrix}$\n\n\\end{document}&quot;},{&quot;name&quot;:&quot;init_cond&quot;,&quot;code&quot;:&quot;\\begin{document}\n\\center\n\\Large\n\\medskip\n\n\\begin{align*}\n    x(0) &amp;= R_e,   &amp; y(0) &amp;= 0,           &amp; x^{\\prime}(0) &amp;= 0,        &amp; y^{\\prime}(0)&amp; = \\omega_e \\\\\n    x(t_f) &amp;= L_m, &amp; y(t_f) &amp;= R_m + h_f, &amp; x^{\\prime}(t_f) &amp;= v_f, &amp; y^{\\prime}(t_f) &amp;= 0\n\\end{align*}\n\n\\end{document}&quot;},{&quot;name&quot;:&quot;&quot;,&quot;code&quot;:&quot;\\begin{document}\n\\center\n\\Large\n\\medskip\n\n$R_e$\n\n\\end{document}&quot;},{&quot;name&quot;:&quot;&quot;,&quot;code&quot;:&quot;\\begin{document}\n\\center\n\\Large\n\\medskip\n\n$L_m$\n\n\\end{document}&quot;},{&quot;name&quot;:&quot;&quot;,&quot;code&quot;:&quot;\\begin{document}\n\\center\n\\Large\n\\medskip\n\n$R_m$\n\n\\end{document}&quot;},{&quot;name&quot;:&quot;&quot;,&quot;code&quot;:&quot;\\begin{document}\n\\center\n\\Large\n\\medskip\n\n$h_f$\n\n\\end{document}&quot;},{&quot;name&quot;:&quot;&quot;,&quot;code&quot;:&quot;\\begin{document}\n\\center\n\\Large\n\\medskip\n\n$v_f$\n\n\\end{document}&quot;},{&quot;name&quot;:&quot;&quot;,&quot;code&quot;:&quot;\\begin{document}\n\\center\n\\Large\n\\medskip\n\n$\\omega_e$\n\n\\end{document}&quot;},{&quot;name&quot;:&quot;state_eq&quot;,&quot;code&quot;:&quot;\\begin{document}\n\\center\n\\Large\n\\medskip\n\n\\begin{equation*}\n\t\\textbf{x}^{\\prime} = \n  \t\\begin{bmatrix} x^{\\prime} \\\\ y^{\\prime} \\\\ x^{\\prime\\prime} \\\\ y^{\\prime\\prime}\n    \\end{bmatrix} = \n    \\begin{bmatrix}\n    \tx^{\\prime} \\\\ \n      y^{\\prime} \\\\ \n      -\\frac{G M_e x}{(x^2 + y^2)^{3/2}} \\, + \\, \\frac{GM_m(L_m - x)}{((L_m - x)^2 + y^2)^{3/2}} + \\frac{u_x}{m_r} \\\\\n      -\\frac{GM_e y}{(x^2 + y^2)^{3/2}} \\, - \\, \\frac{GM_m y}{((L_m-x)^2 +y^2)^{3/2}} + \\frac{u_y}{m_r}\n    \\end{bmatrix}\n\\end{equatio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579</TotalTime>
  <Words>690</Words>
  <Application>Microsoft Macintosh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Dylan Skinner</cp:lastModifiedBy>
  <cp:revision>11</cp:revision>
  <dcterms:modified xsi:type="dcterms:W3CDTF">2024-04-08T21:14:47Z</dcterms:modified>
</cp:coreProperties>
</file>