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48" r:id="rId2"/>
    <p:sldMasterId id="2147483656" r:id="rId3"/>
    <p:sldMasterId id="2147483659" r:id="rId4"/>
  </p:sldMasterIdLst>
  <p:notesMasterIdLst>
    <p:notesMasterId r:id="rId19"/>
  </p:notesMasterIdLst>
  <p:handoutMasterIdLst>
    <p:handoutMasterId r:id="rId20"/>
  </p:handoutMasterIdLst>
  <p:sldIdLst>
    <p:sldId id="381" r:id="rId5"/>
    <p:sldId id="382" r:id="rId6"/>
    <p:sldId id="362" r:id="rId7"/>
    <p:sldId id="398" r:id="rId8"/>
    <p:sldId id="408" r:id="rId9"/>
    <p:sldId id="268" r:id="rId10"/>
    <p:sldId id="410" r:id="rId11"/>
    <p:sldId id="411" r:id="rId12"/>
    <p:sldId id="412" r:id="rId13"/>
    <p:sldId id="413" r:id="rId14"/>
    <p:sldId id="414" r:id="rId15"/>
    <p:sldId id="415" r:id="rId16"/>
    <p:sldId id="371" r:id="rId17"/>
    <p:sldId id="372" r:id="rId18"/>
  </p:sldIdLst>
  <p:sldSz cx="9144000" cy="6858000" type="screen4x3"/>
  <p:notesSz cx="6858000" cy="9144000"/>
  <p:embeddedFontLst>
    <p:embeddedFont>
      <p:font typeface="Rix고딕 EB" pitchFamily="18" charset="-127"/>
      <p:regular r:id="rId21"/>
    </p:embeddedFont>
    <p:embeddedFont>
      <p:font typeface="Rix고딕 M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535"/>
    <a:srgbClr val="343434"/>
    <a:srgbClr val="333333"/>
    <a:srgbClr val="FFFFCC"/>
    <a:srgbClr val="FFCC66"/>
    <a:srgbClr val="A7C57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158" autoAdjust="0"/>
  </p:normalViewPr>
  <p:slideViewPr>
    <p:cSldViewPr>
      <p:cViewPr>
        <p:scale>
          <a:sx n="100" d="100"/>
          <a:sy n="100" d="100"/>
        </p:scale>
        <p:origin x="-2124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67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2009-10-21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2009-10-21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/>
          <a:srcRect l="4587" t="26798" r="28256" b="12493"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C:\_works\07.03.NHN.PT템플릿\images\nhn_bi_white.png"/>
          <p:cNvPicPr>
            <a:picLocks noChangeAspect="1" noChangeArrowheads="1"/>
          </p:cNvPicPr>
          <p:nvPr userDrawn="1"/>
        </p:nvPicPr>
        <p:blipFill>
          <a:blip r:embed="rId5">
            <a:lum bright="-85000"/>
          </a:blip>
          <a:srcRect l="16934" t="27294" r="10321" b="30193"/>
          <a:stretch>
            <a:fillRect/>
          </a:stretch>
        </p:blipFill>
        <p:spPr bwMode="auto">
          <a:xfrm>
            <a:off x="8020075" y="6337733"/>
            <a:ext cx="838800" cy="20334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 txBox="1">
            <a:spLocks/>
          </p:cNvSpPr>
          <p:nvPr userDrawn="1"/>
        </p:nvSpPr>
        <p:spPr>
          <a:xfrm>
            <a:off x="876273" y="6529409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EB" pitchFamily="18" charset="-127"/>
                <a:ea typeface="Rix고딕 M" pitchFamily="18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EB" pitchFamily="18" charset="-127"/>
                <a:ea typeface="Rix고딕 M" pitchFamily="18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rPr>
              <a:t>/ Ajax UI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rPr>
              <a:t>실기 문제</a:t>
            </a:r>
            <a:endParaRPr lang="en-US" altLang="ko-KR" sz="750" dirty="0" smtClean="0">
              <a:solidFill>
                <a:schemeClr val="tx1">
                  <a:lumMod val="85000"/>
                  <a:lumOff val="15000"/>
                </a:schemeClr>
              </a:solidFill>
              <a:latin typeface="Rix고딕 M" pitchFamily="18" charset="-127"/>
              <a:ea typeface="Rix고딕 M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ix고딕 EB" pitchFamily="18" charset="-127"/>
              <a:ea typeface="Rix고딕 M" pitchFamily="18" charset="-127"/>
              <a:cs typeface="+mn-cs"/>
            </a:endParaRPr>
          </a:p>
        </p:txBody>
      </p:sp>
      <p:pic>
        <p:nvPicPr>
          <p:cNvPr id="9" name="Picture 2" descr="C:\_works\07.03.NHN.PT템플릿\images\nhn_bi_white.png"/>
          <p:cNvPicPr>
            <a:picLocks noChangeAspect="1" noChangeArrowheads="1"/>
          </p:cNvPicPr>
          <p:nvPr userDrawn="1"/>
        </p:nvPicPr>
        <p:blipFill>
          <a:blip r:embed="rId5">
            <a:lum bright="-85000"/>
          </a:blip>
          <a:srcRect l="16934" t="27294" r="10321" b="30193"/>
          <a:stretch>
            <a:fillRect/>
          </a:stretch>
        </p:blipFill>
        <p:spPr bwMode="auto">
          <a:xfrm>
            <a:off x="8209718" y="6469164"/>
            <a:ext cx="720000" cy="174546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228569" y="6600825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42949" y="1023921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942949" y="152400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28569" y="1023921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28569" y="152400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2" r:id="rId3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 txBox="1">
            <a:spLocks/>
          </p:cNvSpPr>
          <p:nvPr userDrawn="1"/>
        </p:nvSpPr>
        <p:spPr>
          <a:xfrm>
            <a:off x="876273" y="6529409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EB" pitchFamily="18" charset="-127"/>
                <a:ea typeface="Rix고딕 M" pitchFamily="18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EB" pitchFamily="18" charset="-127"/>
                <a:ea typeface="Rix고딕 M" pitchFamily="18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rPr>
              <a:t>/ Ajax UI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rPr>
              <a:t>실기 문제</a:t>
            </a:r>
            <a:endParaRPr lang="en-US" altLang="ko-KR" sz="750" dirty="0" smtClean="0">
              <a:solidFill>
                <a:schemeClr val="tx1">
                  <a:lumMod val="85000"/>
                  <a:lumOff val="15000"/>
                </a:schemeClr>
              </a:solidFill>
              <a:latin typeface="Rix고딕 M" pitchFamily="18" charset="-127"/>
              <a:ea typeface="Rix고딕 M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ix고딕 EB" pitchFamily="18" charset="-127"/>
              <a:ea typeface="Rix고딕 M" pitchFamily="18" charset="-127"/>
              <a:cs typeface="+mn-cs"/>
            </a:endParaRPr>
          </a:p>
        </p:txBody>
      </p:sp>
      <p:pic>
        <p:nvPicPr>
          <p:cNvPr id="9" name="Picture 2" descr="C:\_works\07.03.NHN.PT템플릿\images\nhn_bi_white.png"/>
          <p:cNvPicPr>
            <a:picLocks noChangeAspect="1" noChangeArrowheads="1"/>
          </p:cNvPicPr>
          <p:nvPr userDrawn="1"/>
        </p:nvPicPr>
        <p:blipFill>
          <a:blip r:embed="rId4">
            <a:lum bright="-85000"/>
          </a:blip>
          <a:srcRect l="16934" t="27294" r="10321" b="30193"/>
          <a:stretch>
            <a:fillRect/>
          </a:stretch>
        </p:blipFill>
        <p:spPr bwMode="auto">
          <a:xfrm>
            <a:off x="8209718" y="6469164"/>
            <a:ext cx="720000" cy="174546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228569" y="6600825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42949" y="1023921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942949" y="152400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28569" y="1023921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28569" y="152400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0"/>
          <p:cNvSpPr txBox="1"/>
          <p:nvPr userDrawn="1"/>
        </p:nvSpPr>
        <p:spPr>
          <a:xfrm>
            <a:off x="7632000" y="142852"/>
            <a:ext cx="1350000" cy="240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Rix고딕 M" pitchFamily="18" charset="-127"/>
              </a:rPr>
              <a:t>대외비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j-lt"/>
              <a:ea typeface="Rix고딕 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 txBox="1">
            <a:spLocks/>
          </p:cNvSpPr>
          <p:nvPr userDrawn="1"/>
        </p:nvSpPr>
        <p:spPr>
          <a:xfrm>
            <a:off x="876273" y="6529409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EB" pitchFamily="18" charset="-127"/>
                <a:ea typeface="Rix고딕 M" pitchFamily="18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EB" pitchFamily="18" charset="-127"/>
                <a:ea typeface="Rix고딕 M" pitchFamily="18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rPr>
              <a:t>/ Ajax UI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rPr>
              <a:t>실기 문제</a:t>
            </a:r>
            <a:endParaRPr lang="en-US" altLang="ko-KR" sz="750" dirty="0" smtClean="0">
              <a:solidFill>
                <a:schemeClr val="tx1">
                  <a:lumMod val="85000"/>
                  <a:lumOff val="15000"/>
                </a:schemeClr>
              </a:solidFill>
              <a:latin typeface="Rix고딕 M" pitchFamily="18" charset="-127"/>
              <a:ea typeface="Rix고딕 M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ix고딕 EB" pitchFamily="18" charset="-127"/>
              <a:ea typeface="Rix고딕 M" pitchFamily="18" charset="-127"/>
              <a:cs typeface="+mn-cs"/>
            </a:endParaRPr>
          </a:p>
        </p:txBody>
      </p:sp>
      <p:pic>
        <p:nvPicPr>
          <p:cNvPr id="9" name="Picture 2" descr="C:\_works\07.03.NHN.PT템플릿\images\nhn_bi_white.png"/>
          <p:cNvPicPr>
            <a:picLocks noChangeAspect="1" noChangeArrowheads="1"/>
          </p:cNvPicPr>
          <p:nvPr userDrawn="1"/>
        </p:nvPicPr>
        <p:blipFill>
          <a:blip r:embed="rId4">
            <a:lum bright="-85000"/>
          </a:blip>
          <a:srcRect l="16934" t="27294" r="10321" b="30193"/>
          <a:stretch>
            <a:fillRect/>
          </a:stretch>
        </p:blipFill>
        <p:spPr bwMode="auto">
          <a:xfrm>
            <a:off x="8209718" y="6469164"/>
            <a:ext cx="720000" cy="174546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228569" y="6600825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42949" y="1023921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942949" y="152400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28569" y="1023921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28569" y="152400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0"/>
          <p:cNvSpPr txBox="1"/>
          <p:nvPr userDrawn="1"/>
        </p:nvSpPr>
        <p:spPr>
          <a:xfrm>
            <a:off x="7632000" y="142852"/>
            <a:ext cx="1350000" cy="240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Rix고딕 M" pitchFamily="18" charset="-127"/>
              </a:rPr>
              <a:t>기밀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j-lt"/>
              <a:ea typeface="Rix고딕 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indo.nhncorp.com/jslint" TargetMode="External"/><Relationship Id="rId2" Type="http://schemas.openxmlformats.org/officeDocument/2006/relationships/hyperlink" Target="http://moss.nhncorp.com/sites/NPARK/guide/nccg/DocLib2/Forms/AllItems.aspx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3807" y="347642"/>
            <a:ext cx="614366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100"/>
              </a:lnSpc>
            </a:pPr>
            <a:r>
              <a:rPr lang="en-US" altLang="ko-KR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Ajax UI Lab </a:t>
            </a:r>
            <a:r>
              <a:rPr lang="ko-KR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개발 실습</a:t>
            </a:r>
            <a:endParaRPr lang="en-US" altLang="ko-KR" sz="44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  <a:p>
            <a:pPr>
              <a:lnSpc>
                <a:spcPts val="5100"/>
              </a:lnSpc>
            </a:pPr>
            <a:r>
              <a:rPr lang="ko-KR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자동 판매기 만들기</a:t>
            </a:r>
            <a:endParaRPr lang="ko-KR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6683" y="2290755"/>
            <a:ext cx="288000" cy="1588"/>
          </a:xfrm>
          <a:prstGeom prst="line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907" y="2362193"/>
            <a:ext cx="30956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작성자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송승렬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UI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개발자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M" pitchFamily="18" charset="-127"/>
              <a:ea typeface="Rix고딕 M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Ajax UI2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팀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/ Ajax UI Lab</a:t>
            </a:r>
            <a:endParaRPr lang="ko-KR" altLang="en-US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M" pitchFamily="18" charset="-127"/>
              <a:ea typeface="Rix고딕 M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2009.10.20</a:t>
            </a:r>
            <a:endParaRPr lang="ko-KR" altLang="en-US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M" pitchFamily="18" charset="-127"/>
              <a:ea typeface="Rix고딕 M" pitchFamily="18" charset="-127"/>
            </a:endParaRPr>
          </a:p>
          <a:p>
            <a:pPr>
              <a:lnSpc>
                <a:spcPct val="130000"/>
              </a:lnSpc>
            </a:pPr>
            <a:endParaRPr lang="ko-KR" altLang="en-US" sz="5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M" pitchFamily="18" charset="-127"/>
              <a:ea typeface="Rix고딕 M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대외비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M" pitchFamily="18" charset="-127"/>
              <a:ea typeface="Rix고딕 M" pitchFamily="18" charset="-127"/>
            </a:endParaRPr>
          </a:p>
        </p:txBody>
      </p:sp>
      <p:pic>
        <p:nvPicPr>
          <p:cNvPr id="6" name="Picture 2" descr="D:\works\07.11.NHN.Documents\PPT.NEW\images\nhn_copyright_black.png"/>
          <p:cNvPicPr>
            <a:picLocks noChangeAspect="1" noChangeArrowheads="1"/>
          </p:cNvPicPr>
          <p:nvPr/>
        </p:nvPicPr>
        <p:blipFill>
          <a:blip r:embed="rId3" cstate="print"/>
          <a:srcRect l="13211" t="36861" r="13447" b="31752"/>
          <a:stretch>
            <a:fillRect/>
          </a:stretch>
        </p:blipFill>
        <p:spPr bwMode="auto">
          <a:xfrm>
            <a:off x="352448" y="6419819"/>
            <a:ext cx="1224000" cy="8502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52461" y="176189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Rix고딕 EB" pitchFamily="18" charset="-127"/>
                <a:ea typeface="Rix고딕 EB" pitchFamily="18" charset="-127"/>
              </a:rPr>
              <a:t>화면 예시</a:t>
            </a:r>
            <a:endParaRPr lang="ko-KR" altLang="en-US" sz="1600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26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ix고딕 EB" pitchFamily="18" charset="-127"/>
                <a:ea typeface="Rix고딕 M" pitchFamily="18" charset="-127"/>
                <a:cs typeface="+mn-cs"/>
              </a:rPr>
              <a:t>2.5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ix고딕 EB" pitchFamily="18" charset="-127"/>
              <a:ea typeface="Rix고딕 M" pitchFamily="18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43636" y="1214422"/>
            <a:ext cx="2172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latin typeface="Rix고딕 EB" pitchFamily="18" charset="-127"/>
                <a:ea typeface="Rix고딕 EB" pitchFamily="18" charset="-127"/>
              </a:rPr>
              <a:t>위 에 설명한 </a:t>
            </a:r>
            <a:r>
              <a:rPr lang="en-US" altLang="ko-KR" sz="1200" dirty="0" smtClean="0">
                <a:latin typeface="Rix고딕 EB" pitchFamily="18" charset="-127"/>
                <a:ea typeface="Rix고딕 EB" pitchFamily="18" charset="-127"/>
              </a:rPr>
              <a:t>3</a:t>
            </a:r>
            <a:r>
              <a:rPr lang="ko-KR" altLang="en-US" sz="1200" dirty="0" smtClean="0">
                <a:latin typeface="Rix고딕 EB" pitchFamily="18" charset="-127"/>
                <a:ea typeface="Rix고딕 EB" pitchFamily="18" charset="-127"/>
              </a:rPr>
              <a:t>개 기능이 조합된 </a:t>
            </a:r>
            <a:r>
              <a:rPr lang="en-US" altLang="ko-KR" sz="1200" dirty="0" smtClean="0">
                <a:latin typeface="Rix고딕 EB" pitchFamily="18" charset="-127"/>
                <a:ea typeface="Rix고딕 EB" pitchFamily="18" charset="-127"/>
              </a:rPr>
              <a:t/>
            </a:r>
            <a:br>
              <a:rPr lang="en-US" altLang="ko-KR" sz="1200" dirty="0" smtClean="0">
                <a:latin typeface="Rix고딕 EB" pitchFamily="18" charset="-127"/>
                <a:ea typeface="Rix고딕 EB" pitchFamily="18" charset="-127"/>
              </a:rPr>
            </a:br>
            <a:r>
              <a:rPr lang="ko-KR" altLang="en-US" sz="1200" dirty="0" smtClean="0">
                <a:latin typeface="Rix고딕 EB" pitchFamily="18" charset="-127"/>
                <a:ea typeface="Rix고딕 EB" pitchFamily="18" charset="-127"/>
              </a:rPr>
              <a:t>화면의 예시입니다</a:t>
            </a:r>
            <a:r>
              <a:rPr lang="en-US" altLang="ko-KR" sz="1200" dirty="0" smtClean="0">
                <a:latin typeface="Rix고딕 EB" pitchFamily="18" charset="-127"/>
                <a:ea typeface="Rix고딕 EB" pitchFamily="18" charset="-127"/>
              </a:rPr>
              <a:t>.</a:t>
            </a:r>
            <a:endParaRPr lang="en-US" altLang="ko-KR" sz="1200" dirty="0">
              <a:latin typeface="Rix고딕 EB" pitchFamily="18" charset="-127"/>
              <a:ea typeface="Rix고딕 EB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4037009" y="3892553"/>
            <a:ext cx="421484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928794" y="5500701"/>
            <a:ext cx="4000528" cy="885831"/>
          </a:xfrm>
          <a:prstGeom prst="roundRect">
            <a:avLst>
              <a:gd name="adj" fmla="val 77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고딕 EB" pitchFamily="18" charset="-127"/>
              <a:ea typeface="Rix고딕 M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rot="5400000">
            <a:off x="5487317" y="5942708"/>
            <a:ext cx="599285" cy="102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928794" y="5357826"/>
            <a:ext cx="39195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지폐가 더 이상 안 들어갑니다</a:t>
            </a:r>
            <a:r>
              <a:rPr lang="en-US" altLang="ko-KR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돈을 떨어뜨리셨습니다</a:t>
            </a:r>
            <a:r>
              <a:rPr lang="en-US" altLang="ko-KR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봉봉을</a:t>
            </a:r>
            <a:r>
              <a:rPr lang="ko-KR" altLang="en-US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 선택 하셨습니다</a:t>
            </a:r>
            <a:r>
              <a:rPr lang="en-US" altLang="ko-KR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봉봉</a:t>
            </a:r>
            <a:r>
              <a:rPr lang="ko-KR" altLang="en-US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 나왔다</a:t>
            </a:r>
            <a:r>
              <a:rPr lang="en-US" altLang="ko-KR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.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928794" y="3071810"/>
            <a:ext cx="4000528" cy="2357454"/>
          </a:xfrm>
          <a:prstGeom prst="wedgeRectCallout">
            <a:avLst>
              <a:gd name="adj1" fmla="val -50055"/>
              <a:gd name="adj2" fmla="val 29481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8775" indent="-358775"/>
            <a:endParaRPr lang="ko-KR" altLang="ko-KR" sz="900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071670" y="3929066"/>
            <a:ext cx="1214446" cy="500066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286248" y="3109910"/>
            <a:ext cx="1500198" cy="2214578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357686" y="3214686"/>
            <a:ext cx="428628" cy="375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357686" y="3696892"/>
            <a:ext cx="428628" cy="375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357686" y="4196958"/>
            <a:ext cx="428628" cy="375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357686" y="4697024"/>
            <a:ext cx="428628" cy="375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28926" y="4071942"/>
            <a:ext cx="5004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48214" y="3288656"/>
            <a:ext cx="5004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50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38689" y="3771902"/>
            <a:ext cx="5004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100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3451" y="4262443"/>
            <a:ext cx="5004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500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48214" y="4769804"/>
            <a:ext cx="6810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1,000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2071670" y="4962536"/>
            <a:ext cx="1214446" cy="285752"/>
          </a:xfrm>
          <a:prstGeom prst="rect">
            <a:avLst/>
          </a:prstGeom>
          <a:solidFill>
            <a:schemeClr val="bg2"/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rPr>
              <a:t>반 환 </a:t>
            </a:r>
            <a:r>
              <a:rPr lang="ko-KR" altLang="en-US" sz="900" dirty="0" err="1" smtClean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rPr>
              <a:t>버</a:t>
            </a:r>
            <a:r>
              <a:rPr lang="ko-KR" altLang="en-US" sz="900" dirty="0" smtClean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rPr>
              <a:t> 튼</a:t>
            </a:r>
            <a:endParaRPr lang="ko-KR" altLang="en-US" sz="900" dirty="0">
              <a:solidFill>
                <a:schemeClr val="bg1"/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928794" y="642918"/>
            <a:ext cx="4000528" cy="2357454"/>
          </a:xfrm>
          <a:prstGeom prst="wedgeRectCallout">
            <a:avLst>
              <a:gd name="adj1" fmla="val -50055"/>
              <a:gd name="adj2" fmla="val 16956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8775" indent="-358775"/>
            <a:endParaRPr lang="ko-KR" altLang="ko-KR" sz="900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2243121" y="1000108"/>
            <a:ext cx="571504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rPr>
              <a:t>펩시</a:t>
            </a:r>
            <a:endParaRPr lang="ko-KR" altLang="en-US" dirty="0">
              <a:solidFill>
                <a:schemeClr val="bg1"/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71696" y="1571612"/>
            <a:ext cx="500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300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3143240" y="1000108"/>
            <a:ext cx="571504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rPr>
              <a:t>V10</a:t>
            </a:r>
            <a:endParaRPr lang="ko-KR" altLang="en-US" dirty="0">
              <a:solidFill>
                <a:schemeClr val="bg1"/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171815" y="1571612"/>
            <a:ext cx="500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200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4071934" y="1000108"/>
            <a:ext cx="571504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rPr>
              <a:t>거름</a:t>
            </a:r>
            <a:endParaRPr lang="ko-KR" altLang="en-US" dirty="0">
              <a:solidFill>
                <a:schemeClr val="bg1"/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00509" y="1571612"/>
            <a:ext cx="500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700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000628" y="1000108"/>
            <a:ext cx="571504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rPr>
              <a:t>맹물</a:t>
            </a:r>
            <a:endParaRPr lang="ko-KR" altLang="en-US" dirty="0">
              <a:solidFill>
                <a:schemeClr val="bg1"/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29203" y="1571612"/>
            <a:ext cx="500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500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2243121" y="1928802"/>
            <a:ext cx="571504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rPr>
              <a:t>환타</a:t>
            </a:r>
            <a:endParaRPr lang="en-US" altLang="ko-KR" dirty="0" smtClean="0">
              <a:solidFill>
                <a:schemeClr val="bg1"/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71696" y="2500306"/>
            <a:ext cx="500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800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3143240" y="1928802"/>
            <a:ext cx="571504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rPr>
              <a:t>식혜</a:t>
            </a:r>
            <a:endParaRPr lang="ko-KR" altLang="en-US" dirty="0">
              <a:solidFill>
                <a:schemeClr val="bg1"/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171815" y="2500306"/>
            <a:ext cx="500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100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4071934" y="1928802"/>
            <a:ext cx="571504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rPr>
              <a:t>국물</a:t>
            </a:r>
            <a:endParaRPr lang="ko-KR" altLang="en-US" dirty="0">
              <a:solidFill>
                <a:schemeClr val="bg1"/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00509" y="2500306"/>
            <a:ext cx="500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400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5000628" y="1928802"/>
            <a:ext cx="571504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rPr>
              <a:t>박카스</a:t>
            </a:r>
            <a:endParaRPr lang="ko-KR" altLang="en-US" dirty="0">
              <a:solidFill>
                <a:schemeClr val="bg1"/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29203" y="2500306"/>
            <a:ext cx="500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600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57686" y="5110174"/>
            <a:ext cx="135732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지금 내 돈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900" b="1" u="sng" dirty="0" smtClean="0">
                <a:solidFill>
                  <a:schemeClr val="bg1"/>
                </a:solidFill>
              </a:rPr>
              <a:t>10,000</a:t>
            </a:r>
            <a:r>
              <a:rPr lang="ko-KR" altLang="en-US" sz="900" b="1" u="sng" dirty="0" smtClean="0">
                <a:solidFill>
                  <a:schemeClr val="bg1"/>
                </a:solidFill>
              </a:rPr>
              <a:t>원</a:t>
            </a:r>
            <a:endParaRPr lang="ko-KR" altLang="en-US" sz="9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74" y="2333617"/>
            <a:ext cx="63388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3. </a:t>
            </a:r>
            <a:r>
              <a:rPr lang="ko-KR" alt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준수사항</a:t>
            </a:r>
            <a:endParaRPr lang="ko-KR" altLang="en-US" sz="3800" dirty="0">
              <a:solidFill>
                <a:schemeClr val="tx1">
                  <a:lumMod val="95000"/>
                  <a:lumOff val="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43042" y="1928802"/>
            <a:ext cx="607221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QP(Quality Practice)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준수 사항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코딩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컨밴션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 준수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/>
            </a:r>
            <a:b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</a:b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  <a:hlinkClick r:id="rId2"/>
              </a:rPr>
              <a:t>http://moss.nhncorp.com/sites/NPARK/guide/nccg/DocLib2/Forms/AllItems.aspx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정적 코드 검사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/>
            </a:r>
            <a:b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</a:b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  <a:hlinkClick r:id="rId3"/>
              </a:rPr>
              <a:t>http://jindo.nhncorp.com/jslint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단위 테스트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: 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Qunit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 (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선택사항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지원 브라우저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: IE(7, 8) , FF3,  Chrome3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52461" y="1366016"/>
            <a:ext cx="42691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프로그램을 작성할 때 아래와 같은 준수사항을 지켜주셔야 합니다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.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2461" y="176189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개발자 준수 사항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11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Rix고딕 EB" pitchFamily="18" charset="-127"/>
                <a:ea typeface="Rix고딕 M" pitchFamily="18" charset="-127"/>
                <a:cs typeface="+mn-cs"/>
              </a:rPr>
              <a:t>3.1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Rix고딕 EB" pitchFamily="18" charset="-127"/>
              <a:ea typeface="Rix고딕 M" pitchFamily="18" charset="-127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570" y="2143116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5400" dirty="0" smtClean="0">
                <a:latin typeface="Rix고딕 EB" pitchFamily="18" charset="-127"/>
                <a:ea typeface="Rix고딕 EB" pitchFamily="18" charset="-127"/>
              </a:rPr>
              <a:t>Thank you.</a:t>
            </a:r>
            <a:endParaRPr lang="ko-KR" altLang="en-US" sz="5400" dirty="0">
              <a:latin typeface="Rix고딕 EB" pitchFamily="18" charset="-127"/>
              <a:ea typeface="Rix고딕 E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570" y="2143116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5400" dirty="0" smtClean="0">
                <a:latin typeface="Rix고딕 EB" pitchFamily="18" charset="-127"/>
                <a:ea typeface="Rix고딕 EB" pitchFamily="18" charset="-127"/>
              </a:rPr>
              <a:t>Question.</a:t>
            </a:r>
            <a:endParaRPr lang="ko-KR" altLang="en-US" sz="5400" dirty="0">
              <a:latin typeface="Rix고딕 EB" pitchFamily="18" charset="-127"/>
              <a:ea typeface="Rix고딕 E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8596" y="971224"/>
            <a:ext cx="2500330" cy="36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1. </a:t>
            </a:r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목표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516" y="1264881"/>
            <a:ext cx="3294104" cy="3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1.1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목표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2013273"/>
            <a:ext cx="228601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2. </a:t>
            </a:r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화면과 기능 구성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516" y="2316053"/>
            <a:ext cx="2794038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2.1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전체 구성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M" pitchFamily="18" charset="-127"/>
              <a:ea typeface="Rix고딕 M" pitchFamily="18" charset="-127"/>
            </a:endParaRPr>
          </a:p>
          <a:p>
            <a:pPr marL="914400" indent="-91440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2.2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상품 전시 영역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M" pitchFamily="18" charset="-127"/>
              <a:ea typeface="Rix고딕 M" pitchFamily="18" charset="-127"/>
            </a:endParaRPr>
          </a:p>
          <a:p>
            <a:pPr marL="914400" indent="-91440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2.3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금전 투입 영역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M" pitchFamily="18" charset="-127"/>
              <a:ea typeface="Rix고딕 M" pitchFamily="18" charset="-127"/>
            </a:endParaRPr>
          </a:p>
          <a:p>
            <a:pPr marL="914400" indent="-91440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2.4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콘솔 영역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M" pitchFamily="18" charset="-127"/>
              <a:ea typeface="Rix고딕 M" pitchFamily="18" charset="-127"/>
            </a:endParaRPr>
          </a:p>
          <a:p>
            <a:pPr marL="914400" indent="-91440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2.5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화면 예시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282" y="217609"/>
            <a:ext cx="1571636" cy="42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목차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47633" y="719118"/>
            <a:ext cx="396000" cy="1588"/>
          </a:xfrm>
          <a:prstGeom prst="line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7990" y="3849723"/>
            <a:ext cx="250033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3. </a:t>
            </a:r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준수사항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4143380"/>
            <a:ext cx="329410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3.1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M" pitchFamily="18" charset="-127"/>
                <a:ea typeface="Rix고딕 M" pitchFamily="18" charset="-127"/>
              </a:rPr>
              <a:t>개발자 준수 사항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Rix고딕 M" pitchFamily="18" charset="-127"/>
              <a:ea typeface="Rix고딕 M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74" y="2333617"/>
            <a:ext cx="63388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1. </a:t>
            </a:r>
            <a:r>
              <a:rPr lang="ko-KR" alt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목표</a:t>
            </a:r>
            <a:endParaRPr lang="ko-KR" altLang="en-US" sz="3800" dirty="0">
              <a:solidFill>
                <a:schemeClr val="tx1">
                  <a:lumMod val="95000"/>
                  <a:lumOff val="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57554" y="1857364"/>
            <a:ext cx="6072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일상적으로 우리 회사 건물 내에 볼 수 있는 음료 자동판매기를 구현합니다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웹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표준을 준수하며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,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가독성과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사용성을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 겸비한 코드 작성을 목표로 합니다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52461" y="1366016"/>
            <a:ext cx="3873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자바스크립트를 이용해서 가상의 자동판매기를 구현합니다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.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2461" y="176189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목표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11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Rix고딕 EB" pitchFamily="18" charset="-127"/>
                <a:ea typeface="Rix고딕 M" pitchFamily="18" charset="-127"/>
                <a:cs typeface="+mn-cs"/>
              </a:rPr>
              <a:t>1.1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Rix고딕 EB" pitchFamily="18" charset="-127"/>
              <a:ea typeface="Rix고딕 M" pitchFamily="18" charset="-127"/>
              <a:cs typeface="+mn-cs"/>
            </a:endParaRPr>
          </a:p>
        </p:txBody>
      </p:sp>
      <p:pic>
        <p:nvPicPr>
          <p:cNvPr id="9" name="그림 8" descr="XEsboMlA0h_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947852"/>
            <a:ext cx="1479088" cy="328614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74" y="2333617"/>
            <a:ext cx="63388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2. </a:t>
            </a:r>
            <a:r>
              <a:rPr lang="ko-KR" alt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ix고딕 EB" pitchFamily="18" charset="-127"/>
                <a:ea typeface="Rix고딕 EB" pitchFamily="18" charset="-127"/>
              </a:rPr>
              <a:t>화면과 기능 구성</a:t>
            </a:r>
            <a:endParaRPr lang="ko-KR" altLang="en-US" sz="3800" dirty="0">
              <a:solidFill>
                <a:schemeClr val="tx1">
                  <a:lumMod val="95000"/>
                  <a:lumOff val="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52461" y="176189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Rix고딕 EB" pitchFamily="18" charset="-127"/>
                <a:ea typeface="Rix고딕 EB" pitchFamily="18" charset="-127"/>
              </a:rPr>
              <a:t>전체 구성</a:t>
            </a:r>
            <a:endParaRPr lang="ko-KR" altLang="en-US" sz="1600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26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ix고딕 EB" pitchFamily="18" charset="-127"/>
                <a:ea typeface="Rix고딕 M" pitchFamily="18" charset="-127"/>
                <a:cs typeface="+mn-cs"/>
              </a:rPr>
              <a:t>2.1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ix고딕 EB" pitchFamily="18" charset="-127"/>
              <a:ea typeface="Rix고딕 M" pitchFamily="18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2461" y="1318391"/>
            <a:ext cx="781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latin typeface="Rix고딕 EB" pitchFamily="18" charset="-127"/>
                <a:ea typeface="Rix고딕 EB" pitchFamily="18" charset="-127"/>
              </a:rPr>
              <a:t>편의에 따라 자동판매기를 </a:t>
            </a:r>
            <a:r>
              <a:rPr lang="en-US" altLang="ko-KR" sz="1200" u="sng" dirty="0" smtClean="0">
                <a:latin typeface="Rix고딕 EB" pitchFamily="18" charset="-127"/>
                <a:ea typeface="Rix고딕 EB" pitchFamily="18" charset="-127"/>
              </a:rPr>
              <a:t>(1)</a:t>
            </a:r>
            <a:r>
              <a:rPr lang="ko-KR" altLang="en-US" sz="1200" u="sng" dirty="0" smtClean="0">
                <a:latin typeface="Rix고딕 EB" pitchFamily="18" charset="-127"/>
                <a:ea typeface="Rix고딕 EB" pitchFamily="18" charset="-127"/>
              </a:rPr>
              <a:t> 상품 전시 영역</a:t>
            </a:r>
            <a:r>
              <a:rPr lang="ko-KR" altLang="en-US" sz="1200" dirty="0" smtClean="0">
                <a:latin typeface="Rix고딕 EB" pitchFamily="18" charset="-127"/>
                <a:ea typeface="Rix고딕 EB" pitchFamily="18" charset="-127"/>
              </a:rPr>
              <a:t>과 </a:t>
            </a:r>
            <a:r>
              <a:rPr lang="en-US" altLang="ko-KR" sz="1200" u="sng" dirty="0" smtClean="0">
                <a:latin typeface="Rix고딕 EB" pitchFamily="18" charset="-127"/>
                <a:ea typeface="Rix고딕 EB" pitchFamily="18" charset="-127"/>
              </a:rPr>
              <a:t>(2)</a:t>
            </a:r>
            <a:r>
              <a:rPr lang="ko-KR" altLang="en-US" sz="1200" u="sng" dirty="0" smtClean="0">
                <a:latin typeface="Rix고딕 EB" pitchFamily="18" charset="-127"/>
                <a:ea typeface="Rix고딕 EB" pitchFamily="18" charset="-127"/>
              </a:rPr>
              <a:t> 금전 투입 영역</a:t>
            </a:r>
            <a:r>
              <a:rPr lang="en-US" altLang="ko-KR" sz="1200" u="sng" dirty="0" smtClean="0">
                <a:latin typeface="Rix고딕 EB" pitchFamily="18" charset="-127"/>
                <a:ea typeface="Rix고딕 EB" pitchFamily="18" charset="-127"/>
              </a:rPr>
              <a:t>, </a:t>
            </a:r>
            <a:r>
              <a:rPr lang="ko-KR" altLang="en-US" sz="1200" dirty="0" smtClean="0">
                <a:latin typeface="Rix고딕 EB" pitchFamily="18" charset="-127"/>
                <a:ea typeface="Rix고딕 EB" pitchFamily="18" charset="-127"/>
              </a:rPr>
              <a:t>그리고 각종 메시지를 처리할 </a:t>
            </a:r>
            <a:r>
              <a:rPr lang="en-US" altLang="ko-KR" sz="1200" u="sng" dirty="0" smtClean="0">
                <a:latin typeface="Rix고딕 EB" pitchFamily="18" charset="-127"/>
                <a:ea typeface="Rix고딕 EB" pitchFamily="18" charset="-127"/>
              </a:rPr>
              <a:t>(3)</a:t>
            </a:r>
            <a:r>
              <a:rPr lang="ko-KR" altLang="en-US" sz="1200" u="sng" dirty="0" smtClean="0">
                <a:latin typeface="Rix고딕 EB" pitchFamily="18" charset="-127"/>
                <a:ea typeface="Rix고딕 EB" pitchFamily="18" charset="-127"/>
              </a:rPr>
              <a:t>콘솔 영역</a:t>
            </a:r>
            <a:r>
              <a:rPr lang="ko-KR" altLang="en-US" sz="1200" dirty="0" smtClean="0">
                <a:latin typeface="Rix고딕 EB" pitchFamily="18" charset="-127"/>
                <a:ea typeface="Rix고딕 EB" pitchFamily="18" charset="-127"/>
              </a:rPr>
              <a:t>으로 나눕니다</a:t>
            </a:r>
            <a:r>
              <a:rPr lang="en-US" altLang="ko-KR" sz="1200" dirty="0" smtClean="0">
                <a:latin typeface="Rix고딕 EB" pitchFamily="18" charset="-127"/>
                <a:ea typeface="Rix고딕 EB" pitchFamily="18" charset="-127"/>
              </a:rPr>
              <a:t>.</a:t>
            </a:r>
            <a:endParaRPr lang="en-US" altLang="ko-KR" sz="1200" dirty="0">
              <a:latin typeface="Rix고딕 EB" pitchFamily="18" charset="-127"/>
              <a:ea typeface="Rix고딕 EB" pitchFamily="18" charset="-127"/>
            </a:endParaRPr>
          </a:p>
        </p:txBody>
      </p:sp>
      <p:pic>
        <p:nvPicPr>
          <p:cNvPr id="24" name="그림 23" descr="XEsboMlA0h_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2000240"/>
            <a:ext cx="1479088" cy="3286148"/>
          </a:xfrm>
          <a:prstGeom prst="rect">
            <a:avLst/>
          </a:prstGeom>
        </p:spPr>
      </p:pic>
      <p:sp>
        <p:nvSpPr>
          <p:cNvPr id="29" name="Line 41"/>
          <p:cNvSpPr>
            <a:spLocks noChangeShapeType="1"/>
          </p:cNvSpPr>
          <p:nvPr/>
        </p:nvSpPr>
        <p:spPr bwMode="auto">
          <a:xfrm>
            <a:off x="1714480" y="2643182"/>
            <a:ext cx="2505088" cy="0"/>
          </a:xfrm>
          <a:prstGeom prst="line">
            <a:avLst/>
          </a:prstGeom>
          <a:noFill/>
          <a:ln w="101600">
            <a:solidFill>
              <a:schemeClr val="bg2"/>
            </a:solidFill>
            <a:round/>
            <a:headEnd/>
            <a:tailEnd type="triangle" w="med" len="sm"/>
          </a:ln>
          <a:effectLst/>
        </p:spPr>
        <p:txBody>
          <a:bodyPr lIns="0" tIns="0" rIns="0" bIns="0"/>
          <a:lstStyle/>
          <a:p>
            <a:endParaRPr lang="ko-KR" altLang="en-US" u="sng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 flipH="1">
            <a:off x="5286380" y="3357562"/>
            <a:ext cx="2486048" cy="9524"/>
          </a:xfrm>
          <a:prstGeom prst="line">
            <a:avLst/>
          </a:prstGeom>
          <a:noFill/>
          <a:ln w="101600">
            <a:solidFill>
              <a:schemeClr val="bg2"/>
            </a:solidFill>
            <a:round/>
            <a:headEnd/>
            <a:tailEnd type="triangle" w="med" len="sm"/>
          </a:ln>
          <a:effectLst/>
        </p:spPr>
        <p:txBody>
          <a:bodyPr lIns="0" tIns="0" rIns="0" bIns="0"/>
          <a:lstStyle/>
          <a:p>
            <a:endParaRPr lang="ko-KR" altLang="en-US" u="sng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15074" y="292893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80C535"/>
                </a:solidFill>
              </a:rPr>
              <a:t>금전 투입 영역</a:t>
            </a:r>
            <a:endParaRPr lang="ko-KR" altLang="en-US" b="1" dirty="0">
              <a:solidFill>
                <a:srgbClr val="80C53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14480" y="221455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80C535"/>
                </a:solidFill>
              </a:rPr>
              <a:t>상품 전시 영역</a:t>
            </a:r>
            <a:endParaRPr lang="ko-KR" altLang="en-US" b="1" dirty="0">
              <a:solidFill>
                <a:srgbClr val="80C535"/>
              </a:solidFill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1500166" y="5000636"/>
            <a:ext cx="2714644" cy="1071570"/>
          </a:xfrm>
          <a:prstGeom prst="rect">
            <a:avLst/>
          </a:prstGeom>
          <a:solidFill>
            <a:schemeClr val="bg2"/>
          </a:solidFill>
          <a:ln w="317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95390" y="4643446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80C535"/>
                </a:solidFill>
              </a:rPr>
              <a:t>콘솔 영역</a:t>
            </a:r>
            <a:r>
              <a:rPr lang="en-US" altLang="ko-KR" b="1" dirty="0" smtClean="0">
                <a:solidFill>
                  <a:srgbClr val="80C535"/>
                </a:solidFill>
              </a:rPr>
              <a:t>(</a:t>
            </a:r>
            <a:r>
              <a:rPr lang="ko-KR" altLang="en-US" b="1" dirty="0" smtClean="0">
                <a:solidFill>
                  <a:srgbClr val="80C535"/>
                </a:solidFill>
              </a:rPr>
              <a:t>임의의 공간</a:t>
            </a:r>
            <a:r>
              <a:rPr lang="en-US" altLang="ko-KR" b="1" dirty="0" smtClean="0">
                <a:solidFill>
                  <a:srgbClr val="80C535"/>
                </a:solidFill>
              </a:rPr>
              <a:t>)</a:t>
            </a:r>
            <a:endParaRPr lang="ko-KR" altLang="en-US" b="1" dirty="0">
              <a:solidFill>
                <a:srgbClr val="80C535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52461" y="176189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Rix고딕 EB" pitchFamily="18" charset="-127"/>
                <a:ea typeface="Rix고딕 EB" pitchFamily="18" charset="-127"/>
              </a:rPr>
              <a:t>상품 전시 영역</a:t>
            </a:r>
            <a:endParaRPr lang="ko-KR" altLang="en-US" sz="1600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26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ix고딕 EB" pitchFamily="18" charset="-127"/>
                <a:ea typeface="Rix고딕 M" pitchFamily="18" charset="-127"/>
                <a:cs typeface="+mn-cs"/>
              </a:rPr>
              <a:t>2.2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ix고딕 EB" pitchFamily="18" charset="-127"/>
              <a:ea typeface="Rix고딕 M" pitchFamily="18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2461" y="1318391"/>
            <a:ext cx="4684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latin typeface="Rix고딕 EB" pitchFamily="18" charset="-127"/>
                <a:ea typeface="Rix고딕 EB" pitchFamily="18" charset="-127"/>
              </a:rPr>
              <a:t>상품이 전시되고</a:t>
            </a:r>
            <a:r>
              <a:rPr lang="en-US" altLang="ko-KR" sz="1200" dirty="0" smtClean="0">
                <a:latin typeface="Rix고딕 EB" pitchFamily="18" charset="-127"/>
                <a:ea typeface="Rix고딕 EB" pitchFamily="18" charset="-127"/>
              </a:rPr>
              <a:t>, </a:t>
            </a:r>
            <a:r>
              <a:rPr lang="ko-KR" altLang="en-US" sz="1200" dirty="0" smtClean="0">
                <a:latin typeface="Rix고딕 EB" pitchFamily="18" charset="-127"/>
                <a:ea typeface="Rix고딕 EB" pitchFamily="18" charset="-127"/>
              </a:rPr>
              <a:t>사용자가 상품을 클릭하여 물건을 구매하는 영역입니다</a:t>
            </a:r>
            <a:r>
              <a:rPr lang="en-US" altLang="ko-KR" sz="1200" dirty="0" smtClean="0">
                <a:latin typeface="Rix고딕 EB" pitchFamily="18" charset="-127"/>
                <a:ea typeface="Rix고딕 EB" pitchFamily="18" charset="-127"/>
              </a:rPr>
              <a:t>.</a:t>
            </a:r>
            <a:endParaRPr lang="en-US" altLang="ko-KR" sz="1200" dirty="0">
              <a:latin typeface="Rix고딕 EB" pitchFamily="18" charset="-127"/>
              <a:ea typeface="Rix고딕 EB" pitchFamily="18" charset="-127"/>
            </a:endParaRPr>
          </a:p>
        </p:txBody>
      </p:sp>
      <p:pic>
        <p:nvPicPr>
          <p:cNvPr id="10" name="그림 9" descr="XEsboMlA0h_copy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95" y="2857496"/>
            <a:ext cx="1381127" cy="3068504"/>
          </a:xfrm>
          <a:prstGeom prst="rect">
            <a:avLst/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185971" y="2071678"/>
            <a:ext cx="3643338" cy="2357454"/>
          </a:xfrm>
          <a:prstGeom prst="wedgeRectCallout">
            <a:avLst>
              <a:gd name="adj1" fmla="val -64957"/>
              <a:gd name="adj2" fmla="val 10087"/>
            </a:avLst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8775" indent="-358775"/>
            <a:endParaRPr lang="ko-KR" altLang="ko-KR" sz="900" dirty="0">
              <a:latin typeface="Rix고딕 EB" pitchFamily="18" charset="-127"/>
              <a:ea typeface="Rix고딕 EB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4037009" y="3892553"/>
            <a:ext cx="421484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215074" y="1785926"/>
            <a:ext cx="2786082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상품은 페이지가 로드 될 때 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8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종이 랜덤으로 진열됩니다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이 진열은 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‘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새로 고침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’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 할 때마다 </a:t>
            </a:r>
            <a:r>
              <a:rPr lang="ko-KR" altLang="en-US" sz="1000" dirty="0" err="1" smtClean="0">
                <a:latin typeface="Rix고딕 M" pitchFamily="18" charset="-127"/>
                <a:ea typeface="Rix고딕 M" pitchFamily="18" charset="-127"/>
              </a:rPr>
              <a:t>랜더믹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 하게 뿌립니다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같은 상품을 중복하여 진열할 수 없습니다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상품의 가격은 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100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원부터 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800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원 까지 모두 다릅니다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상품의 사진 또는 가격을 클릭하면 구매하는 것으로 합니다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화면에는 보이지 않지만 상품에는 재고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(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수량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)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이 있습니다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수량은 각자 정하고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,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그 수량이 모두 소진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(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품절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)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 되었을 때에는 상품을 구매할 수 없습니다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 ‘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품절 되었다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’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는 상황을 어떤 방식으로  묘사하면 좋을지는 본인이 판단하여 만들어주세요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사용자가 인지 할 정도면 됩니다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재고 또한 페이지를 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‘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새로 고침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’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할 때마다 </a:t>
            </a:r>
            <a:r>
              <a:rPr lang="ko-KR" altLang="en-US" sz="1000" dirty="0" err="1" smtClean="0">
                <a:latin typeface="Rix고딕 M" pitchFamily="18" charset="-127"/>
                <a:ea typeface="Rix고딕 M" pitchFamily="18" charset="-127"/>
              </a:rPr>
              <a:t>랜더믹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 하게 변합니다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최소수량 </a:t>
            </a:r>
            <a:r>
              <a:rPr lang="en-US" altLang="ko-KR" sz="1000" b="1" dirty="0" smtClean="0">
                <a:latin typeface="Rix고딕 M" pitchFamily="18" charset="-127"/>
                <a:ea typeface="Rix고딕 M" pitchFamily="18" charset="-127"/>
              </a:rPr>
              <a:t>1</a:t>
            </a:r>
            <a:r>
              <a:rPr lang="ko-KR" altLang="en-US" sz="1000" b="1" dirty="0" smtClean="0">
                <a:latin typeface="Rix고딕 M" pitchFamily="18" charset="-127"/>
                <a:ea typeface="Rix고딕 M" pitchFamily="18" charset="-127"/>
              </a:rPr>
              <a:t>개</a:t>
            </a:r>
            <a:endParaRPr lang="en-US" altLang="ko-KR" sz="1000" b="1" dirty="0" smtClean="0">
              <a:latin typeface="Rix고딕 M" pitchFamily="18" charset="-127"/>
              <a:ea typeface="Rix고딕 M" pitchFamily="18" charset="-127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최대 수량</a:t>
            </a:r>
            <a:r>
              <a:rPr lang="en-US" altLang="ko-KR" sz="1000" b="1" dirty="0" smtClean="0">
                <a:latin typeface="Rix고딕 M" pitchFamily="18" charset="-127"/>
                <a:ea typeface="Rix고딕 M" pitchFamily="18" charset="-127"/>
              </a:rPr>
              <a:t>3</a:t>
            </a:r>
            <a:r>
              <a:rPr lang="ko-KR" altLang="en-US" sz="1000" b="1" dirty="0" smtClean="0">
                <a:latin typeface="Rix고딕 M" pitchFamily="18" charset="-127"/>
                <a:ea typeface="Rix고딕 M" pitchFamily="18" charset="-127"/>
              </a:rPr>
              <a:t>개</a:t>
            </a:r>
            <a:endParaRPr lang="en-US" altLang="ko-KR" sz="1000" b="1" dirty="0" smtClean="0">
              <a:latin typeface="Rix고딕 M" pitchFamily="18" charset="-127"/>
              <a:ea typeface="Rix고딕 M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 smtClean="0"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500298" y="2428868"/>
            <a:ext cx="571504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28873" y="3000372"/>
            <a:ext cx="500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300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3286116" y="2428868"/>
            <a:ext cx="571504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14691" y="3000372"/>
            <a:ext cx="500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200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4071934" y="2428868"/>
            <a:ext cx="571504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00509" y="3000372"/>
            <a:ext cx="500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700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4857752" y="2428868"/>
            <a:ext cx="571504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86327" y="3000372"/>
            <a:ext cx="500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500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2500298" y="3357562"/>
            <a:ext cx="571504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28873" y="3929066"/>
            <a:ext cx="500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800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3286116" y="3357562"/>
            <a:ext cx="571504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14691" y="3929066"/>
            <a:ext cx="500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100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4071934" y="3357562"/>
            <a:ext cx="571504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00509" y="3929066"/>
            <a:ext cx="500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400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4857752" y="3357562"/>
            <a:ext cx="571504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86327" y="3929066"/>
            <a:ext cx="5004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600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52461" y="176189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Rix고딕 EB" pitchFamily="18" charset="-127"/>
                <a:ea typeface="Rix고딕 EB" pitchFamily="18" charset="-127"/>
              </a:rPr>
              <a:t>금전 투입 영역</a:t>
            </a:r>
            <a:endParaRPr lang="ko-KR" altLang="en-US" sz="1600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26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ix고딕 EB" pitchFamily="18" charset="-127"/>
                <a:ea typeface="Rix고딕 M" pitchFamily="18" charset="-127"/>
                <a:cs typeface="+mn-cs"/>
              </a:rPr>
              <a:t>2.3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ix고딕 EB" pitchFamily="18" charset="-127"/>
              <a:ea typeface="Rix고딕 M" pitchFamily="18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2461" y="1318391"/>
            <a:ext cx="4227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latin typeface="Rix고딕 EB" pitchFamily="18" charset="-127"/>
                <a:ea typeface="Rix고딕 EB" pitchFamily="18" charset="-127"/>
              </a:rPr>
              <a:t>상품을 구매하기 위해 동전이나 지폐를 투입하며 물건을 구매하면 </a:t>
            </a:r>
            <a:r>
              <a:rPr lang="en-US" altLang="ko-KR" sz="1200" dirty="0" smtClean="0">
                <a:latin typeface="Rix고딕 EB" pitchFamily="18" charset="-127"/>
                <a:ea typeface="Rix고딕 EB" pitchFamily="18" charset="-127"/>
              </a:rPr>
              <a:t/>
            </a:r>
            <a:br>
              <a:rPr lang="en-US" altLang="ko-KR" sz="1200" dirty="0" smtClean="0">
                <a:latin typeface="Rix고딕 EB" pitchFamily="18" charset="-127"/>
                <a:ea typeface="Rix고딕 EB" pitchFamily="18" charset="-127"/>
              </a:rPr>
            </a:br>
            <a:r>
              <a:rPr lang="ko-KR" altLang="en-US" sz="1200" dirty="0" smtClean="0">
                <a:latin typeface="Rix고딕 EB" pitchFamily="18" charset="-127"/>
                <a:ea typeface="Rix고딕 EB" pitchFamily="18" charset="-127"/>
              </a:rPr>
              <a:t>충전한 돈을 삭감하는 기능을 하는 영역입니다</a:t>
            </a:r>
            <a:r>
              <a:rPr lang="en-US" altLang="ko-KR" sz="1200" dirty="0" smtClean="0">
                <a:latin typeface="Rix고딕 EB" pitchFamily="18" charset="-127"/>
                <a:ea typeface="Rix고딕 EB" pitchFamily="18" charset="-127"/>
              </a:rPr>
              <a:t>.</a:t>
            </a:r>
            <a:endParaRPr lang="en-US" altLang="ko-KR" sz="1200" dirty="0">
              <a:latin typeface="Rix고딕 EB" pitchFamily="18" charset="-127"/>
              <a:ea typeface="Rix고딕 EB" pitchFamily="18" charset="-127"/>
            </a:endParaRPr>
          </a:p>
        </p:txBody>
      </p:sp>
      <p:pic>
        <p:nvPicPr>
          <p:cNvPr id="10" name="그림 9" descr="XEsboMlA0h_copy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95" y="2857496"/>
            <a:ext cx="1381127" cy="3068504"/>
          </a:xfrm>
          <a:prstGeom prst="rect">
            <a:avLst/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143108" y="2071678"/>
            <a:ext cx="3643338" cy="2714644"/>
          </a:xfrm>
          <a:prstGeom prst="wedgeRectCallout">
            <a:avLst>
              <a:gd name="adj1" fmla="val -63911"/>
              <a:gd name="adj2" fmla="val 43218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8775" indent="-358775"/>
            <a:endParaRPr lang="ko-KR" altLang="ko-KR" sz="900" dirty="0">
              <a:latin typeface="Rix고딕 EB" pitchFamily="18" charset="-127"/>
              <a:ea typeface="Rix고딕 EB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4037009" y="3892553"/>
            <a:ext cx="421484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215074" y="1628763"/>
            <a:ext cx="27860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좌측 끝에는 동전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/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지폐 투입구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, 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우측에는 지폐와 동전이 자리하게 됩니다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내 주머니에 들어있는 돈은 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10,000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원 입니다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주머니 안의 돈은 동전과 지폐의 구분이 없습니다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꺼내는 대로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(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우측의 동전 또는 지폐 버튼을 클릭해서 드래그 하는 것을 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‘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꺼낸다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’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라고 표현합니다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)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 지폐가 되기도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,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동전이 되기도 합니다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우측의 지폐 또는 동전을 드래그해서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,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좌측 투입구에 </a:t>
            </a:r>
            <a:r>
              <a:rPr lang="ko-KR" altLang="en-US" sz="1000" dirty="0" err="1" smtClean="0">
                <a:latin typeface="Rix고딕 M" pitchFamily="18" charset="-127"/>
                <a:ea typeface="Rix고딕 M" pitchFamily="18" charset="-127"/>
              </a:rPr>
              <a:t>드롭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 하면 돈을 넣은 것이 됩니다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돈을 넣으면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,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 투입구에 현재 얼마가 들어갔는지 표시됩니다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자판기가 구식이라 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3,000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원 이상 들어가지 않으며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,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지폐는 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2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장 이상 들어가지 않습니다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동전은 투입 제한이 없습니다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돈을 드래그해서 투입구에 </a:t>
            </a:r>
            <a:r>
              <a:rPr lang="ko-KR" altLang="en-US" sz="1000" dirty="0" err="1" smtClean="0">
                <a:latin typeface="Rix고딕 M" pitchFamily="18" charset="-127"/>
                <a:ea typeface="Rix고딕 M" pitchFamily="18" charset="-127"/>
              </a:rPr>
              <a:t>드롭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 해야 하는데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,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실수로 투입구 바깥 영역에 </a:t>
            </a:r>
            <a:r>
              <a:rPr lang="ko-KR" altLang="en-US" sz="1000" dirty="0" err="1" smtClean="0">
                <a:latin typeface="Rix고딕 M" pitchFamily="18" charset="-127"/>
                <a:ea typeface="Rix고딕 M" pitchFamily="18" charset="-127"/>
              </a:rPr>
              <a:t>드롭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 하는 경우 투입구에 돈이 올라가지 않고 내 주머니에서도 그만큼 깎이게 됩니다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돈을 떨어뜨린 것입니다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 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다시 주울 수는 없습니다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상품을 구매한 경우 투입구의 금액 표시가 차감된 금액으로 바뀌어 표시 되어야 합니다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반환 버튼을 누르면 투입구에 표시된 금액이 내 주머니로 반환됩니다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 smtClean="0">
              <a:latin typeface="Rix고딕 M" pitchFamily="18" charset="-127"/>
              <a:ea typeface="Rix고딕 M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 smtClean="0"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2357422" y="2928934"/>
            <a:ext cx="1214446" cy="500066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4143372" y="2214554"/>
            <a:ext cx="1500198" cy="2500330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214810" y="2319330"/>
            <a:ext cx="428628" cy="375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214810" y="2801536"/>
            <a:ext cx="428628" cy="375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4214810" y="3301602"/>
            <a:ext cx="428628" cy="375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214810" y="3801668"/>
            <a:ext cx="428628" cy="375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86050" y="3071810"/>
            <a:ext cx="5004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05338" y="2393300"/>
            <a:ext cx="5004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50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95813" y="2876546"/>
            <a:ext cx="5004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100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00575" y="3367087"/>
            <a:ext cx="5004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500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05338" y="3874448"/>
            <a:ext cx="6810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1,000</a:t>
            </a:r>
            <a:r>
              <a:rPr lang="ko-KR" altLang="en-US" sz="900" b="1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 flipH="1">
            <a:off x="3471855" y="3214686"/>
            <a:ext cx="71438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sng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4" name="AutoShape 7"/>
          <p:cNvSpPr>
            <a:spLocks noChangeArrowheads="1"/>
          </p:cNvSpPr>
          <p:nvPr/>
        </p:nvSpPr>
        <p:spPr bwMode="auto">
          <a:xfrm>
            <a:off x="2643174" y="2643182"/>
            <a:ext cx="642942" cy="202727"/>
          </a:xfrm>
          <a:prstGeom prst="wedgeRectCallout">
            <a:avLst>
              <a:gd name="adj1" fmla="val -3408"/>
              <a:gd name="adj2" fmla="val 124009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58775" indent="-358775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rPr>
              <a:t>    Drop here</a:t>
            </a:r>
            <a:endParaRPr lang="ko-KR" altLang="ko-KR" sz="800" dirty="0">
              <a:solidFill>
                <a:schemeClr val="bg1"/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3019422"/>
            <a:ext cx="4074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rPr>
              <a:t>Drag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4572000" y="1785926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latin typeface="Rix고딕 EB" pitchFamily="18" charset="-127"/>
                <a:ea typeface="Rix고딕 EB" pitchFamily="18" charset="-127"/>
              </a:rPr>
              <a:t>내 주머니</a:t>
            </a:r>
            <a:endParaRPr lang="en-US" altLang="ko-KR" sz="1200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714612" y="2366183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latin typeface="Rix고딕 EB" pitchFamily="18" charset="-127"/>
                <a:ea typeface="Rix고딕 EB" pitchFamily="18" charset="-127"/>
              </a:rPr>
              <a:t>투입구</a:t>
            </a:r>
            <a:endParaRPr lang="en-US" altLang="ko-KR" sz="1200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2357422" y="3962404"/>
            <a:ext cx="1214446" cy="285752"/>
          </a:xfrm>
          <a:prstGeom prst="rect">
            <a:avLst/>
          </a:prstGeom>
          <a:solidFill>
            <a:schemeClr val="bg2"/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rPr>
              <a:t>반 환 </a:t>
            </a:r>
            <a:r>
              <a:rPr lang="ko-KR" altLang="en-US" sz="900" dirty="0" err="1" smtClean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rPr>
              <a:t>버</a:t>
            </a:r>
            <a:r>
              <a:rPr lang="ko-KR" altLang="en-US" sz="900" dirty="0" smtClean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rPr>
              <a:t> 튼</a:t>
            </a:r>
            <a:endParaRPr lang="ko-KR" altLang="en-US" sz="900" dirty="0">
              <a:solidFill>
                <a:schemeClr val="bg1"/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14810" y="4357694"/>
            <a:ext cx="135732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지금 내 돈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900" b="1" u="sng" dirty="0" smtClean="0">
                <a:solidFill>
                  <a:schemeClr val="bg1"/>
                </a:solidFill>
              </a:rPr>
              <a:t>10,000</a:t>
            </a:r>
            <a:r>
              <a:rPr lang="ko-KR" altLang="en-US" sz="900" b="1" u="sng" dirty="0" smtClean="0">
                <a:solidFill>
                  <a:schemeClr val="bg1"/>
                </a:solidFill>
              </a:rPr>
              <a:t>원</a:t>
            </a:r>
            <a:endParaRPr lang="ko-KR" altLang="en-US" sz="9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52461" y="176189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Rix고딕 EB" pitchFamily="18" charset="-127"/>
                <a:ea typeface="Rix고딕 EB" pitchFamily="18" charset="-127"/>
              </a:rPr>
              <a:t>콘솔 영역</a:t>
            </a:r>
            <a:endParaRPr lang="ko-KR" altLang="en-US" sz="1600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26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ix고딕 EB" pitchFamily="18" charset="-127"/>
                <a:ea typeface="Rix고딕 M" pitchFamily="18" charset="-127"/>
                <a:cs typeface="+mn-cs"/>
              </a:rPr>
              <a:t>2.4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ix고딕 EB" pitchFamily="18" charset="-127"/>
              <a:ea typeface="Rix고딕 M" pitchFamily="18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2461" y="1318391"/>
            <a:ext cx="3183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latin typeface="Rix고딕 EB" pitchFamily="18" charset="-127"/>
                <a:ea typeface="Rix고딕 EB" pitchFamily="18" charset="-127"/>
              </a:rPr>
              <a:t>모든 행동에 대한 메시지를 출력하는 영역입니다</a:t>
            </a:r>
            <a:r>
              <a:rPr lang="en-US" altLang="ko-KR" sz="1200" dirty="0" smtClean="0">
                <a:latin typeface="Rix고딕 EB" pitchFamily="18" charset="-127"/>
                <a:ea typeface="Rix고딕 EB" pitchFamily="18" charset="-127"/>
              </a:rPr>
              <a:t>.</a:t>
            </a:r>
            <a:endParaRPr lang="en-US" altLang="ko-KR" sz="1200" dirty="0">
              <a:latin typeface="Rix고딕 EB" pitchFamily="18" charset="-127"/>
              <a:ea typeface="Rix고딕 EB" pitchFamily="18" charset="-127"/>
            </a:endParaRPr>
          </a:p>
        </p:txBody>
      </p:sp>
      <p:pic>
        <p:nvPicPr>
          <p:cNvPr id="10" name="그림 9" descr="XEsboMlA0h_copy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95" y="2857496"/>
            <a:ext cx="1381127" cy="3068504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 rot="5400000">
            <a:off x="4037009" y="3892553"/>
            <a:ext cx="421484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215074" y="1714488"/>
            <a:ext cx="278608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상품 전시 영역과 금전 투입 영역에서 일어나는 모든 행동에 대한 메시지를 출력합니다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콘솔 내용은 스크롤이 가능하도록 합니다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스크롤은 항상 최신 정보 최 하단에 위치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(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유지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)</a:t>
            </a:r>
            <a:r>
              <a:rPr lang="ko-KR" altLang="en-US" sz="1000" dirty="0" smtClean="0">
                <a:latin typeface="Rix고딕 M" pitchFamily="18" charset="-127"/>
                <a:ea typeface="Rix고딕 M" pitchFamily="18" charset="-127"/>
              </a:rPr>
              <a:t>하여 최신 정보를 볼 수 있도록 해야 합니다</a:t>
            </a:r>
            <a:r>
              <a:rPr lang="en-US" altLang="ko-KR" sz="1000" dirty="0" smtClean="0">
                <a:latin typeface="Rix고딕 M" pitchFamily="18" charset="-127"/>
                <a:ea typeface="Rix고딕 M" pitchFamily="18" charset="-127"/>
              </a:rPr>
              <a:t>.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500166" y="2285992"/>
            <a:ext cx="4000528" cy="1857388"/>
          </a:xfrm>
          <a:prstGeom prst="roundRect">
            <a:avLst>
              <a:gd name="adj" fmla="val 77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고딕 EB" pitchFamily="18" charset="-127"/>
              <a:ea typeface="Rix고딕 M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rot="5400000">
            <a:off x="4573740" y="3212946"/>
            <a:ext cx="1570842" cy="2686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652567" y="2114541"/>
            <a:ext cx="39195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50</a:t>
            </a:r>
            <a:r>
              <a:rPr lang="ko-KR" altLang="en-US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원을 넣었습니다</a:t>
            </a:r>
            <a:r>
              <a:rPr lang="en-US" altLang="ko-KR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돈이 모자랍니다</a:t>
            </a:r>
            <a:r>
              <a:rPr lang="en-US" altLang="ko-KR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1,000</a:t>
            </a:r>
            <a:r>
              <a:rPr lang="ko-KR" altLang="en-US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원을 넣었습니다</a:t>
            </a:r>
            <a:r>
              <a:rPr lang="en-US" altLang="ko-KR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펩시콜라는</a:t>
            </a:r>
            <a:r>
              <a:rPr lang="ko-KR" altLang="en-US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  품절입니다</a:t>
            </a:r>
            <a:r>
              <a:rPr lang="en-US" altLang="ko-KR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지폐가 더 이상 안 들어갑니다</a:t>
            </a:r>
            <a:r>
              <a:rPr lang="en-US" altLang="ko-KR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돈을 떨어뜨리셨습니다</a:t>
            </a:r>
            <a:r>
              <a:rPr lang="en-US" altLang="ko-KR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봉봉을</a:t>
            </a:r>
            <a:r>
              <a:rPr lang="ko-KR" altLang="en-US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 선택 하셨습니다</a:t>
            </a:r>
            <a:r>
              <a:rPr lang="en-US" altLang="ko-KR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봉봉</a:t>
            </a:r>
            <a:r>
              <a:rPr lang="ko-KR" altLang="en-US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 나왔다</a:t>
            </a:r>
            <a:r>
              <a:rPr lang="en-US" altLang="ko-KR" sz="1000" dirty="0" smtClean="0">
                <a:solidFill>
                  <a:schemeClr val="bg1"/>
                </a:solidFill>
                <a:latin typeface="Rix고딕 M" pitchFamily="18" charset="-127"/>
                <a:ea typeface="Rix고딕 M" pitchFamily="18" charset="-127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NHN">
      <a:majorFont>
        <a:latin typeface="Rix고딕 EB"/>
        <a:ea typeface="Rix고딕 EB"/>
        <a:cs typeface=""/>
      </a:majorFont>
      <a:minorFont>
        <a:latin typeface="Rix고딕 M"/>
        <a:ea typeface="Rix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내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NHN">
      <a:majorFont>
        <a:latin typeface="Rix고딕 EB"/>
        <a:ea typeface="Rix고딕 EB"/>
        <a:cs typeface=""/>
      </a:majorFont>
      <a:minorFont>
        <a:latin typeface="Rix고딕 M"/>
        <a:ea typeface="Rix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비밀등급_대외비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NHN">
      <a:majorFont>
        <a:latin typeface="Rix고딕 EB"/>
        <a:ea typeface="Rix고딕 EB"/>
        <a:cs typeface=""/>
      </a:majorFont>
      <a:minorFont>
        <a:latin typeface="Rix고딕 M"/>
        <a:ea typeface="Rix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비밀등급_기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NHN">
      <a:majorFont>
        <a:latin typeface="Rix고딕 EB"/>
        <a:ea typeface="Rix고딕 EB"/>
        <a:cs typeface=""/>
      </a:majorFont>
      <a:minorFont>
        <a:latin typeface="Rix고딕 M"/>
        <a:ea typeface="Rix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658</Words>
  <Application>Microsoft Office PowerPoint</Application>
  <PresentationFormat>화면 슬라이드 쇼(4:3)</PresentationFormat>
  <Paragraphs>127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Arial</vt:lpstr>
      <vt:lpstr>Rix고딕 EB</vt:lpstr>
      <vt:lpstr>Rix고딕 M</vt:lpstr>
      <vt:lpstr>표지</vt:lpstr>
      <vt:lpstr>내지</vt:lpstr>
      <vt:lpstr>비밀등급_대외비</vt:lpstr>
      <vt:lpstr>비밀등급_기밀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Stevia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songsl</cp:lastModifiedBy>
  <cp:revision>233</cp:revision>
  <dcterms:created xsi:type="dcterms:W3CDTF">2007-04-27T09:07:31Z</dcterms:created>
  <dcterms:modified xsi:type="dcterms:W3CDTF">2009-10-21T10:25:17Z</dcterms:modified>
</cp:coreProperties>
</file>