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6" autoAdjust="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8A2D2-6446-42FF-B583-FBBE2428961E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C5B3E-6AC6-48AF-9988-CAB6C34B6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zephyr/</a:t>
            </a:r>
            <a:r>
              <a:rPr lang="en-US" altLang="zh-CN" dirty="0" err="1"/>
              <a:t>dts</a:t>
            </a:r>
            <a:r>
              <a:rPr lang="en-US" altLang="zh-CN" dirty="0"/>
              <a:t>/bindings/interrupt-controller/arm,v7m-nvic.yaml</a:t>
            </a:r>
          </a:p>
          <a:p>
            <a:r>
              <a:rPr lang="en-US" altLang="zh-CN" dirty="0"/>
              <a:t>zephyr/</a:t>
            </a:r>
            <a:r>
              <a:rPr lang="en-US" altLang="zh-CN" dirty="0" err="1"/>
              <a:t>dts</a:t>
            </a:r>
            <a:r>
              <a:rPr lang="en-US" altLang="zh-CN" dirty="0"/>
              <a:t>/bindings/interrupt-controller/interrupt-</a:t>
            </a:r>
            <a:r>
              <a:rPr lang="en-US" altLang="zh-CN" dirty="0" err="1"/>
              <a:t>controller.yaml</a:t>
            </a:r>
            <a:endParaRPr lang="en-US" altLang="zh-CN" dirty="0"/>
          </a:p>
          <a:p>
            <a:r>
              <a:rPr lang="en-US" altLang="zh-CN" dirty="0"/>
              <a:t>zephyr/</a:t>
            </a:r>
            <a:r>
              <a:rPr lang="en-US" altLang="zh-CN" dirty="0" err="1"/>
              <a:t>dts</a:t>
            </a:r>
            <a:r>
              <a:rPr lang="en-US" altLang="zh-CN" dirty="0"/>
              <a:t>/bindings/base/</a:t>
            </a:r>
            <a:r>
              <a:rPr lang="en-US" altLang="zh-CN" dirty="0" err="1"/>
              <a:t>base.yaml</a:t>
            </a:r>
            <a:endParaRPr lang="en-US" altLang="zh-CN" dirty="0"/>
          </a:p>
          <a:p>
            <a:r>
              <a:rPr lang="en-US" altLang="zh-CN" dirty="0"/>
              <a:t>zephyr/</a:t>
            </a:r>
            <a:r>
              <a:rPr lang="en-US" altLang="zh-CN" dirty="0" err="1"/>
              <a:t>dts</a:t>
            </a:r>
            <a:r>
              <a:rPr lang="en-US" altLang="zh-CN" dirty="0"/>
              <a:t>/bindings/base/</a:t>
            </a:r>
            <a:r>
              <a:rPr lang="en-US" altLang="zh-CN" dirty="0" err="1"/>
              <a:t>pm.yaml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C5B3E-6AC6-48AF-9988-CAB6C34B67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9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F49F7-E368-1DD2-42C2-BBF1B7118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B4F44-A0EB-B7E8-37D2-4417AF49D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030D7-AFFA-A214-27AB-4E63FE3E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6FDE2-4416-AAF8-A3E7-ABBE61C2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6514E-8479-88D1-38C2-2DA1CF14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4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BC143-D470-549A-6C44-14047FBD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F07B7-88CD-B873-49F5-AE177D713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50A89-2C98-90B3-B5E8-959B7D85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1373D-F4E3-BDC6-1D08-9995669D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9B8C0-A5C8-F707-72FE-FED16A93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3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07FBA2-FA59-2056-6FD0-1085F55DE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BCED5-B36D-8900-B9AF-E7D1CBBB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587A-AF1A-C5D7-9B57-2DA8FD0C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C92E6-FD96-44A2-EE19-8E7A92A8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A69BB-0110-1D8F-3BEC-3CA98389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B893A-70E7-85B5-CB1E-F91ADE12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2C480-A0AB-6A84-5970-3B9E6F4B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07304-FBCD-BD32-AA08-4D60A954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4E520-566A-9DDC-E346-071A8B89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F6C8B-4162-F84C-DAE5-19A32407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0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1F0B2-47C3-9492-D6F1-72C3F16C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AA060-7BAF-82FD-CB50-0A776905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D01F2-DF12-1093-D96E-7AA588A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30D6F-113E-6FC8-EA09-A45BC510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F82F6-05FB-559D-794A-9965A960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7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414B5-75F0-E283-DF8B-21F0724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16262-2DAA-757E-868B-834FBE068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0C6BB-AFFA-DBB4-5107-E94E4C0A2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4380C-5CC5-4E6C-EE17-9CCBEF4B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06312-9E73-A2B6-0983-DC942B26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545C7-AD87-769B-E8E5-C0C49E39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7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496B-79BC-7D8F-D5E2-2557CB9C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EE37D-7C55-FE42-C98B-68B5349B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F4827-ACF2-0B76-9CDC-95BAC9723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43BFD-C98A-3C90-7626-B183D32BA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9AF569-3094-ADFF-5308-9077E7645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9F0234-F07C-E323-2224-519B11F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ED1AD2-C7BD-9C84-4DB6-6A6BDB95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5DAAF-6A42-DE8B-7586-41FECDE0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1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1DA9-B380-13A9-3F91-E83372FB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AB903-0850-C299-58F0-C71F1F8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F96BB-E0AE-1526-3560-F4CFDD66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2FD4C4-ED08-FFE3-017F-4C12EF75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F37631-358E-5B14-B5A3-C6883ABE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B7D424-8724-59A8-8241-D699F40F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C0DD4-CBCF-A6F9-270F-9D2C98F1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8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9B06-58F0-0286-501A-BFBD3215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D2EB8-23F3-5857-9BA8-EAA2AC3F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592DD-E087-3873-77C8-88845647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92030-AA11-295D-E0BF-724C91CB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70DFA-08E8-7E50-C5B9-087EB94D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53317-002A-5031-1F52-F7CA2A70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7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F39A3-98AD-D3B5-426B-71B1D9BD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532C4-3C00-752E-4520-329258F81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6B9E4-DBA9-D4E4-9CDD-3695A9BF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C9996-F42C-8E8C-4970-E11991EC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55D1D-259B-CD56-365E-7E5756E6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AE40E-2538-E6A2-9A87-EE70CF41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4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25CC1-1819-07B0-0301-AD9D86B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A98B7-1635-A88B-14C2-C51ABDA5E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8C7DB-430D-555C-B3ED-336095FC1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5082-13CE-45C5-9362-DB314E2AEBF5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8C462-8CCA-2EFC-EDE0-1F862CB4E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586C5-FBDA-4DED-F26F-9727A1725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F83B-EF85-4730-AD47-EC38212A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0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zephyrproject.org/latest/build/dts/api/api.html#devicetree-chosen-nod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zephyrproject.org/latest/build/dts/bindings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variable/CMAKE_EXPORT_COMPILE_COMMANDS.html?highlight=cmake_export_compile_comman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generators.7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zephyrproject.org/latest/kernel/drivers/index.html#device-model-api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Build</a:t>
            </a:r>
            <a:endParaRPr lang="zh-CN" altLang="en-US" sz="32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ED7B3D-5886-05E6-4518-3C56F61D3295}"/>
              </a:ext>
            </a:extLst>
          </p:cNvPr>
          <p:cNvGrpSpPr/>
          <p:nvPr/>
        </p:nvGrpSpPr>
        <p:grpSpPr>
          <a:xfrm>
            <a:off x="1015299" y="990881"/>
            <a:ext cx="8824852" cy="5867119"/>
            <a:chOff x="1078361" y="1488265"/>
            <a:chExt cx="8824852" cy="586711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76886C4-65D7-0A47-7DF0-52ABF70CFB74}"/>
                </a:ext>
              </a:extLst>
            </p:cNvPr>
            <p:cNvSpPr txBox="1"/>
            <p:nvPr/>
          </p:nvSpPr>
          <p:spPr>
            <a:xfrm>
              <a:off x="1078361" y="1488265"/>
              <a:ext cx="8824852" cy="5867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输入</a:t>
              </a:r>
              <a:r>
                <a:rPr lang="en-US" altLang="zh-CN" dirty="0"/>
                <a:t>west build -h </a:t>
              </a:r>
              <a:r>
                <a:rPr lang="zh-CN" altLang="en-US" dirty="0"/>
                <a:t>可以获得一些帮助提示，类似于很多</a:t>
              </a:r>
              <a:r>
                <a:rPr lang="en-US" altLang="zh-CN" dirty="0" err="1"/>
                <a:t>linux</a:t>
              </a:r>
              <a:r>
                <a:rPr lang="zh-CN" altLang="en-US" dirty="0"/>
                <a:t>命令的</a:t>
              </a:r>
              <a:r>
                <a:rPr lang="en-US" altLang="zh-CN" dirty="0"/>
                <a:t>help</a:t>
              </a:r>
              <a:r>
                <a:rPr lang="zh-CN" altLang="en-US" dirty="0"/>
                <a:t>页面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最简单的构建</a:t>
              </a:r>
              <a:r>
                <a:rPr lang="en-US" altLang="zh-CN" dirty="0"/>
                <a:t>app</a:t>
              </a:r>
              <a:r>
                <a:rPr lang="zh-CN" altLang="en-US" dirty="0"/>
                <a:t>的方法就是切换到项目目录下，输入</a:t>
              </a:r>
              <a:r>
                <a:rPr lang="en-US" altLang="zh-CN" dirty="0"/>
                <a:t>west build -b &lt;BOARD&gt;</a:t>
              </a:r>
              <a:r>
                <a:rPr lang="zh-CN" altLang="en-US" dirty="0"/>
                <a:t>命令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可以使用</a:t>
              </a:r>
              <a:r>
                <a:rPr lang="en-US" altLang="zh-CN" dirty="0"/>
                <a:t>west config </a:t>
              </a:r>
              <a:r>
                <a:rPr lang="en-US" altLang="zh-CN" dirty="0" err="1"/>
                <a:t>build.board</a:t>
              </a:r>
              <a:r>
                <a:rPr lang="en-US" altLang="zh-CN" dirty="0"/>
                <a:t> &lt;BOARD&gt;</a:t>
              </a:r>
              <a:r>
                <a:rPr lang="zh-CN" altLang="en-US" dirty="0"/>
                <a:t>设定默认构建项目时的参数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可以使用</a:t>
              </a:r>
              <a:r>
                <a:rPr lang="en-US" altLang="zh-CN" dirty="0"/>
                <a:t>west config </a:t>
              </a:r>
              <a:r>
                <a:rPr lang="en-US" altLang="zh-CN" dirty="0" err="1"/>
                <a:t>build.dir-fmt</a:t>
              </a:r>
              <a:r>
                <a:rPr lang="en-US" altLang="zh-CN" dirty="0"/>
                <a:t> “</a:t>
              </a:r>
              <a:r>
                <a:rPr lang="en-US" altLang="zh-CN" dirty="0" err="1"/>
                <a:t>customer_fmt_string</a:t>
              </a:r>
              <a:r>
                <a:rPr lang="en-US" altLang="zh-CN" dirty="0"/>
                <a:t>”</a:t>
              </a:r>
              <a:r>
                <a:rPr lang="zh-CN" altLang="en-US" dirty="0"/>
                <a:t>来设定默认的构建目录</a:t>
              </a:r>
              <a:endParaRPr lang="en-US" altLang="zh-CN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west config </a:t>
              </a:r>
              <a:r>
                <a:rPr lang="en-US" altLang="zh-CN" dirty="0" err="1"/>
                <a:t>build.dir-fmt</a:t>
              </a:r>
              <a:r>
                <a:rPr lang="en-US" altLang="zh-CN" dirty="0"/>
                <a:t> “{app}__{board}”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endParaRPr lang="en-US" altLang="zh-CN" dirty="0"/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可以使用</a:t>
              </a:r>
              <a:r>
                <a:rPr lang="en-US" altLang="zh-CN" dirty="0"/>
                <a:t>west build -t</a:t>
              </a:r>
              <a:r>
                <a:rPr lang="zh-CN" altLang="en-US" dirty="0"/>
                <a:t>来指定要构建的目标</a:t>
              </a:r>
              <a:endParaRPr lang="en-US" altLang="zh-CN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west </a:t>
              </a:r>
              <a:r>
                <a:rPr lang="en-US" altLang="zh-CN" dirty="0" err="1"/>
                <a:t>buiild</a:t>
              </a:r>
              <a:r>
                <a:rPr lang="en-US" altLang="zh-CN" dirty="0"/>
                <a:t> -t footprint</a:t>
              </a:r>
              <a:r>
                <a:rPr lang="zh-CN" altLang="en-US" dirty="0"/>
                <a:t>可以获取</a:t>
              </a:r>
              <a:r>
                <a:rPr lang="en-US" altLang="zh-CN" dirty="0"/>
                <a:t>elf</a:t>
              </a:r>
              <a:r>
                <a:rPr lang="zh-CN" altLang="en-US" dirty="0"/>
                <a:t>内的</a:t>
              </a:r>
              <a:r>
                <a:rPr lang="en-US" altLang="zh-CN" dirty="0"/>
                <a:t>rom/</a:t>
              </a:r>
              <a:r>
                <a:rPr lang="en-US" altLang="zh-CN" dirty="0" err="1"/>
                <a:t>ram.json</a:t>
              </a:r>
              <a:r>
                <a:rPr lang="zh-CN" altLang="en-US" dirty="0"/>
                <a:t>数据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可以使用</a:t>
              </a:r>
              <a:r>
                <a:rPr lang="en-US" altLang="zh-CN" dirty="0"/>
                <a:t>-v</a:t>
              </a:r>
              <a:r>
                <a:rPr lang="zh-CN" altLang="en-US" dirty="0"/>
                <a:t>指令查看详细的构建步骤</a:t>
              </a:r>
              <a:endParaRPr lang="en-US" altLang="zh-CN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west –v build -b &lt;BOARD&gt; &lt;app&gt;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A9C852F-9B57-474D-A307-443E21F7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136" y="3635449"/>
              <a:ext cx="3400425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07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61718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Important properties )</a:t>
            </a:r>
            <a:endParaRPr lang="zh-CN" altLang="en-US" sz="3200" dirty="0"/>
          </a:p>
          <a:p>
            <a:endParaRPr lang="zh-CN" altLang="en-US" sz="3200" dirty="0"/>
          </a:p>
        </p:txBody>
      </p:sp>
      <p:graphicFrame>
        <p:nvGraphicFramePr>
          <p:cNvPr id="5" name="表格 10">
            <a:extLst>
              <a:ext uri="{FF2B5EF4-FFF2-40B4-BE49-F238E27FC236}">
                <a16:creationId xmlns:a16="http://schemas.microsoft.com/office/drawing/2014/main" id="{00183641-6E4C-5623-EC86-62F3FE0DF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09389"/>
              </p:ext>
            </p:extLst>
          </p:nvPr>
        </p:nvGraphicFramePr>
        <p:xfrm>
          <a:off x="1015299" y="1407043"/>
          <a:ext cx="1034218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628">
                  <a:extLst>
                    <a:ext uri="{9D8B030D-6E8A-4147-A177-3AD203B41FA5}">
                      <a16:colId xmlns:a16="http://schemas.microsoft.com/office/drawing/2014/main" val="1679523057"/>
                    </a:ext>
                  </a:extLst>
                </a:gridCol>
                <a:gridCol w="4580532">
                  <a:extLst>
                    <a:ext uri="{9D8B030D-6E8A-4147-A177-3AD203B41FA5}">
                      <a16:colId xmlns:a16="http://schemas.microsoft.com/office/drawing/2014/main" val="1436033853"/>
                    </a:ext>
                  </a:extLst>
                </a:gridCol>
                <a:gridCol w="4490020">
                  <a:extLst>
                    <a:ext uri="{9D8B030D-6E8A-4147-A177-3AD203B41FA5}">
                      <a16:colId xmlns:a16="http://schemas.microsoft.com/office/drawing/2014/main" val="129008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compatible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hardware device the node represents.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recommended format is </a:t>
                      </a:r>
                      <a:r>
                        <a:rPr lang="en-US" altLang="zh-CN" dirty="0">
                          <a:effectLst/>
                        </a:rPr>
                        <a:t>"</a:t>
                      </a:r>
                      <a:r>
                        <a:rPr lang="en-US" altLang="zh-CN" dirty="0" err="1">
                          <a:effectLst/>
                        </a:rPr>
                        <a:t>vendor,device</a:t>
                      </a:r>
                      <a:r>
                        <a:rPr lang="en-US" altLang="zh-CN" dirty="0">
                          <a:effectLst/>
                        </a:rPr>
                        <a:t>“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 sequence of these.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2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used to address the device.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altLang="zh-CN" dirty="0">
                          <a:effectLst/>
                        </a:rPr>
                        <a:t>reg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property is a sequence of </a:t>
                      </a:r>
                      <a:r>
                        <a:rPr lang="en-US" altLang="zh-CN" dirty="0">
                          <a:effectLst/>
                        </a:rPr>
                        <a:t>(address,</a:t>
                      </a:r>
                      <a:r>
                        <a:rPr lang="en-US" altLang="zh-CN" dirty="0"/>
                        <a:t> </a:t>
                      </a:r>
                      <a:r>
                        <a:rPr lang="en-US" altLang="zh-CN" dirty="0">
                          <a:effectLst/>
                        </a:rPr>
                        <a:t>length)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pairs.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values "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okay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and "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are currently relevant to Zephyr; use of other values currently results in undefined behavior.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4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interrupts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about interrupts generated by the device, encoded as an array of one or more interrupt specifiers. 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50317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19390DF8-D710-0790-5891-B28F6183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483" y="2339495"/>
            <a:ext cx="3829763" cy="10473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58D22F-CBE1-6403-589A-E7870A9F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483" y="3887120"/>
            <a:ext cx="3837326" cy="20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6639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Writing property values )</a:t>
            </a:r>
            <a:endParaRPr lang="zh-CN" altLang="en-US" sz="3200" dirty="0"/>
          </a:p>
          <a:p>
            <a:endParaRPr lang="zh-CN" altLang="en-US" sz="3200" dirty="0"/>
          </a:p>
        </p:txBody>
      </p:sp>
      <p:graphicFrame>
        <p:nvGraphicFramePr>
          <p:cNvPr id="5" name="表格 10">
            <a:extLst>
              <a:ext uri="{FF2B5EF4-FFF2-40B4-BE49-F238E27FC236}">
                <a16:creationId xmlns:a16="http://schemas.microsoft.com/office/drawing/2014/main" id="{00183641-6E4C-5623-EC86-62F3FE0DF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21573"/>
              </p:ext>
            </p:extLst>
          </p:nvPr>
        </p:nvGraphicFramePr>
        <p:xfrm>
          <a:off x="723111" y="1230061"/>
          <a:ext cx="10987515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1">
                  <a:extLst>
                    <a:ext uri="{9D8B030D-6E8A-4147-A177-3AD203B41FA5}">
                      <a16:colId xmlns:a16="http://schemas.microsoft.com/office/drawing/2014/main" val="1679523057"/>
                    </a:ext>
                  </a:extLst>
                </a:gridCol>
                <a:gridCol w="4420651">
                  <a:extLst>
                    <a:ext uri="{9D8B030D-6E8A-4147-A177-3AD203B41FA5}">
                      <a16:colId xmlns:a16="http://schemas.microsoft.com/office/drawing/2014/main" val="1436033853"/>
                    </a:ext>
                  </a:extLst>
                </a:gridCol>
                <a:gridCol w="5164783">
                  <a:extLst>
                    <a:ext uri="{9D8B030D-6E8A-4147-A177-3AD203B41FA5}">
                      <a16:colId xmlns:a16="http://schemas.microsoft.com/office/drawing/2014/main" val="1671918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How to 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91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Double quoted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a-string = "hello, world!";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8295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between angle brackets (&lt; and &gt;)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an-int = &lt;1&gt;;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5658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for true, with no value (for false, use /delete-property/)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my-true-boolean;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6877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between angle brackets (&lt; and &gt;), separated by 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foo = &lt;0xdeadbeef 1234 0&gt;;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9644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uint8-array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in </a:t>
                      </a:r>
                      <a:r>
                        <a:rPr lang="en-US" sz="1600" b="1" dirty="0">
                          <a:effectLst/>
                        </a:rPr>
                        <a:t>hexadecimal </a:t>
                      </a:r>
                      <a:r>
                        <a:rPr lang="en-US" sz="1600" b="1" i="0" dirty="0">
                          <a:effectLst/>
                        </a:rPr>
                        <a:t>without</a:t>
                      </a:r>
                      <a:r>
                        <a:rPr lang="en-US" sz="1600" b="1" dirty="0">
                          <a:effectLst/>
                        </a:rPr>
                        <a:t> leading 0x</a:t>
                      </a:r>
                      <a:r>
                        <a:rPr lang="en-US" sz="1600" dirty="0">
                          <a:effectLst/>
                        </a:rPr>
                        <a:t>, between square brackets ([ and ]).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a-byte-array = [00 01 ab];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7884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string-array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separated by commas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a-string-array = "string one", "string two", "string three";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39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r>
                        <a:rPr lang="en-US" sz="1600" dirty="0" err="1">
                          <a:effectLst/>
                        </a:rPr>
                        <a:t>handle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between angle brackets (&lt; and &gt;)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a-phandle = &lt;&amp;mynode&gt;;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phandles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between angle brackets (&lt; and &gt;), separated by 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some-</a:t>
                      </a:r>
                      <a:r>
                        <a:rPr lang="en-US" sz="1600" dirty="0" err="1">
                          <a:effectLst/>
                        </a:rPr>
                        <a:t>phandles</a:t>
                      </a:r>
                      <a:r>
                        <a:rPr lang="en-US" sz="1600" dirty="0">
                          <a:effectLst/>
                        </a:rPr>
                        <a:t> = &lt;&amp;mynode0 &amp;mynode1 &amp;mynode2&gt;;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64754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7851170-43C3-6186-A28D-1EF3D97C832C}"/>
              </a:ext>
            </a:extLst>
          </p:cNvPr>
          <p:cNvSpPr txBox="1"/>
          <p:nvPr/>
        </p:nvSpPr>
        <p:spPr>
          <a:xfrm>
            <a:off x="723111" y="639134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prefix ‘p’ may means pointer.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6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70407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Aliases and chosen nodes )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FC6312-DF5F-75EA-493E-EE2F1E781272}"/>
              </a:ext>
            </a:extLst>
          </p:cNvPr>
          <p:cNvSpPr txBox="1"/>
          <p:nvPr/>
        </p:nvSpPr>
        <p:spPr>
          <a:xfrm>
            <a:off x="744133" y="1085474"/>
            <a:ext cx="1016140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/aliases 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and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/chosen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nodes do not refer to an actual hardware device. Their purpose is to specify other nodes in the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</a:t>
            </a:r>
            <a:r>
              <a:rPr lang="en-US" altLang="zh-CN" dirty="0">
                <a:solidFill>
                  <a:srgbClr val="404040"/>
                </a:solidFill>
                <a:latin typeface="system-ui"/>
                <a:hlinkClick r:id="rId2"/>
              </a:rPr>
              <a:t>/chosen 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node’s properties are used to configure system- or subsystem-wide values.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A3FA5F-D1FF-91EA-C3E4-FB091896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62" y="2541354"/>
            <a:ext cx="3141639" cy="3711203"/>
          </a:xfrm>
          <a:prstGeom prst="rect">
            <a:avLst/>
          </a:prstGeom>
        </p:spPr>
      </p:pic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B115880C-6CC8-CD63-6533-80807423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49485"/>
              </p:ext>
            </p:extLst>
          </p:nvPr>
        </p:nvGraphicFramePr>
        <p:xfrm>
          <a:off x="4396827" y="2541354"/>
          <a:ext cx="7275961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04">
                  <a:extLst>
                    <a:ext uri="{9D8B030D-6E8A-4147-A177-3AD203B41FA5}">
                      <a16:colId xmlns:a16="http://schemas.microsoft.com/office/drawing/2014/main" val="2500655706"/>
                    </a:ext>
                  </a:extLst>
                </a:gridCol>
                <a:gridCol w="5213957">
                  <a:extLst>
                    <a:ext uri="{9D8B030D-6E8A-4147-A177-3AD203B41FA5}">
                      <a16:colId xmlns:a16="http://schemas.microsoft.com/office/drawing/2014/main" val="998453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2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zephyr,console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Sets UART device used by console driver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3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err="1">
                          <a:effectLst/>
                        </a:rPr>
                        <a:t>zephyr,itcm</a:t>
                      </a:r>
                      <a:endParaRPr lang="en-US" sz="16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Instruction Tightly Coupled Memory node on some Arm SoCs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16408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err="1">
                          <a:effectLst/>
                        </a:rPr>
                        <a:t>zephyr,dtcm</a:t>
                      </a:r>
                      <a:endParaRPr lang="en-US" sz="16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Data Tightly Coupled Memory node on some Arm SoCs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70092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err="1">
                          <a:effectLst/>
                        </a:rPr>
                        <a:t>zephyr,flash</a:t>
                      </a:r>
                      <a:endParaRPr lang="en-US" sz="16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node whose reg is sometimes used to set the defaults for </a:t>
                      </a:r>
                      <a:r>
                        <a:rPr lang="en-US" sz="1600" u="none" strike="noStrike" dirty="0">
                          <a:effectLst/>
                        </a:rPr>
                        <a:t>CONFIG_FLASH_BASE_ADDRESS</a:t>
                      </a:r>
                      <a:r>
                        <a:rPr lang="en-US" sz="1600" dirty="0">
                          <a:effectLst/>
                        </a:rPr>
                        <a:t> and </a:t>
                      </a:r>
                      <a:r>
                        <a:rPr lang="en-US" sz="1600" u="none" strike="noStrike" dirty="0">
                          <a:effectLst/>
                        </a:rPr>
                        <a:t>CONFIG_FLASH_SIZE</a:t>
                      </a:r>
                      <a:endParaRPr lang="en-US" sz="16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06825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err="1">
                          <a:effectLst/>
                        </a:rPr>
                        <a:t>zephyr,sram</a:t>
                      </a:r>
                      <a:endParaRPr lang="en-US" sz="16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node whose reg sets the base address and size of SRAM memory available to the Zephyr image, used during linking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6154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zephyr,bt-c2h-uart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Selects the UART used for host communication in the </a:t>
                      </a:r>
                      <a:r>
                        <a:rPr lang="en-US" sz="1600" u="none" strike="noStrike" dirty="0">
                          <a:effectLst/>
                        </a:rPr>
                        <a:t>Bluetooth: HCI UART</a:t>
                      </a:r>
                      <a:endParaRPr lang="en-US" sz="16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36884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16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6301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Input and output files )</a:t>
            </a:r>
            <a:endParaRPr lang="zh-CN" altLang="en-US" sz="3200" dirty="0"/>
          </a:p>
          <a:p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485375-5D40-1C24-B5C9-F3A813A2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40" y="1062024"/>
            <a:ext cx="6995485" cy="56606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05EECF-8FE8-E601-AD46-68ACB2705796}"/>
              </a:ext>
            </a:extLst>
          </p:cNvPr>
          <p:cNvSpPr txBox="1"/>
          <p:nvPr/>
        </p:nvSpPr>
        <p:spPr>
          <a:xfrm>
            <a:off x="7317024" y="1684563"/>
            <a:ext cx="475487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Sources( .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dts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boards/&lt;ARCH&gt;/&lt;BOARD&gt;/&lt;BOARD&gt;.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dts</a:t>
            </a: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Includes( .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dtsi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dts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/common/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skeleton.dtsi</a:t>
            </a: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Overlays( .overlay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dts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/&lt;ARCH&gt;/…/&lt;SOC&gt;.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dtsi</a:t>
            </a: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Bindings( .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yaml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dts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/bindings/…/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binding.yaml</a:t>
            </a:r>
            <a:endParaRPr lang="en-US" altLang="zh-CN" dirty="0">
              <a:solidFill>
                <a:srgbClr val="404040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38043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60019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</a:t>
            </a:r>
            <a:r>
              <a:rPr lang="en-US" altLang="zh-CN" sz="3200" dirty="0" err="1"/>
              <a:t>Devicetree</a:t>
            </a:r>
            <a:r>
              <a:rPr lang="en-US" altLang="zh-CN" sz="3200" dirty="0"/>
              <a:t> </a:t>
            </a:r>
            <a:r>
              <a:rPr lang="en-US" altLang="zh-CN" sz="3200" dirty="0">
                <a:hlinkClick r:id="rId2"/>
              </a:rPr>
              <a:t>bindings</a:t>
            </a:r>
            <a:r>
              <a:rPr lang="en-US" altLang="zh-CN" sz="3200" dirty="0"/>
              <a:t> )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05EECF-8FE8-E601-AD46-68ACB2705796}"/>
              </a:ext>
            </a:extLst>
          </p:cNvPr>
          <p:cNvSpPr txBox="1"/>
          <p:nvPr/>
        </p:nvSpPr>
        <p:spPr>
          <a:xfrm>
            <a:off x="1099103" y="1369253"/>
            <a:ext cx="1007759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A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on its own is only half the story for describing hardware, as it is a relatively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unstructured format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A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binding declares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requirements on the contents of nodes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, and provides semantic information about the contents of valid nodes.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Zephyr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bindings are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YAML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files in a custom format.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nodes are matched to bindings using their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compatible properties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build system uses the information of each node in the binding file both when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validating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the node’s contents and when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generating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macros for the node into the generated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devicetree_generated.h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header file.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If a node has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more than one 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string in its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compatible property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, the build system looks for compatible bindings in the listed order and uses the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first match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84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7375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Where bindings are located )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05EECF-8FE8-E601-AD46-68ACB2705796}"/>
              </a:ext>
            </a:extLst>
          </p:cNvPr>
          <p:cNvSpPr txBox="1"/>
          <p:nvPr/>
        </p:nvSpPr>
        <p:spPr>
          <a:xfrm>
            <a:off x="1099103" y="1369253"/>
            <a:ext cx="10077597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build system looks for bindings in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dts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/bindings subdirectories of the following places: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zephyr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repository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your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application source directory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your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board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directory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any directories in the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DTS_ROOT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CMake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any module that defines a </a:t>
            </a:r>
            <a:r>
              <a:rPr lang="en-US" altLang="zh-CN" b="1" dirty="0" err="1">
                <a:solidFill>
                  <a:srgbClr val="404040"/>
                </a:solidFill>
                <a:latin typeface="system-ui"/>
              </a:rPr>
              <a:t>dts_root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in its build settings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build system will consider any YAML file in any of these, including in any subdirectories, when matching nodes to bindings. A file is considered YAML if its name ends with .</a:t>
            </a:r>
            <a:r>
              <a:rPr lang="en-US" altLang="zh-CN" b="1" dirty="0" err="1">
                <a:solidFill>
                  <a:srgbClr val="404040"/>
                </a:solidFill>
                <a:latin typeface="system-ui"/>
              </a:rPr>
              <a:t>yaml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or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.</a:t>
            </a:r>
            <a:r>
              <a:rPr lang="en-US" altLang="zh-CN" b="1" dirty="0" err="1">
                <a:solidFill>
                  <a:srgbClr val="404040"/>
                </a:solidFill>
                <a:latin typeface="system-ui"/>
              </a:rPr>
              <a:t>yml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binding files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must be located 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somewhere inside the </a:t>
            </a:r>
            <a:r>
              <a:rPr lang="en-US" altLang="zh-CN" b="1" dirty="0" err="1">
                <a:solidFill>
                  <a:srgbClr val="404040"/>
                </a:solidFill>
                <a:latin typeface="system-ui"/>
              </a:rPr>
              <a:t>dts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/bindings subdirectory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of the above places.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For example, if my-app is your application directory.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my-app/</a:t>
            </a:r>
            <a:r>
              <a:rPr lang="en-US" altLang="zh-CN" b="1" dirty="0" err="1">
                <a:solidFill>
                  <a:srgbClr val="404040"/>
                </a:solidFill>
                <a:latin typeface="system-ui"/>
              </a:rPr>
              <a:t>dts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/bindings/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serial/my-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company,my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-serial-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port.yaml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=&gt; be found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my-app/my-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company,my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-serial-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port.yaml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=&gt; be ignored</a:t>
            </a:r>
          </a:p>
        </p:txBody>
      </p:sp>
    </p:spTree>
    <p:extLst>
      <p:ext uri="{BB962C8B-B14F-4D97-AF65-F5344CB8AC3E}">
        <p14:creationId xmlns:p14="http://schemas.microsoft.com/office/powerpoint/2010/main" val="362837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Build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6886C4-65D7-0A47-7DF0-52ABF70CFB74}"/>
              </a:ext>
            </a:extLst>
          </p:cNvPr>
          <p:cNvSpPr txBox="1"/>
          <p:nvPr/>
        </p:nvSpPr>
        <p:spPr>
          <a:xfrm>
            <a:off x="1015299" y="990881"/>
            <a:ext cx="11040202" cy="337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可以在</a:t>
            </a:r>
            <a:r>
              <a:rPr lang="en-US" altLang="zh-CN" dirty="0"/>
              <a:t>west</a:t>
            </a:r>
            <a:r>
              <a:rPr lang="zh-CN" altLang="en-US" dirty="0"/>
              <a:t>命令后面通过加</a:t>
            </a:r>
            <a:r>
              <a:rPr lang="en-US" altLang="zh-CN" dirty="0"/>
              <a:t>--</a:t>
            </a:r>
            <a:r>
              <a:rPr lang="zh-CN" altLang="en-US" dirty="0"/>
              <a:t>来</a:t>
            </a:r>
            <a:r>
              <a:rPr lang="zh-CN" altLang="en-US" b="1" dirty="0"/>
              <a:t>临时性地</a:t>
            </a:r>
            <a:r>
              <a:rPr lang="zh-CN" altLang="en-US" dirty="0"/>
              <a:t>给</a:t>
            </a:r>
            <a:r>
              <a:rPr lang="en-US" altLang="zh-CN" dirty="0" err="1"/>
              <a:t>CMake</a:t>
            </a:r>
            <a:r>
              <a:rPr lang="zh-CN" altLang="en-US" dirty="0"/>
              <a:t>传递更多参数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west build –b &lt;BOARD&gt; -- -</a:t>
            </a:r>
            <a:r>
              <a:rPr lang="en-US" altLang="zh-CN" dirty="0" err="1"/>
              <a:t>G’Unix</a:t>
            </a:r>
            <a:r>
              <a:rPr lang="en-US" altLang="zh-CN" dirty="0"/>
              <a:t> </a:t>
            </a:r>
            <a:r>
              <a:rPr lang="en-US" altLang="zh-CN" dirty="0" err="1"/>
              <a:t>Makefiles</a:t>
            </a:r>
            <a:r>
              <a:rPr lang="en-US" altLang="zh-CN" dirty="0"/>
              <a:t>’</a:t>
            </a:r>
            <a:r>
              <a:rPr lang="zh-CN" altLang="en-US" dirty="0"/>
              <a:t>来指定</a:t>
            </a:r>
            <a:r>
              <a:rPr lang="en-US" altLang="zh-CN" dirty="0" err="1"/>
              <a:t>CMake</a:t>
            </a:r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r>
              <a:rPr lang="zh-CN" altLang="en-US" dirty="0"/>
              <a:t>并使用</a:t>
            </a:r>
            <a:r>
              <a:rPr lang="en-US" altLang="zh-CN" dirty="0"/>
              <a:t>make</a:t>
            </a:r>
            <a:r>
              <a:rPr lang="zh-CN" altLang="en-US" dirty="0"/>
              <a:t>来构建项目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west build –b &lt;BOARD&gt; -- -DDTC_OVERLAY_FILE=</a:t>
            </a:r>
            <a:r>
              <a:rPr lang="en-US" altLang="zh-CN" dirty="0" err="1"/>
              <a:t>xxx.overlay</a:t>
            </a:r>
            <a:r>
              <a:rPr lang="zh-CN" altLang="en-US" dirty="0"/>
              <a:t>来指定使用的的</a:t>
            </a:r>
            <a:r>
              <a:rPr lang="en-US" altLang="zh-CN" dirty="0" err="1"/>
              <a:t>devicetree</a:t>
            </a:r>
            <a:r>
              <a:rPr lang="en-US" altLang="zh-CN" dirty="0"/>
              <a:t> overlay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west build –b &lt;BOARD&gt; -- -DOVERLAY_CONFIF=</a:t>
            </a:r>
            <a:r>
              <a:rPr lang="en-US" altLang="zh-CN" dirty="0" err="1"/>
              <a:t>xxx.conf</a:t>
            </a:r>
            <a:r>
              <a:rPr lang="zh-CN" altLang="en-US" dirty="0"/>
              <a:t>来指定使用的</a:t>
            </a:r>
            <a:r>
              <a:rPr lang="en-US" altLang="zh-CN" dirty="0" err="1"/>
              <a:t>Kconfig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如果想要永久性地给</a:t>
            </a:r>
            <a:r>
              <a:rPr lang="en-US" altLang="zh-CN" dirty="0"/>
              <a:t>west</a:t>
            </a:r>
            <a:r>
              <a:rPr lang="zh-CN" altLang="en-US" dirty="0"/>
              <a:t>传递参数，需要使用</a:t>
            </a:r>
            <a:r>
              <a:rPr lang="en-US" altLang="zh-CN" dirty="0"/>
              <a:t>west config </a:t>
            </a:r>
            <a:r>
              <a:rPr lang="en-US" altLang="zh-CN" dirty="0" err="1"/>
              <a:t>build.cmake-args</a:t>
            </a:r>
            <a:r>
              <a:rPr lang="zh-CN" altLang="en-US" dirty="0"/>
              <a:t>设定一些参数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west config </a:t>
            </a:r>
            <a:r>
              <a:rPr lang="en-US" altLang="zh-CN" dirty="0" err="1"/>
              <a:t>build.cmake-args</a:t>
            </a:r>
            <a:r>
              <a:rPr lang="en-US" altLang="zh-CN" dirty="0"/>
              <a:t> -- -DCMAKE_VERBOSE_MAKEFILE=ON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west config </a:t>
            </a:r>
            <a:r>
              <a:rPr lang="en-US" altLang="zh-CN" dirty="0" err="1"/>
              <a:t>build.cmake-args</a:t>
            </a:r>
            <a:r>
              <a:rPr lang="en-US" altLang="zh-CN" dirty="0"/>
              <a:t> -- -DCMAKE_EXPORT_COMPILE_COMMANDS=ON</a:t>
            </a:r>
            <a:br>
              <a:rPr lang="en-US" altLang="zh-CN" dirty="0"/>
            </a:br>
            <a:r>
              <a:rPr lang="en-US" altLang="zh-CN" dirty="0"/>
              <a:t>( </a:t>
            </a:r>
            <a:r>
              <a:rPr lang="fr-FR" altLang="zh-CN" dirty="0">
                <a:hlinkClick r:id="rId2"/>
              </a:rPr>
              <a:t>CMAKE_EXPORT_COMPILE_COMMANDS — CMake 3.24.2 Documentation</a:t>
            </a:r>
            <a:r>
              <a:rPr lang="en-US" altLang="zh-C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4295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Build</a:t>
            </a:r>
            <a:endParaRPr lang="zh-CN" altLang="en-US" sz="3200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F745736-72BE-081E-EF56-B1451D84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2420"/>
              </p:ext>
            </p:extLst>
          </p:nvPr>
        </p:nvGraphicFramePr>
        <p:xfrm>
          <a:off x="1015299" y="1251293"/>
          <a:ext cx="1107392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041">
                  <a:extLst>
                    <a:ext uri="{9D8B030D-6E8A-4147-A177-3AD203B41FA5}">
                      <a16:colId xmlns:a16="http://schemas.microsoft.com/office/drawing/2014/main" val="1796938906"/>
                    </a:ext>
                  </a:extLst>
                </a:gridCol>
                <a:gridCol w="8973879">
                  <a:extLst>
                    <a:ext uri="{9D8B030D-6E8A-4147-A177-3AD203B41FA5}">
                      <a16:colId xmlns:a16="http://schemas.microsoft.com/office/drawing/2014/main" val="2476858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build.board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String. If given, this the board used by </a:t>
                      </a:r>
                      <a:r>
                        <a:rPr lang="en-US" b="1" u="none" strike="noStrike" dirty="0">
                          <a:effectLst/>
                        </a:rPr>
                        <a:t>west build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when --board is not given and BOARD is unset in the environment.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52472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build.board_warn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Boolean, default true. If false, disables warnings when west build can’t figure out the target board.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97045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build.cmake-args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String. If present, the value will be split according to shell rules and passed to </a:t>
                      </a:r>
                      <a:r>
                        <a:rPr lang="en-US" dirty="0" err="1">
                          <a:effectLst/>
                        </a:rPr>
                        <a:t>CMake</a:t>
                      </a:r>
                      <a:r>
                        <a:rPr lang="en-US" dirty="0">
                          <a:effectLst/>
                        </a:rPr>
                        <a:t> whenever a new build system is generated.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63118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build.dir-fmt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String, default build. The build folder format string, used by west whenever it needs to create or locate a build folder. The currently available arguments are:</a:t>
                      </a:r>
                    </a:p>
                    <a:p>
                      <a:pPr lvl="1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board: The board name</a:t>
                      </a:r>
                    </a:p>
                    <a:p>
                      <a:pPr lvl="1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effectLst/>
                        </a:rPr>
                        <a:t>source_dir</a:t>
                      </a:r>
                      <a:r>
                        <a:rPr lang="en-US" dirty="0">
                          <a:effectLst/>
                        </a:rPr>
                        <a:t>: The relative path from the current working directory to the source directory. If the current working directory is inside the source directory this will be set to an empty string.</a:t>
                      </a:r>
                    </a:p>
                    <a:p>
                      <a:pPr lvl="1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app: The name of the source directory.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6325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build.generator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String, default Ninja. The </a:t>
                      </a:r>
                      <a:r>
                        <a:rPr lang="en-US" u="none" strike="noStrike" dirty="0" err="1">
                          <a:effectLst/>
                          <a:hlinkClick r:id="rId2"/>
                        </a:rPr>
                        <a:t>CMake</a:t>
                      </a:r>
                      <a:r>
                        <a:rPr lang="en-US" u="none" strike="noStrike" dirty="0">
                          <a:effectLst/>
                          <a:hlinkClick r:id="rId2"/>
                        </a:rPr>
                        <a:t> Generator</a:t>
                      </a:r>
                      <a:r>
                        <a:rPr lang="en-US" dirty="0">
                          <a:effectLst/>
                        </a:rPr>
                        <a:t> to use to create a build system. 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413739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Build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97D44-2C7A-DE3B-F746-A4E1E060D05C}"/>
              </a:ext>
            </a:extLst>
          </p:cNvPr>
          <p:cNvSpPr txBox="1"/>
          <p:nvPr/>
        </p:nvSpPr>
        <p:spPr>
          <a:xfrm>
            <a:off x="1015299" y="990881"/>
            <a:ext cx="7877478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前文介绍的</a:t>
            </a:r>
            <a:r>
              <a:rPr lang="en-US" altLang="zh-CN" dirty="0" err="1"/>
              <a:t>cmd</a:t>
            </a:r>
            <a:r>
              <a:rPr lang="zh-CN" altLang="en-US" dirty="0"/>
              <a:t>其实只是在用命令行的方式把参数写入</a:t>
            </a:r>
            <a:r>
              <a:rPr lang="en-US" altLang="zh-CN" dirty="0"/>
              <a:t>.west/config</a:t>
            </a:r>
            <a:r>
              <a:rPr lang="zh-CN" altLang="en-US" dirty="0"/>
              <a:t>文件：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660F77-EA5D-093E-2515-3A08209F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70" y="1575656"/>
            <a:ext cx="3971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9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7087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Introduction to </a:t>
            </a:r>
            <a:r>
              <a:rPr lang="en-US" altLang="zh-CN" sz="3200" dirty="0" err="1"/>
              <a:t>devicetree</a:t>
            </a:r>
            <a:r>
              <a:rPr lang="en-US" altLang="zh-CN" sz="3200" dirty="0"/>
              <a:t> )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97D44-2C7A-DE3B-F746-A4E1E060D05C}"/>
              </a:ext>
            </a:extLst>
          </p:cNvPr>
          <p:cNvSpPr txBox="1"/>
          <p:nvPr/>
        </p:nvSpPr>
        <p:spPr>
          <a:xfrm>
            <a:off x="1015300" y="990881"/>
            <a:ext cx="1016140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A 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 is a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system-ui"/>
              </a:rPr>
              <a:t>hierarchical data structure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primarily used to describe hardware.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Zephyr uses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 in two main ways: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to describe hardware to the 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system-ui"/>
                <a:hlinkClick r:id="rId2"/>
              </a:rPr>
              <a:t>Device Driver Model</a:t>
            </a:r>
            <a:endParaRPr lang="en-US" altLang="zh-CN" b="0" i="0" dirty="0">
              <a:solidFill>
                <a:srgbClr val="404040"/>
              </a:solidFill>
              <a:effectLst/>
              <a:latin typeface="system-u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to provide that hardware’s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system-ui"/>
              </a:rPr>
              <a:t>initial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i="0" dirty="0">
                <a:solidFill>
                  <a:srgbClr val="404040"/>
                </a:solidFill>
                <a:effectLst/>
                <a:latin typeface="system-ui"/>
              </a:rPr>
              <a:t>There are two types of </a:t>
            </a:r>
            <a:r>
              <a:rPr lang="en-US" altLang="zh-CN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system-ui"/>
              </a:rPr>
              <a:t> input files: 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system-ui"/>
              </a:rPr>
              <a:t> sources 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system-ui"/>
              </a:rPr>
              <a:t>and 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system-ui"/>
              </a:rPr>
              <a:t> bindings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system-ui"/>
              </a:rPr>
              <a:t>. The sources contain the </a:t>
            </a:r>
            <a:r>
              <a:rPr lang="en-US" altLang="zh-CN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system-ui"/>
              </a:rPr>
              <a:t> itself. The bindings describe its contents, including data types. The build system uses </a:t>
            </a:r>
            <a:r>
              <a:rPr lang="en-US" altLang="zh-CN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system-ui"/>
              </a:rPr>
              <a:t> sources and bindings to produce a generated C header. The generated header’s contents are abstracted by the </a:t>
            </a:r>
            <a:r>
              <a:rPr lang="en-US" altLang="zh-CN" i="0" dirty="0" err="1">
                <a:solidFill>
                  <a:srgbClr val="404040"/>
                </a:solidFill>
                <a:effectLst/>
                <a:latin typeface="system-ui"/>
              </a:rPr>
              <a:t>devicetree.h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system-ui"/>
              </a:rPr>
              <a:t> API, which you can use to get information from your </a:t>
            </a:r>
            <a:r>
              <a:rPr lang="en-US" altLang="zh-CN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system-ui"/>
              </a:rPr>
              <a:t>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190003-0490-DF39-B079-5CE8B23529D1}"/>
              </a:ext>
            </a:extLst>
          </p:cNvPr>
          <p:cNvGrpSpPr/>
          <p:nvPr/>
        </p:nvGrpSpPr>
        <p:grpSpPr>
          <a:xfrm>
            <a:off x="1765738" y="4950372"/>
            <a:ext cx="8660523" cy="1567118"/>
            <a:chOff x="1765738" y="4950372"/>
            <a:chExt cx="8660523" cy="156711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99230BA-EFE6-B99B-9683-54DD1D032DD5}"/>
                </a:ext>
              </a:extLst>
            </p:cNvPr>
            <p:cNvSpPr/>
            <p:nvPr/>
          </p:nvSpPr>
          <p:spPr>
            <a:xfrm>
              <a:off x="1765738" y="4950372"/>
              <a:ext cx="2282847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Devicetree</a:t>
              </a:r>
              <a:r>
                <a:rPr lang="en-US" altLang="zh-CN" dirty="0"/>
                <a:t> sources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E9F2D7E-156B-70AF-2B65-5E2DCAF8398E}"/>
                </a:ext>
              </a:extLst>
            </p:cNvPr>
            <p:cNvSpPr/>
            <p:nvPr/>
          </p:nvSpPr>
          <p:spPr>
            <a:xfrm>
              <a:off x="1765738" y="6085490"/>
              <a:ext cx="2282847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Devicetree</a:t>
              </a:r>
              <a:r>
                <a:rPr lang="en-US" altLang="zh-CN" dirty="0"/>
                <a:t> bindings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D8CA961-36A1-5C91-BA2F-C5A6D47D8F26}"/>
                </a:ext>
              </a:extLst>
            </p:cNvPr>
            <p:cNvSpPr/>
            <p:nvPr/>
          </p:nvSpPr>
          <p:spPr>
            <a:xfrm>
              <a:off x="4954576" y="5517931"/>
              <a:ext cx="2282847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Devicetree</a:t>
              </a:r>
              <a:r>
                <a:rPr lang="en-US" altLang="zh-CN" dirty="0"/>
                <a:t> sources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5B6306-C498-F3AE-AB44-57DFD47CC0A9}"/>
                </a:ext>
              </a:extLst>
            </p:cNvPr>
            <p:cNvSpPr/>
            <p:nvPr/>
          </p:nvSpPr>
          <p:spPr>
            <a:xfrm>
              <a:off x="8143414" y="5517931"/>
              <a:ext cx="2282847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devicetree.h</a:t>
              </a:r>
              <a:endParaRPr lang="zh-CN" altLang="en-US" dirty="0"/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6C0BE449-062E-A0D1-1887-34412A74BD30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4048585" y="5166372"/>
              <a:ext cx="905991" cy="56755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74C6338A-5BE2-6C30-D8CC-2AC93C6FAC47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4048585" y="5733931"/>
              <a:ext cx="905991" cy="56755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D273DAE-8D10-2241-DF5A-71364535002B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7237423" y="5733931"/>
              <a:ext cx="9059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11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7087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Introduction to </a:t>
            </a:r>
            <a:r>
              <a:rPr lang="en-US" altLang="zh-CN" sz="3200" dirty="0" err="1"/>
              <a:t>devicetree</a:t>
            </a:r>
            <a:r>
              <a:rPr lang="en-US" altLang="zh-CN" sz="3200" dirty="0"/>
              <a:t> )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97D44-2C7A-DE3B-F746-A4E1E060D05C}"/>
              </a:ext>
            </a:extLst>
          </p:cNvPr>
          <p:cNvSpPr txBox="1"/>
          <p:nvPr/>
        </p:nvSpPr>
        <p:spPr>
          <a:xfrm>
            <a:off x="1015300" y="990881"/>
            <a:ext cx="1016140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The API itself is based on C macros. The macro names all start with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system-ui"/>
              </a:rPr>
              <a:t>DT_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Some information defined in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is available via CONFIG_ macros generated from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Kconfig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 This is often done for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backwards compatibility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, since Zephyr has used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Kconfig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for longer than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, and is still in the process of converting some information from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Kconfig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to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</a:t>
            </a:r>
            <a:endParaRPr lang="en-US" altLang="zh-CN" b="0" i="0" dirty="0">
              <a:solidFill>
                <a:srgbClr val="404040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22792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6107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Syntax and structure )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97D44-2C7A-DE3B-F746-A4E1E060D05C}"/>
              </a:ext>
            </a:extLst>
          </p:cNvPr>
          <p:cNvSpPr txBox="1"/>
          <p:nvPr/>
        </p:nvSpPr>
        <p:spPr>
          <a:xfrm>
            <a:off x="1015300" y="990881"/>
            <a:ext cx="10161402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As the name indicates, a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 is a tree. The human-readable text format for this tree is called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system-ui"/>
              </a:rPr>
              <a:t>DTS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 (for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 source), and is defined in the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system-ui"/>
              </a:rPr>
              <a:t>Devicetree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system-ui"/>
              </a:rPr>
              <a:t> specification.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/dts-v1/; line means the file’s contents are in version 1 of the DTS syntax, which has replaced a now-obsolete “version 0”.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The tree has three nodes: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A root node: 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A node named a-node( /a-node ), which is a child of the root node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A node named a-sub-node( /a-node/a-sub-node ), which is a child of a-node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E87784-E742-6E26-D90D-1A55A65F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11" y="1915492"/>
            <a:ext cx="4588062" cy="23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6107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Syntax and structure )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97D44-2C7A-DE3B-F746-A4E1E060D05C}"/>
              </a:ext>
            </a:extLst>
          </p:cNvPr>
          <p:cNvSpPr txBox="1"/>
          <p:nvPr/>
        </p:nvSpPr>
        <p:spPr>
          <a:xfrm>
            <a:off x="1015300" y="990881"/>
            <a:ext cx="1016140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nodes can also have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properties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 Properties are </a:t>
            </a:r>
            <a:r>
              <a:rPr lang="en-US" altLang="zh-CN" b="1" dirty="0">
                <a:solidFill>
                  <a:srgbClr val="404040"/>
                </a:solidFill>
                <a:latin typeface="system-ui"/>
              </a:rPr>
              <a:t>name/value pairs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. Property values can be any sequence of bytes. In some cases, the values are an array of what are called cells. A cell is just a 32-bit unsigned integer.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Node a-sub-node has a property named foo, whose value is a cell with value 3. The size and type of foo‘s value are implied by the enclosing angle brackets (&lt; and &gt;) in the </a:t>
            </a:r>
            <a:r>
              <a:rPr lang="en-US" altLang="zh-CN">
                <a:solidFill>
                  <a:srgbClr val="404040"/>
                </a:solidFill>
                <a:latin typeface="system-ui"/>
              </a:rPr>
              <a:t>DTS.</a:t>
            </a:r>
            <a:endParaRPr lang="en-US" altLang="zh-CN" dirty="0">
              <a:solidFill>
                <a:srgbClr val="404040"/>
              </a:solidFill>
              <a:latin typeface="system-u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E87784-E742-6E26-D90D-1A55A65F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63" y="1114603"/>
            <a:ext cx="4588062" cy="23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3650B-09B7-1F3B-A2EE-415D46D5E193}"/>
              </a:ext>
            </a:extLst>
          </p:cNvPr>
          <p:cNvSpPr txBox="1"/>
          <p:nvPr/>
        </p:nvSpPr>
        <p:spPr>
          <a:xfrm>
            <a:off x="1015299" y="466659"/>
            <a:ext cx="6107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Devicetree</a:t>
            </a:r>
            <a:r>
              <a:rPr lang="en-US" altLang="zh-CN" sz="3200" dirty="0"/>
              <a:t>( Syntax and structure )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97D44-2C7A-DE3B-F746-A4E1E060D05C}"/>
              </a:ext>
            </a:extLst>
          </p:cNvPr>
          <p:cNvSpPr txBox="1"/>
          <p:nvPr/>
        </p:nvSpPr>
        <p:spPr>
          <a:xfrm>
            <a:off x="1015300" y="990881"/>
            <a:ext cx="1016140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In practice, </a:t>
            </a:r>
            <a:r>
              <a:rPr lang="en-US" altLang="zh-CN" dirty="0" err="1">
                <a:solidFill>
                  <a:srgbClr val="404040"/>
                </a:solidFill>
                <a:latin typeface="system-ui"/>
              </a:rPr>
              <a:t>devicetree</a:t>
            </a:r>
            <a:r>
              <a:rPr lang="en-US" altLang="zh-CN" dirty="0">
                <a:solidFill>
                  <a:srgbClr val="404040"/>
                </a:solidFill>
                <a:latin typeface="system-ui"/>
              </a:rPr>
              <a:t> nodes usually correspond to some hardware, and the node hierarchy reflects the hardware’s physical layout.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04040"/>
                </a:solidFill>
                <a:latin typeface="system-ui"/>
              </a:rPr>
              <a:t>For example, let’s consider a board with three I2C peripherals connected to an I2C bus controller on an SoC, like this: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404040"/>
              </a:solidFill>
              <a:latin typeface="system-ui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AF3D25-9A74-1703-D25F-AC4BBB62BAF8}"/>
              </a:ext>
            </a:extLst>
          </p:cNvPr>
          <p:cNvGrpSpPr/>
          <p:nvPr/>
        </p:nvGrpSpPr>
        <p:grpSpPr>
          <a:xfrm>
            <a:off x="321615" y="3117745"/>
            <a:ext cx="5688199" cy="3174767"/>
            <a:chOff x="1040523" y="2799956"/>
            <a:chExt cx="5688199" cy="31747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51D6A7-6E78-7F2A-B39E-A38C9C8B53A5}"/>
                </a:ext>
              </a:extLst>
            </p:cNvPr>
            <p:cNvSpPr/>
            <p:nvPr/>
          </p:nvSpPr>
          <p:spPr>
            <a:xfrm>
              <a:off x="3134185" y="2799956"/>
              <a:ext cx="1500877" cy="317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/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9CA0C1-28D8-C15F-A180-E9E9E547590E}"/>
                </a:ext>
              </a:extLst>
            </p:cNvPr>
            <p:cNvSpPr/>
            <p:nvPr/>
          </p:nvSpPr>
          <p:spPr>
            <a:xfrm>
              <a:off x="3134184" y="3641967"/>
              <a:ext cx="1500877" cy="317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SoC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B20153-D781-8D0F-005B-DF176C6642AC}"/>
                </a:ext>
              </a:extLst>
            </p:cNvPr>
            <p:cNvSpPr/>
            <p:nvPr/>
          </p:nvSpPr>
          <p:spPr>
            <a:xfrm>
              <a:off x="2844097" y="4483978"/>
              <a:ext cx="2081049" cy="317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I2C Bus Controller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4A1BA52-6B46-E3CA-BA88-E7135FFEE865}"/>
                </a:ext>
              </a:extLst>
            </p:cNvPr>
            <p:cNvSpPr/>
            <p:nvPr/>
          </p:nvSpPr>
          <p:spPr>
            <a:xfrm>
              <a:off x="1040523" y="5656934"/>
              <a:ext cx="1753127" cy="317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I2C peripheral 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42CB30-0A3C-1F23-6A3E-16FC6BBBD84B}"/>
                </a:ext>
              </a:extLst>
            </p:cNvPr>
            <p:cNvSpPr/>
            <p:nvPr/>
          </p:nvSpPr>
          <p:spPr>
            <a:xfrm>
              <a:off x="3008059" y="5656934"/>
              <a:ext cx="1753127" cy="317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I2C peripheral 2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017EB63-DE12-AA6F-4388-FEE905803AF9}"/>
                </a:ext>
              </a:extLst>
            </p:cNvPr>
            <p:cNvSpPr/>
            <p:nvPr/>
          </p:nvSpPr>
          <p:spPr>
            <a:xfrm>
              <a:off x="4975595" y="5656934"/>
              <a:ext cx="1753127" cy="317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I2C peripheral 3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A33FD4F-0602-4668-230F-DBD6FF732407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 flipH="1">
              <a:off x="3884623" y="3117745"/>
              <a:ext cx="1" cy="524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82DED6B-F9C8-203B-D3AD-66A4D9DB11F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3884622" y="3959756"/>
              <a:ext cx="1" cy="524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48F1C4E-911B-86C8-DACD-3983C7F701D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5400000">
              <a:off x="2473272" y="4245583"/>
              <a:ext cx="855167" cy="196753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07BAEBBF-D17D-8E0B-CE0F-F32A22A7B2AE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rot="16200000" flipH="1">
              <a:off x="3457039" y="5229349"/>
              <a:ext cx="855167" cy="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0532789-7BA7-B257-C40D-96A7ABED2850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rot="16200000" flipH="1">
              <a:off x="4440807" y="4245581"/>
              <a:ext cx="855167" cy="1967537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B06E38A-4A8E-A76F-C5F9-D37961C57B55}"/>
              </a:ext>
            </a:extLst>
          </p:cNvPr>
          <p:cNvGrpSpPr/>
          <p:nvPr/>
        </p:nvGrpSpPr>
        <p:grpSpPr>
          <a:xfrm>
            <a:off x="6413443" y="2479357"/>
            <a:ext cx="5084874" cy="4120597"/>
            <a:chOff x="6413443" y="2479357"/>
            <a:chExt cx="5084874" cy="4120597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51F8EE3-2241-174A-BE0F-CFBFDA72E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3444" y="2479357"/>
              <a:ext cx="5084873" cy="4120597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D25AEE4-39EE-177F-A56A-E73BAF008718}"/>
                </a:ext>
              </a:extLst>
            </p:cNvPr>
            <p:cNvSpPr txBox="1"/>
            <p:nvPr/>
          </p:nvSpPr>
          <p:spPr>
            <a:xfrm>
              <a:off x="8652115" y="2656080"/>
              <a:ext cx="2793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0" dirty="0">
                  <a:solidFill>
                    <a:srgbClr val="404040"/>
                  </a:solidFill>
                  <a:effectLst/>
                  <a:latin typeface="system-ui"/>
                </a:rPr>
                <a:t>represents an I2C controller whose register map base address is 0x40003000.</a:t>
              </a:r>
              <a:endParaRPr lang="zh-CN" altLang="en-US" sz="1200" dirty="0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B556ED35-6706-BF41-D3DE-A1B3930A21B3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7920597" y="2886913"/>
              <a:ext cx="731518" cy="340985"/>
            </a:xfrm>
            <a:prstGeom prst="bentConnector3">
              <a:avLst>
                <a:gd name="adj1" fmla="val 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1EE7EDB-16F1-7D95-16A5-F1644334A281}"/>
                </a:ext>
              </a:extLst>
            </p:cNvPr>
            <p:cNvSpPr txBox="1"/>
            <p:nvPr/>
          </p:nvSpPr>
          <p:spPr>
            <a:xfrm>
              <a:off x="6413443" y="4021695"/>
              <a:ext cx="8008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0" dirty="0">
                  <a:solidFill>
                    <a:srgbClr val="404040"/>
                  </a:solidFill>
                  <a:effectLst/>
                  <a:latin typeface="system-ui"/>
                </a:rPr>
                <a:t>A I2C device named </a:t>
              </a:r>
              <a:r>
                <a:rPr lang="en-US" altLang="zh-CN" sz="1200" b="0" i="0" dirty="0" err="1">
                  <a:solidFill>
                    <a:srgbClr val="404040"/>
                  </a:solidFill>
                  <a:effectLst/>
                  <a:latin typeface="system-ui"/>
                </a:rPr>
                <a:t>ti_hdc</a:t>
              </a:r>
              <a:r>
                <a:rPr lang="en-US" altLang="zh-CN" sz="1200" b="0" i="0" dirty="0">
                  <a:solidFill>
                    <a:srgbClr val="404040"/>
                  </a:solidFill>
                  <a:effectLst/>
                  <a:latin typeface="system-ui"/>
                </a:rPr>
                <a:t> has I2C address 0x43.</a:t>
              </a:r>
              <a:endParaRPr lang="zh-CN" altLang="en-US" sz="12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F31118A-B812-73D4-3E8E-47E7C80F6939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H="1">
              <a:off x="7214301" y="4714192"/>
              <a:ext cx="77717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53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1776</Words>
  <Application>Microsoft Office PowerPoint</Application>
  <PresentationFormat>宽屏</PresentationFormat>
  <Paragraphs>180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system-ui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忘 语</dc:creator>
  <cp:lastModifiedBy>忘 语</cp:lastModifiedBy>
  <cp:revision>237</cp:revision>
  <dcterms:created xsi:type="dcterms:W3CDTF">2022-10-04T07:48:12Z</dcterms:created>
  <dcterms:modified xsi:type="dcterms:W3CDTF">2022-10-05T12:55:48Z</dcterms:modified>
</cp:coreProperties>
</file>