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1" r:id="rId16"/>
    <p:sldId id="270" r:id="rId17"/>
    <p:sldId id="271" r:id="rId18"/>
    <p:sldId id="272" r:id="rId19"/>
    <p:sldId id="273" r:id="rId20"/>
    <p:sldId id="287" r:id="rId21"/>
    <p:sldId id="274" r:id="rId22"/>
    <p:sldId id="289" r:id="rId23"/>
    <p:sldId id="275" r:id="rId24"/>
    <p:sldId id="284" r:id="rId25"/>
    <p:sldId id="276" r:id="rId26"/>
    <p:sldId id="290"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41881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37366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189043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37526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24824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56892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56933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792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3585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16720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2018/6/6</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55197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AC7B2A-62AE-47BB-888A-77A2081D8A60}" type="datetimeFigureOut">
              <a:rPr lang="zh-CN" altLang="en-US" smtClean="0"/>
              <a:t>2018/6/6</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42074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261864D-2F06-4BAD-9215-5BCFDE060344}"/>
              </a:ext>
            </a:extLst>
          </p:cNvPr>
          <p:cNvSpPr txBox="1"/>
          <p:nvPr/>
        </p:nvSpPr>
        <p:spPr>
          <a:xfrm>
            <a:off x="9254005" y="3429000"/>
            <a:ext cx="3080668" cy="1938992"/>
          </a:xfrm>
          <a:prstGeom prst="rect">
            <a:avLst/>
          </a:prstGeom>
          <a:noFill/>
          <a:ln w="9525">
            <a:noFill/>
            <a:miter/>
          </a:ln>
        </p:spPr>
        <p:txBody>
          <a:bodyPr wrap="square" anchor="t">
            <a:spAutoFit/>
            <a:scene3d>
              <a:camera prst="orthographicFront"/>
              <a:lightRig rig="soft" dir="t">
                <a:rot lat="0" lon="0" rev="15600000"/>
              </a:lightRig>
            </a:scene3d>
            <a:sp3d extrusionH="57150" prstMaterial="softEdge">
              <a:bevelT w="25400" h="38100"/>
            </a:sp3d>
          </a:bodyPr>
          <a:lstStyle/>
          <a:p>
            <a:pPr lvl="0"/>
            <a:r>
              <a:rPr lang="zh-CN" altLang="en-US" sz="2000" b="1" spc="-100" dirty="0">
                <a:latin typeface="+mn-ea"/>
                <a:cs typeface="+mj-cs"/>
              </a:rPr>
              <a:t>专   业        软件工程</a:t>
            </a:r>
            <a:endParaRPr lang="en-US" altLang="zh-CN" sz="2000" b="1" spc="-100" dirty="0">
              <a:latin typeface="+mn-ea"/>
              <a:cs typeface="+mj-cs"/>
            </a:endParaRPr>
          </a:p>
          <a:p>
            <a:pPr lvl="0"/>
            <a:r>
              <a:rPr lang="zh-CN" altLang="en-US" sz="2000" b="1" spc="-100" dirty="0">
                <a:latin typeface="+mn-ea"/>
                <a:cs typeface="+mj-cs"/>
              </a:rPr>
              <a:t>学   号        </a:t>
            </a:r>
            <a:r>
              <a:rPr lang="en-US" altLang="zh-CN" sz="2000" b="1" spc="-100" dirty="0">
                <a:latin typeface="+mn-ea"/>
                <a:cs typeface="+mj-cs"/>
              </a:rPr>
              <a:t>16721600</a:t>
            </a:r>
          </a:p>
          <a:p>
            <a:pPr lvl="0"/>
            <a:r>
              <a:rPr lang="zh-CN" altLang="en-US" sz="2000" b="1" spc="-100" dirty="0">
                <a:latin typeface="+mn-ea"/>
                <a:cs typeface="+mj-cs"/>
              </a:rPr>
              <a:t>姓   名        王文斌                  </a:t>
            </a:r>
          </a:p>
          <a:p>
            <a:pPr lvl="0"/>
            <a:r>
              <a:rPr lang="zh-CN" altLang="en-US" sz="2000" b="1" spc="-100" dirty="0">
                <a:latin typeface="+mn-ea"/>
                <a:cs typeface="+mj-cs"/>
              </a:rPr>
              <a:t>导</a:t>
            </a:r>
            <a:r>
              <a:rPr lang="en-US" altLang="zh-CN" sz="2000" b="1" spc="-100" dirty="0">
                <a:latin typeface="+mn-ea"/>
                <a:cs typeface="+mj-cs"/>
              </a:rPr>
              <a:t>	 </a:t>
            </a:r>
            <a:r>
              <a:rPr lang="zh-CN" altLang="en-US" sz="2000" b="1" spc="-100" dirty="0">
                <a:latin typeface="+mn-ea"/>
                <a:cs typeface="+mj-cs"/>
              </a:rPr>
              <a:t>师        王宜敏</a:t>
            </a:r>
            <a:endParaRPr lang="en-US" altLang="zh-CN" sz="2000" b="1" spc="-100" dirty="0">
              <a:latin typeface="+mn-ea"/>
              <a:cs typeface="+mj-cs"/>
            </a:endParaRPr>
          </a:p>
          <a:p>
            <a:pPr lvl="0"/>
            <a:endParaRPr lang="zh-CN" altLang="en-US" sz="2000" b="1" spc="-100" dirty="0">
              <a:latin typeface="+mn-ea"/>
              <a:cs typeface="+mj-cs"/>
            </a:endParaRPr>
          </a:p>
          <a:p>
            <a:pPr lvl="0"/>
            <a:r>
              <a:rPr lang="en-US" altLang="zh-CN" sz="2000" b="1" spc="-100" dirty="0">
                <a:latin typeface="+mn-ea"/>
                <a:cs typeface="+mj-cs"/>
              </a:rPr>
              <a:t>			</a:t>
            </a:r>
            <a:r>
              <a:rPr lang="zh-CN" altLang="en-US" sz="2000" b="1" spc="-100" dirty="0">
                <a:latin typeface="+mn-ea"/>
                <a:cs typeface="+mj-cs"/>
              </a:rPr>
              <a:t>201</a:t>
            </a:r>
            <a:r>
              <a:rPr lang="en-US" altLang="zh-CN" sz="2000" b="1" spc="-100" dirty="0">
                <a:latin typeface="+mn-ea"/>
                <a:cs typeface="+mj-cs"/>
              </a:rPr>
              <a:t>8</a:t>
            </a:r>
            <a:r>
              <a:rPr lang="zh-CN" altLang="en-US" sz="2000" b="1" spc="-100" dirty="0">
                <a:latin typeface="+mn-ea"/>
                <a:cs typeface="+mj-cs"/>
              </a:rPr>
              <a:t>年</a:t>
            </a:r>
            <a:r>
              <a:rPr lang="en-US" altLang="zh-CN" sz="2000" b="1" spc="-100" dirty="0">
                <a:latin typeface="+mn-ea"/>
                <a:cs typeface="+mj-cs"/>
              </a:rPr>
              <a:t>6</a:t>
            </a:r>
            <a:r>
              <a:rPr lang="zh-CN" altLang="en-US" sz="2000" b="1" spc="-100" dirty="0">
                <a:latin typeface="+mn-ea"/>
                <a:cs typeface="+mj-cs"/>
              </a:rPr>
              <a:t>月</a:t>
            </a:r>
            <a:r>
              <a:rPr lang="en-US" altLang="zh-CN" sz="2000" b="1" spc="-100" dirty="0">
                <a:latin typeface="+mn-ea"/>
                <a:cs typeface="+mj-cs"/>
              </a:rPr>
              <a:t>8</a:t>
            </a:r>
            <a:r>
              <a:rPr lang="zh-CN" altLang="en-US" sz="2000" b="1" spc="-100" dirty="0">
                <a:latin typeface="+mn-ea"/>
                <a:cs typeface="+mj-cs"/>
              </a:rPr>
              <a:t>日</a:t>
            </a:r>
          </a:p>
        </p:txBody>
      </p:sp>
      <p:sp>
        <p:nvSpPr>
          <p:cNvPr id="5" name="标题 1">
            <a:extLst>
              <a:ext uri="{FF2B5EF4-FFF2-40B4-BE49-F238E27FC236}">
                <a16:creationId xmlns:a16="http://schemas.microsoft.com/office/drawing/2014/main" id="{7D822D3D-7723-4438-BCF7-93A8B4F0BD59}"/>
              </a:ext>
            </a:extLst>
          </p:cNvPr>
          <p:cNvSpPr txBox="1">
            <a:spLocks/>
          </p:cNvSpPr>
          <p:nvPr/>
        </p:nvSpPr>
        <p:spPr>
          <a:xfrm>
            <a:off x="606427" y="1788368"/>
            <a:ext cx="7828446" cy="26623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pPr algn="ctr"/>
            <a:r>
              <a:rPr lang="zh-CN" altLang="en-US" dirty="0"/>
              <a:t>脑神经图像数据的</a:t>
            </a:r>
            <a:endParaRPr lang="en-US" altLang="zh-CN" dirty="0"/>
          </a:p>
          <a:p>
            <a:pPr algn="ctr"/>
            <a:r>
              <a:rPr lang="zh-CN" altLang="en-US" dirty="0"/>
              <a:t>可视分 析与交互处理</a:t>
            </a:r>
          </a:p>
        </p:txBody>
      </p:sp>
      <p:pic>
        <p:nvPicPr>
          <p:cNvPr id="8" name="图片 7">
            <a:extLst>
              <a:ext uri="{FF2B5EF4-FFF2-40B4-BE49-F238E27FC236}">
                <a16:creationId xmlns:a16="http://schemas.microsoft.com/office/drawing/2014/main" id="{D5A54B8D-DC89-4435-9287-33A6B9530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105248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FDC89-6056-4762-961E-3DD8E4D731C0}"/>
              </a:ext>
            </a:extLst>
          </p:cNvPr>
          <p:cNvSpPr>
            <a:spLocks noGrp="1"/>
          </p:cNvSpPr>
          <p:nvPr>
            <p:ph type="title"/>
          </p:nvPr>
        </p:nvSpPr>
        <p:spPr/>
        <p:txBody>
          <a:bodyPr>
            <a:normAutofit/>
          </a:bodyPr>
          <a:lstStyle/>
          <a:p>
            <a:r>
              <a:rPr lang="zh-CN" altLang="en-US" sz="4000" dirty="0"/>
              <a:t>基于虚拟现实的显示与交互系统</a:t>
            </a:r>
          </a:p>
        </p:txBody>
      </p:sp>
      <p:sp>
        <p:nvSpPr>
          <p:cNvPr id="3" name="内容占位符 2">
            <a:extLst>
              <a:ext uri="{FF2B5EF4-FFF2-40B4-BE49-F238E27FC236}">
                <a16:creationId xmlns:a16="http://schemas.microsoft.com/office/drawing/2014/main" id="{B09F6BA4-3C13-49AC-8F80-83C10CC578D9}"/>
              </a:ext>
            </a:extLst>
          </p:cNvPr>
          <p:cNvSpPr>
            <a:spLocks noGrp="1"/>
          </p:cNvSpPr>
          <p:nvPr>
            <p:ph idx="1"/>
          </p:nvPr>
        </p:nvSpPr>
        <p:spPr>
          <a:xfrm>
            <a:off x="3869268" y="864108"/>
            <a:ext cx="7315200" cy="5120640"/>
          </a:xfrm>
        </p:spPr>
        <p:txBody>
          <a:bodyPr/>
          <a:lstStyle/>
          <a:p>
            <a:pPr marL="0" indent="0">
              <a:buNone/>
            </a:pPr>
            <a:r>
              <a:rPr lang="zh-CN" altLang="en-US" sz="3600" dirty="0"/>
              <a:t>系统设计</a:t>
            </a:r>
            <a:endParaRPr lang="en-US" altLang="zh-CN" sz="3600" dirty="0"/>
          </a:p>
          <a:p>
            <a:endParaRPr lang="en-US" altLang="zh-CN" sz="4000" dirty="0"/>
          </a:p>
          <a:p>
            <a:endParaRPr lang="en-US" altLang="zh-CN" sz="4000" dirty="0"/>
          </a:p>
          <a:p>
            <a:pPr marL="3657600" lvl="8" indent="0">
              <a:buNone/>
            </a:pPr>
            <a:r>
              <a:rPr lang="zh-CN" altLang="en-US" sz="3600" dirty="0"/>
              <a:t>系统展示</a:t>
            </a:r>
          </a:p>
        </p:txBody>
      </p:sp>
      <p:pic>
        <p:nvPicPr>
          <p:cNvPr id="4" name="图片 3">
            <a:extLst>
              <a:ext uri="{FF2B5EF4-FFF2-40B4-BE49-F238E27FC236}">
                <a16:creationId xmlns:a16="http://schemas.microsoft.com/office/drawing/2014/main" id="{A1BED904-DA40-4B0F-BF9C-BC658FF84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21506" name="Picture 2" descr="âicon system designâçå¾çæç´¢ç»æ">
            <a:extLst>
              <a:ext uri="{FF2B5EF4-FFF2-40B4-BE49-F238E27FC236}">
                <a16:creationId xmlns:a16="http://schemas.microsoft.com/office/drawing/2014/main" id="{B762DB65-5805-4C88-AE43-129918E18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718" y="709829"/>
            <a:ext cx="2251861" cy="2251861"/>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âicon VRâçå¾çæç´¢ç»æ">
            <a:extLst>
              <a:ext uri="{FF2B5EF4-FFF2-40B4-BE49-F238E27FC236}">
                <a16:creationId xmlns:a16="http://schemas.microsoft.com/office/drawing/2014/main" id="{B53A30A1-83E6-4C71-B0C6-12FD09E55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3289" y="3424428"/>
            <a:ext cx="2863332" cy="286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0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C40A0-0A71-4C5F-9A00-31991D091499}"/>
              </a:ext>
            </a:extLst>
          </p:cNvPr>
          <p:cNvSpPr>
            <a:spLocks noGrp="1"/>
          </p:cNvSpPr>
          <p:nvPr>
            <p:ph type="title"/>
          </p:nvPr>
        </p:nvSpPr>
        <p:spPr/>
        <p:txBody>
          <a:bodyPr/>
          <a:lstStyle/>
          <a:p>
            <a:r>
              <a:rPr lang="zh-CN" altLang="en-US" dirty="0"/>
              <a:t>系统设计目标</a:t>
            </a:r>
          </a:p>
        </p:txBody>
      </p:sp>
      <p:sp>
        <p:nvSpPr>
          <p:cNvPr id="3" name="内容占位符 2">
            <a:extLst>
              <a:ext uri="{FF2B5EF4-FFF2-40B4-BE49-F238E27FC236}">
                <a16:creationId xmlns:a16="http://schemas.microsoft.com/office/drawing/2014/main" id="{15B2BD14-02F8-4C8B-A775-C24D96E366C9}"/>
              </a:ext>
            </a:extLst>
          </p:cNvPr>
          <p:cNvSpPr>
            <a:spLocks noGrp="1"/>
          </p:cNvSpPr>
          <p:nvPr>
            <p:ph idx="1"/>
          </p:nvPr>
        </p:nvSpPr>
        <p:spPr>
          <a:xfrm>
            <a:off x="3869268" y="864108"/>
            <a:ext cx="7315200" cy="5120640"/>
          </a:xfrm>
        </p:spPr>
        <p:txBody>
          <a:bodyPr>
            <a:normAutofit/>
          </a:bodyPr>
          <a:lstStyle/>
          <a:p>
            <a:pPr marL="457200" indent="-457200">
              <a:buFont typeface="+mj-lt"/>
              <a:buAutoNum type="arabicPeriod"/>
            </a:pPr>
            <a:r>
              <a:rPr lang="zh-CN" altLang="en-US" dirty="0"/>
              <a:t>为 </a:t>
            </a:r>
            <a:r>
              <a:rPr lang="en-US" altLang="zh-CN" dirty="0" err="1"/>
              <a:t>Vaa</a:t>
            </a:r>
            <a:r>
              <a:rPr lang="en-US" altLang="zh-CN" dirty="0">
                <a:latin typeface="Bahnschrift" panose="020B0502040204020203" pitchFamily="34" charset="0"/>
              </a:rPr>
              <a:t> 3D</a:t>
            </a:r>
            <a:r>
              <a:rPr lang="en-US" altLang="zh-CN" dirty="0"/>
              <a:t> </a:t>
            </a:r>
            <a:r>
              <a:rPr lang="zh-CN" altLang="en-US" dirty="0"/>
              <a:t>平台引入新型的显示方式。</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dirty="0"/>
              <a:t>在</a:t>
            </a:r>
            <a:r>
              <a:rPr lang="en-US" altLang="zh-CN" dirty="0"/>
              <a:t>VR</a:t>
            </a:r>
            <a:r>
              <a:rPr lang="zh-CN" altLang="en-US" dirty="0"/>
              <a:t>中直接对 </a:t>
            </a:r>
            <a:r>
              <a:rPr lang="en-US" altLang="zh-CN" dirty="0">
                <a:latin typeface="Bahnschrift" panose="020B0502040204020203" pitchFamily="34" charset="0"/>
              </a:rPr>
              <a:t>3D</a:t>
            </a:r>
            <a:r>
              <a:rPr lang="en-US" altLang="zh-CN" dirty="0"/>
              <a:t> </a:t>
            </a:r>
            <a:r>
              <a:rPr lang="zh-CN" altLang="en-US" dirty="0"/>
              <a:t>图像进行各种直观交互操作。</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dirty="0"/>
              <a:t>在</a:t>
            </a:r>
            <a:r>
              <a:rPr lang="en-US" altLang="zh-CN" dirty="0"/>
              <a:t>VR</a:t>
            </a:r>
            <a:r>
              <a:rPr lang="zh-CN" altLang="en-US" dirty="0"/>
              <a:t>中引入新型的交互方式。</a:t>
            </a:r>
          </a:p>
          <a:p>
            <a:endParaRPr lang="zh-CN" altLang="en-US" dirty="0"/>
          </a:p>
        </p:txBody>
      </p:sp>
      <p:pic>
        <p:nvPicPr>
          <p:cNvPr id="4" name="图片 3">
            <a:extLst>
              <a:ext uri="{FF2B5EF4-FFF2-40B4-BE49-F238E27FC236}">
                <a16:creationId xmlns:a16="http://schemas.microsoft.com/office/drawing/2014/main" id="{C6B4303E-F40F-4293-8313-F95685B6D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20484" name="Picture 4" descr="âdesign targetâçå¾çæç´¢ç»æ">
            <a:extLst>
              <a:ext uri="{FF2B5EF4-FFF2-40B4-BE49-F238E27FC236}">
                <a16:creationId xmlns:a16="http://schemas.microsoft.com/office/drawing/2014/main" id="{C6767DCE-1455-4AB5-9863-9984DAA1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509" y="3315089"/>
            <a:ext cx="47625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45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524E4-74FD-4AEC-B189-AD2417ED8A94}"/>
              </a:ext>
            </a:extLst>
          </p:cNvPr>
          <p:cNvSpPr>
            <a:spLocks noGrp="1"/>
          </p:cNvSpPr>
          <p:nvPr>
            <p:ph type="title"/>
          </p:nvPr>
        </p:nvSpPr>
        <p:spPr/>
        <p:txBody>
          <a:bodyPr/>
          <a:lstStyle/>
          <a:p>
            <a:r>
              <a:rPr lang="zh-CN" altLang="en-US" dirty="0"/>
              <a:t>系统设计架构</a:t>
            </a:r>
          </a:p>
        </p:txBody>
      </p:sp>
      <p:sp>
        <p:nvSpPr>
          <p:cNvPr id="5" name="文本占位符 4">
            <a:extLst>
              <a:ext uri="{FF2B5EF4-FFF2-40B4-BE49-F238E27FC236}">
                <a16:creationId xmlns:a16="http://schemas.microsoft.com/office/drawing/2014/main" id="{C96B3694-6B96-48A8-89E9-105258575788}"/>
              </a:ext>
            </a:extLst>
          </p:cNvPr>
          <p:cNvSpPr>
            <a:spLocks noGrp="1"/>
          </p:cNvSpPr>
          <p:nvPr>
            <p:ph type="body" sz="half" idx="2"/>
          </p:nvPr>
        </p:nvSpPr>
        <p:spPr/>
        <p:txBody>
          <a:bodyPr/>
          <a:lstStyle/>
          <a:p>
            <a:endParaRPr lang="zh-CN" altLang="en-US"/>
          </a:p>
        </p:txBody>
      </p:sp>
      <p:grpSp>
        <p:nvGrpSpPr>
          <p:cNvPr id="6" name="组合 5">
            <a:extLst>
              <a:ext uri="{FF2B5EF4-FFF2-40B4-BE49-F238E27FC236}">
                <a16:creationId xmlns:a16="http://schemas.microsoft.com/office/drawing/2014/main" id="{F1C543B8-2F7B-4500-8368-6A2C32E0B3EA}"/>
              </a:ext>
            </a:extLst>
          </p:cNvPr>
          <p:cNvGrpSpPr/>
          <p:nvPr/>
        </p:nvGrpSpPr>
        <p:grpSpPr>
          <a:xfrm>
            <a:off x="3416166" y="489383"/>
            <a:ext cx="8338685" cy="5445693"/>
            <a:chOff x="0" y="0"/>
            <a:chExt cx="7284720" cy="3985260"/>
          </a:xfrm>
        </p:grpSpPr>
        <p:grpSp>
          <p:nvGrpSpPr>
            <p:cNvPr id="7" name="组合 6">
              <a:extLst>
                <a:ext uri="{FF2B5EF4-FFF2-40B4-BE49-F238E27FC236}">
                  <a16:creationId xmlns:a16="http://schemas.microsoft.com/office/drawing/2014/main" id="{9632BA8C-DCFB-429A-8EEB-0EB03A32DFD5}"/>
                </a:ext>
              </a:extLst>
            </p:cNvPr>
            <p:cNvGrpSpPr/>
            <p:nvPr/>
          </p:nvGrpSpPr>
          <p:grpSpPr>
            <a:xfrm>
              <a:off x="0" y="0"/>
              <a:ext cx="7284720" cy="3985260"/>
              <a:chOff x="0" y="0"/>
              <a:chExt cx="7284720" cy="3985260"/>
            </a:xfrm>
          </p:grpSpPr>
          <p:grpSp>
            <p:nvGrpSpPr>
              <p:cNvPr id="9" name="组合 8">
                <a:extLst>
                  <a:ext uri="{FF2B5EF4-FFF2-40B4-BE49-F238E27FC236}">
                    <a16:creationId xmlns:a16="http://schemas.microsoft.com/office/drawing/2014/main" id="{FBA4114A-31DC-4E69-BCE8-2E02EFA12A5C}"/>
                  </a:ext>
                </a:extLst>
              </p:cNvPr>
              <p:cNvGrpSpPr/>
              <p:nvPr/>
            </p:nvGrpSpPr>
            <p:grpSpPr>
              <a:xfrm>
                <a:off x="0" y="0"/>
                <a:ext cx="7284720" cy="3985260"/>
                <a:chOff x="0" y="0"/>
                <a:chExt cx="7284720" cy="3985260"/>
              </a:xfrm>
            </p:grpSpPr>
            <p:grpSp>
              <p:nvGrpSpPr>
                <p:cNvPr id="11" name="组合 10">
                  <a:extLst>
                    <a:ext uri="{FF2B5EF4-FFF2-40B4-BE49-F238E27FC236}">
                      <a16:creationId xmlns:a16="http://schemas.microsoft.com/office/drawing/2014/main" id="{22733600-477B-4A01-8D54-E5A194FAF26B}"/>
                    </a:ext>
                  </a:extLst>
                </p:cNvPr>
                <p:cNvGrpSpPr/>
                <p:nvPr/>
              </p:nvGrpSpPr>
              <p:grpSpPr>
                <a:xfrm>
                  <a:off x="0" y="0"/>
                  <a:ext cx="7284720" cy="3985260"/>
                  <a:chOff x="0" y="0"/>
                  <a:chExt cx="7284720" cy="3985260"/>
                </a:xfrm>
              </p:grpSpPr>
              <p:grpSp>
                <p:nvGrpSpPr>
                  <p:cNvPr id="14" name="组合 13">
                    <a:extLst>
                      <a:ext uri="{FF2B5EF4-FFF2-40B4-BE49-F238E27FC236}">
                        <a16:creationId xmlns:a16="http://schemas.microsoft.com/office/drawing/2014/main" id="{114CB78C-FBC3-4CDD-9A2D-F014185D75C8}"/>
                      </a:ext>
                    </a:extLst>
                  </p:cNvPr>
                  <p:cNvGrpSpPr/>
                  <p:nvPr/>
                </p:nvGrpSpPr>
                <p:grpSpPr>
                  <a:xfrm>
                    <a:off x="2438400" y="0"/>
                    <a:ext cx="4846320" cy="3985260"/>
                    <a:chOff x="0" y="-187690"/>
                    <a:chExt cx="4785360" cy="5774234"/>
                  </a:xfrm>
                </p:grpSpPr>
                <p:sp>
                  <p:nvSpPr>
                    <p:cNvPr id="17" name="矩形 16">
                      <a:extLst>
                        <a:ext uri="{FF2B5EF4-FFF2-40B4-BE49-F238E27FC236}">
                          <a16:creationId xmlns:a16="http://schemas.microsoft.com/office/drawing/2014/main" id="{D2F45C1F-7575-496D-A0AA-885FD4763853}"/>
                        </a:ext>
                      </a:extLst>
                    </p:cNvPr>
                    <p:cNvSpPr/>
                    <p:nvPr/>
                  </p:nvSpPr>
                  <p:spPr>
                    <a:xfrm>
                      <a:off x="0" y="891540"/>
                      <a:ext cx="4785360" cy="368046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矩形 17">
                      <a:extLst>
                        <a:ext uri="{FF2B5EF4-FFF2-40B4-BE49-F238E27FC236}">
                          <a16:creationId xmlns:a16="http://schemas.microsoft.com/office/drawing/2014/main" id="{BB1537EC-17D4-47ED-817F-441F82F5C1B0}"/>
                        </a:ext>
                      </a:extLst>
                    </p:cNvPr>
                    <p:cNvSpPr/>
                    <p:nvPr/>
                  </p:nvSpPr>
                  <p:spPr>
                    <a:xfrm>
                      <a:off x="251460" y="-187690"/>
                      <a:ext cx="1455420" cy="65251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outerShdw blurRad="38100" dist="19050" dir="2700000" algn="tl">
                              <a:schemeClr val="dk1">
                                <a:alpha val="40000"/>
                              </a:schemeClr>
                            </a:outerShdw>
                          </a:effectLst>
                          <a:ea typeface="等线" panose="02010600030101010101" pitchFamily="2" charset="-122"/>
                          <a:cs typeface="Times New Roman" panose="02020603050405020304" pitchFamily="18" charset="0"/>
                        </a:rPr>
                        <a:t>用户</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B3E28D35-0B9A-454D-BB63-3DBD64CCFB10}"/>
                        </a:ext>
                      </a:extLst>
                    </p:cNvPr>
                    <p:cNvSpPr/>
                    <p:nvPr/>
                  </p:nvSpPr>
                  <p:spPr>
                    <a:xfrm>
                      <a:off x="388620" y="4968240"/>
                      <a:ext cx="2156460" cy="6183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600" b="1" kern="100">
                          <a:solidFill>
                            <a:srgbClr val="000000"/>
                          </a:solidFill>
                          <a:effectLst/>
                          <a:ea typeface="等线" panose="02010600030101010101" pitchFamily="2" charset="-122"/>
                          <a:cs typeface="Times New Roman" panose="02020603050405020304" pitchFamily="18" charset="0"/>
                        </a:rPr>
                        <a:t>Vaa3D</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1E5D2D68-43D1-48EF-BBCC-253952C538EA}"/>
                        </a:ext>
                      </a:extLst>
                    </p:cNvPr>
                    <p:cNvSpPr/>
                    <p:nvPr/>
                  </p:nvSpPr>
                  <p:spPr>
                    <a:xfrm>
                      <a:off x="350520" y="1196340"/>
                      <a:ext cx="424434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ea typeface="等线" panose="02010600030101010101" pitchFamily="2" charset="-122"/>
                          <a:cs typeface="Times New Roman" panose="02020603050405020304" pitchFamily="18" charset="0"/>
                        </a:rPr>
                        <a:t>图像</a:t>
                      </a:r>
                      <a:r>
                        <a:rPr lang="en-US" sz="1400" b="1" kern="100">
                          <a:solidFill>
                            <a:srgbClr val="000000"/>
                          </a:solidFill>
                          <a:effectLst/>
                          <a:ea typeface="等线" panose="02010600030101010101" pitchFamily="2" charset="-122"/>
                          <a:cs typeface="Times New Roman" panose="02020603050405020304" pitchFamily="18" charset="0"/>
                        </a:rPr>
                        <a:t>/SWC/marker</a:t>
                      </a:r>
                      <a:r>
                        <a:rPr lang="zh-CN" sz="1400" b="1" kern="100">
                          <a:solidFill>
                            <a:srgbClr val="000000"/>
                          </a:solidFill>
                          <a:effectLst/>
                          <a:ea typeface="等线" panose="02010600030101010101" pitchFamily="2" charset="-122"/>
                          <a:cs typeface="Times New Roman" panose="02020603050405020304" pitchFamily="18" charset="0"/>
                        </a:rPr>
                        <a:t>数据显示，手柄</a:t>
                      </a:r>
                      <a:r>
                        <a:rPr lang="en-US" sz="1400" b="1" kern="100">
                          <a:solidFill>
                            <a:srgbClr val="000000"/>
                          </a:solidFill>
                          <a:effectLst/>
                          <a:ea typeface="等线" panose="02010600030101010101" pitchFamily="2" charset="-122"/>
                          <a:cs typeface="Times New Roman" panose="02020603050405020304" pitchFamily="18" charset="0"/>
                        </a:rPr>
                        <a:t>UI</a:t>
                      </a:r>
                      <a:r>
                        <a:rPr lang="zh-CN" sz="1400" b="1" kern="100">
                          <a:solidFill>
                            <a:srgbClr val="000000"/>
                          </a:solidFill>
                          <a:effectLst/>
                          <a:ea typeface="等线" panose="02010600030101010101" pitchFamily="2" charset="-122"/>
                          <a:cs typeface="Times New Roman" panose="02020603050405020304" pitchFamily="18" charset="0"/>
                        </a:rPr>
                        <a:t>的显示</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136219D8-A565-4CB8-AE88-9AF1CA7D0EE1}"/>
                        </a:ext>
                      </a:extLst>
                    </p:cNvPr>
                    <p:cNvSpPr/>
                    <p:nvPr/>
                  </p:nvSpPr>
                  <p:spPr>
                    <a:xfrm>
                      <a:off x="365760" y="2225040"/>
                      <a:ext cx="4244340" cy="96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kern="100">
                          <a:solidFill>
                            <a:srgbClr val="000000"/>
                          </a:solidFill>
                          <a:effectLst/>
                          <a:ea typeface="等线" panose="02010600030101010101" pitchFamily="2" charset="-122"/>
                          <a:cs typeface="Times New Roman" panose="02020603050405020304" pitchFamily="18" charset="0"/>
                        </a:rPr>
                        <a:t>UI</a:t>
                      </a:r>
                      <a:r>
                        <a:rPr lang="zh-CN" sz="1400" b="1" kern="100">
                          <a:solidFill>
                            <a:srgbClr val="000000"/>
                          </a:solidFill>
                          <a:effectLst/>
                          <a:ea typeface="等线" panose="02010600030101010101" pitchFamily="2" charset="-122"/>
                          <a:cs typeface="Times New Roman" panose="02020603050405020304" pitchFamily="18" charset="0"/>
                        </a:rPr>
                        <a:t>管理，手柄交互处理，数据更新，多种消息响应</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83D8A20A-2688-41E7-8D23-C1D374B8E391}"/>
                        </a:ext>
                      </a:extLst>
                    </p:cNvPr>
                    <p:cNvSpPr/>
                    <p:nvPr/>
                  </p:nvSpPr>
                  <p:spPr>
                    <a:xfrm>
                      <a:off x="350520" y="3429000"/>
                      <a:ext cx="4251960" cy="9601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ea typeface="等线" panose="02010600030101010101" pitchFamily="2" charset="-122"/>
                          <a:cs typeface="Times New Roman" panose="02020603050405020304" pitchFamily="18" charset="0"/>
                        </a:rPr>
                        <a:t>底层数据访问，模式控制，文件访问等</a:t>
                      </a:r>
                      <a:endParaRPr lang="zh-CN" sz="1050" kern="100">
                        <a:effectLst/>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597528A-9E6F-415B-85A2-D742D23356FE}"/>
                        </a:ext>
                      </a:extLst>
                    </p:cNvPr>
                    <p:cNvCxnSpPr/>
                    <p:nvPr/>
                  </p:nvCxnSpPr>
                  <p:spPr>
                    <a:xfrm>
                      <a:off x="609600" y="464820"/>
                      <a:ext cx="7620" cy="73152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DA7557ED-F576-4FC1-8441-7EF73965694F}"/>
                        </a:ext>
                      </a:extLst>
                    </p:cNvPr>
                    <p:cNvCxnSpPr/>
                    <p:nvPr/>
                  </p:nvCxnSpPr>
                  <p:spPr>
                    <a:xfrm>
                      <a:off x="1104900" y="4396740"/>
                      <a:ext cx="0" cy="57150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A1BBF080-F029-4868-A173-6DE67D5BC5F0}"/>
                        </a:ext>
                      </a:extLst>
                    </p:cNvPr>
                    <p:cNvCxnSpPr/>
                    <p:nvPr/>
                  </p:nvCxnSpPr>
                  <p:spPr>
                    <a:xfrm>
                      <a:off x="1066800" y="2034540"/>
                      <a:ext cx="0" cy="20574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4A7A283-57FB-44F8-995B-CB71EC630D0B}"/>
                        </a:ext>
                      </a:extLst>
                    </p:cNvPr>
                    <p:cNvCxnSpPr/>
                    <p:nvPr/>
                  </p:nvCxnSpPr>
                  <p:spPr>
                    <a:xfrm>
                      <a:off x="1104900" y="3177540"/>
                      <a:ext cx="0" cy="2667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34EEACB-E921-45BC-B8E9-15DE2FE59FB5}"/>
                        </a:ext>
                      </a:extLst>
                    </p:cNvPr>
                    <p:cNvCxnSpPr/>
                    <p:nvPr/>
                  </p:nvCxnSpPr>
                  <p:spPr>
                    <a:xfrm flipV="1">
                      <a:off x="3581400" y="2034540"/>
                      <a:ext cx="0" cy="20574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844F06F-6A8D-4BD5-A5C2-396346FE70C8}"/>
                        </a:ext>
                      </a:extLst>
                    </p:cNvPr>
                    <p:cNvCxnSpPr/>
                    <p:nvPr/>
                  </p:nvCxnSpPr>
                  <p:spPr>
                    <a:xfrm flipV="1">
                      <a:off x="3596640" y="3185160"/>
                      <a:ext cx="0" cy="23622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文本框 207">
                      <a:extLst>
                        <a:ext uri="{FF2B5EF4-FFF2-40B4-BE49-F238E27FC236}">
                          <a16:creationId xmlns:a16="http://schemas.microsoft.com/office/drawing/2014/main" id="{5453E7E8-AB8D-49F7-AAAD-3AD81F0C9851}"/>
                        </a:ext>
                      </a:extLst>
                    </p:cNvPr>
                    <p:cNvSpPr txBox="1"/>
                    <p:nvPr/>
                  </p:nvSpPr>
                  <p:spPr>
                    <a:xfrm>
                      <a:off x="655320" y="464820"/>
                      <a:ext cx="754380" cy="373380"/>
                    </a:xfrm>
                    <a:prstGeom prst="rect">
                      <a:avLst/>
                    </a:prstGeom>
                    <a:solidFill>
                      <a:schemeClr val="accent2">
                        <a:alpha val="32000"/>
                      </a:schemeClr>
                    </a:solid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zh-CN" sz="1050" b="1" kern="100">
                          <a:effectLst/>
                          <a:latin typeface="等线" panose="02010600030101010101" pitchFamily="2" charset="-122"/>
                          <a:ea typeface="等线" panose="02010600030101010101" pitchFamily="2" charset="-122"/>
                          <a:cs typeface="Times New Roman" panose="02020603050405020304" pitchFamily="18" charset="0"/>
                        </a:rPr>
                        <a:t>用户请求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208">
                      <a:extLst>
                        <a:ext uri="{FF2B5EF4-FFF2-40B4-BE49-F238E27FC236}">
                          <a16:creationId xmlns:a16="http://schemas.microsoft.com/office/drawing/2014/main" id="{B3F83468-AF3E-4061-845B-EB2265AA77E2}"/>
                        </a:ext>
                      </a:extLst>
                    </p:cNvPr>
                    <p:cNvSpPr txBox="1"/>
                    <p:nvPr/>
                  </p:nvSpPr>
                  <p:spPr>
                    <a:xfrm>
                      <a:off x="1203960" y="4572000"/>
                      <a:ext cx="754380" cy="396240"/>
                    </a:xfrm>
                    <a:prstGeom prst="rect">
                      <a:avLst/>
                    </a:prstGeom>
                    <a:solidFill>
                      <a:schemeClr val="accent2">
                        <a:alpha val="32000"/>
                      </a:schemeClr>
                    </a:solid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zh-CN" sz="1050" b="1" kern="100">
                          <a:effectLst/>
                          <a:latin typeface="等线" panose="02010600030101010101" pitchFamily="2" charset="-122"/>
                          <a:ea typeface="等线" panose="02010600030101010101" pitchFamily="2" charset="-122"/>
                          <a:cs typeface="Times New Roman" panose="02020603050405020304" pitchFamily="18" charset="0"/>
                        </a:rPr>
                        <a:t>底层数据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15" name="矩形 14">
                    <a:extLst>
                      <a:ext uri="{FF2B5EF4-FFF2-40B4-BE49-F238E27FC236}">
                        <a16:creationId xmlns:a16="http://schemas.microsoft.com/office/drawing/2014/main" id="{28DEBCD1-3DF1-4B58-9037-2D1A82C70AB7}"/>
                      </a:ext>
                    </a:extLst>
                  </p:cNvPr>
                  <p:cNvSpPr/>
                  <p:nvPr/>
                </p:nvSpPr>
                <p:spPr>
                  <a:xfrm>
                    <a:off x="0" y="100584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应用表示层</a:t>
                    </a:r>
                    <a:endParaRPr lang="zh-CN" sz="1050" kern="100">
                      <a:effectLst/>
                      <a:ea typeface="等线" panose="02010600030101010101" pitchFamily="2"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15E8ADEE-C207-4FF1-8725-DBC74B8555A2}"/>
                      </a:ext>
                    </a:extLst>
                  </p:cNvPr>
                  <p:cNvCxnSpPr/>
                  <p:nvPr/>
                </p:nvCxnSpPr>
                <p:spPr>
                  <a:xfrm>
                    <a:off x="1592580" y="1203960"/>
                    <a:ext cx="117348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
              <p:nvSpPr>
                <p:cNvPr id="12" name="矩形 11">
                  <a:extLst>
                    <a:ext uri="{FF2B5EF4-FFF2-40B4-BE49-F238E27FC236}">
                      <a16:creationId xmlns:a16="http://schemas.microsoft.com/office/drawing/2014/main" id="{A22B93DA-9E93-449B-951B-3A84DFB2B31C}"/>
                    </a:ext>
                  </a:extLst>
                </p:cNvPr>
                <p:cNvSpPr/>
                <p:nvPr/>
              </p:nvSpPr>
              <p:spPr>
                <a:xfrm>
                  <a:off x="7620" y="177546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业务逻辑层</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51A2E622-C512-4C24-A0B8-B21A023C18A5}"/>
                    </a:ext>
                  </a:extLst>
                </p:cNvPr>
                <p:cNvSpPr/>
                <p:nvPr/>
              </p:nvSpPr>
              <p:spPr>
                <a:xfrm>
                  <a:off x="15240" y="259080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数据访问层</a:t>
                  </a:r>
                  <a:endParaRPr lang="zh-CN" sz="1050" kern="100">
                    <a:effectLst/>
                    <a:ea typeface="等线" panose="02010600030101010101" pitchFamily="2" charset="-122"/>
                    <a:cs typeface="Times New Roman" panose="02020603050405020304" pitchFamily="18" charset="0"/>
                  </a:endParaRPr>
                </a:p>
              </p:txBody>
            </p:sp>
          </p:grpSp>
          <p:cxnSp>
            <p:nvCxnSpPr>
              <p:cNvPr id="10" name="直接连接符 9">
                <a:extLst>
                  <a:ext uri="{FF2B5EF4-FFF2-40B4-BE49-F238E27FC236}">
                    <a16:creationId xmlns:a16="http://schemas.microsoft.com/office/drawing/2014/main" id="{CBC14F26-F2F3-4F73-96AA-1D2E7BEE9CBF}"/>
                  </a:ext>
                </a:extLst>
              </p:cNvPr>
              <p:cNvCxnSpPr/>
              <p:nvPr/>
            </p:nvCxnSpPr>
            <p:spPr>
              <a:xfrm>
                <a:off x="1577340" y="2004060"/>
                <a:ext cx="121920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cxnSp>
          <p:nvCxnSpPr>
            <p:cNvPr id="8" name="直接连接符 7">
              <a:extLst>
                <a:ext uri="{FF2B5EF4-FFF2-40B4-BE49-F238E27FC236}">
                  <a16:creationId xmlns:a16="http://schemas.microsoft.com/office/drawing/2014/main" id="{80AE8657-597D-4158-B441-BDE0CA09BEE4}"/>
                </a:ext>
              </a:extLst>
            </p:cNvPr>
            <p:cNvCxnSpPr/>
            <p:nvPr/>
          </p:nvCxnSpPr>
          <p:spPr>
            <a:xfrm>
              <a:off x="1630680" y="2827020"/>
              <a:ext cx="118110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pic>
        <p:nvPicPr>
          <p:cNvPr id="31" name="图片 30">
            <a:extLst>
              <a:ext uri="{FF2B5EF4-FFF2-40B4-BE49-F238E27FC236}">
                <a16:creationId xmlns:a16="http://schemas.microsoft.com/office/drawing/2014/main" id="{09CF7801-A7FB-4271-B6A7-A3B37DE02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348950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1E877-C435-477B-A21F-5827601A3159}"/>
              </a:ext>
            </a:extLst>
          </p:cNvPr>
          <p:cNvSpPr>
            <a:spLocks noGrp="1"/>
          </p:cNvSpPr>
          <p:nvPr>
            <p:ph type="title"/>
          </p:nvPr>
        </p:nvSpPr>
        <p:spPr/>
        <p:txBody>
          <a:bodyPr/>
          <a:lstStyle/>
          <a:p>
            <a:r>
              <a:rPr lang="zh-CN" altLang="en-US" dirty="0"/>
              <a:t>系统功能</a:t>
            </a:r>
            <a:br>
              <a:rPr lang="en-US" altLang="zh-CN" dirty="0"/>
            </a:br>
            <a:r>
              <a:rPr lang="zh-CN" altLang="en-US" dirty="0"/>
              <a:t>模块</a:t>
            </a:r>
          </a:p>
        </p:txBody>
      </p:sp>
      <p:pic>
        <p:nvPicPr>
          <p:cNvPr id="5" name="内容占位符 4">
            <a:extLst>
              <a:ext uri="{FF2B5EF4-FFF2-40B4-BE49-F238E27FC236}">
                <a16:creationId xmlns:a16="http://schemas.microsoft.com/office/drawing/2014/main" id="{F4E204E5-A52A-4114-9C39-B97EEC2BB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006" y="445169"/>
            <a:ext cx="9821994" cy="6148136"/>
          </a:xfrm>
        </p:spPr>
      </p:pic>
      <p:pic>
        <p:nvPicPr>
          <p:cNvPr id="4" name="图片 3">
            <a:extLst>
              <a:ext uri="{FF2B5EF4-FFF2-40B4-BE49-F238E27FC236}">
                <a16:creationId xmlns:a16="http://schemas.microsoft.com/office/drawing/2014/main" id="{018C5FA7-6C0F-4FDB-B03F-B923ACB2C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245952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2471B-0AF2-4C29-AF5C-BD959EC6DC1C}"/>
              </a:ext>
            </a:extLst>
          </p:cNvPr>
          <p:cNvSpPr>
            <a:spLocks noGrp="1"/>
          </p:cNvSpPr>
          <p:nvPr>
            <p:ph type="title"/>
          </p:nvPr>
        </p:nvSpPr>
        <p:spPr/>
        <p:txBody>
          <a:bodyPr/>
          <a:lstStyle/>
          <a:p>
            <a:r>
              <a:rPr lang="zh-CN" altLang="en-US" dirty="0"/>
              <a:t>系统设计</a:t>
            </a:r>
          </a:p>
        </p:txBody>
      </p:sp>
      <p:pic>
        <p:nvPicPr>
          <p:cNvPr id="4" name="内容占位符 3">
            <a:extLst>
              <a:ext uri="{FF2B5EF4-FFF2-40B4-BE49-F238E27FC236}">
                <a16:creationId xmlns:a16="http://schemas.microsoft.com/office/drawing/2014/main" id="{E6E41C46-A211-43BC-A089-DECCB70A45C9}"/>
              </a:ext>
            </a:extLst>
          </p:cNvPr>
          <p:cNvPicPr>
            <a:picLocks noGrp="1" noChangeAspect="1"/>
          </p:cNvPicPr>
          <p:nvPr>
            <p:ph idx="1"/>
          </p:nvPr>
        </p:nvPicPr>
        <p:blipFill>
          <a:blip r:embed="rId2"/>
          <a:stretch>
            <a:fillRect/>
          </a:stretch>
        </p:blipFill>
        <p:spPr>
          <a:xfrm>
            <a:off x="3489649" y="1176266"/>
            <a:ext cx="8838538" cy="3784065"/>
          </a:xfrm>
          <a:prstGeom prst="rect">
            <a:avLst/>
          </a:prstGeom>
        </p:spPr>
      </p:pic>
      <p:pic>
        <p:nvPicPr>
          <p:cNvPr id="6" name="图片 5">
            <a:extLst>
              <a:ext uri="{FF2B5EF4-FFF2-40B4-BE49-F238E27FC236}">
                <a16:creationId xmlns:a16="http://schemas.microsoft.com/office/drawing/2014/main" id="{BA250305-A782-4FA0-A7C6-9D8BD66F4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170190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2471B-0AF2-4C29-AF5C-BD959EC6DC1C}"/>
              </a:ext>
            </a:extLst>
          </p:cNvPr>
          <p:cNvSpPr>
            <a:spLocks noGrp="1"/>
          </p:cNvSpPr>
          <p:nvPr>
            <p:ph type="title"/>
          </p:nvPr>
        </p:nvSpPr>
        <p:spPr/>
        <p:txBody>
          <a:bodyPr/>
          <a:lstStyle/>
          <a:p>
            <a:r>
              <a:rPr lang="zh-CN" altLang="en-US" dirty="0"/>
              <a:t>系统设计</a:t>
            </a:r>
          </a:p>
        </p:txBody>
      </p:sp>
      <p:pic>
        <p:nvPicPr>
          <p:cNvPr id="5" name="图片 4">
            <a:extLst>
              <a:ext uri="{FF2B5EF4-FFF2-40B4-BE49-F238E27FC236}">
                <a16:creationId xmlns:a16="http://schemas.microsoft.com/office/drawing/2014/main" id="{9CEF356C-ECFB-44EA-A91E-DB8FC6348883}"/>
              </a:ext>
            </a:extLst>
          </p:cNvPr>
          <p:cNvPicPr>
            <a:picLocks noChangeAspect="1"/>
          </p:cNvPicPr>
          <p:nvPr/>
        </p:nvPicPr>
        <p:blipFill>
          <a:blip r:embed="rId2"/>
          <a:stretch>
            <a:fillRect/>
          </a:stretch>
        </p:blipFill>
        <p:spPr>
          <a:xfrm>
            <a:off x="3483967" y="776893"/>
            <a:ext cx="8820000" cy="4380669"/>
          </a:xfrm>
          <a:prstGeom prst="rect">
            <a:avLst/>
          </a:prstGeom>
        </p:spPr>
      </p:pic>
      <p:pic>
        <p:nvPicPr>
          <p:cNvPr id="6" name="图片 5">
            <a:extLst>
              <a:ext uri="{FF2B5EF4-FFF2-40B4-BE49-F238E27FC236}">
                <a16:creationId xmlns:a16="http://schemas.microsoft.com/office/drawing/2014/main" id="{BA250305-A782-4FA0-A7C6-9D8BD66F4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37755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F683-C09D-4BF3-AF0F-60824B49FA49}"/>
              </a:ext>
            </a:extLst>
          </p:cNvPr>
          <p:cNvSpPr>
            <a:spLocks noGrp="1"/>
          </p:cNvSpPr>
          <p:nvPr>
            <p:ph type="title"/>
          </p:nvPr>
        </p:nvSpPr>
        <p:spPr/>
        <p:txBody>
          <a:bodyPr/>
          <a:lstStyle/>
          <a:p>
            <a:r>
              <a:rPr lang="zh-CN" altLang="en-US" dirty="0"/>
              <a:t>系统设计</a:t>
            </a:r>
          </a:p>
        </p:txBody>
      </p:sp>
      <p:pic>
        <p:nvPicPr>
          <p:cNvPr id="4" name="图片 3">
            <a:extLst>
              <a:ext uri="{FF2B5EF4-FFF2-40B4-BE49-F238E27FC236}">
                <a16:creationId xmlns:a16="http://schemas.microsoft.com/office/drawing/2014/main" id="{3402133F-42CB-4334-BE78-27829BB05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5" name="内容占位符 4">
            <a:extLst>
              <a:ext uri="{FF2B5EF4-FFF2-40B4-BE49-F238E27FC236}">
                <a16:creationId xmlns:a16="http://schemas.microsoft.com/office/drawing/2014/main" id="{E7BF79A2-E2E4-49C6-A426-7E9C53C694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5784" y="1045028"/>
            <a:ext cx="5906950" cy="4846729"/>
          </a:xfrm>
        </p:spPr>
      </p:pic>
    </p:spTree>
    <p:extLst>
      <p:ext uri="{BB962C8B-B14F-4D97-AF65-F5344CB8AC3E}">
        <p14:creationId xmlns:p14="http://schemas.microsoft.com/office/powerpoint/2010/main" val="276936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D7405-E5A2-4499-8B15-58C1A6A12A58}"/>
              </a:ext>
            </a:extLst>
          </p:cNvPr>
          <p:cNvSpPr>
            <a:spLocks noGrp="1"/>
          </p:cNvSpPr>
          <p:nvPr>
            <p:ph type="title"/>
          </p:nvPr>
        </p:nvSpPr>
        <p:spPr/>
        <p:txBody>
          <a:bodyPr/>
          <a:lstStyle/>
          <a:p>
            <a:r>
              <a:rPr lang="zh-CN" altLang="en-US" dirty="0"/>
              <a:t>基于虚拟现实的智能交互方式</a:t>
            </a:r>
          </a:p>
        </p:txBody>
      </p:sp>
      <p:sp>
        <p:nvSpPr>
          <p:cNvPr id="3" name="内容占位符 2">
            <a:extLst>
              <a:ext uri="{FF2B5EF4-FFF2-40B4-BE49-F238E27FC236}">
                <a16:creationId xmlns:a16="http://schemas.microsoft.com/office/drawing/2014/main" id="{84D802C0-420A-478D-9CBF-4CD697D3F555}"/>
              </a:ext>
            </a:extLst>
          </p:cNvPr>
          <p:cNvSpPr>
            <a:spLocks noGrp="1"/>
          </p:cNvSpPr>
          <p:nvPr>
            <p:ph idx="1"/>
          </p:nvPr>
        </p:nvSpPr>
        <p:spPr/>
        <p:txBody>
          <a:bodyPr>
            <a:normAutofit/>
          </a:bodyPr>
          <a:lstStyle/>
          <a:p>
            <a:r>
              <a:rPr lang="zh-CN" altLang="en-US" sz="2800" dirty="0"/>
              <a:t>神经元重建的三种交互方式</a:t>
            </a:r>
            <a:endParaRPr lang="en-US" altLang="zh-CN" sz="2800" dirty="0"/>
          </a:p>
          <a:p>
            <a:endParaRPr lang="en-US" altLang="zh-CN" sz="2800" dirty="0"/>
          </a:p>
          <a:p>
            <a:r>
              <a:rPr lang="en-US" altLang="zh-CN" sz="2800" dirty="0"/>
              <a:t>Virtual Finger</a:t>
            </a:r>
            <a:r>
              <a:rPr lang="zh-CN" altLang="en-US" sz="2800" dirty="0"/>
              <a:t>算法</a:t>
            </a:r>
            <a:endParaRPr lang="en-US" altLang="zh-CN" sz="2800" dirty="0"/>
          </a:p>
          <a:p>
            <a:endParaRPr lang="en-US" altLang="zh-CN" sz="2800" dirty="0"/>
          </a:p>
          <a:p>
            <a:r>
              <a:rPr lang="zh-CN" altLang="en-US" sz="2800" dirty="0"/>
              <a:t>在</a:t>
            </a:r>
            <a:r>
              <a:rPr lang="en-US" altLang="zh-CN" sz="2800" dirty="0"/>
              <a:t>VR</a:t>
            </a:r>
            <a:r>
              <a:rPr lang="zh-CN" altLang="en-US" sz="2800" dirty="0"/>
              <a:t>中拓展并改进的</a:t>
            </a:r>
            <a:r>
              <a:rPr lang="en-US" altLang="zh-CN" sz="2800" dirty="0"/>
              <a:t>Virtual Finger</a:t>
            </a:r>
            <a:r>
              <a:rPr lang="zh-CN" altLang="en-US" sz="2800" dirty="0"/>
              <a:t>算法</a:t>
            </a:r>
          </a:p>
        </p:txBody>
      </p:sp>
      <p:pic>
        <p:nvPicPr>
          <p:cNvPr id="4" name="图片 3">
            <a:extLst>
              <a:ext uri="{FF2B5EF4-FFF2-40B4-BE49-F238E27FC236}">
                <a16:creationId xmlns:a16="http://schemas.microsoft.com/office/drawing/2014/main" id="{28A07CC9-72E8-4D22-A376-9F12A6B83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14338" name="Picture 2" descr="ç¸å³å¾ç">
            <a:extLst>
              <a:ext uri="{FF2B5EF4-FFF2-40B4-BE49-F238E27FC236}">
                <a16:creationId xmlns:a16="http://schemas.microsoft.com/office/drawing/2014/main" id="{9490DBF0-248A-46EA-99BF-1FC87F855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133" y="1436913"/>
            <a:ext cx="2522469" cy="252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16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8F315-E249-4154-8E5B-CA2315B9FA30}"/>
              </a:ext>
            </a:extLst>
          </p:cNvPr>
          <p:cNvSpPr>
            <a:spLocks noGrp="1"/>
          </p:cNvSpPr>
          <p:nvPr>
            <p:ph type="title"/>
          </p:nvPr>
        </p:nvSpPr>
        <p:spPr/>
        <p:txBody>
          <a:bodyPr/>
          <a:lstStyle/>
          <a:p>
            <a:r>
              <a:rPr lang="zh-CN" altLang="en-US" dirty="0"/>
              <a:t>传统重建的三种交互方式</a:t>
            </a:r>
            <a:br>
              <a:rPr lang="en-US" altLang="zh-CN" dirty="0"/>
            </a:br>
            <a:endParaRPr lang="zh-CN" altLang="en-US" dirty="0"/>
          </a:p>
        </p:txBody>
      </p:sp>
      <p:sp>
        <p:nvSpPr>
          <p:cNvPr id="3" name="内容占位符 2">
            <a:extLst>
              <a:ext uri="{FF2B5EF4-FFF2-40B4-BE49-F238E27FC236}">
                <a16:creationId xmlns:a16="http://schemas.microsoft.com/office/drawing/2014/main" id="{47BC9989-C0CF-4E5D-9831-99FA636CBFF3}"/>
              </a:ext>
            </a:extLst>
          </p:cNvPr>
          <p:cNvSpPr>
            <a:spLocks noGrp="1"/>
          </p:cNvSpPr>
          <p:nvPr>
            <p:ph idx="1"/>
          </p:nvPr>
        </p:nvSpPr>
        <p:spPr/>
        <p:txBody>
          <a:bodyPr>
            <a:normAutofit/>
          </a:bodyPr>
          <a:lstStyle/>
          <a:p>
            <a:pPr marL="457200" indent="-457200">
              <a:buFont typeface="+mj-lt"/>
              <a:buAutoNum type="arabicPeriod"/>
            </a:pPr>
            <a:r>
              <a:rPr lang="zh-CN" altLang="en-US" sz="2400" b="1" dirty="0"/>
              <a:t>手动重建方法</a:t>
            </a:r>
            <a:r>
              <a:rPr lang="zh-CN" altLang="en-US" dirty="0"/>
              <a:t>指的是完全依靠生物专家或研究者在屏幕上根据所见到的图像信号进行追踪与标注的方法。</a:t>
            </a:r>
            <a:r>
              <a:rPr lang="en-US" altLang="zh-CN" dirty="0"/>
              <a:t> </a:t>
            </a:r>
          </a:p>
          <a:p>
            <a:pPr marL="457200" indent="-457200">
              <a:buFont typeface="+mj-lt"/>
              <a:buAutoNum type="arabicPeriod"/>
            </a:pPr>
            <a:endParaRPr lang="en-US" altLang="zh-CN" dirty="0"/>
          </a:p>
          <a:p>
            <a:pPr marL="457200" indent="-457200">
              <a:buFont typeface="+mj-lt"/>
              <a:buAutoNum type="arabicPeriod"/>
            </a:pPr>
            <a:r>
              <a:rPr lang="zh-CN" altLang="en-US" sz="2400" b="1" dirty="0"/>
              <a:t>自动重建方法</a:t>
            </a:r>
            <a:r>
              <a:rPr lang="zh-CN" altLang="en-US" dirty="0"/>
              <a:t>指的是完全不依赖任何人工干预和操作，基于计算机的自动重建算法，自动地根据图像信号来进行神经元形态重建的方法。</a:t>
            </a:r>
            <a:endParaRPr lang="en-US" altLang="zh-CN" dirty="0"/>
          </a:p>
          <a:p>
            <a:pPr marL="457200" indent="-457200">
              <a:buFont typeface="+mj-lt"/>
              <a:buAutoNum type="arabicPeriod"/>
            </a:pPr>
            <a:endParaRPr lang="zh-CN" altLang="en-US" dirty="0"/>
          </a:p>
          <a:p>
            <a:pPr marL="457200" indent="-457200">
              <a:buFont typeface="+mj-lt"/>
              <a:buAutoNum type="arabicPeriod"/>
            </a:pPr>
            <a:r>
              <a:rPr lang="zh-CN" altLang="en-US" sz="2400" b="1" dirty="0"/>
              <a:t>半自动重建方法</a:t>
            </a:r>
            <a:r>
              <a:rPr lang="zh-CN" altLang="en-US" dirty="0"/>
              <a:t>指的是在计算机自动计算重建结果的输入，输出以及计算 过程中施以一些人为的干预的重建方法。</a:t>
            </a:r>
          </a:p>
        </p:txBody>
      </p:sp>
      <p:pic>
        <p:nvPicPr>
          <p:cNvPr id="4" name="图片 3">
            <a:extLst>
              <a:ext uri="{FF2B5EF4-FFF2-40B4-BE49-F238E27FC236}">
                <a16:creationId xmlns:a16="http://schemas.microsoft.com/office/drawing/2014/main" id="{89B57301-F339-4542-9924-C9CE590B8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249468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BBDE5-A09C-431F-AC1C-79FE5C4C751D}"/>
              </a:ext>
            </a:extLst>
          </p:cNvPr>
          <p:cNvSpPr>
            <a:spLocks noGrp="1"/>
          </p:cNvSpPr>
          <p:nvPr>
            <p:ph type="title"/>
          </p:nvPr>
        </p:nvSpPr>
        <p:spPr/>
        <p:txBody>
          <a:bodyPr/>
          <a:lstStyle/>
          <a:p>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D689BE4F-EAA7-4A15-80B9-8776E48F7D16}"/>
              </a:ext>
            </a:extLst>
          </p:cNvPr>
          <p:cNvSpPr>
            <a:spLocks noGrp="1"/>
          </p:cNvSpPr>
          <p:nvPr>
            <p:ph idx="1"/>
          </p:nvPr>
        </p:nvSpPr>
        <p:spPr/>
        <p:txBody>
          <a:bodyPr/>
          <a:lstStyle/>
          <a:p>
            <a:endParaRPr lang="en-US" altLang="zh-CN" sz="2400" dirty="0"/>
          </a:p>
          <a:p>
            <a:r>
              <a:rPr lang="en-US" altLang="zh-CN" sz="2400" dirty="0"/>
              <a:t>Virtual Finger </a:t>
            </a:r>
            <a:r>
              <a:rPr lang="zh-CN" altLang="en-US" sz="2400" dirty="0"/>
              <a:t>算法以鲁棒有效的方式利用</a:t>
            </a:r>
            <a:r>
              <a:rPr lang="en-US" altLang="zh-CN" sz="2400" dirty="0">
                <a:latin typeface="Bahnschrift" panose="020B0502040204020203" pitchFamily="34" charset="0"/>
              </a:rPr>
              <a:t>2D</a:t>
            </a:r>
            <a:r>
              <a:rPr lang="zh-CN" altLang="en-US" sz="2400" dirty="0"/>
              <a:t>屏幕的输入生成三维空间中的点，曲线和感兴趣 区域（</a:t>
            </a:r>
            <a:r>
              <a:rPr lang="en-US" altLang="zh-CN" sz="2400" dirty="0"/>
              <a:t>ROI</a:t>
            </a:r>
            <a:r>
              <a:rPr lang="zh-CN" altLang="en-US" sz="2400" dirty="0"/>
              <a:t>，</a:t>
            </a:r>
            <a:r>
              <a:rPr lang="en-US" altLang="zh-CN" sz="2400" dirty="0"/>
              <a:t>Region of Interest</a:t>
            </a:r>
            <a:r>
              <a:rPr lang="zh-CN" altLang="en-US" sz="2400" dirty="0"/>
              <a:t>）。 </a:t>
            </a:r>
            <a:endParaRPr lang="en-US" altLang="zh-CN" sz="2400" dirty="0"/>
          </a:p>
          <a:p>
            <a:endParaRPr lang="en-US" altLang="zh-CN" sz="2400" dirty="0"/>
          </a:p>
          <a:p>
            <a:r>
              <a:rPr lang="zh-CN" altLang="en-US" sz="2800" dirty="0"/>
              <a:t>重建步骤</a:t>
            </a:r>
            <a:r>
              <a:rPr lang="en-US" altLang="zh-CN" sz="2800" dirty="0"/>
              <a:t>(</a:t>
            </a:r>
            <a:r>
              <a:rPr lang="zh-CN" altLang="en-US" sz="2800" dirty="0"/>
              <a:t>概述</a:t>
            </a:r>
            <a:r>
              <a:rPr lang="en-US" altLang="zh-CN" sz="2800" dirty="0"/>
              <a:t>)</a:t>
            </a:r>
            <a:r>
              <a:rPr lang="zh-CN" altLang="en-US" sz="2800" dirty="0"/>
              <a:t>：</a:t>
            </a:r>
            <a:endParaRPr lang="en-US" altLang="zh-CN" sz="2800" dirty="0"/>
          </a:p>
          <a:p>
            <a:pPr lvl="1"/>
            <a:r>
              <a:rPr lang="en-US" altLang="zh-CN" sz="2400" dirty="0"/>
              <a:t>1. </a:t>
            </a:r>
            <a:r>
              <a:rPr lang="zh-CN" altLang="en-US" sz="2400" dirty="0"/>
              <a:t>将用户在屏幕上输入的曲线采样为</a:t>
            </a:r>
            <a:r>
              <a:rPr lang="en-US" altLang="zh-CN" sz="2400" dirty="0"/>
              <a:t>N</a:t>
            </a:r>
            <a:r>
              <a:rPr lang="zh-CN" altLang="en-US" sz="2400" dirty="0"/>
              <a:t>个点，并在每个点处作出一条从屏幕向图像射出的射线；</a:t>
            </a:r>
            <a:endParaRPr lang="en-US" altLang="zh-CN" sz="2400" dirty="0"/>
          </a:p>
          <a:p>
            <a:pPr lvl="1"/>
            <a:r>
              <a:rPr lang="en-US" altLang="zh-CN" sz="2400" dirty="0"/>
              <a:t>2. </a:t>
            </a:r>
            <a:r>
              <a:rPr lang="zh-CN" altLang="en-US" sz="2400" dirty="0"/>
              <a:t>通过计算得到每条射线与图像信号相交的的</a:t>
            </a:r>
            <a:r>
              <a:rPr lang="en-US" altLang="zh-CN" sz="2400" dirty="0"/>
              <a:t>Ki * N</a:t>
            </a:r>
            <a:r>
              <a:rPr lang="zh-CN" altLang="en-US" sz="2400" dirty="0"/>
              <a:t>个体素</a:t>
            </a:r>
            <a:r>
              <a:rPr lang="en-US" altLang="zh-CN" sz="2400" dirty="0"/>
              <a:t>(voxel)</a:t>
            </a:r>
            <a:r>
              <a:rPr lang="zh-CN" altLang="en-US" sz="2400" dirty="0"/>
              <a:t>；</a:t>
            </a:r>
            <a:endParaRPr lang="en-US" altLang="zh-CN" sz="2400" dirty="0"/>
          </a:p>
          <a:p>
            <a:pPr lvl="1"/>
            <a:r>
              <a:rPr lang="en-US" altLang="zh-CN" sz="2400" dirty="0"/>
              <a:t>3. </a:t>
            </a:r>
            <a:r>
              <a:rPr lang="zh-CN" altLang="en-US" sz="2400" dirty="0"/>
              <a:t>根据</a:t>
            </a:r>
            <a:r>
              <a:rPr lang="en-US" altLang="zh-CN" sz="2400" dirty="0"/>
              <a:t>fast marching</a:t>
            </a:r>
            <a:r>
              <a:rPr lang="zh-CN" altLang="en-US" sz="2400" dirty="0"/>
              <a:t>算法计算得到从第一条射线到最后一条射线的全局最短路径。</a:t>
            </a:r>
            <a:endParaRPr lang="en-US" altLang="zh-CN" sz="2000" dirty="0"/>
          </a:p>
          <a:p>
            <a:endParaRPr lang="zh-CN" altLang="en-US" dirty="0"/>
          </a:p>
        </p:txBody>
      </p:sp>
      <p:pic>
        <p:nvPicPr>
          <p:cNvPr id="4" name="图片 3">
            <a:extLst>
              <a:ext uri="{FF2B5EF4-FFF2-40B4-BE49-F238E27FC236}">
                <a16:creationId xmlns:a16="http://schemas.microsoft.com/office/drawing/2014/main" id="{1879412C-36FB-44CD-B5C5-635815D8C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131364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DFB89-5097-4273-A7CC-D74A2D15F968}"/>
              </a:ext>
            </a:extLst>
          </p:cNvPr>
          <p:cNvSpPr>
            <a:spLocks noGrp="1"/>
          </p:cNvSpPr>
          <p:nvPr>
            <p:ph type="title"/>
          </p:nvPr>
        </p:nvSpPr>
        <p:spPr/>
        <p:txBody>
          <a:bodyPr>
            <a:normAutofit/>
          </a:bodyPr>
          <a:lstStyle/>
          <a:p>
            <a:r>
              <a:rPr lang="zh-CN" altLang="en-US" sz="4400" dirty="0"/>
              <a:t>内容提纲：</a:t>
            </a:r>
          </a:p>
        </p:txBody>
      </p:sp>
      <p:sp>
        <p:nvSpPr>
          <p:cNvPr id="3" name="内容占位符 2">
            <a:extLst>
              <a:ext uri="{FF2B5EF4-FFF2-40B4-BE49-F238E27FC236}">
                <a16:creationId xmlns:a16="http://schemas.microsoft.com/office/drawing/2014/main" id="{60D5C8A7-FEFE-4221-8D48-EE81EF0F486E}"/>
              </a:ext>
            </a:extLst>
          </p:cNvPr>
          <p:cNvSpPr>
            <a:spLocks noGrp="1"/>
          </p:cNvSpPr>
          <p:nvPr>
            <p:ph idx="1"/>
          </p:nvPr>
        </p:nvSpPr>
        <p:spPr/>
        <p:txBody>
          <a:bodyPr>
            <a:normAutofit/>
          </a:bodyPr>
          <a:lstStyle/>
          <a:p>
            <a:r>
              <a:rPr lang="zh-CN" altLang="en-US" sz="4000" dirty="0"/>
              <a:t>选题背景与意义</a:t>
            </a:r>
            <a:endParaRPr lang="en-US" altLang="zh-CN" sz="4000" dirty="0"/>
          </a:p>
          <a:p>
            <a:r>
              <a:rPr lang="zh-CN" altLang="en-US" sz="4000" dirty="0"/>
              <a:t>关键技术及关键工具介绍</a:t>
            </a:r>
            <a:endParaRPr lang="en-US" altLang="zh-CN" sz="4000" dirty="0"/>
          </a:p>
          <a:p>
            <a:r>
              <a:rPr lang="zh-CN" altLang="en-US" sz="4000" dirty="0"/>
              <a:t>基于虚拟现实的显示与交互</a:t>
            </a:r>
            <a:endParaRPr lang="en-US" altLang="zh-CN" sz="4000" dirty="0"/>
          </a:p>
          <a:p>
            <a:r>
              <a:rPr lang="zh-CN" altLang="en-US" sz="4000" dirty="0"/>
              <a:t>系统与成果展示</a:t>
            </a:r>
            <a:endParaRPr lang="en-US" altLang="zh-CN" sz="4000" dirty="0"/>
          </a:p>
          <a:p>
            <a:r>
              <a:rPr lang="zh-CN" altLang="en-US" sz="4000" dirty="0"/>
              <a:t>结论与展望</a:t>
            </a:r>
          </a:p>
        </p:txBody>
      </p:sp>
      <p:pic>
        <p:nvPicPr>
          <p:cNvPr id="4" name="图片 3">
            <a:extLst>
              <a:ext uri="{FF2B5EF4-FFF2-40B4-BE49-F238E27FC236}">
                <a16:creationId xmlns:a16="http://schemas.microsoft.com/office/drawing/2014/main" id="{BA0CF0A6-B0C4-46CC-894D-F752C2FEE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116134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8068AC-BADA-4A21-86EF-2044930E9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
        <p:nvSpPr>
          <p:cNvPr id="2" name="标题 1">
            <a:extLst>
              <a:ext uri="{FF2B5EF4-FFF2-40B4-BE49-F238E27FC236}">
                <a16:creationId xmlns:a16="http://schemas.microsoft.com/office/drawing/2014/main" id="{46CBBDE5-A09C-431F-AC1C-79FE5C4C751D}"/>
              </a:ext>
            </a:extLst>
          </p:cNvPr>
          <p:cNvSpPr>
            <a:spLocks noGrp="1"/>
          </p:cNvSpPr>
          <p:nvPr>
            <p:ph type="title"/>
          </p:nvPr>
        </p:nvSpPr>
        <p:spPr/>
        <p:txBody>
          <a:bodyPr/>
          <a:lstStyle/>
          <a:p>
            <a:r>
              <a:rPr lang="en-US" altLang="zh-CN" dirty="0"/>
              <a:t>Virtual Finger</a:t>
            </a:r>
            <a:r>
              <a:rPr lang="zh-CN" altLang="en-US" dirty="0"/>
              <a:t>算法</a:t>
            </a:r>
            <a:br>
              <a:rPr lang="en-US" altLang="zh-CN" dirty="0"/>
            </a:br>
            <a:endParaRPr lang="zh-CN" altLang="en-US" dirty="0"/>
          </a:p>
        </p:txBody>
      </p:sp>
      <p:pic>
        <p:nvPicPr>
          <p:cNvPr id="7" name="内容占位符 6">
            <a:extLst>
              <a:ext uri="{FF2B5EF4-FFF2-40B4-BE49-F238E27FC236}">
                <a16:creationId xmlns:a16="http://schemas.microsoft.com/office/drawing/2014/main" id="{EEB4BC57-5BCD-4000-96E8-2D1993A02B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8149" y="715469"/>
            <a:ext cx="7986475" cy="5009551"/>
          </a:xfrm>
        </p:spPr>
      </p:pic>
    </p:spTree>
    <p:extLst>
      <p:ext uri="{BB962C8B-B14F-4D97-AF65-F5344CB8AC3E}">
        <p14:creationId xmlns:p14="http://schemas.microsoft.com/office/powerpoint/2010/main" val="449132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9A816-E438-4E58-9CA6-D19F2BD4D817}"/>
              </a:ext>
            </a:extLst>
          </p:cNvPr>
          <p:cNvSpPr>
            <a:spLocks noGrp="1"/>
          </p:cNvSpPr>
          <p:nvPr>
            <p:ph type="title"/>
          </p:nvPr>
        </p:nvSpPr>
        <p:spPr/>
        <p:txBody>
          <a:bodyPr/>
          <a:lstStyle/>
          <a:p>
            <a:r>
              <a:rPr lang="zh-CN" altLang="en-US" dirty="0"/>
              <a:t>改进的</a:t>
            </a:r>
            <a:br>
              <a:rPr lang="en-US" altLang="zh-CN" dirty="0"/>
            </a:br>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52454E3F-FC9B-48B0-8614-81EF629D31DD}"/>
              </a:ext>
            </a:extLst>
          </p:cNvPr>
          <p:cNvSpPr>
            <a:spLocks noGrp="1"/>
          </p:cNvSpPr>
          <p:nvPr>
            <p:ph idx="1"/>
          </p:nvPr>
        </p:nvSpPr>
        <p:spPr/>
        <p:txBody>
          <a:bodyPr>
            <a:normAutofit/>
          </a:bodyPr>
          <a:lstStyle/>
          <a:p>
            <a:r>
              <a:rPr lang="zh-CN" altLang="en-US" sz="2400" dirty="0"/>
              <a:t>改进的</a:t>
            </a:r>
            <a:r>
              <a:rPr lang="en-US" altLang="zh-CN" sz="2400" dirty="0"/>
              <a:t>Virtual Finger</a:t>
            </a:r>
            <a:r>
              <a:rPr lang="zh-CN" altLang="en-US" sz="2400" dirty="0"/>
              <a:t>算法的目标：</a:t>
            </a:r>
            <a:endParaRPr lang="en-US" altLang="zh-CN" sz="2400" dirty="0"/>
          </a:p>
          <a:p>
            <a:pPr marL="502920" lvl="1" indent="0">
              <a:buNone/>
            </a:pPr>
            <a:r>
              <a:rPr lang="en-US" altLang="zh-CN" sz="2000" dirty="0"/>
              <a:t>1.</a:t>
            </a:r>
            <a:r>
              <a:rPr lang="zh-CN" altLang="en-US" sz="2000" dirty="0"/>
              <a:t>将传统</a:t>
            </a:r>
            <a:r>
              <a:rPr lang="en-US" altLang="zh-CN" sz="2000" dirty="0">
                <a:latin typeface="Bahnschrift" panose="020B0502040204020203" pitchFamily="34" charset="0"/>
              </a:rPr>
              <a:t>2D</a:t>
            </a:r>
            <a:r>
              <a:rPr lang="zh-CN" altLang="en-US" sz="2000" dirty="0"/>
              <a:t>屏幕上的</a:t>
            </a:r>
            <a:r>
              <a:rPr lang="en-US" altLang="zh-CN" sz="2000" dirty="0"/>
              <a:t>Virtual Finger</a:t>
            </a:r>
            <a:r>
              <a:rPr lang="zh-CN" altLang="en-US" sz="2000" dirty="0"/>
              <a:t>算法拓展至虚拟现实环境中；</a:t>
            </a:r>
            <a:endParaRPr lang="en-US" altLang="zh-CN" sz="2000" dirty="0"/>
          </a:p>
          <a:p>
            <a:pPr marL="502920" lvl="1" indent="0">
              <a:buNone/>
            </a:pPr>
            <a:r>
              <a:rPr lang="en-US" altLang="zh-CN" sz="2000" dirty="0"/>
              <a:t>2.</a:t>
            </a:r>
            <a:r>
              <a:rPr lang="zh-CN" altLang="en-US" sz="2000" dirty="0"/>
              <a:t>针对虚拟现实环境的特性做出改进。</a:t>
            </a:r>
            <a:endParaRPr lang="en-US" altLang="zh-CN" sz="2000" dirty="0"/>
          </a:p>
          <a:p>
            <a:pPr lvl="1"/>
            <a:endParaRPr lang="en-US" altLang="zh-CN" sz="2000" dirty="0"/>
          </a:p>
          <a:p>
            <a:pPr lvl="1"/>
            <a:endParaRPr lang="en-US" altLang="zh-CN" sz="2000" dirty="0"/>
          </a:p>
          <a:p>
            <a:r>
              <a:rPr lang="zh-CN" altLang="en-US" sz="2400" dirty="0"/>
              <a:t>改进的</a:t>
            </a:r>
            <a:r>
              <a:rPr lang="en-US" altLang="zh-CN" sz="2400" dirty="0"/>
              <a:t>Virtual Finger</a:t>
            </a:r>
            <a:r>
              <a:rPr lang="zh-CN" altLang="en-US" sz="2400" dirty="0"/>
              <a:t>算法的关键问题：</a:t>
            </a:r>
            <a:endParaRPr lang="en-US" altLang="zh-CN" sz="2400" dirty="0"/>
          </a:p>
          <a:p>
            <a:pPr marL="502920" lvl="1" indent="0">
              <a:buNone/>
            </a:pPr>
            <a:r>
              <a:rPr lang="en-US" altLang="zh-CN" sz="2000" dirty="0"/>
              <a:t>1. </a:t>
            </a:r>
            <a:r>
              <a:rPr lang="zh-CN" altLang="en-US" sz="2000" dirty="0"/>
              <a:t>用户的输入不再是多个</a:t>
            </a:r>
            <a:r>
              <a:rPr lang="en-US" altLang="zh-CN" sz="2000" dirty="0">
                <a:latin typeface="Bahnschrift" panose="020B0502040204020203" pitchFamily="34" charset="0"/>
              </a:rPr>
              <a:t>2D</a:t>
            </a:r>
            <a:r>
              <a:rPr lang="zh-CN" altLang="en-US" sz="2000" dirty="0"/>
              <a:t>坐标点，而是一系列</a:t>
            </a:r>
            <a:r>
              <a:rPr lang="en-US" altLang="zh-CN" sz="2000" dirty="0">
                <a:latin typeface="Bahnschrift" panose="020B0502040204020203" pitchFamily="34" charset="0"/>
              </a:rPr>
              <a:t>3D</a:t>
            </a:r>
            <a:r>
              <a:rPr lang="zh-CN" altLang="en-US" sz="2000" dirty="0"/>
              <a:t>空间坐标中的点；</a:t>
            </a:r>
            <a:endParaRPr lang="en-US" altLang="zh-CN" sz="2000" dirty="0"/>
          </a:p>
          <a:p>
            <a:pPr marL="502920" lvl="1" indent="0">
              <a:buNone/>
            </a:pPr>
            <a:r>
              <a:rPr lang="en-US" altLang="zh-CN" sz="2000" dirty="0"/>
              <a:t>2. </a:t>
            </a:r>
            <a:r>
              <a:rPr lang="zh-CN" altLang="en-US" sz="2000" dirty="0"/>
              <a:t>用户的输入与真实图像信号的误差可能是任意方向；</a:t>
            </a:r>
            <a:endParaRPr lang="en-US" altLang="zh-CN" sz="2000" dirty="0"/>
          </a:p>
          <a:p>
            <a:pPr marL="502920" lvl="1" indent="0">
              <a:buNone/>
            </a:pPr>
            <a:r>
              <a:rPr lang="en-US" altLang="zh-CN" sz="2000" dirty="0"/>
              <a:t>3. </a:t>
            </a:r>
            <a:r>
              <a:rPr lang="zh-CN" altLang="en-US" sz="2000" dirty="0"/>
              <a:t>用户的输入可能不在图像信号内部。</a:t>
            </a:r>
            <a:endParaRPr lang="en-US" altLang="zh-CN" sz="2000" dirty="0"/>
          </a:p>
        </p:txBody>
      </p:sp>
      <p:pic>
        <p:nvPicPr>
          <p:cNvPr id="4" name="图片 3">
            <a:extLst>
              <a:ext uri="{FF2B5EF4-FFF2-40B4-BE49-F238E27FC236}">
                <a16:creationId xmlns:a16="http://schemas.microsoft.com/office/drawing/2014/main" id="{46D4867E-C3AF-4337-8E82-C33DE34DA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86444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9A816-E438-4E58-9CA6-D19F2BD4D817}"/>
              </a:ext>
            </a:extLst>
          </p:cNvPr>
          <p:cNvSpPr>
            <a:spLocks noGrp="1"/>
          </p:cNvSpPr>
          <p:nvPr>
            <p:ph type="title"/>
          </p:nvPr>
        </p:nvSpPr>
        <p:spPr/>
        <p:txBody>
          <a:bodyPr/>
          <a:lstStyle/>
          <a:p>
            <a:r>
              <a:rPr lang="zh-CN" altLang="en-US" dirty="0"/>
              <a:t>改进的</a:t>
            </a:r>
            <a:br>
              <a:rPr lang="en-US" altLang="zh-CN" dirty="0"/>
            </a:br>
            <a:r>
              <a:rPr lang="en-US" altLang="zh-CN" dirty="0"/>
              <a:t>Virtual Finger</a:t>
            </a:r>
            <a:r>
              <a:rPr lang="zh-CN" altLang="en-US" dirty="0"/>
              <a:t>算法</a:t>
            </a:r>
            <a:br>
              <a:rPr lang="en-US" altLang="zh-CN" dirty="0"/>
            </a:br>
            <a:endParaRPr lang="zh-CN" altLang="en-US" dirty="0"/>
          </a:p>
        </p:txBody>
      </p:sp>
      <p:pic>
        <p:nvPicPr>
          <p:cNvPr id="25" name="内容占位符 24">
            <a:extLst>
              <a:ext uri="{FF2B5EF4-FFF2-40B4-BE49-F238E27FC236}">
                <a16:creationId xmlns:a16="http://schemas.microsoft.com/office/drawing/2014/main" id="{4405F86C-153B-4B59-B13D-83A0AFA311A6}"/>
              </a:ext>
            </a:extLst>
          </p:cNvPr>
          <p:cNvPicPr>
            <a:picLocks noGrp="1" noChangeAspect="1"/>
          </p:cNvPicPr>
          <p:nvPr>
            <p:ph idx="1"/>
          </p:nvPr>
        </p:nvPicPr>
        <p:blipFill>
          <a:blip r:embed="rId2"/>
          <a:stretch>
            <a:fillRect/>
          </a:stretch>
        </p:blipFill>
        <p:spPr>
          <a:xfrm>
            <a:off x="3452295" y="863790"/>
            <a:ext cx="5287409" cy="5121275"/>
          </a:xfrm>
          <a:prstGeom prst="rect">
            <a:avLst/>
          </a:prstGeom>
        </p:spPr>
      </p:pic>
      <p:sp>
        <p:nvSpPr>
          <p:cNvPr id="26" name="文本框 25">
            <a:extLst>
              <a:ext uri="{FF2B5EF4-FFF2-40B4-BE49-F238E27FC236}">
                <a16:creationId xmlns:a16="http://schemas.microsoft.com/office/drawing/2014/main" id="{16979564-8B59-4D4A-8F12-CB3553B67458}"/>
              </a:ext>
            </a:extLst>
          </p:cNvPr>
          <p:cNvSpPr txBox="1"/>
          <p:nvPr/>
        </p:nvSpPr>
        <p:spPr>
          <a:xfrm>
            <a:off x="3900195" y="6148873"/>
            <a:ext cx="2808514" cy="369332"/>
          </a:xfrm>
          <a:prstGeom prst="rect">
            <a:avLst/>
          </a:prstGeom>
          <a:noFill/>
        </p:spPr>
        <p:txBody>
          <a:bodyPr wrap="square" rtlCol="0">
            <a:spAutoFit/>
          </a:bodyPr>
          <a:lstStyle/>
          <a:p>
            <a:pPr algn="ctr"/>
            <a:r>
              <a:rPr lang="zh-CN" altLang="en-US" dirty="0"/>
              <a:t>算法流程图</a:t>
            </a:r>
          </a:p>
        </p:txBody>
      </p:sp>
      <p:pic>
        <p:nvPicPr>
          <p:cNvPr id="5" name="图片 4">
            <a:extLst>
              <a:ext uri="{FF2B5EF4-FFF2-40B4-BE49-F238E27FC236}">
                <a16:creationId xmlns:a16="http://schemas.microsoft.com/office/drawing/2014/main" id="{D9EF7066-BDC3-4F31-BFF4-24BDC3DB1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73043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B69FF-9621-44A7-8B37-0B8A7F490652}"/>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7789192F-E463-4916-8F17-419F51D1F945}"/>
              </a:ext>
            </a:extLst>
          </p:cNvPr>
          <p:cNvSpPr>
            <a:spLocks noGrp="1"/>
          </p:cNvSpPr>
          <p:nvPr>
            <p:ph idx="1"/>
          </p:nvPr>
        </p:nvSpPr>
        <p:spPr/>
        <p:txBody>
          <a:bodyPr/>
          <a:lstStyle/>
          <a:p>
            <a:r>
              <a:rPr lang="en-US" altLang="zh-CN" u="sng" dirty="0"/>
              <a:t>VR Demo with VF.mp4</a:t>
            </a:r>
            <a:endParaRPr lang="zh-CN" altLang="en-US" u="sng" dirty="0"/>
          </a:p>
        </p:txBody>
      </p:sp>
      <p:pic>
        <p:nvPicPr>
          <p:cNvPr id="4" name="图片 3">
            <a:extLst>
              <a:ext uri="{FF2B5EF4-FFF2-40B4-BE49-F238E27FC236}">
                <a16:creationId xmlns:a16="http://schemas.microsoft.com/office/drawing/2014/main" id="{C9516E61-ABBB-47AE-99DB-45120D444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7170" name="Picture 2" descr="âicon videoâçå¾çæç´¢ç»æ">
            <a:extLst>
              <a:ext uri="{FF2B5EF4-FFF2-40B4-BE49-F238E27FC236}">
                <a16:creationId xmlns:a16="http://schemas.microsoft.com/office/drawing/2014/main" id="{2C5AFC47-EE96-4944-A1EE-F45CAF51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3513" y="3856889"/>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653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F09C-C689-46F0-9EB0-C6E65B27EB8A}"/>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A2F890DC-9CB1-425E-BF0C-A11CB927E2A9}"/>
              </a:ext>
            </a:extLst>
          </p:cNvPr>
          <p:cNvSpPr>
            <a:spLocks noGrp="1"/>
          </p:cNvSpPr>
          <p:nvPr>
            <p:ph idx="1"/>
          </p:nvPr>
        </p:nvSpPr>
        <p:spPr/>
        <p:txBody>
          <a:bodyPr/>
          <a:lstStyle/>
          <a:p>
            <a:r>
              <a:rPr lang="en-US" altLang="zh-CN" u="sng" dirty="0"/>
              <a:t>VR Demo without VF.mp4 (as the MR one)</a:t>
            </a:r>
            <a:endParaRPr lang="zh-CN" altLang="en-US" u="sng" dirty="0"/>
          </a:p>
        </p:txBody>
      </p:sp>
      <p:pic>
        <p:nvPicPr>
          <p:cNvPr id="4" name="图片 3">
            <a:extLst>
              <a:ext uri="{FF2B5EF4-FFF2-40B4-BE49-F238E27FC236}">
                <a16:creationId xmlns:a16="http://schemas.microsoft.com/office/drawing/2014/main" id="{537B4201-A187-4AB3-AEF6-AD4726FEF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32770" name="Picture 2" descr="âicon videoâçå¾çæç´¢ç»æ">
            <a:extLst>
              <a:ext uri="{FF2B5EF4-FFF2-40B4-BE49-F238E27FC236}">
                <a16:creationId xmlns:a16="http://schemas.microsoft.com/office/drawing/2014/main" id="{BCB06A08-52EE-4297-989F-4DFFABFFA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3513" y="3849266"/>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D2F61-D520-4A9C-919E-CE102B9360FB}"/>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F22FEB10-E588-4680-AAA9-EBE1076F737B}"/>
              </a:ext>
            </a:extLst>
          </p:cNvPr>
          <p:cNvSpPr>
            <a:spLocks noGrp="1"/>
          </p:cNvSpPr>
          <p:nvPr>
            <p:ph idx="1"/>
          </p:nvPr>
        </p:nvSpPr>
        <p:spPr/>
        <p:txBody>
          <a:bodyPr/>
          <a:lstStyle/>
          <a:p>
            <a:r>
              <a:rPr lang="zh-CN" altLang="en-US" dirty="0"/>
              <a:t>专家使用本系统重建得到的结果</a:t>
            </a:r>
            <a:r>
              <a:rPr lang="en-US" altLang="zh-CN" dirty="0"/>
              <a:t>.jpg</a:t>
            </a:r>
          </a:p>
        </p:txBody>
      </p:sp>
      <p:pic>
        <p:nvPicPr>
          <p:cNvPr id="4" name="图片 3">
            <a:extLst>
              <a:ext uri="{FF2B5EF4-FFF2-40B4-BE49-F238E27FC236}">
                <a16:creationId xmlns:a16="http://schemas.microsoft.com/office/drawing/2014/main" id="{FE831A7D-ECCB-4411-95CF-DEDF352F6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6146" name="Picture 2" descr="âicon imageâçå¾çæç´¢ç»æ">
            <a:extLst>
              <a:ext uri="{FF2B5EF4-FFF2-40B4-BE49-F238E27FC236}">
                <a16:creationId xmlns:a16="http://schemas.microsoft.com/office/drawing/2014/main" id="{A7D142EC-C803-4BA6-9FEB-34DF3442D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34" y="4151929"/>
            <a:ext cx="2160000"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1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D1BE1-667F-43BA-B2CD-7EDC64AA492D}"/>
              </a:ext>
            </a:extLst>
          </p:cNvPr>
          <p:cNvSpPr>
            <a:spLocks noGrp="1"/>
          </p:cNvSpPr>
          <p:nvPr>
            <p:ph type="title"/>
          </p:nvPr>
        </p:nvSpPr>
        <p:spPr/>
        <p:txBody>
          <a:bodyPr/>
          <a:lstStyle/>
          <a:p>
            <a:r>
              <a:rPr lang="zh-CN" altLang="en-US" dirty="0"/>
              <a:t>研究中遇到即解决的问题</a:t>
            </a:r>
          </a:p>
        </p:txBody>
      </p:sp>
      <p:sp>
        <p:nvSpPr>
          <p:cNvPr id="3" name="内容占位符 2">
            <a:extLst>
              <a:ext uri="{FF2B5EF4-FFF2-40B4-BE49-F238E27FC236}">
                <a16:creationId xmlns:a16="http://schemas.microsoft.com/office/drawing/2014/main" id="{071FB404-7EAC-4909-9B18-1535A6A45489}"/>
              </a:ext>
            </a:extLst>
          </p:cNvPr>
          <p:cNvSpPr>
            <a:spLocks noGrp="1"/>
          </p:cNvSpPr>
          <p:nvPr>
            <p:ph idx="1"/>
          </p:nvPr>
        </p:nvSpPr>
        <p:spPr/>
        <p:txBody>
          <a:bodyPr/>
          <a:lstStyle/>
          <a:p>
            <a:pPr marL="0" indent="0">
              <a:buNone/>
            </a:pPr>
            <a:endParaRPr lang="en-US" altLang="zh-CN" dirty="0"/>
          </a:p>
          <a:p>
            <a:pPr marL="457200" indent="-457200">
              <a:buFont typeface="+mj-lt"/>
              <a:buAutoNum type="arabicPeriod"/>
            </a:pPr>
            <a:r>
              <a:rPr lang="zh-CN" altLang="en-US" dirty="0"/>
              <a:t>当前的虚拟现实应用多基于游戏引擎</a:t>
            </a:r>
            <a:r>
              <a:rPr lang="en-US" altLang="zh-CN" dirty="0"/>
              <a:t>(</a:t>
            </a:r>
            <a:r>
              <a:rPr lang="en-US" altLang="zh-CN" dirty="0" err="1"/>
              <a:t>Unity,Unreal</a:t>
            </a:r>
            <a:r>
              <a:rPr lang="zh-CN" altLang="en-US" dirty="0"/>
              <a:t>等</a:t>
            </a:r>
            <a:r>
              <a:rPr lang="en-US" altLang="zh-CN" dirty="0"/>
              <a:t>)</a:t>
            </a:r>
            <a:r>
              <a:rPr lang="zh-CN" altLang="en-US" dirty="0"/>
              <a:t>制作，直接基于</a:t>
            </a:r>
            <a:r>
              <a:rPr lang="en-US" altLang="zh-CN" dirty="0"/>
              <a:t>OpenGL</a:t>
            </a:r>
            <a:r>
              <a:rPr lang="zh-CN" altLang="en-US" dirty="0"/>
              <a:t>的虚拟现实应用资料较少，开发过程中的许多问题需要花费较长时间摸索；</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dirty="0"/>
              <a:t>开发初期阶段，由于缺少与神经形态学研究领域的专家交流，很难掌握研究专家们实际的需求与使用环境，直到中后期与专家交流增多，邀请他们实际体验本系统并提出意见后，开发过程明显更加流畅顺利。</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zh-CN" altLang="en-US" dirty="0"/>
          </a:p>
        </p:txBody>
      </p:sp>
      <p:pic>
        <p:nvPicPr>
          <p:cNvPr id="4" name="图片 3">
            <a:extLst>
              <a:ext uri="{FF2B5EF4-FFF2-40B4-BE49-F238E27FC236}">
                <a16:creationId xmlns:a16="http://schemas.microsoft.com/office/drawing/2014/main" id="{20E31AFF-D475-42C9-A811-3CC4341DD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5122" name="Picture 2" descr="âicon questionâçå¾çæç´¢ç»æ">
            <a:extLst>
              <a:ext uri="{FF2B5EF4-FFF2-40B4-BE49-F238E27FC236}">
                <a16:creationId xmlns:a16="http://schemas.microsoft.com/office/drawing/2014/main" id="{202252DA-1CF4-48A5-8BBA-C0E567F7B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242" y="4208098"/>
            <a:ext cx="2640758" cy="264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44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708A-4853-4F90-BF2B-6757D3C706F8}"/>
              </a:ext>
            </a:extLst>
          </p:cNvPr>
          <p:cNvSpPr>
            <a:spLocks noGrp="1"/>
          </p:cNvSpPr>
          <p:nvPr>
            <p:ph type="title"/>
          </p:nvPr>
        </p:nvSpPr>
        <p:spPr/>
        <p:txBody>
          <a:bodyPr/>
          <a:lstStyle/>
          <a:p>
            <a:r>
              <a:rPr lang="zh-CN" altLang="en-US" dirty="0"/>
              <a:t>结论与展望</a:t>
            </a:r>
          </a:p>
        </p:txBody>
      </p:sp>
      <p:sp>
        <p:nvSpPr>
          <p:cNvPr id="3" name="内容占位符 2">
            <a:extLst>
              <a:ext uri="{FF2B5EF4-FFF2-40B4-BE49-F238E27FC236}">
                <a16:creationId xmlns:a16="http://schemas.microsoft.com/office/drawing/2014/main" id="{9B2B93EE-5A0D-40F7-B047-84185C863941}"/>
              </a:ext>
            </a:extLst>
          </p:cNvPr>
          <p:cNvSpPr>
            <a:spLocks noGrp="1"/>
          </p:cNvSpPr>
          <p:nvPr>
            <p:ph idx="1"/>
          </p:nvPr>
        </p:nvSpPr>
        <p:spPr/>
        <p:txBody>
          <a:bodyPr>
            <a:normAutofit/>
          </a:bodyPr>
          <a:lstStyle/>
          <a:p>
            <a:endParaRPr lang="en-US" altLang="zh-CN" dirty="0"/>
          </a:p>
          <a:p>
            <a:pPr marL="0" indent="0">
              <a:buNone/>
            </a:pPr>
            <a:r>
              <a:rPr lang="zh-CN" altLang="en-US" sz="3200" b="1" dirty="0"/>
              <a:t>结论：</a:t>
            </a:r>
            <a:endParaRPr lang="en-US" altLang="zh-CN" sz="3200" b="1" dirty="0"/>
          </a:p>
          <a:p>
            <a:pPr marL="0" indent="0">
              <a:buNone/>
            </a:pPr>
            <a:r>
              <a:rPr lang="en-US" altLang="zh-CN" sz="2400" dirty="0"/>
              <a:t>	</a:t>
            </a:r>
            <a:r>
              <a:rPr lang="zh-CN" altLang="en-US" dirty="0"/>
              <a:t>本毕业设计针对神经元几何形态重建领域，结合前沿的虚拟现实技术，设计并实 现了基于</a:t>
            </a:r>
            <a:r>
              <a:rPr lang="en-US" altLang="zh-CN" dirty="0" err="1"/>
              <a:t>Vaa</a:t>
            </a:r>
            <a:r>
              <a:rPr lang="en-US" altLang="zh-CN" dirty="0">
                <a:latin typeface="Bahnschrift" panose="020B0502040204020203" pitchFamily="34" charset="0"/>
              </a:rPr>
              <a:t> 3D</a:t>
            </a:r>
            <a:r>
              <a:rPr lang="zh-CN" altLang="en-US" dirty="0"/>
              <a:t>平台的脑神经图像数据在虚拟现实环境中的可视化分析与交互系统。</a:t>
            </a:r>
            <a:endParaRPr lang="en-US" altLang="zh-CN" dirty="0"/>
          </a:p>
          <a:p>
            <a:pPr marL="0" indent="0">
              <a:buNone/>
            </a:pPr>
            <a:r>
              <a:rPr lang="en-US" altLang="zh-CN" dirty="0"/>
              <a:t>	</a:t>
            </a:r>
            <a:r>
              <a:rPr lang="zh-CN" altLang="en-US" dirty="0"/>
              <a:t>该系统能够对多种格式不同规模的三维神经元图像数据进行虚拟现实环境中的可视化分析，并且给用户提供了方便高效的交互方式，帮助用户直观，高效，便捷地进行神经元几何形态重建的工作。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zh-CN" altLang="en-US" dirty="0"/>
          </a:p>
        </p:txBody>
      </p:sp>
      <p:pic>
        <p:nvPicPr>
          <p:cNvPr id="4" name="图片 3">
            <a:extLst>
              <a:ext uri="{FF2B5EF4-FFF2-40B4-BE49-F238E27FC236}">
                <a16:creationId xmlns:a16="http://schemas.microsoft.com/office/drawing/2014/main" id="{90FB417E-A482-4A9D-8F1E-35DB803C3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
        <p:nvSpPr>
          <p:cNvPr id="5" name="AutoShape 2" descr="âicon conclusionâçå¾çæç´¢ç»æ">
            <a:extLst>
              <a:ext uri="{FF2B5EF4-FFF2-40B4-BE49-F238E27FC236}">
                <a16:creationId xmlns:a16="http://schemas.microsoft.com/office/drawing/2014/main" id="{F4F38F8F-9AAD-421E-ADA2-6AD0282FA5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0" name="Picture 4" descr="âicon conclusionâçå¾çæç´¢ç»æ">
            <a:extLst>
              <a:ext uri="{FF2B5EF4-FFF2-40B4-BE49-F238E27FC236}">
                <a16:creationId xmlns:a16="http://schemas.microsoft.com/office/drawing/2014/main" id="{7D2E05BA-6714-4B67-93D3-E2046921D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862" y="4043656"/>
            <a:ext cx="2068372" cy="206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767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2A2F-FB9C-4ABD-827A-BF26D51D68DE}"/>
              </a:ext>
            </a:extLst>
          </p:cNvPr>
          <p:cNvSpPr>
            <a:spLocks noGrp="1"/>
          </p:cNvSpPr>
          <p:nvPr>
            <p:ph type="title"/>
          </p:nvPr>
        </p:nvSpPr>
        <p:spPr/>
        <p:txBody>
          <a:bodyPr/>
          <a:lstStyle/>
          <a:p>
            <a:r>
              <a:rPr lang="zh-CN" altLang="en-US" dirty="0"/>
              <a:t>结论与展望</a:t>
            </a:r>
          </a:p>
        </p:txBody>
      </p:sp>
      <p:sp>
        <p:nvSpPr>
          <p:cNvPr id="3" name="内容占位符 2">
            <a:extLst>
              <a:ext uri="{FF2B5EF4-FFF2-40B4-BE49-F238E27FC236}">
                <a16:creationId xmlns:a16="http://schemas.microsoft.com/office/drawing/2014/main" id="{C328A9D9-0329-4E65-BC96-203D66440784}"/>
              </a:ext>
            </a:extLst>
          </p:cNvPr>
          <p:cNvSpPr>
            <a:spLocks noGrp="1"/>
          </p:cNvSpPr>
          <p:nvPr>
            <p:ph idx="1"/>
          </p:nvPr>
        </p:nvSpPr>
        <p:spPr/>
        <p:txBody>
          <a:bodyPr>
            <a:normAutofit/>
          </a:bodyPr>
          <a:lstStyle/>
          <a:p>
            <a:pPr marL="0" indent="0">
              <a:buNone/>
            </a:pPr>
            <a:r>
              <a:rPr lang="zh-CN" altLang="en-US" sz="3200" b="1" dirty="0"/>
              <a:t>改进点：</a:t>
            </a:r>
            <a:endParaRPr lang="en-US" altLang="zh-CN" sz="3200" b="1" dirty="0"/>
          </a:p>
          <a:p>
            <a:pPr marL="960120" lvl="1" indent="-457200">
              <a:buFont typeface="+mj-lt"/>
              <a:buAutoNum type="arabicPeriod"/>
            </a:pPr>
            <a:r>
              <a:rPr lang="zh-CN" altLang="en-US" sz="2400" dirty="0"/>
              <a:t>缺乏更简洁有效的 </a:t>
            </a:r>
            <a:r>
              <a:rPr lang="en-US" altLang="zh-CN" sz="2400" dirty="0"/>
              <a:t>UI</a:t>
            </a:r>
            <a:r>
              <a:rPr lang="zh-CN" altLang="en-US" sz="2400" dirty="0"/>
              <a:t>界面；</a:t>
            </a:r>
            <a:endParaRPr lang="en-US" altLang="zh-CN" sz="2400" dirty="0"/>
          </a:p>
          <a:p>
            <a:pPr marL="960120" lvl="1" indent="-457200">
              <a:buFont typeface="+mj-lt"/>
              <a:buAutoNum type="arabicPeriod"/>
            </a:pPr>
            <a:r>
              <a:rPr lang="zh-CN" altLang="en-US" sz="2400" dirty="0"/>
              <a:t>使用过程中缺少有效的提示信息；</a:t>
            </a:r>
            <a:endParaRPr lang="en-US" altLang="zh-CN" sz="2400" dirty="0"/>
          </a:p>
          <a:p>
            <a:pPr marL="960120" lvl="1" indent="-457200">
              <a:buFont typeface="+mj-lt"/>
              <a:buAutoNum type="arabicPeriod"/>
            </a:pPr>
            <a:r>
              <a:rPr lang="zh-CN" altLang="en-US" sz="2400" dirty="0"/>
              <a:t>由于虚拟现实技术本身的技术瓶颈，用户难以长时间的在虚拟现实环境中工作、观察。</a:t>
            </a:r>
            <a:endParaRPr lang="en-US" altLang="zh-CN" sz="2400" dirty="0"/>
          </a:p>
          <a:p>
            <a:pPr marL="960120" lvl="1" indent="-457200">
              <a:buFont typeface="+mj-lt"/>
              <a:buAutoNum type="arabicPeriod"/>
            </a:pPr>
            <a:endParaRPr lang="en-US" altLang="zh-CN" sz="2400" dirty="0"/>
          </a:p>
          <a:p>
            <a:pPr marL="960120" lvl="1" indent="-457200">
              <a:buFont typeface="+mj-lt"/>
              <a:buAutoNum type="arabicPeriod"/>
            </a:pPr>
            <a:endParaRPr lang="en-US" altLang="zh-CN" sz="2400" dirty="0"/>
          </a:p>
          <a:p>
            <a:pPr marL="960120" lvl="1" indent="-457200">
              <a:buFont typeface="+mj-lt"/>
              <a:buAutoNum type="arabicPeriod"/>
            </a:pPr>
            <a:endParaRPr lang="en-US" altLang="zh-CN" sz="2400" dirty="0"/>
          </a:p>
          <a:p>
            <a:pPr marL="502920" lvl="1" indent="0">
              <a:buNone/>
            </a:pPr>
            <a:endParaRPr lang="zh-CN" altLang="en-US" sz="2400" dirty="0"/>
          </a:p>
        </p:txBody>
      </p:sp>
      <p:pic>
        <p:nvPicPr>
          <p:cNvPr id="4" name="图片 3">
            <a:extLst>
              <a:ext uri="{FF2B5EF4-FFF2-40B4-BE49-F238E27FC236}">
                <a16:creationId xmlns:a16="http://schemas.microsoft.com/office/drawing/2014/main" id="{6627066B-493E-4901-8F26-222E96A61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3076" name="Picture 4" descr="âicon improvementâçå¾çæç´¢ç»æ">
            <a:extLst>
              <a:ext uri="{FF2B5EF4-FFF2-40B4-BE49-F238E27FC236}">
                <a16:creationId xmlns:a16="http://schemas.microsoft.com/office/drawing/2014/main" id="{DC8C1172-096B-4A30-9167-6230235DC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032" y="379911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2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54BFE-9E3D-409E-84D8-AEF5CAE54488}"/>
              </a:ext>
            </a:extLst>
          </p:cNvPr>
          <p:cNvSpPr>
            <a:spLocks noGrp="1"/>
          </p:cNvSpPr>
          <p:nvPr>
            <p:ph type="title"/>
          </p:nvPr>
        </p:nvSpPr>
        <p:spPr/>
        <p:txBody>
          <a:bodyPr>
            <a:normAutofit/>
          </a:bodyPr>
          <a:lstStyle/>
          <a:p>
            <a:r>
              <a:rPr lang="en-US" altLang="zh-CN" sz="5400" dirty="0"/>
              <a:t>Q&amp;A</a:t>
            </a:r>
            <a:endParaRPr lang="zh-CN" altLang="en-US" sz="5400" dirty="0"/>
          </a:p>
        </p:txBody>
      </p:sp>
      <p:sp>
        <p:nvSpPr>
          <p:cNvPr id="3" name="内容占位符 2">
            <a:extLst>
              <a:ext uri="{FF2B5EF4-FFF2-40B4-BE49-F238E27FC236}">
                <a16:creationId xmlns:a16="http://schemas.microsoft.com/office/drawing/2014/main" id="{98AF630D-023F-4D2D-8A4A-DA2EB3BF0D15}"/>
              </a:ext>
            </a:extLst>
          </p:cNvPr>
          <p:cNvSpPr>
            <a:spLocks noGrp="1"/>
          </p:cNvSpPr>
          <p:nvPr>
            <p:ph idx="1"/>
          </p:nvPr>
        </p:nvSpPr>
        <p:spPr/>
        <p:txBody>
          <a:bodyPr>
            <a:normAutofit/>
          </a:bodyPr>
          <a:lstStyle/>
          <a:p>
            <a:pPr marL="0" indent="0">
              <a:buNone/>
            </a:pPr>
            <a:r>
              <a:rPr lang="zh-CN" altLang="en-US" sz="4000" dirty="0"/>
              <a:t>感谢您的聆听！</a:t>
            </a:r>
            <a:endParaRPr lang="en-US" altLang="zh-CN" sz="4000" dirty="0"/>
          </a:p>
          <a:p>
            <a:pPr marL="0" indent="0">
              <a:buNone/>
            </a:pPr>
            <a:r>
              <a:rPr lang="en-US" altLang="zh-CN" sz="4000" dirty="0"/>
              <a:t>		</a:t>
            </a:r>
            <a:r>
              <a:rPr lang="zh-CN" altLang="en-US" sz="4000" dirty="0"/>
              <a:t>欢迎提问！</a:t>
            </a:r>
            <a:endParaRPr lang="en-US" altLang="zh-CN" sz="4000" dirty="0"/>
          </a:p>
          <a:p>
            <a:pPr marL="0" indent="0">
              <a:buNone/>
            </a:pPr>
            <a:r>
              <a:rPr lang="en-US" altLang="zh-CN" sz="4000" dirty="0"/>
              <a:t>			2018.06.08</a:t>
            </a:r>
            <a:endParaRPr lang="zh-CN" altLang="en-US" sz="4000" dirty="0"/>
          </a:p>
        </p:txBody>
      </p:sp>
      <p:pic>
        <p:nvPicPr>
          <p:cNvPr id="4" name="图片 3">
            <a:extLst>
              <a:ext uri="{FF2B5EF4-FFF2-40B4-BE49-F238E27FC236}">
                <a16:creationId xmlns:a16="http://schemas.microsoft.com/office/drawing/2014/main" id="{52841113-AEC1-4733-8701-FD6B8163A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2050" name="Picture 2" descr="âicon thankâçå¾çæç´¢ç»æ">
            <a:extLst>
              <a:ext uri="{FF2B5EF4-FFF2-40B4-BE49-F238E27FC236}">
                <a16:creationId xmlns:a16="http://schemas.microsoft.com/office/drawing/2014/main" id="{D2E7FF83-D93E-4A24-B973-6B1970516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7158" y="4255537"/>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7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6" name="Picture 10" descr="âneuron reconstructionâçå¾çæç´¢ç»æ">
            <a:extLst>
              <a:ext uri="{FF2B5EF4-FFF2-40B4-BE49-F238E27FC236}">
                <a16:creationId xmlns:a16="http://schemas.microsoft.com/office/drawing/2014/main" id="{09423473-BCA9-4A80-8402-F0DE45A58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048" y="4074659"/>
            <a:ext cx="3280952" cy="278334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DC41ABB5-1376-4B1F-8334-25C4AB0D1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
        <p:nvSpPr>
          <p:cNvPr id="2" name="标题 1">
            <a:extLst>
              <a:ext uri="{FF2B5EF4-FFF2-40B4-BE49-F238E27FC236}">
                <a16:creationId xmlns:a16="http://schemas.microsoft.com/office/drawing/2014/main" id="{562D1CD5-EB79-4459-8286-4398D08B0FCD}"/>
              </a:ext>
            </a:extLst>
          </p:cNvPr>
          <p:cNvSpPr>
            <a:spLocks noGrp="1"/>
          </p:cNvSpPr>
          <p:nvPr>
            <p:ph type="title"/>
          </p:nvPr>
        </p:nvSpPr>
        <p:spPr>
          <a:xfrm>
            <a:off x="252919" y="1123837"/>
            <a:ext cx="2947482" cy="4601183"/>
          </a:xfrm>
        </p:spPr>
        <p:txBody>
          <a:bodyPr>
            <a:normAutofit/>
          </a:bodyPr>
          <a:lstStyle/>
          <a:p>
            <a:pPr algn="r"/>
            <a:r>
              <a:rPr lang="zh-CN" altLang="en-US" sz="4000" dirty="0"/>
              <a:t>选题背景</a:t>
            </a:r>
            <a:br>
              <a:rPr lang="en-US" altLang="zh-CN" sz="4000" dirty="0"/>
            </a:br>
            <a:r>
              <a:rPr lang="zh-CN" altLang="en-US" sz="4000" dirty="0"/>
              <a:t>与意义</a:t>
            </a:r>
            <a:br>
              <a:rPr lang="en-US" altLang="zh-CN" sz="4000" dirty="0"/>
            </a:br>
            <a:br>
              <a:rPr lang="en-US" altLang="zh-CN" sz="4000" dirty="0"/>
            </a:br>
            <a:endParaRPr lang="zh-CN" altLang="en-US" sz="4000" dirty="0"/>
          </a:p>
        </p:txBody>
      </p:sp>
      <p:sp>
        <p:nvSpPr>
          <p:cNvPr id="3" name="内容占位符 2">
            <a:extLst>
              <a:ext uri="{FF2B5EF4-FFF2-40B4-BE49-F238E27FC236}">
                <a16:creationId xmlns:a16="http://schemas.microsoft.com/office/drawing/2014/main" id="{52676D62-9376-40CD-B09D-615BFB8F756E}"/>
              </a:ext>
            </a:extLst>
          </p:cNvPr>
          <p:cNvSpPr>
            <a:spLocks noGrp="1"/>
          </p:cNvSpPr>
          <p:nvPr>
            <p:ph idx="1"/>
          </p:nvPr>
        </p:nvSpPr>
        <p:spPr>
          <a:xfrm>
            <a:off x="3869268" y="864108"/>
            <a:ext cx="7315200" cy="5120640"/>
          </a:xfrm>
        </p:spPr>
        <p:txBody>
          <a:bodyPr>
            <a:normAutofit/>
          </a:bodyPr>
          <a:lstStyle/>
          <a:p>
            <a:endParaRPr lang="en-US" altLang="zh-CN" dirty="0"/>
          </a:p>
          <a:p>
            <a:r>
              <a:rPr lang="zh-CN" altLang="en-US" sz="2400" b="1" dirty="0"/>
              <a:t>选题背景：</a:t>
            </a:r>
            <a:r>
              <a:rPr lang="zh-CN" altLang="en-US" dirty="0"/>
              <a:t>神经元在人类及其他哺乳类动物的大脑系统中起到了至关重要的关键作用。神经科学的最终目标是了解神经系统的工作机制，这就需要提取神经网络中各个神经元的形态结构，进而得到真实的神经元网络的形态学结构。</a:t>
            </a:r>
            <a:endParaRPr lang="en-US" altLang="zh-CN" dirty="0"/>
          </a:p>
          <a:p>
            <a:pPr marL="0" indent="0">
              <a:buNone/>
            </a:pPr>
            <a:endParaRPr lang="en-US" altLang="zh-CN" dirty="0"/>
          </a:p>
          <a:p>
            <a:r>
              <a:rPr lang="zh-CN" altLang="en-US" sz="2400" b="1" dirty="0"/>
              <a:t>神经元重建</a:t>
            </a:r>
            <a:r>
              <a:rPr lang="en-US" altLang="zh-CN" sz="2400" b="1" dirty="0"/>
              <a:t>(Neuron </a:t>
            </a:r>
            <a:r>
              <a:rPr lang="en-US" altLang="zh-CN" sz="2400" b="1" dirty="0" err="1"/>
              <a:t>Recostruction</a:t>
            </a:r>
            <a:r>
              <a:rPr lang="en-US" altLang="zh-CN" sz="2400" b="1" dirty="0"/>
              <a:t>)</a:t>
            </a:r>
            <a:r>
              <a:rPr lang="zh-CN" altLang="en-US" sz="2400" b="1" dirty="0"/>
              <a:t> ：</a:t>
            </a:r>
            <a:r>
              <a:rPr lang="zh-CN" altLang="en-US" dirty="0"/>
              <a:t>从三维显微镜图像数据中提取出计算机可处理的神经元数字形态结构。</a:t>
            </a:r>
            <a:endParaRPr lang="en-US" altLang="zh-CN" dirty="0"/>
          </a:p>
          <a:p>
            <a:endParaRPr lang="en-US" altLang="zh-CN" dirty="0"/>
          </a:p>
          <a:p>
            <a:r>
              <a:rPr lang="zh-CN" altLang="en-US" sz="2400" b="1" dirty="0"/>
              <a:t>研究现状：</a:t>
            </a:r>
            <a:endParaRPr lang="en-US" altLang="zh-CN" sz="2400" b="1" dirty="0"/>
          </a:p>
          <a:p>
            <a:pPr marL="502920" lvl="1" indent="0">
              <a:buNone/>
            </a:pPr>
            <a:r>
              <a:rPr lang="zh-CN" altLang="en-US" dirty="0"/>
              <a:t>大多数自动</a:t>
            </a:r>
            <a:r>
              <a:rPr lang="en-US" altLang="zh-CN" dirty="0"/>
              <a:t>/</a:t>
            </a:r>
            <a:r>
              <a:rPr lang="zh-CN" altLang="en-US" dirty="0"/>
              <a:t>半自动神经元重建算法</a:t>
            </a:r>
            <a:endParaRPr lang="en-US" altLang="zh-CN" dirty="0"/>
          </a:p>
          <a:p>
            <a:pPr marL="502920" lvl="1" indent="0">
              <a:buNone/>
            </a:pPr>
            <a:r>
              <a:rPr lang="zh-CN" altLang="en-US" dirty="0"/>
              <a:t>都存在不同的缺陷。</a:t>
            </a:r>
            <a:endParaRPr lang="en-US" altLang="zh-CN" dirty="0"/>
          </a:p>
          <a:p>
            <a:endParaRPr lang="en-US" altLang="zh-CN" dirty="0"/>
          </a:p>
          <a:p>
            <a:endParaRPr lang="zh-CN" altLang="en-US" dirty="0"/>
          </a:p>
          <a:p>
            <a:endParaRPr lang="zh-CN" altLang="en-US" dirty="0"/>
          </a:p>
        </p:txBody>
      </p:sp>
      <p:pic>
        <p:nvPicPr>
          <p:cNvPr id="7" name="Picture 2" descr="ç¸å³å¾ç">
            <a:extLst>
              <a:ext uri="{FF2B5EF4-FFF2-40B4-BE49-F238E27FC236}">
                <a16:creationId xmlns:a16="http://schemas.microsoft.com/office/drawing/2014/main" id="{9D3AC30F-AEEF-43DF-93B8-1D5F4A805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62874"/>
            <a:ext cx="3452327" cy="299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00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BE488-FEAF-426F-A855-1FB73F7CEE3D}"/>
              </a:ext>
            </a:extLst>
          </p:cNvPr>
          <p:cNvSpPr>
            <a:spLocks noGrp="1"/>
          </p:cNvSpPr>
          <p:nvPr>
            <p:ph type="title"/>
          </p:nvPr>
        </p:nvSpPr>
        <p:spPr/>
        <p:txBody>
          <a:bodyPr>
            <a:normAutofit/>
          </a:bodyPr>
          <a:lstStyle/>
          <a:p>
            <a:pPr algn="r"/>
            <a:r>
              <a:rPr lang="zh-CN" altLang="en-US" sz="4000" dirty="0"/>
              <a:t>选题背景</a:t>
            </a:r>
            <a:br>
              <a:rPr lang="en-US" altLang="zh-CN" sz="4000" dirty="0"/>
            </a:br>
            <a:r>
              <a:rPr lang="zh-CN" altLang="en-US" sz="4000" dirty="0"/>
              <a:t>与意义</a:t>
            </a:r>
          </a:p>
        </p:txBody>
      </p:sp>
      <p:sp>
        <p:nvSpPr>
          <p:cNvPr id="3" name="内容占位符 2">
            <a:extLst>
              <a:ext uri="{FF2B5EF4-FFF2-40B4-BE49-F238E27FC236}">
                <a16:creationId xmlns:a16="http://schemas.microsoft.com/office/drawing/2014/main" id="{2BB2AA19-DFD4-43D3-807F-882277900F48}"/>
              </a:ext>
            </a:extLst>
          </p:cNvPr>
          <p:cNvSpPr>
            <a:spLocks noGrp="1"/>
          </p:cNvSpPr>
          <p:nvPr>
            <p:ph idx="1"/>
          </p:nvPr>
        </p:nvSpPr>
        <p:spPr>
          <a:xfrm>
            <a:off x="3869268" y="864108"/>
            <a:ext cx="7315200" cy="5120640"/>
          </a:xfrm>
        </p:spPr>
        <p:txBody>
          <a:bodyPr>
            <a:normAutofit fontScale="92500" lnSpcReduction="10000"/>
          </a:bodyPr>
          <a:lstStyle/>
          <a:p>
            <a:endParaRPr lang="en-US" altLang="zh-CN" dirty="0"/>
          </a:p>
          <a:p>
            <a:endParaRPr lang="en-US" altLang="zh-CN" dirty="0"/>
          </a:p>
          <a:p>
            <a:r>
              <a:rPr lang="zh-CN" altLang="en-US" sz="2200" b="1" dirty="0"/>
              <a:t>虚拟现实技术</a:t>
            </a:r>
            <a:r>
              <a:rPr lang="zh-CN" altLang="en-US" dirty="0"/>
              <a:t>为人们提供了一种全新的显示方式，从传统的 </a:t>
            </a:r>
            <a:r>
              <a:rPr lang="en-US" altLang="zh-CN" dirty="0">
                <a:latin typeface="Bahnschrift" panose="020B0502040204020203" pitchFamily="34" charset="0"/>
              </a:rPr>
              <a:t>2D</a:t>
            </a:r>
            <a:r>
              <a:rPr lang="en-US" altLang="zh-CN" dirty="0"/>
              <a:t> </a:t>
            </a:r>
            <a:r>
              <a:rPr lang="zh-CN" altLang="en-US" dirty="0"/>
              <a:t>屏幕显示改变为能给人身临其境感觉</a:t>
            </a:r>
            <a:r>
              <a:rPr lang="zh-CN" altLang="en-US" dirty="0">
                <a:latin typeface="Bahnschrift" panose="020B0502040204020203" pitchFamily="34" charset="0"/>
              </a:rPr>
              <a:t>的 </a:t>
            </a:r>
            <a:r>
              <a:rPr lang="en-US" altLang="zh-CN" dirty="0">
                <a:latin typeface="Bahnschrift" panose="020B0502040204020203" pitchFamily="34" charset="0"/>
              </a:rPr>
              <a:t>3D </a:t>
            </a:r>
            <a:r>
              <a:rPr lang="zh-CN" altLang="en-US" dirty="0"/>
              <a:t>显示。目前虚拟现实技术已经广泛应用在诸如游戏，电影，医疗，培训等多个方面。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本论文预期设计一套基于虚拟现实的神经元图像的可视化分析系统，以实现一套完整的在</a:t>
            </a:r>
            <a:r>
              <a:rPr lang="en-US" altLang="zh-CN" dirty="0"/>
              <a:t>VR</a:t>
            </a:r>
            <a:r>
              <a:rPr lang="zh-CN" altLang="en-US" dirty="0"/>
              <a:t>环境下的神经元几何形态重建工作流程。</a:t>
            </a:r>
          </a:p>
          <a:p>
            <a:endParaRPr lang="zh-CN" altLang="en-US" dirty="0"/>
          </a:p>
          <a:p>
            <a:pPr marL="0" indent="0">
              <a:buNone/>
            </a:pPr>
            <a:endParaRPr lang="zh-CN" altLang="en-US" dirty="0"/>
          </a:p>
        </p:txBody>
      </p:sp>
      <p:pic>
        <p:nvPicPr>
          <p:cNvPr id="4" name="图片 3">
            <a:extLst>
              <a:ext uri="{FF2B5EF4-FFF2-40B4-BE49-F238E27FC236}">
                <a16:creationId xmlns:a16="http://schemas.microsoft.com/office/drawing/2014/main" id="{E177DAF9-3AFD-4023-A0C4-4F20EFAFB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28676" name="Picture 4" descr="âVR medicalâçå¾çæç´¢ç»æ">
            <a:extLst>
              <a:ext uri="{FF2B5EF4-FFF2-40B4-BE49-F238E27FC236}">
                <a16:creationId xmlns:a16="http://schemas.microsoft.com/office/drawing/2014/main" id="{766C75DD-BB3E-489F-873E-00E9DEF51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689" y="2130992"/>
            <a:ext cx="4804779" cy="258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0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5A90C-5FCF-48F3-885E-9FD8D6E97D0B}"/>
              </a:ext>
            </a:extLst>
          </p:cNvPr>
          <p:cNvSpPr>
            <a:spLocks noGrp="1"/>
          </p:cNvSpPr>
          <p:nvPr>
            <p:ph type="title"/>
          </p:nvPr>
        </p:nvSpPr>
        <p:spPr/>
        <p:txBody>
          <a:bodyPr/>
          <a:lstStyle/>
          <a:p>
            <a:r>
              <a:rPr lang="zh-CN" altLang="en-US" dirty="0"/>
              <a:t>关键技术及工具</a:t>
            </a:r>
          </a:p>
        </p:txBody>
      </p:sp>
      <p:sp>
        <p:nvSpPr>
          <p:cNvPr id="3" name="内容占位符 2">
            <a:extLst>
              <a:ext uri="{FF2B5EF4-FFF2-40B4-BE49-F238E27FC236}">
                <a16:creationId xmlns:a16="http://schemas.microsoft.com/office/drawing/2014/main" id="{B67F7C33-532C-4BFB-9F91-ED2C7CC62477}"/>
              </a:ext>
            </a:extLst>
          </p:cNvPr>
          <p:cNvSpPr>
            <a:spLocks noGrp="1"/>
          </p:cNvSpPr>
          <p:nvPr>
            <p:ph idx="1"/>
          </p:nvPr>
        </p:nvSpPr>
        <p:spPr/>
        <p:txBody>
          <a:bodyPr/>
          <a:lstStyle/>
          <a:p>
            <a:r>
              <a:rPr lang="en-US" altLang="zh-CN" sz="3600" dirty="0">
                <a:latin typeface="Consolas" panose="020B0609020204030204" pitchFamily="49" charset="0"/>
              </a:rPr>
              <a:t>Vaa3D</a:t>
            </a:r>
            <a:r>
              <a:rPr lang="zh-CN" altLang="en-US" sz="3600" dirty="0"/>
              <a:t>平台</a:t>
            </a:r>
            <a:endParaRPr lang="en-US" altLang="zh-CN" sz="3600" dirty="0"/>
          </a:p>
          <a:p>
            <a:endParaRPr lang="en-US" altLang="zh-CN" sz="3600" dirty="0"/>
          </a:p>
          <a:p>
            <a:r>
              <a:rPr lang="zh-CN" altLang="en-US" sz="3600" dirty="0"/>
              <a:t>虚拟现实设备</a:t>
            </a:r>
            <a:endParaRPr lang="en-US" altLang="zh-CN" sz="3600" dirty="0"/>
          </a:p>
          <a:p>
            <a:endParaRPr lang="zh-CN" altLang="en-US" dirty="0"/>
          </a:p>
        </p:txBody>
      </p:sp>
      <p:pic>
        <p:nvPicPr>
          <p:cNvPr id="4" name="图片 3">
            <a:extLst>
              <a:ext uri="{FF2B5EF4-FFF2-40B4-BE49-F238E27FC236}">
                <a16:creationId xmlns:a16="http://schemas.microsoft.com/office/drawing/2014/main" id="{35654399-F388-48C2-A7EF-A3445C84C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27650" name="Picture 2" descr="âicon technologyâçå¾çæç´¢ç»æ">
            <a:extLst>
              <a:ext uri="{FF2B5EF4-FFF2-40B4-BE49-F238E27FC236}">
                <a16:creationId xmlns:a16="http://schemas.microsoft.com/office/drawing/2014/main" id="{68ED7C54-0C4C-4F50-B9AC-52536C1F7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206" y="2267339"/>
            <a:ext cx="2953826" cy="255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68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âvaa3dâçå¾çæç´¢ç»æ">
            <a:extLst>
              <a:ext uri="{FF2B5EF4-FFF2-40B4-BE49-F238E27FC236}">
                <a16:creationId xmlns:a16="http://schemas.microsoft.com/office/drawing/2014/main" id="{1533116F-E38A-4D81-AD31-D16978908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5749" y="1176266"/>
            <a:ext cx="2154763" cy="215476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A2D3AAAF-3B3D-4CC0-9DF8-42E6C53D2CA2}"/>
              </a:ext>
            </a:extLst>
          </p:cNvPr>
          <p:cNvSpPr>
            <a:spLocks noGrp="1"/>
          </p:cNvSpPr>
          <p:nvPr>
            <p:ph type="title"/>
          </p:nvPr>
        </p:nvSpPr>
        <p:spPr/>
        <p:txBody>
          <a:bodyPr/>
          <a:lstStyle/>
          <a:p>
            <a:r>
              <a:rPr lang="en-US" altLang="zh-CN" dirty="0">
                <a:latin typeface="Consolas" panose="020B0609020204030204" pitchFamily="49" charset="0"/>
              </a:rPr>
              <a:t>Vaa3D</a:t>
            </a:r>
            <a:r>
              <a:rPr lang="zh-CN" altLang="en-US" dirty="0"/>
              <a:t>平台</a:t>
            </a:r>
          </a:p>
        </p:txBody>
      </p:sp>
      <p:sp>
        <p:nvSpPr>
          <p:cNvPr id="3" name="内容占位符 2">
            <a:extLst>
              <a:ext uri="{FF2B5EF4-FFF2-40B4-BE49-F238E27FC236}">
                <a16:creationId xmlns:a16="http://schemas.microsoft.com/office/drawing/2014/main" id="{1999FAE7-0796-4D78-9F61-5E0B2BFCAFE3}"/>
              </a:ext>
            </a:extLst>
          </p:cNvPr>
          <p:cNvSpPr>
            <a:spLocks noGrp="1"/>
          </p:cNvSpPr>
          <p:nvPr>
            <p:ph idx="1"/>
          </p:nvPr>
        </p:nvSpPr>
        <p:spPr>
          <a:xfrm>
            <a:off x="3869268" y="522514"/>
            <a:ext cx="7315200" cy="5462234"/>
          </a:xfrm>
        </p:spPr>
        <p:txBody>
          <a:bodyPr/>
          <a:lstStyle/>
          <a:p>
            <a:pPr>
              <a:lnSpc>
                <a:spcPct val="100000"/>
              </a:lnSpc>
            </a:pPr>
            <a:r>
              <a:rPr lang="en-US" altLang="zh-CN" dirty="0">
                <a:latin typeface="Bahnschrift" panose="020B0502040204020203" pitchFamily="34" charset="0"/>
              </a:rPr>
              <a:t>3D</a:t>
            </a:r>
            <a:r>
              <a:rPr lang="zh-CN" altLang="en-US" dirty="0"/>
              <a:t>可视化分析工具</a:t>
            </a:r>
            <a:r>
              <a:rPr lang="en-US" altLang="zh-CN" dirty="0"/>
              <a:t>(</a:t>
            </a:r>
            <a:r>
              <a:rPr lang="en-US" altLang="zh-CN" dirty="0">
                <a:latin typeface="Bahnschrift" panose="020B0502040204020203" pitchFamily="34" charset="0"/>
              </a:rPr>
              <a:t>3D </a:t>
            </a:r>
            <a:r>
              <a:rPr lang="en-US" altLang="zh-CN" dirty="0"/>
              <a:t>Visualization-</a:t>
            </a:r>
          </a:p>
          <a:p>
            <a:pPr marL="0" indent="0">
              <a:lnSpc>
                <a:spcPct val="100000"/>
              </a:lnSpc>
              <a:buNone/>
            </a:pPr>
            <a:r>
              <a:rPr lang="en-US" altLang="zh-CN" dirty="0"/>
              <a:t>   </a:t>
            </a:r>
            <a:r>
              <a:rPr lang="en-US" altLang="zh-CN" dirty="0" err="1"/>
              <a:t>assistedanalysis</a:t>
            </a:r>
            <a:r>
              <a:rPr lang="en-US" altLang="zh-CN" dirty="0"/>
              <a:t>),</a:t>
            </a:r>
            <a:r>
              <a:rPr lang="zh-CN" altLang="en-US" dirty="0"/>
              <a:t>英文简称为</a:t>
            </a:r>
            <a:r>
              <a:rPr lang="en-US" altLang="zh-CN" dirty="0" err="1"/>
              <a:t>Vaa</a:t>
            </a:r>
            <a:r>
              <a:rPr lang="en-US" altLang="zh-CN" dirty="0">
                <a:latin typeface="Bahnschrift" panose="020B0502040204020203" pitchFamily="34" charset="0"/>
              </a:rPr>
              <a:t> 3D</a:t>
            </a:r>
            <a:r>
              <a:rPr lang="en-US" altLang="zh-CN" dirty="0"/>
              <a:t>,</a:t>
            </a:r>
            <a:r>
              <a:rPr lang="zh-CN" altLang="en-US" dirty="0"/>
              <a:t>中文简称为</a:t>
            </a:r>
            <a:endParaRPr lang="en-US" altLang="zh-CN" dirty="0"/>
          </a:p>
          <a:p>
            <a:pPr marL="0" indent="0">
              <a:lnSpc>
                <a:spcPct val="100000"/>
              </a:lnSpc>
              <a:buNone/>
            </a:pPr>
            <a:r>
              <a:rPr lang="en-US" altLang="zh-CN" dirty="0"/>
              <a:t>   </a:t>
            </a:r>
            <a:r>
              <a:rPr lang="zh-CN" altLang="en-US" dirty="0"/>
              <a:t>挖三维，是一个方便，快速，多功能的</a:t>
            </a:r>
            <a:r>
              <a:rPr lang="en-US" altLang="zh-CN" dirty="0">
                <a:latin typeface="Bahnschrift" panose="020B0502040204020203" pitchFamily="34" charset="0"/>
              </a:rPr>
              <a:t>3D</a:t>
            </a:r>
            <a:r>
              <a:rPr lang="en-US" altLang="zh-CN" dirty="0"/>
              <a:t> </a:t>
            </a:r>
            <a:r>
              <a:rPr lang="en-US" altLang="zh-CN" dirty="0">
                <a:latin typeface="Bahnschrift" panose="020B0502040204020203" pitchFamily="34" charset="0"/>
              </a:rPr>
              <a:t>/ 4D/ 5D</a:t>
            </a:r>
          </a:p>
          <a:p>
            <a:pPr marL="0" indent="0">
              <a:lnSpc>
                <a:spcPct val="100000"/>
              </a:lnSpc>
              <a:buNone/>
            </a:pPr>
            <a:r>
              <a:rPr lang="en-US" altLang="zh-CN" dirty="0">
                <a:latin typeface="Bahnschrift" panose="020B0502040204020203" pitchFamily="34" charset="0"/>
              </a:rPr>
              <a:t>    </a:t>
            </a:r>
            <a:r>
              <a:rPr lang="zh-CN" altLang="en-US" dirty="0"/>
              <a:t>图像可视化   和分析系统。</a:t>
            </a:r>
            <a:endParaRPr lang="en-US" altLang="zh-CN" dirty="0"/>
          </a:p>
          <a:p>
            <a:r>
              <a:rPr lang="en-US" altLang="zh-CN" dirty="0" err="1"/>
              <a:t>Vaa</a:t>
            </a:r>
            <a:r>
              <a:rPr lang="en-US" altLang="zh-CN" dirty="0">
                <a:latin typeface="Bahnschrift" panose="020B0502040204020203" pitchFamily="34" charset="0"/>
              </a:rPr>
              <a:t> 3D</a:t>
            </a:r>
            <a:r>
              <a:rPr lang="zh-CN" altLang="en-US" dirty="0"/>
              <a:t>的主要目标是提供一个跨平台的开源的图形界面平台，可以用于大规模多维度的图像数据的可视化和定量分析。</a:t>
            </a:r>
            <a:endParaRPr lang="en-US" altLang="zh-CN" dirty="0"/>
          </a:p>
        </p:txBody>
      </p:sp>
      <p:pic>
        <p:nvPicPr>
          <p:cNvPr id="4" name="图片 3">
            <a:extLst>
              <a:ext uri="{FF2B5EF4-FFF2-40B4-BE49-F238E27FC236}">
                <a16:creationId xmlns:a16="http://schemas.microsoft.com/office/drawing/2014/main" id="{CE8F916D-C5BD-4E5F-8EBE-5C4F86241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25604" name="Picture 4" descr="âvaa3dâçå¾çæç´¢ç»æ">
            <a:extLst>
              <a:ext uri="{FF2B5EF4-FFF2-40B4-BE49-F238E27FC236}">
                <a16:creationId xmlns:a16="http://schemas.microsoft.com/office/drawing/2014/main" id="{E02AE7EA-BBF7-4C0B-BCE8-1EF581965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0193" y="4507296"/>
            <a:ext cx="3251808" cy="235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98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5BFB2-B667-42E3-B0D1-0B324D25CF37}"/>
              </a:ext>
            </a:extLst>
          </p:cNvPr>
          <p:cNvSpPr>
            <a:spLocks noGrp="1"/>
          </p:cNvSpPr>
          <p:nvPr>
            <p:ph type="title" idx="4294967295"/>
          </p:nvPr>
        </p:nvSpPr>
        <p:spPr>
          <a:xfrm>
            <a:off x="0" y="1123950"/>
            <a:ext cx="2947988" cy="4600575"/>
          </a:xfrm>
        </p:spPr>
        <p:txBody>
          <a:bodyPr/>
          <a:lstStyle/>
          <a:p>
            <a:r>
              <a:rPr lang="en-US" altLang="zh-CN" dirty="0">
                <a:latin typeface="Consolas" panose="020B0609020204030204" pitchFamily="49" charset="0"/>
              </a:rPr>
              <a:t>Vaa3D</a:t>
            </a:r>
            <a:r>
              <a:rPr lang="zh-CN" altLang="en-US" dirty="0"/>
              <a:t>平台</a:t>
            </a:r>
          </a:p>
        </p:txBody>
      </p:sp>
      <p:pic>
        <p:nvPicPr>
          <p:cNvPr id="4" name="图片 3">
            <a:extLst>
              <a:ext uri="{FF2B5EF4-FFF2-40B4-BE49-F238E27FC236}">
                <a16:creationId xmlns:a16="http://schemas.microsoft.com/office/drawing/2014/main" id="{99E64AD9-65DD-44A3-A0CF-1D60AC67A77D}"/>
              </a:ext>
            </a:extLst>
          </p:cNvPr>
          <p:cNvPicPr>
            <a:picLocks noChangeAspect="1"/>
          </p:cNvPicPr>
          <p:nvPr/>
        </p:nvPicPr>
        <p:blipFill>
          <a:blip r:embed="rId2"/>
          <a:stretch>
            <a:fillRect/>
          </a:stretch>
        </p:blipFill>
        <p:spPr>
          <a:xfrm>
            <a:off x="5281862" y="2523585"/>
            <a:ext cx="6910137" cy="4334415"/>
          </a:xfrm>
          <a:prstGeom prst="rect">
            <a:avLst/>
          </a:prstGeom>
        </p:spPr>
      </p:pic>
      <p:pic>
        <p:nvPicPr>
          <p:cNvPr id="5" name="图片 4">
            <a:extLst>
              <a:ext uri="{FF2B5EF4-FFF2-40B4-BE49-F238E27FC236}">
                <a16:creationId xmlns:a16="http://schemas.microsoft.com/office/drawing/2014/main" id="{80C082AB-6E74-4497-8C6D-790805693C31}"/>
              </a:ext>
            </a:extLst>
          </p:cNvPr>
          <p:cNvPicPr>
            <a:picLocks noChangeAspect="1"/>
          </p:cNvPicPr>
          <p:nvPr/>
        </p:nvPicPr>
        <p:blipFill>
          <a:blip r:embed="rId3"/>
          <a:stretch>
            <a:fillRect/>
          </a:stretch>
        </p:blipFill>
        <p:spPr>
          <a:xfrm>
            <a:off x="0" y="-9144"/>
            <a:ext cx="6414554" cy="4023558"/>
          </a:xfrm>
          <a:prstGeom prst="rect">
            <a:avLst/>
          </a:prstGeom>
        </p:spPr>
      </p:pic>
      <p:sp>
        <p:nvSpPr>
          <p:cNvPr id="6" name="文本框 5">
            <a:extLst>
              <a:ext uri="{FF2B5EF4-FFF2-40B4-BE49-F238E27FC236}">
                <a16:creationId xmlns:a16="http://schemas.microsoft.com/office/drawing/2014/main" id="{1BE6F3E9-6CCD-40DD-82AA-B96A30689D6F}"/>
              </a:ext>
            </a:extLst>
          </p:cNvPr>
          <p:cNvSpPr txBox="1"/>
          <p:nvPr/>
        </p:nvSpPr>
        <p:spPr>
          <a:xfrm>
            <a:off x="1399592" y="4032771"/>
            <a:ext cx="2640563" cy="369332"/>
          </a:xfrm>
          <a:prstGeom prst="rect">
            <a:avLst/>
          </a:prstGeom>
          <a:noFill/>
        </p:spPr>
        <p:txBody>
          <a:bodyPr wrap="square" rtlCol="0">
            <a:spAutoFit/>
          </a:bodyPr>
          <a:lstStyle/>
          <a:p>
            <a:r>
              <a:rPr lang="zh-CN" altLang="en-US" dirty="0"/>
              <a:t>三维显微镜神经元图像</a:t>
            </a:r>
          </a:p>
        </p:txBody>
      </p:sp>
      <p:sp>
        <p:nvSpPr>
          <p:cNvPr id="7" name="文本框 6">
            <a:extLst>
              <a:ext uri="{FF2B5EF4-FFF2-40B4-BE49-F238E27FC236}">
                <a16:creationId xmlns:a16="http://schemas.microsoft.com/office/drawing/2014/main" id="{63F15FC0-8D60-4EF8-A721-2C1122A0C9C7}"/>
              </a:ext>
            </a:extLst>
          </p:cNvPr>
          <p:cNvSpPr txBox="1"/>
          <p:nvPr/>
        </p:nvSpPr>
        <p:spPr>
          <a:xfrm>
            <a:off x="7987004" y="2154253"/>
            <a:ext cx="2528596" cy="369332"/>
          </a:xfrm>
          <a:prstGeom prst="rect">
            <a:avLst/>
          </a:prstGeom>
          <a:noFill/>
        </p:spPr>
        <p:txBody>
          <a:bodyPr wrap="square" rtlCol="0">
            <a:spAutoFit/>
          </a:bodyPr>
          <a:lstStyle/>
          <a:p>
            <a:r>
              <a:rPr lang="zh-CN" altLang="en-US" dirty="0"/>
              <a:t>神经元重建结果</a:t>
            </a:r>
          </a:p>
        </p:txBody>
      </p:sp>
      <p:pic>
        <p:nvPicPr>
          <p:cNvPr id="8" name="图片 7">
            <a:extLst>
              <a:ext uri="{FF2B5EF4-FFF2-40B4-BE49-F238E27FC236}">
                <a16:creationId xmlns:a16="http://schemas.microsoft.com/office/drawing/2014/main" id="{3DC8A0FB-0EF7-4974-865E-DA753EEBC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134732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âVRâçå¾çæç´¢ç»æ">
            <a:extLst>
              <a:ext uri="{FF2B5EF4-FFF2-40B4-BE49-F238E27FC236}">
                <a16:creationId xmlns:a16="http://schemas.microsoft.com/office/drawing/2014/main" id="{3D3C0DE4-9FB1-423A-B03B-F0A4E713F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1489" y="3006173"/>
            <a:ext cx="3905825" cy="271884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E5F83635-A6B2-4ECF-A86F-52A9D789E322}"/>
              </a:ext>
            </a:extLst>
          </p:cNvPr>
          <p:cNvSpPr>
            <a:spLocks noGrp="1"/>
          </p:cNvSpPr>
          <p:nvPr>
            <p:ph type="title"/>
          </p:nvPr>
        </p:nvSpPr>
        <p:spPr/>
        <p:txBody>
          <a:bodyPr/>
          <a:lstStyle/>
          <a:p>
            <a:r>
              <a:rPr lang="zh-CN" altLang="en-US" dirty="0"/>
              <a:t>虚拟现实设备</a:t>
            </a:r>
            <a:endParaRPr lang="en-US" altLang="zh-CN" dirty="0"/>
          </a:p>
        </p:txBody>
      </p:sp>
      <p:sp>
        <p:nvSpPr>
          <p:cNvPr id="3" name="内容占位符 2">
            <a:extLst>
              <a:ext uri="{FF2B5EF4-FFF2-40B4-BE49-F238E27FC236}">
                <a16:creationId xmlns:a16="http://schemas.microsoft.com/office/drawing/2014/main" id="{C224FCF1-DD6C-4A97-BA9D-0EF9421036B6}"/>
              </a:ext>
            </a:extLst>
          </p:cNvPr>
          <p:cNvSpPr>
            <a:spLocks noGrp="1"/>
          </p:cNvSpPr>
          <p:nvPr>
            <p:ph idx="1"/>
          </p:nvPr>
        </p:nvSpPr>
        <p:spPr/>
        <p:txBody>
          <a:bodyPr/>
          <a:lstStyle/>
          <a:p>
            <a:r>
              <a:rPr lang="zh-CN" altLang="en-US" dirty="0"/>
              <a:t>虚拟现实技术为人们获取信息方式提供了一次极大的更新，区别于移动互联网和手机让人们可以随时随地的获取外界信息，而是让人们更进一步身历其境地获取信息。</a:t>
            </a:r>
            <a:endParaRPr lang="en-US" altLang="zh-CN" dirty="0"/>
          </a:p>
          <a:p>
            <a:r>
              <a:rPr lang="zh-CN" altLang="en-US" dirty="0"/>
              <a:t>虚拟现实应用现在已经涵盖了我们生活的方方面面，包括</a:t>
            </a:r>
            <a:endParaRPr lang="en-US" altLang="zh-CN" dirty="0"/>
          </a:p>
          <a:p>
            <a:pPr lvl="1"/>
            <a:r>
              <a:rPr lang="zh-CN" altLang="en-US" dirty="0"/>
              <a:t>培训教育</a:t>
            </a:r>
            <a:endParaRPr lang="en-US" altLang="zh-CN" dirty="0"/>
          </a:p>
          <a:p>
            <a:pPr lvl="1"/>
            <a:r>
              <a:rPr lang="zh-CN" altLang="en-US" dirty="0"/>
              <a:t>运动健身</a:t>
            </a:r>
            <a:endParaRPr lang="en-US" altLang="zh-CN" dirty="0"/>
          </a:p>
          <a:p>
            <a:pPr lvl="1"/>
            <a:r>
              <a:rPr lang="zh-CN" altLang="en-US" dirty="0"/>
              <a:t>游戏娱乐</a:t>
            </a:r>
            <a:endParaRPr lang="en-US" altLang="zh-CN" dirty="0"/>
          </a:p>
          <a:p>
            <a:pPr lvl="1"/>
            <a:r>
              <a:rPr lang="zh-CN" altLang="en-US" dirty="0"/>
              <a:t>电影，广告，直播等等。</a:t>
            </a:r>
            <a:endParaRPr lang="en-US" altLang="zh-CN" dirty="0"/>
          </a:p>
          <a:p>
            <a:pPr lvl="1"/>
            <a:endParaRPr lang="en-US" altLang="zh-CN" dirty="0"/>
          </a:p>
          <a:p>
            <a:r>
              <a:rPr lang="zh-CN" altLang="en-US" dirty="0"/>
              <a:t>目前市面上主流的虚拟现实设备有：</a:t>
            </a:r>
            <a:endParaRPr lang="en-US" altLang="zh-CN" dirty="0"/>
          </a:p>
          <a:p>
            <a:pPr marL="0" indent="0">
              <a:buNone/>
            </a:pPr>
            <a:r>
              <a:rPr lang="en-US" altLang="zh-CN" dirty="0"/>
              <a:t>	HTC </a:t>
            </a:r>
            <a:r>
              <a:rPr lang="en-US" altLang="zh-CN" dirty="0" err="1"/>
              <a:t>Vive</a:t>
            </a:r>
            <a:r>
              <a:rPr lang="en-US" altLang="zh-CN" dirty="0"/>
              <a:t>, Oculus Rift,</a:t>
            </a:r>
            <a:r>
              <a:rPr lang="zh-CN" altLang="en-US" dirty="0"/>
              <a:t> </a:t>
            </a:r>
            <a:r>
              <a:rPr lang="en-US" altLang="zh-CN" dirty="0"/>
              <a:t>PS</a:t>
            </a:r>
            <a:r>
              <a:rPr lang="zh-CN" altLang="en-US" dirty="0"/>
              <a:t> </a:t>
            </a:r>
            <a:r>
              <a:rPr lang="en-US" altLang="zh-CN" dirty="0"/>
              <a:t>VR</a:t>
            </a:r>
            <a:r>
              <a:rPr lang="zh-CN" altLang="en-US" dirty="0"/>
              <a:t>等。</a:t>
            </a:r>
          </a:p>
          <a:p>
            <a:endParaRPr lang="zh-CN" altLang="en-US" dirty="0"/>
          </a:p>
        </p:txBody>
      </p:sp>
      <p:pic>
        <p:nvPicPr>
          <p:cNvPr id="4" name="图片 3">
            <a:extLst>
              <a:ext uri="{FF2B5EF4-FFF2-40B4-BE49-F238E27FC236}">
                <a16:creationId xmlns:a16="http://schemas.microsoft.com/office/drawing/2014/main" id="{06D21482-C14B-49B9-B8C5-23013F010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spTree>
    <p:extLst>
      <p:ext uri="{BB962C8B-B14F-4D97-AF65-F5344CB8AC3E}">
        <p14:creationId xmlns:p14="http://schemas.microsoft.com/office/powerpoint/2010/main" val="269651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50D00-0532-4697-9431-8650C206E0A1}"/>
              </a:ext>
            </a:extLst>
          </p:cNvPr>
          <p:cNvSpPr>
            <a:spLocks noGrp="1"/>
          </p:cNvSpPr>
          <p:nvPr>
            <p:ph type="title"/>
          </p:nvPr>
        </p:nvSpPr>
        <p:spPr/>
        <p:txBody>
          <a:bodyPr/>
          <a:lstStyle/>
          <a:p>
            <a:r>
              <a:rPr lang="en-US" altLang="zh-CN" dirty="0"/>
              <a:t>HTC </a:t>
            </a:r>
            <a:r>
              <a:rPr lang="en-US" altLang="zh-CN" dirty="0" err="1"/>
              <a:t>Vive</a:t>
            </a:r>
            <a:endParaRPr lang="zh-CN" altLang="en-US" dirty="0"/>
          </a:p>
        </p:txBody>
      </p:sp>
      <p:sp>
        <p:nvSpPr>
          <p:cNvPr id="3" name="内容占位符 2">
            <a:extLst>
              <a:ext uri="{FF2B5EF4-FFF2-40B4-BE49-F238E27FC236}">
                <a16:creationId xmlns:a16="http://schemas.microsoft.com/office/drawing/2014/main" id="{A32D9825-255A-4382-9C4D-55F5A4FA9521}"/>
              </a:ext>
            </a:extLst>
          </p:cNvPr>
          <p:cNvSpPr>
            <a:spLocks noGrp="1"/>
          </p:cNvSpPr>
          <p:nvPr>
            <p:ph idx="1"/>
          </p:nvPr>
        </p:nvSpPr>
        <p:spPr/>
        <p:txBody>
          <a:bodyPr>
            <a:normAutofit/>
          </a:bodyPr>
          <a:lstStyle/>
          <a:p>
            <a:r>
              <a:rPr lang="en-US" altLang="zh-CN" sz="2400" b="1" dirty="0" err="1"/>
              <a:t>HTCVive</a:t>
            </a:r>
            <a:r>
              <a:rPr lang="en-US" altLang="zh-CN" sz="2400" b="1" dirty="0"/>
              <a:t> </a:t>
            </a:r>
            <a:r>
              <a:rPr lang="zh-CN" altLang="en-US" sz="2400" b="1" dirty="0"/>
              <a:t>：</a:t>
            </a:r>
            <a:r>
              <a:rPr lang="zh-CN" altLang="en-US" dirty="0"/>
              <a:t>由 </a:t>
            </a:r>
            <a:r>
              <a:rPr lang="en-US" altLang="zh-CN" dirty="0"/>
              <a:t>HTC </a:t>
            </a:r>
            <a:r>
              <a:rPr lang="zh-CN" altLang="en-US" dirty="0"/>
              <a:t>公司和 </a:t>
            </a:r>
            <a:r>
              <a:rPr lang="en-US" altLang="zh-CN" dirty="0"/>
              <a:t>Valve </a:t>
            </a:r>
            <a:r>
              <a:rPr lang="zh-CN" altLang="en-US" dirty="0"/>
              <a:t>公司合作在 </a:t>
            </a:r>
            <a:r>
              <a:rPr lang="en-US" altLang="zh-CN" dirty="0"/>
              <a:t>2016 </a:t>
            </a:r>
            <a:r>
              <a:rPr lang="zh-CN" altLang="en-US" dirty="0"/>
              <a:t>年推出的一款虚拟现实 硬件显示设备，它</a:t>
            </a:r>
            <a:r>
              <a:rPr lang="en-US" altLang="zh-CN" dirty="0"/>
              <a:t> </a:t>
            </a:r>
            <a:r>
              <a:rPr lang="zh-CN" altLang="en-US" dirty="0"/>
              <a:t>的主要特色是能进行较大范围的移动，而且具有低延时，高精 度的特点。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sz="1800" dirty="0"/>
          </a:p>
        </p:txBody>
      </p:sp>
      <p:pic>
        <p:nvPicPr>
          <p:cNvPr id="4" name="图片 3">
            <a:extLst>
              <a:ext uri="{FF2B5EF4-FFF2-40B4-BE49-F238E27FC236}">
                <a16:creationId xmlns:a16="http://schemas.microsoft.com/office/drawing/2014/main" id="{D1585C6A-7DF7-4A2A-AEFD-87B8EC69F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513" y="0"/>
            <a:ext cx="2958487" cy="1176266"/>
          </a:xfrm>
          <a:prstGeom prst="rect">
            <a:avLst/>
          </a:prstGeom>
        </p:spPr>
      </p:pic>
      <p:pic>
        <p:nvPicPr>
          <p:cNvPr id="5" name="Picture 2" descr="âhtc viveâçå¾çæç´¢ç»æ">
            <a:extLst>
              <a:ext uri="{FF2B5EF4-FFF2-40B4-BE49-F238E27FC236}">
                <a16:creationId xmlns:a16="http://schemas.microsoft.com/office/drawing/2014/main" id="{EF40DC12-CF50-4A0A-A8B9-7192936F7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591" y="4189444"/>
            <a:ext cx="6530264" cy="28476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âhtc viveâçå¾çæç´¢ç»æ">
            <a:extLst>
              <a:ext uri="{FF2B5EF4-FFF2-40B4-BE49-F238E27FC236}">
                <a16:creationId xmlns:a16="http://schemas.microsoft.com/office/drawing/2014/main" id="{47F21DED-38D7-4BFC-B8C9-8BFDE42B0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4163" y="2239347"/>
            <a:ext cx="3607837" cy="25160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âhtc viveâçå¾çæç´¢ç»æ">
            <a:extLst>
              <a:ext uri="{FF2B5EF4-FFF2-40B4-BE49-F238E27FC236}">
                <a16:creationId xmlns:a16="http://schemas.microsoft.com/office/drawing/2014/main" id="{3055CD6D-5716-4300-8861-FFB46F9A7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319" y="2239347"/>
            <a:ext cx="3404658" cy="25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904087"/>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899</TotalTime>
  <Words>1085</Words>
  <Application>Microsoft Office PowerPoint</Application>
  <PresentationFormat>宽屏</PresentationFormat>
  <Paragraphs>157</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幼圆</vt:lpstr>
      <vt:lpstr>Arial</vt:lpstr>
      <vt:lpstr>Bahnschrift</vt:lpstr>
      <vt:lpstr>Consolas</vt:lpstr>
      <vt:lpstr>Corbel</vt:lpstr>
      <vt:lpstr>Times New Roman</vt:lpstr>
      <vt:lpstr>Wingdings 2</vt:lpstr>
      <vt:lpstr>框架</vt:lpstr>
      <vt:lpstr>PowerPoint 演示文稿</vt:lpstr>
      <vt:lpstr>内容提纲：</vt:lpstr>
      <vt:lpstr>选题背景 与意义  </vt:lpstr>
      <vt:lpstr>选题背景 与意义</vt:lpstr>
      <vt:lpstr>关键技术及工具</vt:lpstr>
      <vt:lpstr>Vaa3D平台</vt:lpstr>
      <vt:lpstr>Vaa3D平台</vt:lpstr>
      <vt:lpstr>虚拟现实设备</vt:lpstr>
      <vt:lpstr>HTC Vive</vt:lpstr>
      <vt:lpstr>基于虚拟现实的显示与交互系统</vt:lpstr>
      <vt:lpstr>系统设计目标</vt:lpstr>
      <vt:lpstr>系统设计架构</vt:lpstr>
      <vt:lpstr>系统功能 模块</vt:lpstr>
      <vt:lpstr>系统设计</vt:lpstr>
      <vt:lpstr>系统设计</vt:lpstr>
      <vt:lpstr>系统设计</vt:lpstr>
      <vt:lpstr>基于虚拟现实的智能交互方式</vt:lpstr>
      <vt:lpstr>传统重建的三种交互方式 </vt:lpstr>
      <vt:lpstr>Virtual Finger算法 </vt:lpstr>
      <vt:lpstr>Virtual Finger算法 </vt:lpstr>
      <vt:lpstr>改进的 Virtual Finger算法 </vt:lpstr>
      <vt:lpstr>改进的 Virtual Finger算法 </vt:lpstr>
      <vt:lpstr>系统展示</vt:lpstr>
      <vt:lpstr>系统展示</vt:lpstr>
      <vt:lpstr>系统展示</vt:lpstr>
      <vt:lpstr>研究中遇到即解决的问题</vt:lpstr>
      <vt:lpstr>结论与展望</vt:lpstr>
      <vt:lpstr>结论与展望</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 zhou</dc:creator>
  <cp:lastModifiedBy>zhi zhou</cp:lastModifiedBy>
  <cp:revision>432</cp:revision>
  <dcterms:created xsi:type="dcterms:W3CDTF">2018-06-03T06:18:23Z</dcterms:created>
  <dcterms:modified xsi:type="dcterms:W3CDTF">2018-06-06T14:08:11Z</dcterms:modified>
</cp:coreProperties>
</file>