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1" r:id="rId3"/>
    <p:sldId id="282"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83" r:id="rId18"/>
    <p:sldId id="270" r:id="rId19"/>
    <p:sldId id="284" r:id="rId20"/>
    <p:sldId id="271" r:id="rId21"/>
    <p:sldId id="272" r:id="rId22"/>
    <p:sldId id="285" r:id="rId23"/>
    <p:sldId id="273" r:id="rId24"/>
    <p:sldId id="274" r:id="rId25"/>
    <p:sldId id="275" r:id="rId26"/>
    <p:sldId id="276" r:id="rId27"/>
    <p:sldId id="277" r:id="rId28"/>
    <p:sldId id="278" r:id="rId29"/>
    <p:sldId id="27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67" y="57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FAC7B2A-62AE-47BB-888A-77A2081D8A60}" type="datetimeFigureOut">
              <a:rPr lang="zh-CN" altLang="en-US" smtClean="0"/>
              <a:t>2018/6/3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C57859-56F6-4C59-8FD1-A662D06A25A6}" type="slidenum">
              <a:rPr lang="zh-CN" altLang="en-US" smtClean="0"/>
              <a:t>‹#›</a:t>
            </a:fld>
            <a:endParaRPr lang="zh-CN" altLang="en-US"/>
          </a:p>
        </p:txBody>
      </p:sp>
    </p:spTree>
    <p:extLst>
      <p:ext uri="{BB962C8B-B14F-4D97-AF65-F5344CB8AC3E}">
        <p14:creationId xmlns:p14="http://schemas.microsoft.com/office/powerpoint/2010/main" val="2418813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FAC7B2A-62AE-47BB-888A-77A2081D8A60}" type="datetimeFigureOut">
              <a:rPr lang="zh-CN" altLang="en-US" smtClean="0"/>
              <a:t>2018/6/3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4C57859-56F6-4C59-8FD1-A662D06A25A6}" type="slidenum">
              <a:rPr lang="zh-CN" altLang="en-US" smtClean="0"/>
              <a:t>‹#›</a:t>
            </a:fld>
            <a:endParaRPr lang="zh-CN" altLang="en-US"/>
          </a:p>
        </p:txBody>
      </p:sp>
    </p:spTree>
    <p:extLst>
      <p:ext uri="{BB962C8B-B14F-4D97-AF65-F5344CB8AC3E}">
        <p14:creationId xmlns:p14="http://schemas.microsoft.com/office/powerpoint/2010/main" val="2373669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FAC7B2A-62AE-47BB-888A-77A2081D8A60}" type="datetimeFigureOut">
              <a:rPr lang="zh-CN" altLang="en-US" smtClean="0"/>
              <a:t>2018/6/3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4C57859-56F6-4C59-8FD1-A662D06A25A6}" type="slidenum">
              <a:rPr lang="zh-CN" altLang="en-US" smtClean="0"/>
              <a:t>‹#›</a:t>
            </a:fld>
            <a:endParaRPr lang="zh-CN" altLang="en-US"/>
          </a:p>
        </p:txBody>
      </p:sp>
    </p:spTree>
    <p:extLst>
      <p:ext uri="{BB962C8B-B14F-4D97-AF65-F5344CB8AC3E}">
        <p14:creationId xmlns:p14="http://schemas.microsoft.com/office/powerpoint/2010/main" val="1890437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FAC7B2A-62AE-47BB-888A-77A2081D8A60}" type="datetimeFigureOut">
              <a:rPr lang="zh-CN" altLang="en-US" smtClean="0"/>
              <a:t>2018/6/3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C57859-56F6-4C59-8FD1-A662D06A25A6}" type="slidenum">
              <a:rPr lang="zh-CN" altLang="en-US" smtClean="0"/>
              <a:t>‹#›</a:t>
            </a:fld>
            <a:endParaRPr lang="zh-CN" altLang="en-US"/>
          </a:p>
        </p:txBody>
      </p:sp>
    </p:spTree>
    <p:extLst>
      <p:ext uri="{BB962C8B-B14F-4D97-AF65-F5344CB8AC3E}">
        <p14:creationId xmlns:p14="http://schemas.microsoft.com/office/powerpoint/2010/main" val="3375261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FAC7B2A-62AE-47BB-888A-77A2081D8A60}" type="datetimeFigureOut">
              <a:rPr lang="zh-CN" altLang="en-US" smtClean="0"/>
              <a:t>2018/6/3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C57859-56F6-4C59-8FD1-A662D06A25A6}" type="slidenum">
              <a:rPr lang="zh-CN" altLang="en-US" smtClean="0"/>
              <a:t>‹#›</a:t>
            </a:fld>
            <a:endParaRPr lang="zh-CN" altLang="en-US"/>
          </a:p>
        </p:txBody>
      </p:sp>
    </p:spTree>
    <p:extLst>
      <p:ext uri="{BB962C8B-B14F-4D97-AF65-F5344CB8AC3E}">
        <p14:creationId xmlns:p14="http://schemas.microsoft.com/office/powerpoint/2010/main" val="3248242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7"/>
          <p:cNvSpPr>
            <a:spLocks noGrp="1"/>
          </p:cNvSpPr>
          <p:nvPr>
            <p:ph type="dt" sz="half" idx="10"/>
          </p:nvPr>
        </p:nvSpPr>
        <p:spPr/>
        <p:txBody>
          <a:bodyPr/>
          <a:lstStyle/>
          <a:p>
            <a:fld id="{FFAC7B2A-62AE-47BB-888A-77A2081D8A60}" type="datetimeFigureOut">
              <a:rPr lang="zh-CN" altLang="en-US" smtClean="0"/>
              <a:t>2018/6/3</a:t>
            </a:fld>
            <a:endParaRPr lang="zh-CN" altLang="en-US"/>
          </a:p>
        </p:txBody>
      </p:sp>
      <p:sp>
        <p:nvSpPr>
          <p:cNvPr id="9" name="Footer Placeholder 8"/>
          <p:cNvSpPr>
            <a:spLocks noGrp="1"/>
          </p:cNvSpPr>
          <p:nvPr>
            <p:ph type="ftr" sz="quarter" idx="11"/>
          </p:nvPr>
        </p:nvSpPr>
        <p:spPr/>
        <p:txBody>
          <a:bodyPr/>
          <a:lstStyle/>
          <a:p>
            <a:endParaRPr lang="zh-CN" altLang="en-US"/>
          </a:p>
        </p:txBody>
      </p:sp>
      <p:sp>
        <p:nvSpPr>
          <p:cNvPr id="10" name="Slide Number Placeholder 9"/>
          <p:cNvSpPr>
            <a:spLocks noGrp="1"/>
          </p:cNvSpPr>
          <p:nvPr>
            <p:ph type="sldNum" sz="quarter" idx="12"/>
          </p:nvPr>
        </p:nvSpPr>
        <p:spPr/>
        <p:txBody>
          <a:bodyPr/>
          <a:lstStyle/>
          <a:p>
            <a:fld id="{A4C57859-56F6-4C59-8FD1-A662D06A25A6}" type="slidenum">
              <a:rPr lang="zh-CN" altLang="en-US" smtClean="0"/>
              <a:t>‹#›</a:t>
            </a:fld>
            <a:endParaRPr lang="zh-CN" altLang="en-US"/>
          </a:p>
        </p:txBody>
      </p:sp>
    </p:spTree>
    <p:extLst>
      <p:ext uri="{BB962C8B-B14F-4D97-AF65-F5344CB8AC3E}">
        <p14:creationId xmlns:p14="http://schemas.microsoft.com/office/powerpoint/2010/main" val="3568921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2" name="Date Placeholder 1"/>
          <p:cNvSpPr>
            <a:spLocks noGrp="1"/>
          </p:cNvSpPr>
          <p:nvPr>
            <p:ph type="dt" sz="half" idx="10"/>
          </p:nvPr>
        </p:nvSpPr>
        <p:spPr/>
        <p:txBody>
          <a:bodyPr/>
          <a:lstStyle/>
          <a:p>
            <a:fld id="{FFAC7B2A-62AE-47BB-888A-77A2081D8A60}" type="datetimeFigureOut">
              <a:rPr lang="zh-CN" altLang="en-US" smtClean="0"/>
              <a:t>2018/6/3</a:t>
            </a:fld>
            <a:endParaRPr lang="zh-CN" altLang="en-US"/>
          </a:p>
        </p:txBody>
      </p:sp>
      <p:sp>
        <p:nvSpPr>
          <p:cNvPr id="11" name="Footer Placeholder 10"/>
          <p:cNvSpPr>
            <a:spLocks noGrp="1"/>
          </p:cNvSpPr>
          <p:nvPr>
            <p:ph type="ftr" sz="quarter" idx="11"/>
          </p:nvPr>
        </p:nvSpPr>
        <p:spPr/>
        <p:txBody>
          <a:bodyPr/>
          <a:lstStyle/>
          <a:p>
            <a:endParaRPr lang="zh-CN" altLang="en-US"/>
          </a:p>
        </p:txBody>
      </p:sp>
      <p:sp>
        <p:nvSpPr>
          <p:cNvPr id="12" name="Slide Number Placeholder 11"/>
          <p:cNvSpPr>
            <a:spLocks noGrp="1"/>
          </p:cNvSpPr>
          <p:nvPr>
            <p:ph type="sldNum" sz="quarter" idx="12"/>
          </p:nvPr>
        </p:nvSpPr>
        <p:spPr/>
        <p:txBody>
          <a:bodyPr/>
          <a:lstStyle/>
          <a:p>
            <a:fld id="{A4C57859-56F6-4C59-8FD1-A662D06A25A6}" type="slidenum">
              <a:rPr lang="zh-CN" altLang="en-US" smtClean="0"/>
              <a:t>‹#›</a:t>
            </a:fld>
            <a:endParaRPr lang="zh-CN" altLang="en-US"/>
          </a:p>
        </p:txBody>
      </p:sp>
    </p:spTree>
    <p:extLst>
      <p:ext uri="{BB962C8B-B14F-4D97-AF65-F5344CB8AC3E}">
        <p14:creationId xmlns:p14="http://schemas.microsoft.com/office/powerpoint/2010/main" val="3569332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2" name="Date Placeholder 1"/>
          <p:cNvSpPr>
            <a:spLocks noGrp="1"/>
          </p:cNvSpPr>
          <p:nvPr>
            <p:ph type="dt" sz="half" idx="10"/>
          </p:nvPr>
        </p:nvSpPr>
        <p:spPr/>
        <p:txBody>
          <a:bodyPr/>
          <a:lstStyle/>
          <a:p>
            <a:fld id="{FFAC7B2A-62AE-47BB-888A-77A2081D8A60}" type="datetimeFigureOut">
              <a:rPr lang="zh-CN" altLang="en-US" smtClean="0"/>
              <a:t>2018/6/3</a:t>
            </a:fld>
            <a:endParaRPr lang="zh-CN" altLang="en-US"/>
          </a:p>
        </p:txBody>
      </p:sp>
      <p:sp>
        <p:nvSpPr>
          <p:cNvPr id="7" name="Footer Placeholder 6"/>
          <p:cNvSpPr>
            <a:spLocks noGrp="1"/>
          </p:cNvSpPr>
          <p:nvPr>
            <p:ph type="ftr" sz="quarter" idx="11"/>
          </p:nvPr>
        </p:nvSpPr>
        <p:spPr/>
        <p:txBody>
          <a:bodyPr/>
          <a:lstStyle/>
          <a:p>
            <a:endParaRPr lang="zh-CN" altLang="en-US"/>
          </a:p>
        </p:txBody>
      </p:sp>
      <p:sp>
        <p:nvSpPr>
          <p:cNvPr id="8" name="Slide Number Placeholder 7"/>
          <p:cNvSpPr>
            <a:spLocks noGrp="1"/>
          </p:cNvSpPr>
          <p:nvPr>
            <p:ph type="sldNum" sz="quarter" idx="12"/>
          </p:nvPr>
        </p:nvSpPr>
        <p:spPr/>
        <p:txBody>
          <a:bodyPr/>
          <a:lstStyle/>
          <a:p>
            <a:fld id="{A4C57859-56F6-4C59-8FD1-A662D06A25A6}" type="slidenum">
              <a:rPr lang="zh-CN" altLang="en-US" smtClean="0"/>
              <a:t>‹#›</a:t>
            </a:fld>
            <a:endParaRPr lang="zh-CN" altLang="en-US"/>
          </a:p>
        </p:txBody>
      </p:sp>
    </p:spTree>
    <p:extLst>
      <p:ext uri="{BB962C8B-B14F-4D97-AF65-F5344CB8AC3E}">
        <p14:creationId xmlns:p14="http://schemas.microsoft.com/office/powerpoint/2010/main" val="279219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FAC7B2A-62AE-47BB-888A-77A2081D8A60}" type="datetimeFigureOut">
              <a:rPr lang="zh-CN" altLang="en-US" smtClean="0"/>
              <a:t>2018/6/3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4C57859-56F6-4C59-8FD1-A662D06A25A6}" type="slidenum">
              <a:rPr lang="zh-CN" altLang="en-US" smtClean="0"/>
              <a:t>‹#›</a:t>
            </a:fld>
            <a:endParaRPr lang="zh-CN" altLang="en-US"/>
          </a:p>
        </p:txBody>
      </p:sp>
    </p:spTree>
    <p:extLst>
      <p:ext uri="{BB962C8B-B14F-4D97-AF65-F5344CB8AC3E}">
        <p14:creationId xmlns:p14="http://schemas.microsoft.com/office/powerpoint/2010/main" val="235857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8" name="Date Placeholder 7"/>
          <p:cNvSpPr>
            <a:spLocks noGrp="1"/>
          </p:cNvSpPr>
          <p:nvPr>
            <p:ph type="dt" sz="half" idx="10"/>
          </p:nvPr>
        </p:nvSpPr>
        <p:spPr/>
        <p:txBody>
          <a:bodyPr/>
          <a:lstStyle/>
          <a:p>
            <a:fld id="{FFAC7B2A-62AE-47BB-888A-77A2081D8A60}" type="datetimeFigureOut">
              <a:rPr lang="zh-CN" altLang="en-US" smtClean="0"/>
              <a:t>2018/6/3</a:t>
            </a:fld>
            <a:endParaRPr lang="zh-CN" altLang="en-US"/>
          </a:p>
        </p:txBody>
      </p:sp>
      <p:sp>
        <p:nvSpPr>
          <p:cNvPr id="9" name="Footer Placeholder 8"/>
          <p:cNvSpPr>
            <a:spLocks noGrp="1"/>
          </p:cNvSpPr>
          <p:nvPr>
            <p:ph type="ftr" sz="quarter" idx="11"/>
          </p:nvPr>
        </p:nvSpPr>
        <p:spPr/>
        <p:txBody>
          <a:bodyPr/>
          <a:lstStyle/>
          <a:p>
            <a:endParaRPr lang="zh-CN" altLang="en-US"/>
          </a:p>
        </p:txBody>
      </p:sp>
      <p:sp>
        <p:nvSpPr>
          <p:cNvPr id="10" name="Slide Number Placeholder 9"/>
          <p:cNvSpPr>
            <a:spLocks noGrp="1"/>
          </p:cNvSpPr>
          <p:nvPr>
            <p:ph type="sldNum" sz="quarter" idx="12"/>
          </p:nvPr>
        </p:nvSpPr>
        <p:spPr/>
        <p:txBody>
          <a:bodyPr/>
          <a:lstStyle/>
          <a:p>
            <a:fld id="{A4C57859-56F6-4C59-8FD1-A662D06A25A6}" type="slidenum">
              <a:rPr lang="zh-CN" altLang="en-US" smtClean="0"/>
              <a:t>‹#›</a:t>
            </a:fld>
            <a:endParaRPr lang="zh-CN" altLang="en-US"/>
          </a:p>
        </p:txBody>
      </p:sp>
    </p:spTree>
    <p:extLst>
      <p:ext uri="{BB962C8B-B14F-4D97-AF65-F5344CB8AC3E}">
        <p14:creationId xmlns:p14="http://schemas.microsoft.com/office/powerpoint/2010/main" val="2167200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8" name="Date Placeholder 7"/>
          <p:cNvSpPr>
            <a:spLocks noGrp="1"/>
          </p:cNvSpPr>
          <p:nvPr>
            <p:ph type="dt" sz="half" idx="10"/>
          </p:nvPr>
        </p:nvSpPr>
        <p:spPr/>
        <p:txBody>
          <a:bodyPr/>
          <a:lstStyle/>
          <a:p>
            <a:fld id="{FFAC7B2A-62AE-47BB-888A-77A2081D8A60}" type="datetimeFigureOut">
              <a:rPr lang="zh-CN" altLang="en-US" smtClean="0"/>
              <a:t>2018/6/3</a:t>
            </a:fld>
            <a:endParaRPr lang="zh-CN" altLang="en-US"/>
          </a:p>
        </p:txBody>
      </p:sp>
      <p:sp>
        <p:nvSpPr>
          <p:cNvPr id="9" name="Footer Placeholder 8"/>
          <p:cNvSpPr>
            <a:spLocks noGrp="1"/>
          </p:cNvSpPr>
          <p:nvPr>
            <p:ph type="ftr" sz="quarter" idx="11"/>
          </p:nvPr>
        </p:nvSpPr>
        <p:spPr>
          <a:xfrm>
            <a:off x="3499101" y="6356350"/>
            <a:ext cx="5911517" cy="365125"/>
          </a:xfrm>
        </p:spPr>
        <p:txBody>
          <a:bodyPr/>
          <a:lstStyle/>
          <a:p>
            <a:endParaRPr lang="zh-CN" altLang="en-US"/>
          </a:p>
        </p:txBody>
      </p:sp>
      <p:sp>
        <p:nvSpPr>
          <p:cNvPr id="10" name="Slide Number Placeholder 9"/>
          <p:cNvSpPr>
            <a:spLocks noGrp="1"/>
          </p:cNvSpPr>
          <p:nvPr>
            <p:ph type="sldNum" sz="quarter" idx="12"/>
          </p:nvPr>
        </p:nvSpPr>
        <p:spPr/>
        <p:txBody>
          <a:bodyPr/>
          <a:lstStyle/>
          <a:p>
            <a:fld id="{A4C57859-56F6-4C59-8FD1-A662D06A25A6}" type="slidenum">
              <a:rPr lang="zh-CN" altLang="en-US" smtClean="0"/>
              <a:t>‹#›</a:t>
            </a:fld>
            <a:endParaRPr lang="zh-CN" altLang="en-US"/>
          </a:p>
        </p:txBody>
      </p:sp>
    </p:spTree>
    <p:extLst>
      <p:ext uri="{BB962C8B-B14F-4D97-AF65-F5344CB8AC3E}">
        <p14:creationId xmlns:p14="http://schemas.microsoft.com/office/powerpoint/2010/main" val="551971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FAC7B2A-62AE-47BB-888A-77A2081D8A60}" type="datetimeFigureOut">
              <a:rPr lang="zh-CN" altLang="en-US" smtClean="0"/>
              <a:t>2018/6/3</a:t>
            </a:fld>
            <a:endParaRPr lang="zh-CN" alt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zh-CN" alt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A4C57859-56F6-4C59-8FD1-A662D06A25A6}" type="slidenum">
              <a:rPr lang="zh-CN" altLang="en-US" smtClean="0"/>
              <a:t>‹#›</a:t>
            </a:fld>
            <a:endParaRPr lang="zh-CN" altLang="en-US"/>
          </a:p>
        </p:txBody>
      </p:sp>
    </p:spTree>
    <p:extLst>
      <p:ext uri="{BB962C8B-B14F-4D97-AF65-F5344CB8AC3E}">
        <p14:creationId xmlns:p14="http://schemas.microsoft.com/office/powerpoint/2010/main" val="2420749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650A8D-08CC-4E85-B11B-ACA96FD0E13D}"/>
              </a:ext>
            </a:extLst>
          </p:cNvPr>
          <p:cNvSpPr>
            <a:spLocks noGrp="1"/>
          </p:cNvSpPr>
          <p:nvPr>
            <p:ph type="ctrTitle"/>
          </p:nvPr>
        </p:nvSpPr>
        <p:spPr>
          <a:xfrm>
            <a:off x="1032525" y="1894114"/>
            <a:ext cx="6338658" cy="1922106"/>
          </a:xfrm>
        </p:spPr>
        <p:txBody>
          <a:bodyPr/>
          <a:lstStyle/>
          <a:p>
            <a:r>
              <a:rPr lang="zh-CN" altLang="en-US" dirty="0"/>
              <a:t>硕士毕业设计答辩</a:t>
            </a:r>
          </a:p>
        </p:txBody>
      </p:sp>
      <p:sp>
        <p:nvSpPr>
          <p:cNvPr id="4" name="Text Box 4">
            <a:extLst>
              <a:ext uri="{FF2B5EF4-FFF2-40B4-BE49-F238E27FC236}">
                <a16:creationId xmlns:a16="http://schemas.microsoft.com/office/drawing/2014/main" id="{C261864D-2F06-4BAD-9215-5BCFDE060344}"/>
              </a:ext>
            </a:extLst>
          </p:cNvPr>
          <p:cNvSpPr txBox="1"/>
          <p:nvPr/>
        </p:nvSpPr>
        <p:spPr>
          <a:xfrm>
            <a:off x="9254005" y="3429000"/>
            <a:ext cx="3080668" cy="1938992"/>
          </a:xfrm>
          <a:prstGeom prst="rect">
            <a:avLst/>
          </a:prstGeom>
          <a:noFill/>
          <a:ln w="9525">
            <a:noFill/>
            <a:miter/>
          </a:ln>
        </p:spPr>
        <p:txBody>
          <a:bodyPr wrap="square" anchor="t">
            <a:spAutoFit/>
            <a:scene3d>
              <a:camera prst="orthographicFront"/>
              <a:lightRig rig="soft" dir="t">
                <a:rot lat="0" lon="0" rev="15600000"/>
              </a:lightRig>
            </a:scene3d>
            <a:sp3d extrusionH="57150" prstMaterial="softEdge">
              <a:bevelT w="25400" h="38100"/>
            </a:sp3d>
          </a:bodyPr>
          <a:lstStyle/>
          <a:p>
            <a:pPr lvl="0"/>
            <a:r>
              <a:rPr lang="zh-CN" altLang="en-US" sz="2000" b="1" spc="-100" dirty="0">
                <a:latin typeface="+mn-ea"/>
                <a:cs typeface="+mj-cs"/>
              </a:rPr>
              <a:t>专   业        软件工程</a:t>
            </a:r>
            <a:endParaRPr lang="en-US" altLang="zh-CN" sz="2000" b="1" spc="-100" dirty="0">
              <a:latin typeface="+mn-ea"/>
              <a:cs typeface="+mj-cs"/>
            </a:endParaRPr>
          </a:p>
          <a:p>
            <a:pPr lvl="0"/>
            <a:r>
              <a:rPr lang="zh-CN" altLang="en-US" sz="2000" b="1" spc="-100" dirty="0">
                <a:latin typeface="+mn-ea"/>
                <a:cs typeface="+mj-cs"/>
              </a:rPr>
              <a:t>学   号        </a:t>
            </a:r>
            <a:r>
              <a:rPr lang="en-US" altLang="zh-CN" sz="2000" b="1" spc="-100" dirty="0">
                <a:latin typeface="+mn-ea"/>
                <a:cs typeface="+mj-cs"/>
              </a:rPr>
              <a:t>16721600</a:t>
            </a:r>
          </a:p>
          <a:p>
            <a:pPr lvl="0"/>
            <a:r>
              <a:rPr lang="zh-CN" altLang="en-US" sz="2000" b="1" spc="-100" dirty="0">
                <a:latin typeface="+mn-ea"/>
                <a:cs typeface="+mj-cs"/>
              </a:rPr>
              <a:t>姓   名        王文斌                  </a:t>
            </a:r>
          </a:p>
          <a:p>
            <a:pPr lvl="0"/>
            <a:r>
              <a:rPr lang="zh-CN" altLang="en-US" sz="2000" b="1" spc="-100" dirty="0">
                <a:latin typeface="+mn-ea"/>
                <a:cs typeface="+mj-cs"/>
              </a:rPr>
              <a:t>导</a:t>
            </a:r>
            <a:r>
              <a:rPr lang="en-US" altLang="zh-CN" sz="2000" b="1" spc="-100" dirty="0">
                <a:latin typeface="+mn-ea"/>
                <a:cs typeface="+mj-cs"/>
              </a:rPr>
              <a:t>	 </a:t>
            </a:r>
            <a:r>
              <a:rPr lang="zh-CN" altLang="en-US" sz="2000" b="1" spc="-100" dirty="0">
                <a:latin typeface="+mn-ea"/>
                <a:cs typeface="+mj-cs"/>
              </a:rPr>
              <a:t>师        王宜敏</a:t>
            </a:r>
            <a:endParaRPr lang="en-US" altLang="zh-CN" sz="2000" b="1" spc="-100" dirty="0">
              <a:latin typeface="+mn-ea"/>
              <a:cs typeface="+mj-cs"/>
            </a:endParaRPr>
          </a:p>
          <a:p>
            <a:pPr lvl="0"/>
            <a:endParaRPr lang="zh-CN" altLang="en-US" sz="2000" b="1" spc="-100" dirty="0">
              <a:latin typeface="+mn-ea"/>
              <a:cs typeface="+mj-cs"/>
            </a:endParaRPr>
          </a:p>
          <a:p>
            <a:pPr lvl="0"/>
            <a:r>
              <a:rPr lang="en-US" altLang="zh-CN" sz="2000" b="1" spc="-100" dirty="0">
                <a:latin typeface="+mn-ea"/>
                <a:cs typeface="+mj-cs"/>
              </a:rPr>
              <a:t>			</a:t>
            </a:r>
            <a:r>
              <a:rPr lang="zh-CN" altLang="en-US" sz="2000" b="1" spc="-100" dirty="0">
                <a:latin typeface="+mn-ea"/>
                <a:cs typeface="+mj-cs"/>
              </a:rPr>
              <a:t>201</a:t>
            </a:r>
            <a:r>
              <a:rPr lang="en-US" altLang="zh-CN" sz="2000" b="1" spc="-100" dirty="0">
                <a:latin typeface="+mn-ea"/>
                <a:cs typeface="+mj-cs"/>
              </a:rPr>
              <a:t>8</a:t>
            </a:r>
            <a:r>
              <a:rPr lang="zh-CN" altLang="en-US" sz="2000" b="1" spc="-100" dirty="0">
                <a:latin typeface="+mn-ea"/>
                <a:cs typeface="+mj-cs"/>
              </a:rPr>
              <a:t>年</a:t>
            </a:r>
            <a:r>
              <a:rPr lang="en-US" altLang="zh-CN" sz="2000" b="1" spc="-100" dirty="0">
                <a:latin typeface="+mn-ea"/>
                <a:cs typeface="+mj-cs"/>
              </a:rPr>
              <a:t>6</a:t>
            </a:r>
            <a:r>
              <a:rPr lang="zh-CN" altLang="en-US" sz="2000" b="1" spc="-100" dirty="0">
                <a:latin typeface="+mn-ea"/>
                <a:cs typeface="+mj-cs"/>
              </a:rPr>
              <a:t>月</a:t>
            </a:r>
            <a:r>
              <a:rPr lang="en-US" altLang="zh-CN" sz="2000" b="1" spc="-100" dirty="0">
                <a:latin typeface="+mn-ea"/>
                <a:cs typeface="+mj-cs"/>
              </a:rPr>
              <a:t>8</a:t>
            </a:r>
            <a:r>
              <a:rPr lang="zh-CN" altLang="en-US" sz="2000" b="1" spc="-100" dirty="0">
                <a:latin typeface="+mn-ea"/>
                <a:cs typeface="+mj-cs"/>
              </a:rPr>
              <a:t>日</a:t>
            </a:r>
          </a:p>
        </p:txBody>
      </p:sp>
    </p:spTree>
    <p:extLst>
      <p:ext uri="{BB962C8B-B14F-4D97-AF65-F5344CB8AC3E}">
        <p14:creationId xmlns:p14="http://schemas.microsoft.com/office/powerpoint/2010/main" val="3522862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F83635-A6B2-4ECF-A86F-52A9D789E322}"/>
              </a:ext>
            </a:extLst>
          </p:cNvPr>
          <p:cNvSpPr>
            <a:spLocks noGrp="1"/>
          </p:cNvSpPr>
          <p:nvPr>
            <p:ph type="title"/>
          </p:nvPr>
        </p:nvSpPr>
        <p:spPr/>
        <p:txBody>
          <a:bodyPr/>
          <a:lstStyle/>
          <a:p>
            <a:r>
              <a:rPr lang="en-US" altLang="zh-CN" dirty="0"/>
              <a:t>HTC </a:t>
            </a:r>
            <a:r>
              <a:rPr lang="en-US" altLang="zh-CN" dirty="0" err="1"/>
              <a:t>Vive</a:t>
            </a:r>
            <a:endParaRPr lang="zh-CN" altLang="en-US" dirty="0"/>
          </a:p>
        </p:txBody>
      </p:sp>
      <p:sp>
        <p:nvSpPr>
          <p:cNvPr id="3" name="内容占位符 2">
            <a:extLst>
              <a:ext uri="{FF2B5EF4-FFF2-40B4-BE49-F238E27FC236}">
                <a16:creationId xmlns:a16="http://schemas.microsoft.com/office/drawing/2014/main" id="{C224FCF1-DD6C-4A97-BA9D-0EF9421036B6}"/>
              </a:ext>
            </a:extLst>
          </p:cNvPr>
          <p:cNvSpPr>
            <a:spLocks noGrp="1"/>
          </p:cNvSpPr>
          <p:nvPr>
            <p:ph idx="1"/>
          </p:nvPr>
        </p:nvSpPr>
        <p:spPr/>
        <p:txBody>
          <a:bodyPr/>
          <a:lstStyle/>
          <a:p>
            <a:r>
              <a:rPr lang="zh-CN" altLang="en-US" dirty="0"/>
              <a:t>虚拟现实是由计算机创造的类似真实世界一样的虚拟世界，人们可以在其中像在体验真实世界一样的去体验和交互。</a:t>
            </a:r>
            <a:endParaRPr lang="en-US" altLang="zh-CN" dirty="0"/>
          </a:p>
          <a:p>
            <a:r>
              <a:rPr lang="zh-CN" altLang="en-US" dirty="0"/>
              <a:t>虚拟现实技术为人们获取信息方式提供了一次极大的更新，不同于移动互联网和手机让人们可以随时随地的获取外界信息，而是让人们更进一步身历其境地获取信息。</a:t>
            </a:r>
            <a:endParaRPr lang="en-US" altLang="zh-CN" dirty="0"/>
          </a:p>
          <a:p>
            <a:r>
              <a:rPr lang="zh-CN" altLang="en-US" dirty="0"/>
              <a:t>随着越来越多的创业者和开发者进入虚拟现实领域，虚拟现实应用现在已经涵盖了我们生活的方方面面，包括</a:t>
            </a:r>
            <a:endParaRPr lang="en-US" altLang="zh-CN" dirty="0"/>
          </a:p>
          <a:p>
            <a:pPr lvl="1"/>
            <a:r>
              <a:rPr lang="zh-CN" altLang="en-US" dirty="0"/>
              <a:t>培训教育</a:t>
            </a:r>
            <a:endParaRPr lang="en-US" altLang="zh-CN" dirty="0"/>
          </a:p>
          <a:p>
            <a:pPr lvl="1"/>
            <a:r>
              <a:rPr lang="zh-CN" altLang="en-US" dirty="0"/>
              <a:t>运动健身</a:t>
            </a:r>
            <a:endParaRPr lang="en-US" altLang="zh-CN" dirty="0"/>
          </a:p>
          <a:p>
            <a:pPr lvl="1"/>
            <a:r>
              <a:rPr lang="zh-CN" altLang="en-US" dirty="0"/>
              <a:t>游戏娱乐</a:t>
            </a:r>
            <a:endParaRPr lang="en-US" altLang="zh-CN" dirty="0"/>
          </a:p>
          <a:p>
            <a:pPr lvl="1"/>
            <a:r>
              <a:rPr lang="zh-CN" altLang="en-US" dirty="0"/>
              <a:t>电影，广告，直播等等。</a:t>
            </a:r>
          </a:p>
          <a:p>
            <a:endParaRPr lang="zh-CN" altLang="en-US" dirty="0"/>
          </a:p>
        </p:txBody>
      </p:sp>
    </p:spTree>
    <p:extLst>
      <p:ext uri="{BB962C8B-B14F-4D97-AF65-F5344CB8AC3E}">
        <p14:creationId xmlns:p14="http://schemas.microsoft.com/office/powerpoint/2010/main" val="2696519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150D00-0532-4697-9431-8650C206E0A1}"/>
              </a:ext>
            </a:extLst>
          </p:cNvPr>
          <p:cNvSpPr>
            <a:spLocks noGrp="1"/>
          </p:cNvSpPr>
          <p:nvPr>
            <p:ph type="title"/>
          </p:nvPr>
        </p:nvSpPr>
        <p:spPr/>
        <p:txBody>
          <a:bodyPr/>
          <a:lstStyle/>
          <a:p>
            <a:r>
              <a:rPr lang="en-US" altLang="zh-CN" dirty="0"/>
              <a:t>HTC </a:t>
            </a:r>
            <a:r>
              <a:rPr lang="en-US" altLang="zh-CN" dirty="0" err="1"/>
              <a:t>Vive</a:t>
            </a:r>
            <a:endParaRPr lang="zh-CN" altLang="en-US" dirty="0"/>
          </a:p>
        </p:txBody>
      </p:sp>
      <p:sp>
        <p:nvSpPr>
          <p:cNvPr id="3" name="内容占位符 2">
            <a:extLst>
              <a:ext uri="{FF2B5EF4-FFF2-40B4-BE49-F238E27FC236}">
                <a16:creationId xmlns:a16="http://schemas.microsoft.com/office/drawing/2014/main" id="{A32D9825-255A-4382-9C4D-55F5A4FA9521}"/>
              </a:ext>
            </a:extLst>
          </p:cNvPr>
          <p:cNvSpPr>
            <a:spLocks noGrp="1"/>
          </p:cNvSpPr>
          <p:nvPr>
            <p:ph idx="1"/>
          </p:nvPr>
        </p:nvSpPr>
        <p:spPr/>
        <p:txBody>
          <a:bodyPr/>
          <a:lstStyle/>
          <a:p>
            <a:r>
              <a:rPr lang="en-US" altLang="zh-CN" dirty="0" err="1"/>
              <a:t>HTCVive</a:t>
            </a:r>
            <a:r>
              <a:rPr lang="en-US" altLang="zh-CN" dirty="0"/>
              <a:t> </a:t>
            </a:r>
            <a:r>
              <a:rPr lang="zh-CN" altLang="en-US" dirty="0"/>
              <a:t>是由 </a:t>
            </a:r>
            <a:r>
              <a:rPr lang="en-US" altLang="zh-CN" dirty="0"/>
              <a:t>HTC </a:t>
            </a:r>
            <a:r>
              <a:rPr lang="zh-CN" altLang="en-US" dirty="0"/>
              <a:t>公司和 </a:t>
            </a:r>
            <a:r>
              <a:rPr lang="en-US" altLang="zh-CN" dirty="0"/>
              <a:t>Valve </a:t>
            </a:r>
            <a:r>
              <a:rPr lang="zh-CN" altLang="en-US" dirty="0"/>
              <a:t>公司合作在 </a:t>
            </a:r>
            <a:r>
              <a:rPr lang="en-US" altLang="zh-CN" dirty="0"/>
              <a:t>2016 </a:t>
            </a:r>
            <a:r>
              <a:rPr lang="zh-CN" altLang="en-US" dirty="0"/>
              <a:t>年推出的一款虚拟现实 硬件显示设备，它搭配两个无线手柄控制器，并具备手柄追踪功能。</a:t>
            </a:r>
            <a:r>
              <a:rPr lang="en-US" altLang="zh-CN" dirty="0" err="1"/>
              <a:t>HTCVive</a:t>
            </a:r>
            <a:r>
              <a:rPr lang="en-US" altLang="zh-CN" dirty="0"/>
              <a:t> </a:t>
            </a:r>
            <a:r>
              <a:rPr lang="zh-CN" altLang="en-US" dirty="0"/>
              <a:t>的主要特色是能进行较大范围的移动，而且具有低延时，高精 度的特点。</a:t>
            </a:r>
            <a:endParaRPr lang="en-US" altLang="zh-CN" dirty="0"/>
          </a:p>
          <a:p>
            <a:r>
              <a:rPr lang="zh-CN" altLang="en-US" dirty="0"/>
              <a:t>图片</a:t>
            </a:r>
          </a:p>
          <a:p>
            <a:endParaRPr lang="zh-CN" altLang="en-US" dirty="0"/>
          </a:p>
        </p:txBody>
      </p:sp>
    </p:spTree>
    <p:extLst>
      <p:ext uri="{BB962C8B-B14F-4D97-AF65-F5344CB8AC3E}">
        <p14:creationId xmlns:p14="http://schemas.microsoft.com/office/powerpoint/2010/main" val="3347904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0FDC89-6056-4762-961E-3DD8E4D731C0}"/>
              </a:ext>
            </a:extLst>
          </p:cNvPr>
          <p:cNvSpPr>
            <a:spLocks noGrp="1"/>
          </p:cNvSpPr>
          <p:nvPr>
            <p:ph type="title"/>
          </p:nvPr>
        </p:nvSpPr>
        <p:spPr/>
        <p:txBody>
          <a:bodyPr/>
          <a:lstStyle/>
          <a:p>
            <a:r>
              <a:rPr lang="zh-CN" altLang="en-US" dirty="0"/>
              <a:t>基于虚拟现实的显示与交互系统</a:t>
            </a:r>
          </a:p>
        </p:txBody>
      </p:sp>
      <p:sp>
        <p:nvSpPr>
          <p:cNvPr id="3" name="内容占位符 2">
            <a:extLst>
              <a:ext uri="{FF2B5EF4-FFF2-40B4-BE49-F238E27FC236}">
                <a16:creationId xmlns:a16="http://schemas.microsoft.com/office/drawing/2014/main" id="{B09F6BA4-3C13-49AC-8F80-83C10CC578D9}"/>
              </a:ext>
            </a:extLst>
          </p:cNvPr>
          <p:cNvSpPr>
            <a:spLocks noGrp="1"/>
          </p:cNvSpPr>
          <p:nvPr>
            <p:ph idx="1"/>
          </p:nvPr>
        </p:nvSpPr>
        <p:spPr/>
        <p:txBody>
          <a:bodyPr/>
          <a:lstStyle/>
          <a:p>
            <a:r>
              <a:rPr lang="zh-CN" altLang="en-US" sz="4000" dirty="0"/>
              <a:t>系统设计</a:t>
            </a:r>
            <a:endParaRPr lang="en-US" altLang="zh-CN" sz="4000" dirty="0"/>
          </a:p>
          <a:p>
            <a:r>
              <a:rPr lang="zh-CN" altLang="en-US" sz="4000" dirty="0"/>
              <a:t>系统展示</a:t>
            </a:r>
          </a:p>
        </p:txBody>
      </p:sp>
    </p:spTree>
    <p:extLst>
      <p:ext uri="{BB962C8B-B14F-4D97-AF65-F5344CB8AC3E}">
        <p14:creationId xmlns:p14="http://schemas.microsoft.com/office/powerpoint/2010/main" val="825405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DC40A0-0A71-4C5F-9A00-31991D091499}"/>
              </a:ext>
            </a:extLst>
          </p:cNvPr>
          <p:cNvSpPr>
            <a:spLocks noGrp="1"/>
          </p:cNvSpPr>
          <p:nvPr>
            <p:ph type="title"/>
          </p:nvPr>
        </p:nvSpPr>
        <p:spPr/>
        <p:txBody>
          <a:bodyPr/>
          <a:lstStyle/>
          <a:p>
            <a:r>
              <a:rPr lang="zh-CN" altLang="en-US" dirty="0"/>
              <a:t>系统设计目标</a:t>
            </a:r>
          </a:p>
        </p:txBody>
      </p:sp>
      <p:sp>
        <p:nvSpPr>
          <p:cNvPr id="3" name="内容占位符 2">
            <a:extLst>
              <a:ext uri="{FF2B5EF4-FFF2-40B4-BE49-F238E27FC236}">
                <a16:creationId xmlns:a16="http://schemas.microsoft.com/office/drawing/2014/main" id="{15B2BD14-02F8-4C8B-A775-C24D96E366C9}"/>
              </a:ext>
            </a:extLst>
          </p:cNvPr>
          <p:cNvSpPr>
            <a:spLocks noGrp="1"/>
          </p:cNvSpPr>
          <p:nvPr>
            <p:ph idx="1"/>
          </p:nvPr>
        </p:nvSpPr>
        <p:spPr/>
        <p:txBody>
          <a:bodyPr>
            <a:normAutofit/>
          </a:bodyPr>
          <a:lstStyle/>
          <a:p>
            <a:r>
              <a:rPr lang="en-US" altLang="zh-CN" dirty="0"/>
              <a:t>1.</a:t>
            </a:r>
            <a:r>
              <a:rPr lang="zh-CN" altLang="en-US" dirty="0"/>
              <a:t>我们预想为 </a:t>
            </a:r>
            <a:r>
              <a:rPr lang="en-US" altLang="zh-CN" dirty="0"/>
              <a:t>Vaa3D </a:t>
            </a:r>
            <a:r>
              <a:rPr lang="zh-CN" altLang="en-US" dirty="0"/>
              <a:t>平台引入新型的显示方式，即将 </a:t>
            </a:r>
            <a:r>
              <a:rPr lang="en-US" altLang="zh-CN" dirty="0"/>
              <a:t>3D </a:t>
            </a:r>
            <a:r>
              <a:rPr lang="zh-CN" altLang="en-US" dirty="0"/>
              <a:t>医学图像 显示在虚拟现实环境中，即便没有实现任何的图像平移旋转操作，也可以通过在虚拟现实环境中的任意走 动与 </a:t>
            </a:r>
            <a:r>
              <a:rPr lang="en-US" altLang="zh-CN" dirty="0"/>
              <a:t>VR </a:t>
            </a:r>
            <a:r>
              <a:rPr lang="zh-CN" altLang="en-US" dirty="0"/>
              <a:t>头盔角度的任意变换，十分方便的就能观察到 </a:t>
            </a:r>
            <a:r>
              <a:rPr lang="en-US" altLang="zh-CN" dirty="0"/>
              <a:t>3D </a:t>
            </a:r>
            <a:r>
              <a:rPr lang="zh-CN" altLang="en-US" dirty="0"/>
              <a:t>图像各个角度各个维 度的图像特征。</a:t>
            </a:r>
            <a:endParaRPr lang="en-US" altLang="zh-CN" dirty="0"/>
          </a:p>
          <a:p>
            <a:r>
              <a:rPr lang="en-US" altLang="zh-CN" dirty="0"/>
              <a:t>2.</a:t>
            </a:r>
            <a:r>
              <a:rPr lang="zh-CN" altLang="en-US" dirty="0"/>
              <a:t>我们还可以在虚拟现实环境中直接对 </a:t>
            </a:r>
            <a:r>
              <a:rPr lang="en-US" altLang="zh-CN" dirty="0"/>
              <a:t>3D </a:t>
            </a:r>
            <a:r>
              <a:rPr lang="zh-CN" altLang="en-US" dirty="0"/>
              <a:t>图像进行各种 直观操作，例如通过手柄对 </a:t>
            </a:r>
            <a:r>
              <a:rPr lang="en-US" altLang="zh-CN" dirty="0"/>
              <a:t>3D </a:t>
            </a:r>
            <a:r>
              <a:rPr lang="zh-CN" altLang="en-US" dirty="0"/>
              <a:t>图像进行平移旋转缩放等操作，结合用户走动 与</a:t>
            </a:r>
            <a:r>
              <a:rPr lang="en-US" altLang="zh-CN" dirty="0"/>
              <a:t>VR</a:t>
            </a:r>
            <a:r>
              <a:rPr lang="zh-CN" altLang="en-US" dirty="0"/>
              <a:t>头盔的旋转，极大地方便了用户对</a:t>
            </a:r>
            <a:r>
              <a:rPr lang="en-US" altLang="zh-CN" dirty="0"/>
              <a:t>3D</a:t>
            </a:r>
            <a:r>
              <a:rPr lang="zh-CN" altLang="en-US" dirty="0"/>
              <a:t>图像的各个维度与各个角度的观察。</a:t>
            </a:r>
            <a:endParaRPr lang="en-US" altLang="zh-CN" dirty="0"/>
          </a:p>
          <a:p>
            <a:r>
              <a:rPr lang="zh-CN" altLang="en-US" dirty="0"/>
              <a:t> </a:t>
            </a:r>
            <a:r>
              <a:rPr lang="en-US" altLang="zh-CN" dirty="0"/>
              <a:t>3.</a:t>
            </a:r>
            <a:r>
              <a:rPr lang="zh-CN" altLang="en-US" dirty="0"/>
              <a:t>我们预想为</a:t>
            </a:r>
            <a:r>
              <a:rPr lang="en-US" altLang="zh-CN" dirty="0"/>
              <a:t>Vaa3D</a:t>
            </a:r>
            <a:r>
              <a:rPr lang="zh-CN" altLang="en-US" dirty="0"/>
              <a:t>平台引入新型的交互方式， 使得之前在 </a:t>
            </a:r>
            <a:r>
              <a:rPr lang="en-US" altLang="zh-CN" dirty="0"/>
              <a:t>2D </a:t>
            </a:r>
            <a:r>
              <a:rPr lang="zh-CN" altLang="en-US" dirty="0"/>
              <a:t>屏幕上通过鼠标键盘能够实现的操作，例如 追踪单条神经元， 生成一个 </a:t>
            </a:r>
            <a:r>
              <a:rPr lang="en-US" altLang="zh-CN" dirty="0"/>
              <a:t>marker, </a:t>
            </a:r>
            <a:r>
              <a:rPr lang="zh-CN" altLang="en-US" dirty="0"/>
              <a:t>编辑单条 </a:t>
            </a:r>
            <a:r>
              <a:rPr lang="en-US" altLang="zh-CN" dirty="0"/>
              <a:t>SWC </a:t>
            </a:r>
            <a:r>
              <a:rPr lang="zh-CN" altLang="en-US" dirty="0"/>
              <a:t>标注等，都能够在虚拟现实环境中实现，甚至某些操作在引入虚拟现实环境中后能得到优化，进一步提升用户的工作效率。</a:t>
            </a:r>
          </a:p>
          <a:p>
            <a:endParaRPr lang="zh-CN" altLang="en-US" dirty="0"/>
          </a:p>
        </p:txBody>
      </p:sp>
    </p:spTree>
    <p:extLst>
      <p:ext uri="{BB962C8B-B14F-4D97-AF65-F5344CB8AC3E}">
        <p14:creationId xmlns:p14="http://schemas.microsoft.com/office/powerpoint/2010/main" val="1924458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5524E4-74FD-4AEC-B189-AD2417ED8A94}"/>
              </a:ext>
            </a:extLst>
          </p:cNvPr>
          <p:cNvSpPr>
            <a:spLocks noGrp="1"/>
          </p:cNvSpPr>
          <p:nvPr>
            <p:ph type="title"/>
          </p:nvPr>
        </p:nvSpPr>
        <p:spPr/>
        <p:txBody>
          <a:bodyPr/>
          <a:lstStyle/>
          <a:p>
            <a:r>
              <a:rPr lang="zh-CN" altLang="en-US" dirty="0"/>
              <a:t>系统设计架构</a:t>
            </a:r>
          </a:p>
        </p:txBody>
      </p:sp>
      <p:sp>
        <p:nvSpPr>
          <p:cNvPr id="5" name="文本占位符 4">
            <a:extLst>
              <a:ext uri="{FF2B5EF4-FFF2-40B4-BE49-F238E27FC236}">
                <a16:creationId xmlns:a16="http://schemas.microsoft.com/office/drawing/2014/main" id="{C96B3694-6B96-48A8-89E9-105258575788}"/>
              </a:ext>
            </a:extLst>
          </p:cNvPr>
          <p:cNvSpPr>
            <a:spLocks noGrp="1"/>
          </p:cNvSpPr>
          <p:nvPr>
            <p:ph type="body" sz="half" idx="2"/>
          </p:nvPr>
        </p:nvSpPr>
        <p:spPr/>
        <p:txBody>
          <a:bodyPr/>
          <a:lstStyle/>
          <a:p>
            <a:endParaRPr lang="zh-CN" altLang="en-US"/>
          </a:p>
        </p:txBody>
      </p:sp>
      <p:grpSp>
        <p:nvGrpSpPr>
          <p:cNvPr id="6" name="组合 5">
            <a:extLst>
              <a:ext uri="{FF2B5EF4-FFF2-40B4-BE49-F238E27FC236}">
                <a16:creationId xmlns:a16="http://schemas.microsoft.com/office/drawing/2014/main" id="{F1C543B8-2F7B-4500-8368-6A2C32E0B3EA}"/>
              </a:ext>
            </a:extLst>
          </p:cNvPr>
          <p:cNvGrpSpPr/>
          <p:nvPr/>
        </p:nvGrpSpPr>
        <p:grpSpPr>
          <a:xfrm>
            <a:off x="3416166" y="489383"/>
            <a:ext cx="8338685" cy="5445693"/>
            <a:chOff x="0" y="0"/>
            <a:chExt cx="7284720" cy="3985260"/>
          </a:xfrm>
        </p:grpSpPr>
        <p:grpSp>
          <p:nvGrpSpPr>
            <p:cNvPr id="7" name="组合 6">
              <a:extLst>
                <a:ext uri="{FF2B5EF4-FFF2-40B4-BE49-F238E27FC236}">
                  <a16:creationId xmlns:a16="http://schemas.microsoft.com/office/drawing/2014/main" id="{9632BA8C-DCFB-429A-8EEB-0EB03A32DFD5}"/>
                </a:ext>
              </a:extLst>
            </p:cNvPr>
            <p:cNvGrpSpPr/>
            <p:nvPr/>
          </p:nvGrpSpPr>
          <p:grpSpPr>
            <a:xfrm>
              <a:off x="0" y="0"/>
              <a:ext cx="7284720" cy="3985260"/>
              <a:chOff x="0" y="0"/>
              <a:chExt cx="7284720" cy="3985260"/>
            </a:xfrm>
          </p:grpSpPr>
          <p:grpSp>
            <p:nvGrpSpPr>
              <p:cNvPr id="9" name="组合 8">
                <a:extLst>
                  <a:ext uri="{FF2B5EF4-FFF2-40B4-BE49-F238E27FC236}">
                    <a16:creationId xmlns:a16="http://schemas.microsoft.com/office/drawing/2014/main" id="{FBA4114A-31DC-4E69-BCE8-2E02EFA12A5C}"/>
                  </a:ext>
                </a:extLst>
              </p:cNvPr>
              <p:cNvGrpSpPr/>
              <p:nvPr/>
            </p:nvGrpSpPr>
            <p:grpSpPr>
              <a:xfrm>
                <a:off x="0" y="0"/>
                <a:ext cx="7284720" cy="3985260"/>
                <a:chOff x="0" y="0"/>
                <a:chExt cx="7284720" cy="3985260"/>
              </a:xfrm>
            </p:grpSpPr>
            <p:grpSp>
              <p:nvGrpSpPr>
                <p:cNvPr id="11" name="组合 10">
                  <a:extLst>
                    <a:ext uri="{FF2B5EF4-FFF2-40B4-BE49-F238E27FC236}">
                      <a16:creationId xmlns:a16="http://schemas.microsoft.com/office/drawing/2014/main" id="{22733600-477B-4A01-8D54-E5A194FAF26B}"/>
                    </a:ext>
                  </a:extLst>
                </p:cNvPr>
                <p:cNvGrpSpPr/>
                <p:nvPr/>
              </p:nvGrpSpPr>
              <p:grpSpPr>
                <a:xfrm>
                  <a:off x="0" y="0"/>
                  <a:ext cx="7284720" cy="3985260"/>
                  <a:chOff x="0" y="0"/>
                  <a:chExt cx="7284720" cy="3985260"/>
                </a:xfrm>
              </p:grpSpPr>
              <p:grpSp>
                <p:nvGrpSpPr>
                  <p:cNvPr id="14" name="组合 13">
                    <a:extLst>
                      <a:ext uri="{FF2B5EF4-FFF2-40B4-BE49-F238E27FC236}">
                        <a16:creationId xmlns:a16="http://schemas.microsoft.com/office/drawing/2014/main" id="{114CB78C-FBC3-4CDD-9A2D-F014185D75C8}"/>
                      </a:ext>
                    </a:extLst>
                  </p:cNvPr>
                  <p:cNvGrpSpPr/>
                  <p:nvPr/>
                </p:nvGrpSpPr>
                <p:grpSpPr>
                  <a:xfrm>
                    <a:off x="2438400" y="0"/>
                    <a:ext cx="4846320" cy="3985260"/>
                    <a:chOff x="0" y="-187690"/>
                    <a:chExt cx="4785360" cy="5774234"/>
                  </a:xfrm>
                </p:grpSpPr>
                <p:sp>
                  <p:nvSpPr>
                    <p:cNvPr id="17" name="矩形 16">
                      <a:extLst>
                        <a:ext uri="{FF2B5EF4-FFF2-40B4-BE49-F238E27FC236}">
                          <a16:creationId xmlns:a16="http://schemas.microsoft.com/office/drawing/2014/main" id="{D2F45C1F-7575-496D-A0AA-885FD4763853}"/>
                        </a:ext>
                      </a:extLst>
                    </p:cNvPr>
                    <p:cNvSpPr/>
                    <p:nvPr/>
                  </p:nvSpPr>
                  <p:spPr>
                    <a:xfrm>
                      <a:off x="0" y="891540"/>
                      <a:ext cx="4785360" cy="368046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8" name="矩形 17">
                      <a:extLst>
                        <a:ext uri="{FF2B5EF4-FFF2-40B4-BE49-F238E27FC236}">
                          <a16:creationId xmlns:a16="http://schemas.microsoft.com/office/drawing/2014/main" id="{BB1537EC-17D4-47ED-817F-441F82F5C1B0}"/>
                        </a:ext>
                      </a:extLst>
                    </p:cNvPr>
                    <p:cNvSpPr/>
                    <p:nvPr/>
                  </p:nvSpPr>
                  <p:spPr>
                    <a:xfrm>
                      <a:off x="251460" y="-187690"/>
                      <a:ext cx="1455420" cy="65251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400" b="1" kern="100">
                          <a:solidFill>
                            <a:srgbClr val="000000"/>
                          </a:solidFill>
                          <a:effectLst>
                            <a:outerShdw blurRad="38100" dist="19050" dir="2700000" algn="tl">
                              <a:schemeClr val="dk1">
                                <a:alpha val="40000"/>
                              </a:schemeClr>
                            </a:outerShdw>
                          </a:effectLst>
                          <a:ea typeface="等线" panose="02010600030101010101" pitchFamily="2" charset="-122"/>
                          <a:cs typeface="Times New Roman" panose="02020603050405020304" pitchFamily="18" charset="0"/>
                        </a:rPr>
                        <a:t>用户</a:t>
                      </a:r>
                      <a:endParaRPr lang="zh-CN" sz="1050" kern="100">
                        <a:effectLst/>
                        <a:ea typeface="等线" panose="02010600030101010101" pitchFamily="2" charset="-122"/>
                        <a:cs typeface="Times New Roman" panose="02020603050405020304" pitchFamily="18" charset="0"/>
                      </a:endParaRPr>
                    </a:p>
                  </p:txBody>
                </p:sp>
                <p:sp>
                  <p:nvSpPr>
                    <p:cNvPr id="19" name="矩形 18">
                      <a:extLst>
                        <a:ext uri="{FF2B5EF4-FFF2-40B4-BE49-F238E27FC236}">
                          <a16:creationId xmlns:a16="http://schemas.microsoft.com/office/drawing/2014/main" id="{B3E28D35-0B9A-454D-BB63-3DBD64CCFB10}"/>
                        </a:ext>
                      </a:extLst>
                    </p:cNvPr>
                    <p:cNvSpPr/>
                    <p:nvPr/>
                  </p:nvSpPr>
                  <p:spPr>
                    <a:xfrm>
                      <a:off x="388620" y="4968240"/>
                      <a:ext cx="2156460" cy="61830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1600" b="1" kern="100">
                          <a:solidFill>
                            <a:srgbClr val="000000"/>
                          </a:solidFill>
                          <a:effectLst/>
                          <a:ea typeface="等线" panose="02010600030101010101" pitchFamily="2" charset="-122"/>
                          <a:cs typeface="Times New Roman" panose="02020603050405020304" pitchFamily="18" charset="0"/>
                        </a:rPr>
                        <a:t>Vaa3D</a:t>
                      </a:r>
                      <a:endParaRPr lang="zh-CN" sz="1050" kern="100">
                        <a:effectLst/>
                        <a:ea typeface="等线" panose="02010600030101010101" pitchFamily="2" charset="-122"/>
                        <a:cs typeface="Times New Roman" panose="02020603050405020304" pitchFamily="18" charset="0"/>
                      </a:endParaRPr>
                    </a:p>
                  </p:txBody>
                </p:sp>
                <p:sp>
                  <p:nvSpPr>
                    <p:cNvPr id="20" name="矩形 19">
                      <a:extLst>
                        <a:ext uri="{FF2B5EF4-FFF2-40B4-BE49-F238E27FC236}">
                          <a16:creationId xmlns:a16="http://schemas.microsoft.com/office/drawing/2014/main" id="{1E5D2D68-43D1-48EF-BBCC-253952C538EA}"/>
                        </a:ext>
                      </a:extLst>
                    </p:cNvPr>
                    <p:cNvSpPr/>
                    <p:nvPr/>
                  </p:nvSpPr>
                  <p:spPr>
                    <a:xfrm>
                      <a:off x="350520" y="1196340"/>
                      <a:ext cx="4244340" cy="838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400" b="1" kern="100">
                          <a:solidFill>
                            <a:srgbClr val="000000"/>
                          </a:solidFill>
                          <a:effectLst/>
                          <a:ea typeface="等线" panose="02010600030101010101" pitchFamily="2" charset="-122"/>
                          <a:cs typeface="Times New Roman" panose="02020603050405020304" pitchFamily="18" charset="0"/>
                        </a:rPr>
                        <a:t>图像</a:t>
                      </a:r>
                      <a:r>
                        <a:rPr lang="en-US" sz="1400" b="1" kern="100">
                          <a:solidFill>
                            <a:srgbClr val="000000"/>
                          </a:solidFill>
                          <a:effectLst/>
                          <a:ea typeface="等线" panose="02010600030101010101" pitchFamily="2" charset="-122"/>
                          <a:cs typeface="Times New Roman" panose="02020603050405020304" pitchFamily="18" charset="0"/>
                        </a:rPr>
                        <a:t>/SWC/marker</a:t>
                      </a:r>
                      <a:r>
                        <a:rPr lang="zh-CN" sz="1400" b="1" kern="100">
                          <a:solidFill>
                            <a:srgbClr val="000000"/>
                          </a:solidFill>
                          <a:effectLst/>
                          <a:ea typeface="等线" panose="02010600030101010101" pitchFamily="2" charset="-122"/>
                          <a:cs typeface="Times New Roman" panose="02020603050405020304" pitchFamily="18" charset="0"/>
                        </a:rPr>
                        <a:t>数据显示，手柄</a:t>
                      </a:r>
                      <a:r>
                        <a:rPr lang="en-US" sz="1400" b="1" kern="100">
                          <a:solidFill>
                            <a:srgbClr val="000000"/>
                          </a:solidFill>
                          <a:effectLst/>
                          <a:ea typeface="等线" panose="02010600030101010101" pitchFamily="2" charset="-122"/>
                          <a:cs typeface="Times New Roman" panose="02020603050405020304" pitchFamily="18" charset="0"/>
                        </a:rPr>
                        <a:t>UI</a:t>
                      </a:r>
                      <a:r>
                        <a:rPr lang="zh-CN" sz="1400" b="1" kern="100">
                          <a:solidFill>
                            <a:srgbClr val="000000"/>
                          </a:solidFill>
                          <a:effectLst/>
                          <a:ea typeface="等线" panose="02010600030101010101" pitchFamily="2" charset="-122"/>
                          <a:cs typeface="Times New Roman" panose="02020603050405020304" pitchFamily="18" charset="0"/>
                        </a:rPr>
                        <a:t>的显示</a:t>
                      </a:r>
                      <a:endParaRPr lang="zh-CN" sz="1050" kern="100">
                        <a:effectLst/>
                        <a:ea typeface="等线" panose="02010600030101010101" pitchFamily="2" charset="-122"/>
                        <a:cs typeface="Times New Roman" panose="02020603050405020304" pitchFamily="18" charset="0"/>
                      </a:endParaRPr>
                    </a:p>
                  </p:txBody>
                </p:sp>
                <p:sp>
                  <p:nvSpPr>
                    <p:cNvPr id="21" name="矩形 20">
                      <a:extLst>
                        <a:ext uri="{FF2B5EF4-FFF2-40B4-BE49-F238E27FC236}">
                          <a16:creationId xmlns:a16="http://schemas.microsoft.com/office/drawing/2014/main" id="{136219D8-A565-4CB8-AE88-9AF1CA7D0EE1}"/>
                        </a:ext>
                      </a:extLst>
                    </p:cNvPr>
                    <p:cNvSpPr/>
                    <p:nvPr/>
                  </p:nvSpPr>
                  <p:spPr>
                    <a:xfrm>
                      <a:off x="365760" y="2225040"/>
                      <a:ext cx="4244340" cy="96012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1400" b="1" kern="100">
                          <a:solidFill>
                            <a:srgbClr val="000000"/>
                          </a:solidFill>
                          <a:effectLst/>
                          <a:ea typeface="等线" panose="02010600030101010101" pitchFamily="2" charset="-122"/>
                          <a:cs typeface="Times New Roman" panose="02020603050405020304" pitchFamily="18" charset="0"/>
                        </a:rPr>
                        <a:t>UI</a:t>
                      </a:r>
                      <a:r>
                        <a:rPr lang="zh-CN" sz="1400" b="1" kern="100">
                          <a:solidFill>
                            <a:srgbClr val="000000"/>
                          </a:solidFill>
                          <a:effectLst/>
                          <a:ea typeface="等线" panose="02010600030101010101" pitchFamily="2" charset="-122"/>
                          <a:cs typeface="Times New Roman" panose="02020603050405020304" pitchFamily="18" charset="0"/>
                        </a:rPr>
                        <a:t>管理，手柄交互处理，数据更新，多种消息响应</a:t>
                      </a:r>
                      <a:endParaRPr lang="zh-CN" sz="1050" kern="100">
                        <a:effectLst/>
                        <a:ea typeface="等线" panose="02010600030101010101" pitchFamily="2" charset="-122"/>
                        <a:cs typeface="Times New Roman" panose="02020603050405020304" pitchFamily="18" charset="0"/>
                      </a:endParaRPr>
                    </a:p>
                  </p:txBody>
                </p:sp>
                <p:sp>
                  <p:nvSpPr>
                    <p:cNvPr id="22" name="矩形 21">
                      <a:extLst>
                        <a:ext uri="{FF2B5EF4-FFF2-40B4-BE49-F238E27FC236}">
                          <a16:creationId xmlns:a16="http://schemas.microsoft.com/office/drawing/2014/main" id="{83D8A20A-2688-41E7-8D23-C1D374B8E391}"/>
                        </a:ext>
                      </a:extLst>
                    </p:cNvPr>
                    <p:cNvSpPr/>
                    <p:nvPr/>
                  </p:nvSpPr>
                  <p:spPr>
                    <a:xfrm>
                      <a:off x="350520" y="3429000"/>
                      <a:ext cx="4251960" cy="96012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400" b="1" kern="100">
                          <a:solidFill>
                            <a:srgbClr val="000000"/>
                          </a:solidFill>
                          <a:effectLst/>
                          <a:ea typeface="等线" panose="02010600030101010101" pitchFamily="2" charset="-122"/>
                          <a:cs typeface="Times New Roman" panose="02020603050405020304" pitchFamily="18" charset="0"/>
                        </a:rPr>
                        <a:t>底层数据访问，模式控制，文件访问等</a:t>
                      </a:r>
                      <a:endParaRPr lang="zh-CN" sz="1050" kern="100">
                        <a:effectLst/>
                        <a:ea typeface="等线" panose="02010600030101010101" pitchFamily="2" charset="-122"/>
                        <a:cs typeface="Times New Roman" panose="02020603050405020304" pitchFamily="18" charset="0"/>
                      </a:endParaRPr>
                    </a:p>
                  </p:txBody>
                </p:sp>
                <p:cxnSp>
                  <p:nvCxnSpPr>
                    <p:cNvPr id="23" name="直接箭头连接符 22">
                      <a:extLst>
                        <a:ext uri="{FF2B5EF4-FFF2-40B4-BE49-F238E27FC236}">
                          <a16:creationId xmlns:a16="http://schemas.microsoft.com/office/drawing/2014/main" id="{D597528A-9E6F-415B-85A2-D742D23356FE}"/>
                        </a:ext>
                      </a:extLst>
                    </p:cNvPr>
                    <p:cNvCxnSpPr/>
                    <p:nvPr/>
                  </p:nvCxnSpPr>
                  <p:spPr>
                    <a:xfrm>
                      <a:off x="609600" y="464820"/>
                      <a:ext cx="7620" cy="731520"/>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DA7557ED-F576-4FC1-8441-7EF73965694F}"/>
                        </a:ext>
                      </a:extLst>
                    </p:cNvPr>
                    <p:cNvCxnSpPr/>
                    <p:nvPr/>
                  </p:nvCxnSpPr>
                  <p:spPr>
                    <a:xfrm>
                      <a:off x="1104900" y="4396740"/>
                      <a:ext cx="0" cy="571500"/>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A1BBF080-F029-4868-A173-6DE67D5BC5F0}"/>
                        </a:ext>
                      </a:extLst>
                    </p:cNvPr>
                    <p:cNvCxnSpPr/>
                    <p:nvPr/>
                  </p:nvCxnSpPr>
                  <p:spPr>
                    <a:xfrm>
                      <a:off x="1066800" y="2034540"/>
                      <a:ext cx="0" cy="20574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F4A7A283-57FB-44F8-995B-CB71EC630D0B}"/>
                        </a:ext>
                      </a:extLst>
                    </p:cNvPr>
                    <p:cNvCxnSpPr/>
                    <p:nvPr/>
                  </p:nvCxnSpPr>
                  <p:spPr>
                    <a:xfrm>
                      <a:off x="1104900" y="3177540"/>
                      <a:ext cx="0" cy="2667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A34EEACB-E921-45BC-B8E9-15DE2FE59FB5}"/>
                        </a:ext>
                      </a:extLst>
                    </p:cNvPr>
                    <p:cNvCxnSpPr/>
                    <p:nvPr/>
                  </p:nvCxnSpPr>
                  <p:spPr>
                    <a:xfrm flipV="1">
                      <a:off x="3581400" y="2034540"/>
                      <a:ext cx="0" cy="20574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7844F06F-6A8D-4BD5-A5C2-396346FE70C8}"/>
                        </a:ext>
                      </a:extLst>
                    </p:cNvPr>
                    <p:cNvCxnSpPr/>
                    <p:nvPr/>
                  </p:nvCxnSpPr>
                  <p:spPr>
                    <a:xfrm flipV="1">
                      <a:off x="3596640" y="3185160"/>
                      <a:ext cx="0" cy="23622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9" name="文本框 207">
                      <a:extLst>
                        <a:ext uri="{FF2B5EF4-FFF2-40B4-BE49-F238E27FC236}">
                          <a16:creationId xmlns:a16="http://schemas.microsoft.com/office/drawing/2014/main" id="{5453E7E8-AB8D-49F7-AAAD-3AD81F0C9851}"/>
                        </a:ext>
                      </a:extLst>
                    </p:cNvPr>
                    <p:cNvSpPr txBox="1"/>
                    <p:nvPr/>
                  </p:nvSpPr>
                  <p:spPr>
                    <a:xfrm>
                      <a:off x="655320" y="464820"/>
                      <a:ext cx="754380" cy="373380"/>
                    </a:xfrm>
                    <a:prstGeom prst="rect">
                      <a:avLst/>
                    </a:prstGeom>
                    <a:solidFill>
                      <a:schemeClr val="accent2">
                        <a:alpha val="32000"/>
                      </a:schemeClr>
                    </a:solidFill>
                    <a:ln w="6350">
                      <a:noFill/>
                    </a:ln>
                  </p:spPr>
                  <p:txBody>
                    <a:bodyPr rot="0" spcFirstLastPara="0" vert="horz" wrap="square" lIns="91440" tIns="45720" rIns="91440" bIns="45720" numCol="1" spcCol="0" rtlCol="0" fromWordArt="0" anchor="t" anchorCtr="0" forceAA="0" compatLnSpc="1">
                      <a:noAutofit/>
                    </a:bodyPr>
                    <a:lstStyle/>
                    <a:p>
                      <a:pPr algn="just">
                        <a:spcAft>
                          <a:spcPts val="0"/>
                        </a:spcAft>
                      </a:pPr>
                      <a:r>
                        <a:rPr lang="zh-CN" sz="1050" b="1" kern="100">
                          <a:effectLst/>
                          <a:latin typeface="等线" panose="02010600030101010101" pitchFamily="2" charset="-122"/>
                          <a:ea typeface="等线" panose="02010600030101010101" pitchFamily="2" charset="-122"/>
                          <a:cs typeface="Times New Roman" panose="02020603050405020304" pitchFamily="18" charset="0"/>
                        </a:rPr>
                        <a:t>用户请求</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0" name="文本框 208">
                      <a:extLst>
                        <a:ext uri="{FF2B5EF4-FFF2-40B4-BE49-F238E27FC236}">
                          <a16:creationId xmlns:a16="http://schemas.microsoft.com/office/drawing/2014/main" id="{B3F83468-AF3E-4061-845B-EB2265AA77E2}"/>
                        </a:ext>
                      </a:extLst>
                    </p:cNvPr>
                    <p:cNvSpPr txBox="1"/>
                    <p:nvPr/>
                  </p:nvSpPr>
                  <p:spPr>
                    <a:xfrm>
                      <a:off x="1203960" y="4572000"/>
                      <a:ext cx="754380" cy="396240"/>
                    </a:xfrm>
                    <a:prstGeom prst="rect">
                      <a:avLst/>
                    </a:prstGeom>
                    <a:solidFill>
                      <a:schemeClr val="accent2">
                        <a:alpha val="32000"/>
                      </a:schemeClr>
                    </a:solidFill>
                    <a:ln w="6350">
                      <a:noFill/>
                    </a:ln>
                  </p:spPr>
                  <p:txBody>
                    <a:bodyPr rot="0" spcFirstLastPara="0" vert="horz" wrap="square" lIns="91440" tIns="45720" rIns="91440" bIns="45720" numCol="1" spcCol="0" rtlCol="0" fromWordArt="0" anchor="t" anchorCtr="0" forceAA="0" compatLnSpc="1">
                      <a:noAutofit/>
                    </a:bodyPr>
                    <a:lstStyle/>
                    <a:p>
                      <a:pPr algn="just">
                        <a:spcAft>
                          <a:spcPts val="0"/>
                        </a:spcAft>
                      </a:pPr>
                      <a:r>
                        <a:rPr lang="zh-CN" sz="1050" b="1" kern="100">
                          <a:effectLst/>
                          <a:latin typeface="等线" panose="02010600030101010101" pitchFamily="2" charset="-122"/>
                          <a:ea typeface="等线" panose="02010600030101010101" pitchFamily="2" charset="-122"/>
                          <a:cs typeface="Times New Roman" panose="02020603050405020304" pitchFamily="18" charset="0"/>
                        </a:rPr>
                        <a:t>底层数据</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grpSp>
              <p:sp>
                <p:nvSpPr>
                  <p:cNvPr id="15" name="矩形 14">
                    <a:extLst>
                      <a:ext uri="{FF2B5EF4-FFF2-40B4-BE49-F238E27FC236}">
                        <a16:creationId xmlns:a16="http://schemas.microsoft.com/office/drawing/2014/main" id="{28DEBCD1-3DF1-4B58-9037-2D1A82C70AB7}"/>
                      </a:ext>
                    </a:extLst>
                  </p:cNvPr>
                  <p:cNvSpPr/>
                  <p:nvPr/>
                </p:nvSpPr>
                <p:spPr>
                  <a:xfrm>
                    <a:off x="0" y="1005840"/>
                    <a:ext cx="1592580" cy="495300"/>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600" b="1" kern="100">
                        <a:solidFill>
                          <a:srgbClr val="000000"/>
                        </a:solidFill>
                        <a:effectLst/>
                        <a:ea typeface="等线" panose="02010600030101010101" pitchFamily="2" charset="-122"/>
                        <a:cs typeface="Times New Roman" panose="02020603050405020304" pitchFamily="18" charset="0"/>
                      </a:rPr>
                      <a:t>应用表示层</a:t>
                    </a:r>
                    <a:endParaRPr lang="zh-CN" sz="1050" kern="100">
                      <a:effectLst/>
                      <a:ea typeface="等线" panose="02010600030101010101" pitchFamily="2" charset="-122"/>
                      <a:cs typeface="Times New Roman" panose="02020603050405020304" pitchFamily="18" charset="0"/>
                    </a:endParaRPr>
                  </a:p>
                </p:txBody>
              </p:sp>
              <p:cxnSp>
                <p:nvCxnSpPr>
                  <p:cNvPr id="16" name="直接连接符 15">
                    <a:extLst>
                      <a:ext uri="{FF2B5EF4-FFF2-40B4-BE49-F238E27FC236}">
                        <a16:creationId xmlns:a16="http://schemas.microsoft.com/office/drawing/2014/main" id="{15E8ADEE-C207-4FF1-8725-DBC74B8555A2}"/>
                      </a:ext>
                    </a:extLst>
                  </p:cNvPr>
                  <p:cNvCxnSpPr/>
                  <p:nvPr/>
                </p:nvCxnSpPr>
                <p:spPr>
                  <a:xfrm>
                    <a:off x="1592580" y="1203960"/>
                    <a:ext cx="1173480" cy="0"/>
                  </a:xfrm>
                  <a:prstGeom prst="line">
                    <a:avLst/>
                  </a:prstGeom>
                  <a:ln w="19050">
                    <a:prstDash val="dash"/>
                  </a:ln>
                </p:spPr>
                <p:style>
                  <a:lnRef idx="1">
                    <a:schemeClr val="dk1"/>
                  </a:lnRef>
                  <a:fillRef idx="0">
                    <a:schemeClr val="dk1"/>
                  </a:fillRef>
                  <a:effectRef idx="0">
                    <a:schemeClr val="dk1"/>
                  </a:effectRef>
                  <a:fontRef idx="minor">
                    <a:schemeClr val="tx1"/>
                  </a:fontRef>
                </p:style>
              </p:cxnSp>
            </p:grpSp>
            <p:sp>
              <p:nvSpPr>
                <p:cNvPr id="12" name="矩形 11">
                  <a:extLst>
                    <a:ext uri="{FF2B5EF4-FFF2-40B4-BE49-F238E27FC236}">
                      <a16:creationId xmlns:a16="http://schemas.microsoft.com/office/drawing/2014/main" id="{A22B93DA-9E93-449B-951B-3A84DFB2B31C}"/>
                    </a:ext>
                  </a:extLst>
                </p:cNvPr>
                <p:cNvSpPr/>
                <p:nvPr/>
              </p:nvSpPr>
              <p:spPr>
                <a:xfrm>
                  <a:off x="7620" y="1775460"/>
                  <a:ext cx="1592580" cy="495300"/>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600" b="1" kern="100">
                      <a:solidFill>
                        <a:srgbClr val="000000"/>
                      </a:solidFill>
                      <a:effectLst/>
                      <a:ea typeface="等线" panose="02010600030101010101" pitchFamily="2" charset="-122"/>
                      <a:cs typeface="Times New Roman" panose="02020603050405020304" pitchFamily="18" charset="0"/>
                    </a:rPr>
                    <a:t>业务逻辑层</a:t>
                  </a:r>
                  <a:endParaRPr lang="zh-CN" sz="1050" kern="100">
                    <a:effectLst/>
                    <a:ea typeface="等线" panose="02010600030101010101" pitchFamily="2" charset="-122"/>
                    <a:cs typeface="Times New Roman" panose="02020603050405020304" pitchFamily="18" charset="0"/>
                  </a:endParaRPr>
                </a:p>
              </p:txBody>
            </p:sp>
            <p:sp>
              <p:nvSpPr>
                <p:cNvPr id="13" name="矩形 12">
                  <a:extLst>
                    <a:ext uri="{FF2B5EF4-FFF2-40B4-BE49-F238E27FC236}">
                      <a16:creationId xmlns:a16="http://schemas.microsoft.com/office/drawing/2014/main" id="{51A2E622-C512-4C24-A0B8-B21A023C18A5}"/>
                    </a:ext>
                  </a:extLst>
                </p:cNvPr>
                <p:cNvSpPr/>
                <p:nvPr/>
              </p:nvSpPr>
              <p:spPr>
                <a:xfrm>
                  <a:off x="15240" y="2590800"/>
                  <a:ext cx="1592580" cy="495300"/>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600" b="1" kern="100">
                      <a:solidFill>
                        <a:srgbClr val="000000"/>
                      </a:solidFill>
                      <a:effectLst/>
                      <a:ea typeface="等线" panose="02010600030101010101" pitchFamily="2" charset="-122"/>
                      <a:cs typeface="Times New Roman" panose="02020603050405020304" pitchFamily="18" charset="0"/>
                    </a:rPr>
                    <a:t>数据访问层</a:t>
                  </a:r>
                  <a:endParaRPr lang="zh-CN" sz="1050" kern="100">
                    <a:effectLst/>
                    <a:ea typeface="等线" panose="02010600030101010101" pitchFamily="2" charset="-122"/>
                    <a:cs typeface="Times New Roman" panose="02020603050405020304" pitchFamily="18" charset="0"/>
                  </a:endParaRPr>
                </a:p>
              </p:txBody>
            </p:sp>
          </p:grpSp>
          <p:cxnSp>
            <p:nvCxnSpPr>
              <p:cNvPr id="10" name="直接连接符 9">
                <a:extLst>
                  <a:ext uri="{FF2B5EF4-FFF2-40B4-BE49-F238E27FC236}">
                    <a16:creationId xmlns:a16="http://schemas.microsoft.com/office/drawing/2014/main" id="{CBC14F26-F2F3-4F73-96AA-1D2E7BEE9CBF}"/>
                  </a:ext>
                </a:extLst>
              </p:cNvPr>
              <p:cNvCxnSpPr/>
              <p:nvPr/>
            </p:nvCxnSpPr>
            <p:spPr>
              <a:xfrm>
                <a:off x="1577340" y="2004060"/>
                <a:ext cx="1219200" cy="0"/>
              </a:xfrm>
              <a:prstGeom prst="line">
                <a:avLst/>
              </a:prstGeom>
              <a:ln w="19050">
                <a:prstDash val="dash"/>
              </a:ln>
            </p:spPr>
            <p:style>
              <a:lnRef idx="1">
                <a:schemeClr val="dk1"/>
              </a:lnRef>
              <a:fillRef idx="0">
                <a:schemeClr val="dk1"/>
              </a:fillRef>
              <a:effectRef idx="0">
                <a:schemeClr val="dk1"/>
              </a:effectRef>
              <a:fontRef idx="minor">
                <a:schemeClr val="tx1"/>
              </a:fontRef>
            </p:style>
          </p:cxnSp>
        </p:grpSp>
        <p:cxnSp>
          <p:nvCxnSpPr>
            <p:cNvPr id="8" name="直接连接符 7">
              <a:extLst>
                <a:ext uri="{FF2B5EF4-FFF2-40B4-BE49-F238E27FC236}">
                  <a16:creationId xmlns:a16="http://schemas.microsoft.com/office/drawing/2014/main" id="{80AE8657-597D-4158-B441-BDE0CA09BEE4}"/>
                </a:ext>
              </a:extLst>
            </p:cNvPr>
            <p:cNvCxnSpPr/>
            <p:nvPr/>
          </p:nvCxnSpPr>
          <p:spPr>
            <a:xfrm>
              <a:off x="1630680" y="2827020"/>
              <a:ext cx="1181100" cy="0"/>
            </a:xfrm>
            <a:prstGeom prst="line">
              <a:avLst/>
            </a:prstGeom>
            <a:ln w="19050">
              <a:prstDash val="dash"/>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489508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41E877-C435-477B-A21F-5827601A3159}"/>
              </a:ext>
            </a:extLst>
          </p:cNvPr>
          <p:cNvSpPr>
            <a:spLocks noGrp="1"/>
          </p:cNvSpPr>
          <p:nvPr>
            <p:ph type="title"/>
          </p:nvPr>
        </p:nvSpPr>
        <p:spPr/>
        <p:txBody>
          <a:bodyPr/>
          <a:lstStyle/>
          <a:p>
            <a:r>
              <a:rPr lang="zh-CN" altLang="en-US" dirty="0"/>
              <a:t>系统功能</a:t>
            </a:r>
            <a:br>
              <a:rPr lang="en-US" altLang="zh-CN" dirty="0"/>
            </a:br>
            <a:r>
              <a:rPr lang="zh-CN" altLang="en-US" dirty="0"/>
              <a:t>模块</a:t>
            </a:r>
          </a:p>
        </p:txBody>
      </p:sp>
      <p:pic>
        <p:nvPicPr>
          <p:cNvPr id="5" name="内容占位符 4">
            <a:extLst>
              <a:ext uri="{FF2B5EF4-FFF2-40B4-BE49-F238E27FC236}">
                <a16:creationId xmlns:a16="http://schemas.microsoft.com/office/drawing/2014/main" id="{F4E204E5-A52A-4114-9C39-B97EEC2BBF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0006" y="445169"/>
            <a:ext cx="9821994" cy="6148136"/>
          </a:xfrm>
        </p:spPr>
      </p:pic>
    </p:spTree>
    <p:extLst>
      <p:ext uri="{BB962C8B-B14F-4D97-AF65-F5344CB8AC3E}">
        <p14:creationId xmlns:p14="http://schemas.microsoft.com/office/powerpoint/2010/main" val="2459523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82471B-0AF2-4C29-AF5C-BD959EC6DC1C}"/>
              </a:ext>
            </a:extLst>
          </p:cNvPr>
          <p:cNvSpPr>
            <a:spLocks noGrp="1"/>
          </p:cNvSpPr>
          <p:nvPr>
            <p:ph type="title"/>
          </p:nvPr>
        </p:nvSpPr>
        <p:spPr/>
        <p:txBody>
          <a:bodyPr/>
          <a:lstStyle/>
          <a:p>
            <a:r>
              <a:rPr lang="zh-CN" altLang="en-US" dirty="0"/>
              <a:t>系统展示</a:t>
            </a:r>
          </a:p>
        </p:txBody>
      </p:sp>
      <p:pic>
        <p:nvPicPr>
          <p:cNvPr id="4" name="内容占位符 3">
            <a:extLst>
              <a:ext uri="{FF2B5EF4-FFF2-40B4-BE49-F238E27FC236}">
                <a16:creationId xmlns:a16="http://schemas.microsoft.com/office/drawing/2014/main" id="{E6E41C46-A211-43BC-A089-DECCB70A45C9}"/>
              </a:ext>
            </a:extLst>
          </p:cNvPr>
          <p:cNvPicPr>
            <a:picLocks noGrp="1" noChangeAspect="1"/>
          </p:cNvPicPr>
          <p:nvPr>
            <p:ph idx="1"/>
          </p:nvPr>
        </p:nvPicPr>
        <p:blipFill>
          <a:blip r:embed="rId2"/>
          <a:stretch>
            <a:fillRect/>
          </a:stretch>
        </p:blipFill>
        <p:spPr>
          <a:xfrm>
            <a:off x="2848707" y="756304"/>
            <a:ext cx="9500626" cy="4968716"/>
          </a:xfrm>
          <a:prstGeom prst="rect">
            <a:avLst/>
          </a:prstGeom>
        </p:spPr>
      </p:pic>
    </p:spTree>
    <p:extLst>
      <p:ext uri="{BB962C8B-B14F-4D97-AF65-F5344CB8AC3E}">
        <p14:creationId xmlns:p14="http://schemas.microsoft.com/office/powerpoint/2010/main" val="1701903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82471B-0AF2-4C29-AF5C-BD959EC6DC1C}"/>
              </a:ext>
            </a:extLst>
          </p:cNvPr>
          <p:cNvSpPr>
            <a:spLocks noGrp="1"/>
          </p:cNvSpPr>
          <p:nvPr>
            <p:ph type="title"/>
          </p:nvPr>
        </p:nvSpPr>
        <p:spPr/>
        <p:txBody>
          <a:bodyPr/>
          <a:lstStyle/>
          <a:p>
            <a:r>
              <a:rPr lang="zh-CN" altLang="en-US" dirty="0"/>
              <a:t>系统展示</a:t>
            </a:r>
          </a:p>
        </p:txBody>
      </p:sp>
      <p:sp>
        <p:nvSpPr>
          <p:cNvPr id="5" name="内容占位符 4">
            <a:extLst>
              <a:ext uri="{FF2B5EF4-FFF2-40B4-BE49-F238E27FC236}">
                <a16:creationId xmlns:a16="http://schemas.microsoft.com/office/drawing/2014/main" id="{4F58AC54-92FD-43D7-8D7C-ADE2E077966A}"/>
              </a:ext>
            </a:extLst>
          </p:cNvPr>
          <p:cNvSpPr>
            <a:spLocks noGrp="1"/>
          </p:cNvSpPr>
          <p:nvPr>
            <p:ph idx="1"/>
          </p:nvPr>
        </p:nvSpPr>
        <p:spPr/>
        <p:txBody>
          <a:bodyPr/>
          <a:lstStyle/>
          <a:p>
            <a:endParaRPr lang="zh-CN" altLang="en-US"/>
          </a:p>
        </p:txBody>
      </p:sp>
      <p:pic>
        <p:nvPicPr>
          <p:cNvPr id="6" name="图片 5">
            <a:extLst>
              <a:ext uri="{FF2B5EF4-FFF2-40B4-BE49-F238E27FC236}">
                <a16:creationId xmlns:a16="http://schemas.microsoft.com/office/drawing/2014/main" id="{12D91012-D98F-4B2B-9767-C79575A72026}"/>
              </a:ext>
            </a:extLst>
          </p:cNvPr>
          <p:cNvPicPr>
            <a:picLocks noChangeAspect="1"/>
          </p:cNvPicPr>
          <p:nvPr/>
        </p:nvPicPr>
        <p:blipFill>
          <a:blip r:embed="rId2"/>
          <a:stretch>
            <a:fillRect/>
          </a:stretch>
        </p:blipFill>
        <p:spPr>
          <a:xfrm>
            <a:off x="2685548" y="751470"/>
            <a:ext cx="9630161" cy="4783055"/>
          </a:xfrm>
          <a:prstGeom prst="rect">
            <a:avLst/>
          </a:prstGeom>
        </p:spPr>
      </p:pic>
    </p:spTree>
    <p:extLst>
      <p:ext uri="{BB962C8B-B14F-4D97-AF65-F5344CB8AC3E}">
        <p14:creationId xmlns:p14="http://schemas.microsoft.com/office/powerpoint/2010/main" val="27588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36F683-C09D-4BF3-AF0F-60824B49FA49}"/>
              </a:ext>
            </a:extLst>
          </p:cNvPr>
          <p:cNvSpPr>
            <a:spLocks noGrp="1"/>
          </p:cNvSpPr>
          <p:nvPr>
            <p:ph type="title"/>
          </p:nvPr>
        </p:nvSpPr>
        <p:spPr/>
        <p:txBody>
          <a:bodyPr/>
          <a:lstStyle/>
          <a:p>
            <a:r>
              <a:rPr lang="zh-CN" altLang="en-US" dirty="0"/>
              <a:t>系统展示</a:t>
            </a:r>
          </a:p>
        </p:txBody>
      </p:sp>
      <p:pic>
        <p:nvPicPr>
          <p:cNvPr id="5" name="内容占位符 4">
            <a:extLst>
              <a:ext uri="{FF2B5EF4-FFF2-40B4-BE49-F238E27FC236}">
                <a16:creationId xmlns:a16="http://schemas.microsoft.com/office/drawing/2014/main" id="{E7BF79A2-E2E4-49C6-A426-7E9C53C694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93529" y="863790"/>
            <a:ext cx="6241553" cy="5121275"/>
          </a:xfrm>
        </p:spPr>
      </p:pic>
    </p:spTree>
    <p:extLst>
      <p:ext uri="{BB962C8B-B14F-4D97-AF65-F5344CB8AC3E}">
        <p14:creationId xmlns:p14="http://schemas.microsoft.com/office/powerpoint/2010/main" val="2769361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9EF09C-C689-46F0-9EB0-C6E65B27EB8A}"/>
              </a:ext>
            </a:extLst>
          </p:cNvPr>
          <p:cNvSpPr>
            <a:spLocks noGrp="1"/>
          </p:cNvSpPr>
          <p:nvPr>
            <p:ph type="title"/>
          </p:nvPr>
        </p:nvSpPr>
        <p:spPr/>
        <p:txBody>
          <a:bodyPr/>
          <a:lstStyle/>
          <a:p>
            <a:r>
              <a:rPr lang="zh-CN" altLang="en-US" dirty="0"/>
              <a:t>系统展示</a:t>
            </a:r>
          </a:p>
        </p:txBody>
      </p:sp>
      <p:sp>
        <p:nvSpPr>
          <p:cNvPr id="3" name="内容占位符 2">
            <a:extLst>
              <a:ext uri="{FF2B5EF4-FFF2-40B4-BE49-F238E27FC236}">
                <a16:creationId xmlns:a16="http://schemas.microsoft.com/office/drawing/2014/main" id="{A2F890DC-9CB1-425E-BF0C-A11CB927E2A9}"/>
              </a:ext>
            </a:extLst>
          </p:cNvPr>
          <p:cNvSpPr>
            <a:spLocks noGrp="1"/>
          </p:cNvSpPr>
          <p:nvPr>
            <p:ph idx="1"/>
          </p:nvPr>
        </p:nvSpPr>
        <p:spPr/>
        <p:txBody>
          <a:bodyPr/>
          <a:lstStyle/>
          <a:p>
            <a:r>
              <a:rPr lang="en-US" altLang="zh-CN" dirty="0"/>
              <a:t>XXX without VF.mp4 (as the MR one)</a:t>
            </a:r>
            <a:endParaRPr lang="zh-CN" altLang="en-US" dirty="0"/>
          </a:p>
        </p:txBody>
      </p:sp>
    </p:spTree>
    <p:extLst>
      <p:ext uri="{BB962C8B-B14F-4D97-AF65-F5344CB8AC3E}">
        <p14:creationId xmlns:p14="http://schemas.microsoft.com/office/powerpoint/2010/main" val="2382261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C261864D-2F06-4BAD-9215-5BCFDE060344}"/>
              </a:ext>
            </a:extLst>
          </p:cNvPr>
          <p:cNvSpPr txBox="1"/>
          <p:nvPr/>
        </p:nvSpPr>
        <p:spPr>
          <a:xfrm>
            <a:off x="9254005" y="3429000"/>
            <a:ext cx="3080668" cy="1938992"/>
          </a:xfrm>
          <a:prstGeom prst="rect">
            <a:avLst/>
          </a:prstGeom>
          <a:noFill/>
          <a:ln w="9525">
            <a:noFill/>
            <a:miter/>
          </a:ln>
        </p:spPr>
        <p:txBody>
          <a:bodyPr wrap="square" anchor="t">
            <a:spAutoFit/>
            <a:scene3d>
              <a:camera prst="orthographicFront"/>
              <a:lightRig rig="soft" dir="t">
                <a:rot lat="0" lon="0" rev="15600000"/>
              </a:lightRig>
            </a:scene3d>
            <a:sp3d extrusionH="57150" prstMaterial="softEdge">
              <a:bevelT w="25400" h="38100"/>
            </a:sp3d>
          </a:bodyPr>
          <a:lstStyle/>
          <a:p>
            <a:pPr lvl="0"/>
            <a:r>
              <a:rPr lang="zh-CN" altLang="en-US" sz="2000" b="1" spc="-100" dirty="0">
                <a:latin typeface="+mn-ea"/>
                <a:cs typeface="+mj-cs"/>
              </a:rPr>
              <a:t>专   业        软件工程</a:t>
            </a:r>
            <a:endParaRPr lang="en-US" altLang="zh-CN" sz="2000" b="1" spc="-100" dirty="0">
              <a:latin typeface="+mn-ea"/>
              <a:cs typeface="+mj-cs"/>
            </a:endParaRPr>
          </a:p>
          <a:p>
            <a:pPr lvl="0"/>
            <a:r>
              <a:rPr lang="zh-CN" altLang="en-US" sz="2000" b="1" spc="-100" dirty="0">
                <a:latin typeface="+mn-ea"/>
                <a:cs typeface="+mj-cs"/>
              </a:rPr>
              <a:t>学   号        </a:t>
            </a:r>
            <a:r>
              <a:rPr lang="en-US" altLang="zh-CN" sz="2000" b="1" spc="-100" dirty="0">
                <a:latin typeface="+mn-ea"/>
                <a:cs typeface="+mj-cs"/>
              </a:rPr>
              <a:t>16721600</a:t>
            </a:r>
          </a:p>
          <a:p>
            <a:pPr lvl="0"/>
            <a:r>
              <a:rPr lang="zh-CN" altLang="en-US" sz="2000" b="1" spc="-100" dirty="0">
                <a:latin typeface="+mn-ea"/>
                <a:cs typeface="+mj-cs"/>
              </a:rPr>
              <a:t>姓   名        王文斌                  </a:t>
            </a:r>
          </a:p>
          <a:p>
            <a:pPr lvl="0"/>
            <a:r>
              <a:rPr lang="zh-CN" altLang="en-US" sz="2000" b="1" spc="-100" dirty="0">
                <a:latin typeface="+mn-ea"/>
                <a:cs typeface="+mj-cs"/>
              </a:rPr>
              <a:t>导</a:t>
            </a:r>
            <a:r>
              <a:rPr lang="en-US" altLang="zh-CN" sz="2000" b="1" spc="-100" dirty="0">
                <a:latin typeface="+mn-ea"/>
                <a:cs typeface="+mj-cs"/>
              </a:rPr>
              <a:t>	 </a:t>
            </a:r>
            <a:r>
              <a:rPr lang="zh-CN" altLang="en-US" sz="2000" b="1" spc="-100" dirty="0">
                <a:latin typeface="+mn-ea"/>
                <a:cs typeface="+mj-cs"/>
              </a:rPr>
              <a:t>师        王宜敏</a:t>
            </a:r>
            <a:endParaRPr lang="en-US" altLang="zh-CN" sz="2000" b="1" spc="-100" dirty="0">
              <a:latin typeface="+mn-ea"/>
              <a:cs typeface="+mj-cs"/>
            </a:endParaRPr>
          </a:p>
          <a:p>
            <a:pPr lvl="0"/>
            <a:endParaRPr lang="zh-CN" altLang="en-US" sz="2000" b="1" spc="-100" dirty="0">
              <a:latin typeface="+mn-ea"/>
              <a:cs typeface="+mj-cs"/>
            </a:endParaRPr>
          </a:p>
          <a:p>
            <a:pPr lvl="0"/>
            <a:r>
              <a:rPr lang="en-US" altLang="zh-CN" sz="2000" b="1" spc="-100" dirty="0">
                <a:latin typeface="+mn-ea"/>
                <a:cs typeface="+mj-cs"/>
              </a:rPr>
              <a:t>			</a:t>
            </a:r>
            <a:r>
              <a:rPr lang="zh-CN" altLang="en-US" sz="2000" b="1" spc="-100" dirty="0">
                <a:latin typeface="+mn-ea"/>
                <a:cs typeface="+mj-cs"/>
              </a:rPr>
              <a:t>201</a:t>
            </a:r>
            <a:r>
              <a:rPr lang="en-US" altLang="zh-CN" sz="2000" b="1" spc="-100" dirty="0">
                <a:latin typeface="+mn-ea"/>
                <a:cs typeface="+mj-cs"/>
              </a:rPr>
              <a:t>8</a:t>
            </a:r>
            <a:r>
              <a:rPr lang="zh-CN" altLang="en-US" sz="2000" b="1" spc="-100" dirty="0">
                <a:latin typeface="+mn-ea"/>
                <a:cs typeface="+mj-cs"/>
              </a:rPr>
              <a:t>年</a:t>
            </a:r>
            <a:r>
              <a:rPr lang="en-US" altLang="zh-CN" sz="2000" b="1" spc="-100" dirty="0">
                <a:latin typeface="+mn-ea"/>
                <a:cs typeface="+mj-cs"/>
              </a:rPr>
              <a:t>6</a:t>
            </a:r>
            <a:r>
              <a:rPr lang="zh-CN" altLang="en-US" sz="2000" b="1" spc="-100" dirty="0">
                <a:latin typeface="+mn-ea"/>
                <a:cs typeface="+mj-cs"/>
              </a:rPr>
              <a:t>月</a:t>
            </a:r>
            <a:r>
              <a:rPr lang="en-US" altLang="zh-CN" sz="2000" b="1" spc="-100" dirty="0">
                <a:latin typeface="+mn-ea"/>
                <a:cs typeface="+mj-cs"/>
              </a:rPr>
              <a:t>8</a:t>
            </a:r>
            <a:r>
              <a:rPr lang="zh-CN" altLang="en-US" sz="2000" b="1" spc="-100" dirty="0">
                <a:latin typeface="+mn-ea"/>
                <a:cs typeface="+mj-cs"/>
              </a:rPr>
              <a:t>日</a:t>
            </a:r>
          </a:p>
        </p:txBody>
      </p:sp>
      <p:sp>
        <p:nvSpPr>
          <p:cNvPr id="5" name="标题 1">
            <a:extLst>
              <a:ext uri="{FF2B5EF4-FFF2-40B4-BE49-F238E27FC236}">
                <a16:creationId xmlns:a16="http://schemas.microsoft.com/office/drawing/2014/main" id="{7D822D3D-7723-4438-BCF7-93A8B4F0BD59}"/>
              </a:ext>
            </a:extLst>
          </p:cNvPr>
          <p:cNvSpPr txBox="1">
            <a:spLocks/>
          </p:cNvSpPr>
          <p:nvPr/>
        </p:nvSpPr>
        <p:spPr>
          <a:xfrm>
            <a:off x="606427" y="1788368"/>
            <a:ext cx="7828446" cy="266233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900" kern="1200" spc="-100" baseline="0">
                <a:solidFill>
                  <a:srgbClr val="FFFFFF"/>
                </a:solidFill>
                <a:latin typeface="+mj-lt"/>
                <a:ea typeface="+mj-ea"/>
                <a:cs typeface="+mj-cs"/>
              </a:defRPr>
            </a:lvl1pPr>
          </a:lstStyle>
          <a:p>
            <a:pPr algn="ctr"/>
            <a:r>
              <a:rPr lang="zh-CN" altLang="en-US" dirty="0"/>
              <a:t>脑神经图像数据的</a:t>
            </a:r>
            <a:endParaRPr lang="en-US" altLang="zh-CN" dirty="0"/>
          </a:p>
          <a:p>
            <a:pPr algn="ctr"/>
            <a:r>
              <a:rPr lang="zh-CN" altLang="en-US" dirty="0"/>
              <a:t>可视分 析与交互处理</a:t>
            </a:r>
          </a:p>
        </p:txBody>
      </p:sp>
    </p:spTree>
    <p:extLst>
      <p:ext uri="{BB962C8B-B14F-4D97-AF65-F5344CB8AC3E}">
        <p14:creationId xmlns:p14="http://schemas.microsoft.com/office/powerpoint/2010/main" val="1052487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AD7405-E5A2-4499-8B15-58C1A6A12A58}"/>
              </a:ext>
            </a:extLst>
          </p:cNvPr>
          <p:cNvSpPr>
            <a:spLocks noGrp="1"/>
          </p:cNvSpPr>
          <p:nvPr>
            <p:ph type="title"/>
          </p:nvPr>
        </p:nvSpPr>
        <p:spPr/>
        <p:txBody>
          <a:bodyPr/>
          <a:lstStyle/>
          <a:p>
            <a:r>
              <a:rPr lang="zh-CN" altLang="en-US" dirty="0"/>
              <a:t>基于虚拟现实的智能交互方式</a:t>
            </a:r>
          </a:p>
        </p:txBody>
      </p:sp>
      <p:sp>
        <p:nvSpPr>
          <p:cNvPr id="3" name="内容占位符 2">
            <a:extLst>
              <a:ext uri="{FF2B5EF4-FFF2-40B4-BE49-F238E27FC236}">
                <a16:creationId xmlns:a16="http://schemas.microsoft.com/office/drawing/2014/main" id="{84D802C0-420A-478D-9CBF-4CD697D3F555}"/>
              </a:ext>
            </a:extLst>
          </p:cNvPr>
          <p:cNvSpPr>
            <a:spLocks noGrp="1"/>
          </p:cNvSpPr>
          <p:nvPr>
            <p:ph idx="1"/>
          </p:nvPr>
        </p:nvSpPr>
        <p:spPr/>
        <p:txBody>
          <a:bodyPr>
            <a:normAutofit/>
          </a:bodyPr>
          <a:lstStyle/>
          <a:p>
            <a:r>
              <a:rPr lang="zh-CN" altLang="en-US" sz="2800" dirty="0"/>
              <a:t>传统重建的三种交互方式</a:t>
            </a:r>
            <a:endParaRPr lang="en-US" altLang="zh-CN" sz="2800" dirty="0"/>
          </a:p>
          <a:p>
            <a:r>
              <a:rPr lang="en-US" altLang="zh-CN" sz="2800" dirty="0"/>
              <a:t>Virtual Finger</a:t>
            </a:r>
            <a:r>
              <a:rPr lang="zh-CN" altLang="en-US" sz="2800" dirty="0"/>
              <a:t>算法</a:t>
            </a:r>
            <a:endParaRPr lang="en-US" altLang="zh-CN" sz="2800" dirty="0"/>
          </a:p>
          <a:p>
            <a:r>
              <a:rPr lang="zh-CN" altLang="en-US" sz="2800" dirty="0"/>
              <a:t>在</a:t>
            </a:r>
            <a:r>
              <a:rPr lang="en-US" altLang="zh-CN" sz="2800" dirty="0"/>
              <a:t>VR</a:t>
            </a:r>
            <a:r>
              <a:rPr lang="zh-CN" altLang="en-US" sz="2800" dirty="0"/>
              <a:t>中拓展并改进的</a:t>
            </a:r>
            <a:r>
              <a:rPr lang="en-US" altLang="zh-CN" sz="2800" dirty="0"/>
              <a:t>Virtual Finger</a:t>
            </a:r>
            <a:r>
              <a:rPr lang="zh-CN" altLang="en-US" sz="2800" dirty="0"/>
              <a:t>算法</a:t>
            </a:r>
          </a:p>
        </p:txBody>
      </p:sp>
    </p:spTree>
    <p:extLst>
      <p:ext uri="{BB962C8B-B14F-4D97-AF65-F5344CB8AC3E}">
        <p14:creationId xmlns:p14="http://schemas.microsoft.com/office/powerpoint/2010/main" val="1277166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38F315-E249-4154-8E5B-CA2315B9FA30}"/>
              </a:ext>
            </a:extLst>
          </p:cNvPr>
          <p:cNvSpPr>
            <a:spLocks noGrp="1"/>
          </p:cNvSpPr>
          <p:nvPr>
            <p:ph type="title"/>
          </p:nvPr>
        </p:nvSpPr>
        <p:spPr/>
        <p:txBody>
          <a:bodyPr/>
          <a:lstStyle/>
          <a:p>
            <a:r>
              <a:rPr lang="zh-CN" altLang="en-US" dirty="0"/>
              <a:t>传统重建的三种交互方式</a:t>
            </a:r>
            <a:br>
              <a:rPr lang="en-US" altLang="zh-CN" dirty="0"/>
            </a:br>
            <a:endParaRPr lang="zh-CN" altLang="en-US" dirty="0"/>
          </a:p>
        </p:txBody>
      </p:sp>
      <p:sp>
        <p:nvSpPr>
          <p:cNvPr id="3" name="内容占位符 2">
            <a:extLst>
              <a:ext uri="{FF2B5EF4-FFF2-40B4-BE49-F238E27FC236}">
                <a16:creationId xmlns:a16="http://schemas.microsoft.com/office/drawing/2014/main" id="{47BC9989-C0CF-4E5D-9831-99FA636CBFF3}"/>
              </a:ext>
            </a:extLst>
          </p:cNvPr>
          <p:cNvSpPr>
            <a:spLocks noGrp="1"/>
          </p:cNvSpPr>
          <p:nvPr>
            <p:ph idx="1"/>
          </p:nvPr>
        </p:nvSpPr>
        <p:spPr/>
        <p:txBody>
          <a:bodyPr>
            <a:normAutofit/>
          </a:bodyPr>
          <a:lstStyle/>
          <a:p>
            <a:r>
              <a:rPr lang="en-US" altLang="zh-CN" sz="2400" b="1" dirty="0"/>
              <a:t>1.</a:t>
            </a:r>
            <a:r>
              <a:rPr lang="zh-CN" altLang="en-US" sz="2400" b="1" dirty="0"/>
              <a:t>手动重建方法</a:t>
            </a:r>
            <a:r>
              <a:rPr lang="zh-CN" altLang="en-US" dirty="0"/>
              <a:t>指的是完全依靠生物专家或研究者在屏幕上根据所见到的图像信号进行追踪与标注的方法。</a:t>
            </a:r>
            <a:r>
              <a:rPr lang="en-US" altLang="zh-CN" dirty="0"/>
              <a:t> </a:t>
            </a:r>
          </a:p>
          <a:p>
            <a:endParaRPr lang="en-US" altLang="zh-CN" dirty="0"/>
          </a:p>
          <a:p>
            <a:r>
              <a:rPr lang="en-US" altLang="zh-CN" sz="2400" b="1" dirty="0"/>
              <a:t>2.</a:t>
            </a:r>
            <a:r>
              <a:rPr lang="zh-CN" altLang="en-US" sz="2400" b="1" dirty="0"/>
              <a:t>自动重建方法</a:t>
            </a:r>
            <a:r>
              <a:rPr lang="zh-CN" altLang="en-US" dirty="0"/>
              <a:t>指的是完全不依赖任何人工干预和操作，基于计算机的自动重建算法，自动地根据图像信号来进行神经元形态重建的方法。</a:t>
            </a:r>
            <a:endParaRPr lang="en-US" altLang="zh-CN" dirty="0"/>
          </a:p>
          <a:p>
            <a:endParaRPr lang="zh-CN" altLang="en-US" dirty="0"/>
          </a:p>
          <a:p>
            <a:r>
              <a:rPr lang="en-US" altLang="zh-CN" sz="2400" b="1" dirty="0"/>
              <a:t>3.</a:t>
            </a:r>
            <a:r>
              <a:rPr lang="zh-CN" altLang="en-US" sz="2400" b="1" dirty="0"/>
              <a:t>半自动重建方法</a:t>
            </a:r>
            <a:r>
              <a:rPr lang="zh-CN" altLang="en-US" dirty="0"/>
              <a:t>指的是在计算机自动计算重建结果的输入，输出以及计算 过程中施以一些人为的干预的重建方法。</a:t>
            </a:r>
            <a:r>
              <a:rPr lang="en-US" altLang="zh-CN" dirty="0"/>
              <a:t>【</a:t>
            </a:r>
            <a:endParaRPr lang="zh-CN" altLang="en-US" dirty="0"/>
          </a:p>
        </p:txBody>
      </p:sp>
    </p:spTree>
    <p:extLst>
      <p:ext uri="{BB962C8B-B14F-4D97-AF65-F5344CB8AC3E}">
        <p14:creationId xmlns:p14="http://schemas.microsoft.com/office/powerpoint/2010/main" val="2494684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38F315-E249-4154-8E5B-CA2315B9FA30}"/>
              </a:ext>
            </a:extLst>
          </p:cNvPr>
          <p:cNvSpPr>
            <a:spLocks noGrp="1"/>
          </p:cNvSpPr>
          <p:nvPr>
            <p:ph type="title"/>
          </p:nvPr>
        </p:nvSpPr>
        <p:spPr/>
        <p:txBody>
          <a:bodyPr/>
          <a:lstStyle/>
          <a:p>
            <a:r>
              <a:rPr lang="zh-CN" altLang="en-US" dirty="0"/>
              <a:t>传统重建的三种交互方式</a:t>
            </a:r>
            <a:br>
              <a:rPr lang="en-US" altLang="zh-CN" dirty="0"/>
            </a:br>
            <a:endParaRPr lang="zh-CN" altLang="en-US" dirty="0"/>
          </a:p>
        </p:txBody>
      </p:sp>
      <p:sp>
        <p:nvSpPr>
          <p:cNvPr id="3" name="内容占位符 2">
            <a:extLst>
              <a:ext uri="{FF2B5EF4-FFF2-40B4-BE49-F238E27FC236}">
                <a16:creationId xmlns:a16="http://schemas.microsoft.com/office/drawing/2014/main" id="{47BC9989-C0CF-4E5D-9831-99FA636CBFF3}"/>
              </a:ext>
            </a:extLst>
          </p:cNvPr>
          <p:cNvSpPr>
            <a:spLocks noGrp="1"/>
          </p:cNvSpPr>
          <p:nvPr>
            <p:ph idx="1"/>
          </p:nvPr>
        </p:nvSpPr>
        <p:spPr/>
        <p:txBody>
          <a:bodyPr>
            <a:normAutofit lnSpcReduction="10000"/>
          </a:bodyPr>
          <a:lstStyle/>
          <a:p>
            <a:r>
              <a:rPr lang="en-US" altLang="zh-CN" sz="2400" b="1" dirty="0"/>
              <a:t>1.</a:t>
            </a:r>
            <a:r>
              <a:rPr lang="zh-CN" altLang="en-US" sz="2400" b="1" dirty="0"/>
              <a:t>手动重建方法</a:t>
            </a:r>
            <a:r>
              <a:rPr lang="zh-CN" altLang="en-US" dirty="0"/>
              <a:t>指的是完全依靠生物专家或研究者在屏幕上根据所见到的图像信号进行追踪与标注的方法。</a:t>
            </a:r>
            <a:r>
              <a:rPr lang="en-US" altLang="zh-CN" dirty="0"/>
              <a:t> 【</a:t>
            </a:r>
            <a:r>
              <a:rPr lang="zh-CN" altLang="en-US" dirty="0"/>
              <a:t>手动的方法完全依赖人工操作，虽然精确性得到保障，但会耗费用户大量的精力与时间。一个小鼠的全脑的所有神经元的标注可能需要多个生物专家协同工作数周甚至数月时间才能完成。</a:t>
            </a:r>
            <a:r>
              <a:rPr lang="en-US" altLang="zh-CN" dirty="0"/>
              <a:t>】</a:t>
            </a:r>
          </a:p>
          <a:p>
            <a:r>
              <a:rPr lang="en-US" altLang="zh-CN" sz="2400" b="1" dirty="0"/>
              <a:t>2.</a:t>
            </a:r>
            <a:r>
              <a:rPr lang="zh-CN" altLang="en-US" sz="2400" b="1" dirty="0"/>
              <a:t>自动重建方法</a:t>
            </a:r>
            <a:r>
              <a:rPr lang="zh-CN" altLang="en-US" dirty="0"/>
              <a:t>指的是完全不依赖任何人工干预和操作，基于计算机的自动重建算法，自动地根据图像信号来进行神经元形态重建的方法。</a:t>
            </a:r>
            <a:r>
              <a:rPr lang="en-US" altLang="zh-CN" dirty="0"/>
              <a:t>【</a:t>
            </a:r>
            <a:r>
              <a:rPr lang="zh-CN" altLang="en-US" dirty="0"/>
              <a:t>自动的重建方法省去了大量的用户的精力和时间，利用计算机自动地生成神经元的重建结果的速度远远快于人工的重建的速度，但由于当前自动重建算法的研究的限制，很难出现一种自动重建算法能够兼顾重建速度和重建结果的正确性，也缺少能够良好应用于多种复杂图像的自动重建算法。</a:t>
            </a:r>
            <a:r>
              <a:rPr lang="en-US" altLang="zh-CN" dirty="0"/>
              <a:t>】</a:t>
            </a:r>
            <a:endParaRPr lang="zh-CN" altLang="en-US" dirty="0"/>
          </a:p>
          <a:p>
            <a:r>
              <a:rPr lang="en-US" altLang="zh-CN" sz="2400" b="1" dirty="0"/>
              <a:t>3.</a:t>
            </a:r>
            <a:r>
              <a:rPr lang="zh-CN" altLang="en-US" sz="2400" b="1" dirty="0"/>
              <a:t>半自动重建方法</a:t>
            </a:r>
            <a:r>
              <a:rPr lang="zh-CN" altLang="en-US" dirty="0"/>
              <a:t>指的是在计算机自动计算重建结果的输入，输出以及计算 过程中施以一些人为的干预的重建方法。</a:t>
            </a:r>
            <a:r>
              <a:rPr lang="en-US" altLang="zh-CN" dirty="0"/>
              <a:t>【</a:t>
            </a:r>
            <a:r>
              <a:rPr lang="zh-CN" altLang="en-US" dirty="0"/>
              <a:t>半自动的重建方法相比完全自动的重建方法来说，重建结果的准确性更好，更符合生物学专家对于重建结果的期望，而且相比纯手动的重建方法，速度和效率都有很大程度的提升。</a:t>
            </a:r>
            <a:r>
              <a:rPr lang="en-US" altLang="zh-CN" dirty="0"/>
              <a:t>】</a:t>
            </a:r>
            <a:endParaRPr lang="zh-CN" altLang="en-US" dirty="0"/>
          </a:p>
        </p:txBody>
      </p:sp>
    </p:spTree>
    <p:extLst>
      <p:ext uri="{BB962C8B-B14F-4D97-AF65-F5344CB8AC3E}">
        <p14:creationId xmlns:p14="http://schemas.microsoft.com/office/powerpoint/2010/main" val="4131463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CBBDE5-A09C-431F-AC1C-79FE5C4C751D}"/>
              </a:ext>
            </a:extLst>
          </p:cNvPr>
          <p:cNvSpPr>
            <a:spLocks noGrp="1"/>
          </p:cNvSpPr>
          <p:nvPr>
            <p:ph type="title"/>
          </p:nvPr>
        </p:nvSpPr>
        <p:spPr/>
        <p:txBody>
          <a:bodyPr/>
          <a:lstStyle/>
          <a:p>
            <a:r>
              <a:rPr lang="en-US" altLang="zh-CN" dirty="0"/>
              <a:t>Virtual Finger</a:t>
            </a:r>
            <a:r>
              <a:rPr lang="zh-CN" altLang="en-US" dirty="0"/>
              <a:t>算法</a:t>
            </a:r>
            <a:br>
              <a:rPr lang="en-US" altLang="zh-CN" dirty="0"/>
            </a:br>
            <a:endParaRPr lang="zh-CN" altLang="en-US" dirty="0"/>
          </a:p>
        </p:txBody>
      </p:sp>
      <p:sp>
        <p:nvSpPr>
          <p:cNvPr id="3" name="内容占位符 2">
            <a:extLst>
              <a:ext uri="{FF2B5EF4-FFF2-40B4-BE49-F238E27FC236}">
                <a16:creationId xmlns:a16="http://schemas.microsoft.com/office/drawing/2014/main" id="{D689BE4F-EAA7-4A15-80B9-8776E48F7D16}"/>
              </a:ext>
            </a:extLst>
          </p:cNvPr>
          <p:cNvSpPr>
            <a:spLocks noGrp="1"/>
          </p:cNvSpPr>
          <p:nvPr>
            <p:ph idx="1"/>
          </p:nvPr>
        </p:nvSpPr>
        <p:spPr/>
        <p:txBody>
          <a:bodyPr/>
          <a:lstStyle/>
          <a:p>
            <a:r>
              <a:rPr lang="en-US" altLang="zh-CN" sz="2800" dirty="0"/>
              <a:t>Virtual Finger </a:t>
            </a:r>
            <a:r>
              <a:rPr lang="zh-CN" altLang="en-US" sz="2800" dirty="0"/>
              <a:t>算法以鲁棒有效的方式利用</a:t>
            </a:r>
            <a:r>
              <a:rPr lang="en-US" altLang="zh-CN" sz="2800" dirty="0"/>
              <a:t>2D</a:t>
            </a:r>
            <a:r>
              <a:rPr lang="zh-CN" altLang="en-US" sz="2800" dirty="0"/>
              <a:t>屏幕的输入</a:t>
            </a:r>
            <a:r>
              <a:rPr lang="en-US" altLang="zh-CN" sz="2800" dirty="0"/>
              <a:t>(</a:t>
            </a:r>
            <a:r>
              <a:rPr lang="zh-CN" altLang="en-US" sz="2800" dirty="0"/>
              <a:t>单击鼠标或者移动鼠标</a:t>
            </a:r>
            <a:r>
              <a:rPr lang="en-US" altLang="zh-CN" sz="2800" dirty="0"/>
              <a:t>)</a:t>
            </a:r>
            <a:r>
              <a:rPr lang="zh-CN" altLang="en-US" sz="2800" dirty="0"/>
              <a:t>生成三维空间中的点，曲线和感兴趣 区域（</a:t>
            </a:r>
            <a:r>
              <a:rPr lang="en-US" altLang="zh-CN" sz="2800" dirty="0"/>
              <a:t>ROI</a:t>
            </a:r>
            <a:r>
              <a:rPr lang="zh-CN" altLang="en-US" sz="2800" dirty="0"/>
              <a:t>，</a:t>
            </a:r>
            <a:r>
              <a:rPr lang="en-US" altLang="zh-CN" sz="2800" dirty="0" err="1"/>
              <a:t>RegionofInterest</a:t>
            </a:r>
            <a:r>
              <a:rPr lang="zh-CN" altLang="en-US" sz="2800" dirty="0"/>
              <a:t>）， 就像我们的真实手指使用单击或笔画探索真实的 </a:t>
            </a:r>
            <a:r>
              <a:rPr lang="en-US" altLang="zh-CN" sz="2800" dirty="0"/>
              <a:t>3D </a:t>
            </a:r>
            <a:r>
              <a:rPr lang="zh-CN" altLang="en-US" sz="2800" dirty="0"/>
              <a:t>世界来定位 </a:t>
            </a:r>
            <a:r>
              <a:rPr lang="en-US" altLang="zh-CN" sz="2800" dirty="0"/>
              <a:t>3D </a:t>
            </a:r>
            <a:r>
              <a:rPr lang="zh-CN" altLang="en-US" sz="2800" dirty="0"/>
              <a:t>对象。 </a:t>
            </a:r>
            <a:endParaRPr lang="en-US" altLang="zh-CN" sz="2800" dirty="0"/>
          </a:p>
          <a:p>
            <a:r>
              <a:rPr lang="zh-CN" altLang="en-US" sz="2800" dirty="0"/>
              <a:t>重建步骤</a:t>
            </a:r>
            <a:endParaRPr lang="en-US" altLang="zh-CN" dirty="0"/>
          </a:p>
          <a:p>
            <a:endParaRPr lang="en-US" altLang="zh-CN" dirty="0"/>
          </a:p>
          <a:p>
            <a:pPr marL="0" indent="0">
              <a:buNone/>
            </a:pP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313643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79A816-E438-4E58-9CA6-D19F2BD4D817}"/>
              </a:ext>
            </a:extLst>
          </p:cNvPr>
          <p:cNvSpPr>
            <a:spLocks noGrp="1"/>
          </p:cNvSpPr>
          <p:nvPr>
            <p:ph type="title"/>
          </p:nvPr>
        </p:nvSpPr>
        <p:spPr/>
        <p:txBody>
          <a:bodyPr/>
          <a:lstStyle/>
          <a:p>
            <a:r>
              <a:rPr lang="zh-CN" altLang="en-US" dirty="0"/>
              <a:t>改进的</a:t>
            </a:r>
            <a:br>
              <a:rPr lang="en-US" altLang="zh-CN" dirty="0"/>
            </a:br>
            <a:r>
              <a:rPr lang="en-US" altLang="zh-CN" dirty="0"/>
              <a:t>Virtual Finger</a:t>
            </a:r>
            <a:r>
              <a:rPr lang="zh-CN" altLang="en-US" dirty="0"/>
              <a:t>算法</a:t>
            </a:r>
            <a:br>
              <a:rPr lang="en-US" altLang="zh-CN" dirty="0"/>
            </a:br>
            <a:endParaRPr lang="zh-CN" altLang="en-US" dirty="0"/>
          </a:p>
        </p:txBody>
      </p:sp>
      <p:sp>
        <p:nvSpPr>
          <p:cNvPr id="3" name="内容占位符 2">
            <a:extLst>
              <a:ext uri="{FF2B5EF4-FFF2-40B4-BE49-F238E27FC236}">
                <a16:creationId xmlns:a16="http://schemas.microsoft.com/office/drawing/2014/main" id="{52454E3F-FC9B-48B0-8614-81EF629D31DD}"/>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864443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FB69FF-9621-44A7-8B37-0B8A7F490652}"/>
              </a:ext>
            </a:extLst>
          </p:cNvPr>
          <p:cNvSpPr>
            <a:spLocks noGrp="1"/>
          </p:cNvSpPr>
          <p:nvPr>
            <p:ph type="title"/>
          </p:nvPr>
        </p:nvSpPr>
        <p:spPr/>
        <p:txBody>
          <a:bodyPr/>
          <a:lstStyle/>
          <a:p>
            <a:r>
              <a:rPr lang="zh-CN" altLang="en-US" dirty="0"/>
              <a:t>系统展示</a:t>
            </a:r>
          </a:p>
        </p:txBody>
      </p:sp>
      <p:sp>
        <p:nvSpPr>
          <p:cNvPr id="3" name="内容占位符 2">
            <a:extLst>
              <a:ext uri="{FF2B5EF4-FFF2-40B4-BE49-F238E27FC236}">
                <a16:creationId xmlns:a16="http://schemas.microsoft.com/office/drawing/2014/main" id="{7789192F-E463-4916-8F17-419F51D1F945}"/>
              </a:ext>
            </a:extLst>
          </p:cNvPr>
          <p:cNvSpPr>
            <a:spLocks noGrp="1"/>
          </p:cNvSpPr>
          <p:nvPr>
            <p:ph idx="1"/>
          </p:nvPr>
        </p:nvSpPr>
        <p:spPr/>
        <p:txBody>
          <a:bodyPr/>
          <a:lstStyle/>
          <a:p>
            <a:r>
              <a:rPr lang="en-US" altLang="zh-CN" dirty="0" err="1"/>
              <a:t>Xxxxwith</a:t>
            </a:r>
            <a:r>
              <a:rPr lang="en-US" altLang="zh-CN" dirty="0"/>
              <a:t> VF.mp4</a:t>
            </a:r>
            <a:endParaRPr lang="zh-CN" altLang="en-US" dirty="0"/>
          </a:p>
        </p:txBody>
      </p:sp>
    </p:spTree>
    <p:extLst>
      <p:ext uri="{BB962C8B-B14F-4D97-AF65-F5344CB8AC3E}">
        <p14:creationId xmlns:p14="http://schemas.microsoft.com/office/powerpoint/2010/main" val="2625653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BD2F61-D520-4A9C-919E-CE102B9360FB}"/>
              </a:ext>
            </a:extLst>
          </p:cNvPr>
          <p:cNvSpPr>
            <a:spLocks noGrp="1"/>
          </p:cNvSpPr>
          <p:nvPr>
            <p:ph type="title"/>
          </p:nvPr>
        </p:nvSpPr>
        <p:spPr/>
        <p:txBody>
          <a:bodyPr/>
          <a:lstStyle/>
          <a:p>
            <a:r>
              <a:rPr lang="zh-CN" altLang="en-US" dirty="0"/>
              <a:t>系统展示</a:t>
            </a:r>
          </a:p>
        </p:txBody>
      </p:sp>
      <p:sp>
        <p:nvSpPr>
          <p:cNvPr id="3" name="内容占位符 2">
            <a:extLst>
              <a:ext uri="{FF2B5EF4-FFF2-40B4-BE49-F238E27FC236}">
                <a16:creationId xmlns:a16="http://schemas.microsoft.com/office/drawing/2014/main" id="{F22FEB10-E588-4680-AAA9-EBE1076F737B}"/>
              </a:ext>
            </a:extLst>
          </p:cNvPr>
          <p:cNvSpPr>
            <a:spLocks noGrp="1"/>
          </p:cNvSpPr>
          <p:nvPr>
            <p:ph idx="1"/>
          </p:nvPr>
        </p:nvSpPr>
        <p:spPr/>
        <p:txBody>
          <a:bodyPr/>
          <a:lstStyle/>
          <a:p>
            <a:r>
              <a:rPr lang="zh-CN" altLang="en-US" dirty="0"/>
              <a:t>专家使用本系统花费</a:t>
            </a:r>
            <a:r>
              <a:rPr lang="en-US" altLang="zh-CN" dirty="0"/>
              <a:t>1Hours</a:t>
            </a:r>
            <a:r>
              <a:rPr lang="zh-CN" altLang="en-US" dirty="0"/>
              <a:t>重建得到的结果</a:t>
            </a:r>
            <a:r>
              <a:rPr lang="en-US" altLang="zh-CN" dirty="0"/>
              <a:t>.jpg</a:t>
            </a:r>
          </a:p>
          <a:p>
            <a:r>
              <a:rPr lang="zh-CN" altLang="en-US" dirty="0"/>
              <a:t>专家使用</a:t>
            </a:r>
            <a:r>
              <a:rPr lang="en-US" altLang="zh-CN" dirty="0"/>
              <a:t>2D</a:t>
            </a:r>
            <a:r>
              <a:rPr lang="zh-CN" altLang="en-US" dirty="0"/>
              <a:t>屏幕花费</a:t>
            </a:r>
            <a:r>
              <a:rPr lang="en-US" altLang="zh-CN" dirty="0"/>
              <a:t>5Hours</a:t>
            </a:r>
            <a:r>
              <a:rPr lang="zh-CN" altLang="en-US" dirty="0"/>
              <a:t>重建得到的结果</a:t>
            </a:r>
            <a:r>
              <a:rPr lang="en-US" altLang="zh-CN" dirty="0"/>
              <a:t>.jpg</a:t>
            </a:r>
            <a:endParaRPr lang="zh-CN" altLang="en-US" dirty="0"/>
          </a:p>
        </p:txBody>
      </p:sp>
    </p:spTree>
    <p:extLst>
      <p:ext uri="{BB962C8B-B14F-4D97-AF65-F5344CB8AC3E}">
        <p14:creationId xmlns:p14="http://schemas.microsoft.com/office/powerpoint/2010/main" val="4013110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A4708A-4853-4F90-BF2B-6757D3C706F8}"/>
              </a:ext>
            </a:extLst>
          </p:cNvPr>
          <p:cNvSpPr>
            <a:spLocks noGrp="1"/>
          </p:cNvSpPr>
          <p:nvPr>
            <p:ph type="title"/>
          </p:nvPr>
        </p:nvSpPr>
        <p:spPr/>
        <p:txBody>
          <a:bodyPr/>
          <a:lstStyle/>
          <a:p>
            <a:r>
              <a:rPr lang="zh-CN" altLang="en-US" dirty="0"/>
              <a:t>结论与展望</a:t>
            </a:r>
          </a:p>
        </p:txBody>
      </p:sp>
      <p:sp>
        <p:nvSpPr>
          <p:cNvPr id="3" name="内容占位符 2">
            <a:extLst>
              <a:ext uri="{FF2B5EF4-FFF2-40B4-BE49-F238E27FC236}">
                <a16:creationId xmlns:a16="http://schemas.microsoft.com/office/drawing/2014/main" id="{9B2B93EE-5A0D-40F7-B047-84185C863941}"/>
              </a:ext>
            </a:extLst>
          </p:cNvPr>
          <p:cNvSpPr>
            <a:spLocks noGrp="1"/>
          </p:cNvSpPr>
          <p:nvPr>
            <p:ph idx="1"/>
          </p:nvPr>
        </p:nvSpPr>
        <p:spPr/>
        <p:txBody>
          <a:bodyPr>
            <a:normAutofit lnSpcReduction="10000"/>
          </a:bodyPr>
          <a:lstStyle/>
          <a:p>
            <a:endParaRPr lang="en-US" altLang="zh-CN" dirty="0"/>
          </a:p>
          <a:p>
            <a:r>
              <a:rPr lang="zh-CN" altLang="en-US" sz="3000" dirty="0"/>
              <a:t>本毕业设计针对神经元几何形态重建领域，结合前沿的虚拟现实技术，设计并实 现了附属于</a:t>
            </a:r>
            <a:r>
              <a:rPr lang="en-US" altLang="zh-CN" sz="3000" dirty="0"/>
              <a:t>Vaa3D</a:t>
            </a:r>
            <a:r>
              <a:rPr lang="zh-CN" altLang="en-US" sz="3000" dirty="0"/>
              <a:t>平台的脑神经图像数据在虚拟现实环境中的可视化分析与交互系统。该系统能够对多种格式不同规模的三维神经元图像数据进行虚拟现实环境中的可视化分析，并且给用户提供了方便高效的交互方式，用户可以在虚 拟现实环境中实现神经元图像信号的表面</a:t>
            </a:r>
            <a:r>
              <a:rPr lang="en-US" altLang="zh-CN" sz="3000" dirty="0"/>
              <a:t>SWC</a:t>
            </a:r>
            <a:r>
              <a:rPr lang="zh-CN" altLang="en-US" sz="3000" dirty="0"/>
              <a:t>的标注和关键点</a:t>
            </a:r>
            <a:r>
              <a:rPr lang="en-US" altLang="zh-CN" sz="3000" dirty="0"/>
              <a:t>marker</a:t>
            </a:r>
            <a:r>
              <a:rPr lang="zh-CN" altLang="en-US" sz="3000" dirty="0"/>
              <a:t>的标注，最终帮助用户直观，高效，便捷地进行神经元几何形态重建的工作</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931767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952A2F-FB9C-4ABD-827A-BF26D51D68DE}"/>
              </a:ext>
            </a:extLst>
          </p:cNvPr>
          <p:cNvSpPr>
            <a:spLocks noGrp="1"/>
          </p:cNvSpPr>
          <p:nvPr>
            <p:ph type="title"/>
          </p:nvPr>
        </p:nvSpPr>
        <p:spPr/>
        <p:txBody>
          <a:bodyPr/>
          <a:lstStyle/>
          <a:p>
            <a:r>
              <a:rPr lang="zh-CN" altLang="en-US" dirty="0"/>
              <a:t>结论与展望</a:t>
            </a:r>
          </a:p>
        </p:txBody>
      </p:sp>
      <p:sp>
        <p:nvSpPr>
          <p:cNvPr id="3" name="内容占位符 2">
            <a:extLst>
              <a:ext uri="{FF2B5EF4-FFF2-40B4-BE49-F238E27FC236}">
                <a16:creationId xmlns:a16="http://schemas.microsoft.com/office/drawing/2014/main" id="{C328A9D9-0329-4E65-BC96-203D66440784}"/>
              </a:ext>
            </a:extLst>
          </p:cNvPr>
          <p:cNvSpPr>
            <a:spLocks noGrp="1"/>
          </p:cNvSpPr>
          <p:nvPr>
            <p:ph idx="1"/>
          </p:nvPr>
        </p:nvSpPr>
        <p:spPr/>
        <p:txBody>
          <a:bodyPr>
            <a:normAutofit/>
          </a:bodyPr>
          <a:lstStyle/>
          <a:p>
            <a:r>
              <a:rPr lang="zh-CN" altLang="en-US" sz="2800" dirty="0"/>
              <a:t>目前仍存在的问题与改进点：</a:t>
            </a:r>
            <a:endParaRPr lang="en-US" altLang="zh-CN" sz="2800" dirty="0"/>
          </a:p>
          <a:p>
            <a:pPr lvl="1"/>
            <a:r>
              <a:rPr lang="en-US" altLang="zh-CN" sz="2400" dirty="0"/>
              <a:t>1) </a:t>
            </a:r>
            <a:r>
              <a:rPr lang="zh-CN" altLang="en-US" sz="2400" dirty="0"/>
              <a:t>提供给用户的 </a:t>
            </a:r>
            <a:r>
              <a:rPr lang="en-US" altLang="zh-CN" sz="2400" dirty="0"/>
              <a:t>UI </a:t>
            </a:r>
            <a:r>
              <a:rPr lang="zh-CN" altLang="en-US" sz="2400" dirty="0"/>
              <a:t>界面较为混乱繁琐，缺乏简洁有效的 </a:t>
            </a:r>
            <a:r>
              <a:rPr lang="en-US" altLang="zh-CN" sz="2400" dirty="0"/>
              <a:t>UI</a:t>
            </a:r>
            <a:r>
              <a:rPr lang="zh-CN" altLang="en-US" sz="2400" dirty="0"/>
              <a:t>；</a:t>
            </a:r>
            <a:endParaRPr lang="en-US" altLang="zh-CN" sz="2400" dirty="0"/>
          </a:p>
          <a:p>
            <a:pPr lvl="1"/>
            <a:r>
              <a:rPr lang="zh-CN" altLang="en-US" sz="2400" dirty="0"/>
              <a:t> </a:t>
            </a:r>
            <a:r>
              <a:rPr lang="en-US" altLang="zh-CN" sz="2400" dirty="0"/>
              <a:t>2) </a:t>
            </a:r>
            <a:r>
              <a:rPr lang="zh-CN" altLang="en-US" sz="2400" dirty="0"/>
              <a:t>使用过程中缺少有效的提示信息，用户短时间内较难理解所有的系统功能的用途和操作方法；</a:t>
            </a:r>
            <a:endParaRPr lang="en-US" altLang="zh-CN" sz="2400" dirty="0"/>
          </a:p>
          <a:p>
            <a:pPr lvl="1"/>
            <a:r>
              <a:rPr lang="en-US" altLang="zh-CN" sz="2400" dirty="0"/>
              <a:t>3) </a:t>
            </a:r>
            <a:r>
              <a:rPr lang="zh-CN" altLang="en-US" sz="2400" dirty="0"/>
              <a:t>系统仍然可以做进一步的性能优化，以便于将来能够流畅的分析处理 更大规模（</a:t>
            </a:r>
            <a:r>
              <a:rPr lang="en-US" altLang="zh-CN" sz="2400" dirty="0"/>
              <a:t>TB </a:t>
            </a:r>
            <a:r>
              <a:rPr lang="zh-CN" altLang="en-US" sz="2400" dirty="0"/>
              <a:t>级别）的数据； </a:t>
            </a:r>
            <a:endParaRPr lang="en-US" altLang="zh-CN" sz="2400" dirty="0"/>
          </a:p>
          <a:p>
            <a:pPr lvl="1"/>
            <a:r>
              <a:rPr lang="en-US" altLang="zh-CN" sz="2400" dirty="0"/>
              <a:t>4) </a:t>
            </a:r>
            <a:r>
              <a:rPr lang="zh-CN" altLang="en-US" sz="2400" dirty="0"/>
              <a:t>由于虚拟现实技术本身的技术瓶颈，用户难以长时间的在虚拟现实环境中工作、观察，此为虚拟现实领域普遍技术难题。</a:t>
            </a:r>
          </a:p>
        </p:txBody>
      </p:sp>
    </p:spTree>
    <p:extLst>
      <p:ext uri="{BB962C8B-B14F-4D97-AF65-F5344CB8AC3E}">
        <p14:creationId xmlns:p14="http://schemas.microsoft.com/office/powerpoint/2010/main" val="666123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E54BFE-9E3D-409E-84D8-AEF5CAE54488}"/>
              </a:ext>
            </a:extLst>
          </p:cNvPr>
          <p:cNvSpPr>
            <a:spLocks noGrp="1"/>
          </p:cNvSpPr>
          <p:nvPr>
            <p:ph type="title"/>
          </p:nvPr>
        </p:nvSpPr>
        <p:spPr/>
        <p:txBody>
          <a:bodyPr>
            <a:normAutofit/>
          </a:bodyPr>
          <a:lstStyle/>
          <a:p>
            <a:r>
              <a:rPr lang="en-US" altLang="zh-CN" sz="5400" dirty="0"/>
              <a:t>Q&amp;A</a:t>
            </a:r>
            <a:endParaRPr lang="zh-CN" altLang="en-US" sz="5400" dirty="0"/>
          </a:p>
        </p:txBody>
      </p:sp>
      <p:sp>
        <p:nvSpPr>
          <p:cNvPr id="3" name="内容占位符 2">
            <a:extLst>
              <a:ext uri="{FF2B5EF4-FFF2-40B4-BE49-F238E27FC236}">
                <a16:creationId xmlns:a16="http://schemas.microsoft.com/office/drawing/2014/main" id="{98AF630D-023F-4D2D-8A4A-DA2EB3BF0D15}"/>
              </a:ext>
            </a:extLst>
          </p:cNvPr>
          <p:cNvSpPr>
            <a:spLocks noGrp="1"/>
          </p:cNvSpPr>
          <p:nvPr>
            <p:ph idx="1"/>
          </p:nvPr>
        </p:nvSpPr>
        <p:spPr/>
        <p:txBody>
          <a:bodyPr>
            <a:normAutofit/>
          </a:bodyPr>
          <a:lstStyle/>
          <a:p>
            <a:pPr marL="0" indent="0">
              <a:buNone/>
            </a:pPr>
            <a:r>
              <a:rPr lang="zh-CN" altLang="en-US" sz="4000" dirty="0"/>
              <a:t>感谢您的聆听！</a:t>
            </a:r>
            <a:endParaRPr lang="en-US" altLang="zh-CN" sz="4000" dirty="0"/>
          </a:p>
          <a:p>
            <a:pPr marL="0" indent="0">
              <a:buNone/>
            </a:pPr>
            <a:r>
              <a:rPr lang="en-US" altLang="zh-CN" sz="4000" dirty="0"/>
              <a:t>		</a:t>
            </a:r>
            <a:r>
              <a:rPr lang="zh-CN" altLang="en-US" sz="4000" dirty="0"/>
              <a:t>欢迎提问！</a:t>
            </a:r>
            <a:endParaRPr lang="en-US" altLang="zh-CN" sz="4000" dirty="0"/>
          </a:p>
          <a:p>
            <a:pPr marL="0" indent="0">
              <a:buNone/>
            </a:pPr>
            <a:r>
              <a:rPr lang="en-US" altLang="zh-CN" sz="4000" dirty="0"/>
              <a:t>			2018.06.08</a:t>
            </a:r>
            <a:endParaRPr lang="zh-CN" altLang="en-US" sz="4000" dirty="0"/>
          </a:p>
        </p:txBody>
      </p:sp>
    </p:spTree>
    <p:extLst>
      <p:ext uri="{BB962C8B-B14F-4D97-AF65-F5344CB8AC3E}">
        <p14:creationId xmlns:p14="http://schemas.microsoft.com/office/powerpoint/2010/main" val="3352374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78BBDF-4DEA-466A-8925-51F8017FF1A0}"/>
              </a:ext>
            </a:extLst>
          </p:cNvPr>
          <p:cNvSpPr>
            <a:spLocks noGrp="1"/>
          </p:cNvSpPr>
          <p:nvPr>
            <p:ph type="title"/>
          </p:nvPr>
        </p:nvSpPr>
        <p:spPr/>
        <p:txBody>
          <a:bodyPr/>
          <a:lstStyle/>
          <a:p>
            <a:r>
              <a:rPr lang="zh-CN" altLang="en-US" dirty="0"/>
              <a:t>摘要</a:t>
            </a:r>
          </a:p>
        </p:txBody>
      </p:sp>
      <p:sp>
        <p:nvSpPr>
          <p:cNvPr id="3" name="内容占位符 2">
            <a:extLst>
              <a:ext uri="{FF2B5EF4-FFF2-40B4-BE49-F238E27FC236}">
                <a16:creationId xmlns:a16="http://schemas.microsoft.com/office/drawing/2014/main" id="{F7063ED7-93ED-4D8D-8B86-CA70DCF7D469}"/>
              </a:ext>
            </a:extLst>
          </p:cNvPr>
          <p:cNvSpPr>
            <a:spLocks noGrp="1"/>
          </p:cNvSpPr>
          <p:nvPr>
            <p:ph idx="1"/>
          </p:nvPr>
        </p:nvSpPr>
        <p:spPr/>
        <p:txBody>
          <a:bodyPr/>
          <a:lstStyle/>
          <a:p>
            <a:r>
              <a:rPr lang="zh-CN" altLang="en-US" dirty="0"/>
              <a:t>神经元几何形态重建的研究对理解大脑的结构功能关系及信息处理方式有着极为重要的作用。</a:t>
            </a:r>
            <a:endParaRPr lang="en-US" altLang="zh-CN" dirty="0"/>
          </a:p>
          <a:p>
            <a:r>
              <a:rPr lang="zh-CN" altLang="en-US" dirty="0"/>
              <a:t>本论文设计了一个基于虚拟现实的用于脑神经图像数据的可视化分析与交互处理系统。该系统能够将通过光学显微镜得到的三维神经元图像数据在虚拟现实环境下可视化并进行多种交互操作。</a:t>
            </a:r>
            <a:endParaRPr lang="en-US" altLang="zh-CN" dirty="0"/>
          </a:p>
          <a:p>
            <a:r>
              <a:rPr lang="zh-CN" altLang="en-US" dirty="0"/>
              <a:t>在此基础上，本论文设计并实现了一种虚拟现实环境下的智能交互方式，该智能交互方式能够以半自动方式进行神经元重建。</a:t>
            </a:r>
            <a:endParaRPr lang="en-US" altLang="zh-CN" dirty="0"/>
          </a:p>
          <a:p>
            <a:r>
              <a:rPr lang="zh-CN" altLang="en-US" dirty="0"/>
              <a:t>本虚拟现实系统能够明显提升用户在进行神经元重建时的工作体验，有效提高用户重建神经元几何形态的效率</a:t>
            </a:r>
          </a:p>
        </p:txBody>
      </p:sp>
    </p:spTree>
    <p:extLst>
      <p:ext uri="{BB962C8B-B14F-4D97-AF65-F5344CB8AC3E}">
        <p14:creationId xmlns:p14="http://schemas.microsoft.com/office/powerpoint/2010/main" val="2913828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0DFB89-5097-4273-A7CC-D74A2D15F968}"/>
              </a:ext>
            </a:extLst>
          </p:cNvPr>
          <p:cNvSpPr>
            <a:spLocks noGrp="1"/>
          </p:cNvSpPr>
          <p:nvPr>
            <p:ph type="title"/>
          </p:nvPr>
        </p:nvSpPr>
        <p:spPr/>
        <p:txBody>
          <a:bodyPr>
            <a:normAutofit/>
          </a:bodyPr>
          <a:lstStyle/>
          <a:p>
            <a:r>
              <a:rPr lang="zh-CN" altLang="en-US" sz="4400" dirty="0"/>
              <a:t>内容提纲：</a:t>
            </a:r>
          </a:p>
        </p:txBody>
      </p:sp>
      <p:sp>
        <p:nvSpPr>
          <p:cNvPr id="3" name="内容占位符 2">
            <a:extLst>
              <a:ext uri="{FF2B5EF4-FFF2-40B4-BE49-F238E27FC236}">
                <a16:creationId xmlns:a16="http://schemas.microsoft.com/office/drawing/2014/main" id="{60D5C8A7-FEFE-4221-8D48-EE81EF0F486E}"/>
              </a:ext>
            </a:extLst>
          </p:cNvPr>
          <p:cNvSpPr>
            <a:spLocks noGrp="1"/>
          </p:cNvSpPr>
          <p:nvPr>
            <p:ph idx="1"/>
          </p:nvPr>
        </p:nvSpPr>
        <p:spPr/>
        <p:txBody>
          <a:bodyPr>
            <a:normAutofit/>
          </a:bodyPr>
          <a:lstStyle/>
          <a:p>
            <a:r>
              <a:rPr lang="zh-CN" altLang="en-US" sz="4400" dirty="0"/>
              <a:t>选题背景与意义</a:t>
            </a:r>
            <a:endParaRPr lang="en-US" altLang="zh-CN" sz="4400" dirty="0"/>
          </a:p>
          <a:p>
            <a:r>
              <a:rPr lang="zh-CN" altLang="en-US" sz="4400" dirty="0"/>
              <a:t>关键技术以及关键工具介绍</a:t>
            </a:r>
            <a:endParaRPr lang="en-US" altLang="zh-CN" sz="4400" dirty="0"/>
          </a:p>
          <a:p>
            <a:r>
              <a:rPr lang="zh-CN" altLang="en-US" sz="4400" dirty="0"/>
              <a:t>基于虚拟现实的显示与交互</a:t>
            </a:r>
            <a:endParaRPr lang="en-US" altLang="zh-CN" sz="4400" dirty="0"/>
          </a:p>
          <a:p>
            <a:r>
              <a:rPr lang="zh-CN" altLang="en-US" sz="4400" dirty="0"/>
              <a:t>创新的</a:t>
            </a:r>
            <a:r>
              <a:rPr lang="en-US" altLang="zh-CN" sz="4400" dirty="0"/>
              <a:t>VR</a:t>
            </a:r>
            <a:r>
              <a:rPr lang="zh-CN" altLang="en-US" sz="4400" dirty="0"/>
              <a:t>智能交互</a:t>
            </a:r>
            <a:endParaRPr lang="en-US" altLang="zh-CN" sz="4400" dirty="0"/>
          </a:p>
          <a:p>
            <a:r>
              <a:rPr lang="zh-CN" altLang="en-US" sz="4400" dirty="0"/>
              <a:t>系统与成果展示</a:t>
            </a:r>
            <a:endParaRPr lang="en-US" altLang="zh-CN" sz="4400" dirty="0"/>
          </a:p>
          <a:p>
            <a:r>
              <a:rPr lang="zh-CN" altLang="en-US" sz="4400" dirty="0"/>
              <a:t>结论与展望</a:t>
            </a:r>
          </a:p>
        </p:txBody>
      </p:sp>
    </p:spTree>
    <p:extLst>
      <p:ext uri="{BB962C8B-B14F-4D97-AF65-F5344CB8AC3E}">
        <p14:creationId xmlns:p14="http://schemas.microsoft.com/office/powerpoint/2010/main" val="1161347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D1CD5-EB79-4459-8286-4398D08B0FCD}"/>
              </a:ext>
            </a:extLst>
          </p:cNvPr>
          <p:cNvSpPr>
            <a:spLocks noGrp="1"/>
          </p:cNvSpPr>
          <p:nvPr>
            <p:ph type="title"/>
          </p:nvPr>
        </p:nvSpPr>
        <p:spPr/>
        <p:txBody>
          <a:bodyPr>
            <a:normAutofit/>
          </a:bodyPr>
          <a:lstStyle/>
          <a:p>
            <a:pPr algn="r"/>
            <a:r>
              <a:rPr lang="zh-CN" altLang="en-US" sz="4000" dirty="0"/>
              <a:t>选题背景</a:t>
            </a:r>
            <a:br>
              <a:rPr lang="en-US" altLang="zh-CN" sz="4000" dirty="0"/>
            </a:br>
            <a:r>
              <a:rPr lang="zh-CN" altLang="en-US" sz="4000" dirty="0"/>
              <a:t>与意义</a:t>
            </a:r>
          </a:p>
        </p:txBody>
      </p:sp>
      <p:sp>
        <p:nvSpPr>
          <p:cNvPr id="3" name="内容占位符 2">
            <a:extLst>
              <a:ext uri="{FF2B5EF4-FFF2-40B4-BE49-F238E27FC236}">
                <a16:creationId xmlns:a16="http://schemas.microsoft.com/office/drawing/2014/main" id="{52676D62-9376-40CD-B09D-615BFB8F756E}"/>
              </a:ext>
            </a:extLst>
          </p:cNvPr>
          <p:cNvSpPr>
            <a:spLocks noGrp="1"/>
          </p:cNvSpPr>
          <p:nvPr>
            <p:ph idx="1"/>
          </p:nvPr>
        </p:nvSpPr>
        <p:spPr/>
        <p:txBody>
          <a:bodyPr/>
          <a:lstStyle/>
          <a:p>
            <a:r>
              <a:rPr lang="zh-CN" altLang="en-US" dirty="0"/>
              <a:t>神经元在人类及其他哺乳类动物的大脑系统中起到了至关重要的关键作用。深入地了解大脑内部的基本连接也有可能导致对脑部疾病认识的突破，并为治疗开辟新的途径。神经科学的最终目标是了解神经系统的工作机制，这就需要提取神经网络中各个神经元的形态结构，进而得到真实的神经元网络的形态学结构。</a:t>
            </a:r>
            <a:endParaRPr lang="en-US" altLang="zh-CN" dirty="0"/>
          </a:p>
          <a:p>
            <a:endParaRPr lang="en-US" altLang="zh-CN" dirty="0"/>
          </a:p>
          <a:p>
            <a:endParaRPr lang="en-US" altLang="zh-CN" dirty="0"/>
          </a:p>
          <a:p>
            <a:r>
              <a:rPr lang="zh-CN" altLang="en-US" dirty="0"/>
              <a:t>多维度的显微镜图像是当前生物学研究领域不可或缺的重要数据来源。然而，生物学家不得不依靠手动或半自动方法将显微镜扫描图像转换为形态学模型。鉴于神经系统中神经元的数量，这项工作势必具有极高的挑战性和复杂性，因此，一个高效、准确、便捷的重建方法对神经科学的发展至关重要。</a:t>
            </a:r>
          </a:p>
          <a:p>
            <a:endParaRPr lang="zh-CN" altLang="en-US" dirty="0"/>
          </a:p>
          <a:p>
            <a:endParaRPr lang="zh-CN" altLang="en-US" dirty="0"/>
          </a:p>
        </p:txBody>
      </p:sp>
    </p:spTree>
    <p:extLst>
      <p:ext uri="{BB962C8B-B14F-4D97-AF65-F5344CB8AC3E}">
        <p14:creationId xmlns:p14="http://schemas.microsoft.com/office/powerpoint/2010/main" val="3164008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FBE488-FEAF-426F-A855-1FB73F7CEE3D}"/>
              </a:ext>
            </a:extLst>
          </p:cNvPr>
          <p:cNvSpPr>
            <a:spLocks noGrp="1"/>
          </p:cNvSpPr>
          <p:nvPr>
            <p:ph type="title"/>
          </p:nvPr>
        </p:nvSpPr>
        <p:spPr/>
        <p:txBody>
          <a:bodyPr/>
          <a:lstStyle/>
          <a:p>
            <a:pPr algn="r"/>
            <a:r>
              <a:rPr lang="zh-CN" altLang="en-US" dirty="0"/>
              <a:t>选题背景</a:t>
            </a:r>
            <a:br>
              <a:rPr lang="en-US" altLang="zh-CN" dirty="0"/>
            </a:br>
            <a:r>
              <a:rPr lang="zh-CN" altLang="en-US" dirty="0"/>
              <a:t>与意义</a:t>
            </a:r>
          </a:p>
        </p:txBody>
      </p:sp>
      <p:sp>
        <p:nvSpPr>
          <p:cNvPr id="3" name="内容占位符 2">
            <a:extLst>
              <a:ext uri="{FF2B5EF4-FFF2-40B4-BE49-F238E27FC236}">
                <a16:creationId xmlns:a16="http://schemas.microsoft.com/office/drawing/2014/main" id="{2BB2AA19-DFD4-43D3-807F-882277900F48}"/>
              </a:ext>
            </a:extLst>
          </p:cNvPr>
          <p:cNvSpPr>
            <a:spLocks noGrp="1"/>
          </p:cNvSpPr>
          <p:nvPr>
            <p:ph idx="1"/>
          </p:nvPr>
        </p:nvSpPr>
        <p:spPr/>
        <p:txBody>
          <a:bodyPr>
            <a:normAutofit/>
          </a:bodyPr>
          <a:lstStyle/>
          <a:p>
            <a:r>
              <a:rPr lang="zh-CN" altLang="en-US" dirty="0"/>
              <a:t>最近，许多研究都致力于开发基于光学显微镜图像的自动或半自动神经元重建算法。已有的大多数算法都存在不同的缺陷，比如对噪声敏感，不适用于 </a:t>
            </a:r>
            <a:r>
              <a:rPr lang="en-US" altLang="zh-CN" dirty="0"/>
              <a:t>GB </a:t>
            </a:r>
            <a:r>
              <a:rPr lang="zh-CN" altLang="en-US" dirty="0"/>
              <a:t>级图像，不适用于结构复杂图像等等，或者需要复杂且较为严格的人为干预等等。</a:t>
            </a:r>
            <a:endParaRPr lang="en-US" altLang="zh-CN" dirty="0"/>
          </a:p>
          <a:p>
            <a:r>
              <a:rPr lang="zh-CN" altLang="en-US" dirty="0"/>
              <a:t>虚拟现实技术为人们提供了一种全新的显示方式，从传统的 </a:t>
            </a:r>
            <a:r>
              <a:rPr lang="en-US" altLang="zh-CN" dirty="0"/>
              <a:t>2D </a:t>
            </a:r>
            <a:r>
              <a:rPr lang="zh-CN" altLang="en-US" dirty="0"/>
              <a:t>屏幕显示改变为能给人身临其境感觉的 </a:t>
            </a:r>
            <a:r>
              <a:rPr lang="en-US" altLang="zh-CN" dirty="0"/>
              <a:t>3D </a:t>
            </a:r>
            <a:r>
              <a:rPr lang="zh-CN" altLang="en-US" dirty="0"/>
              <a:t>显示。目前虚拟现实技术已经广泛应用在诸如游戏，电影，医疗，培训等多个方面。</a:t>
            </a:r>
            <a:endParaRPr lang="en-US" altLang="zh-CN" dirty="0"/>
          </a:p>
          <a:p>
            <a:r>
              <a:rPr lang="zh-CN" altLang="en-US" dirty="0"/>
              <a:t>因此本论文预想设计一套基于虚拟现实的神经元图像的可视化分析系统，即将这些 </a:t>
            </a:r>
            <a:r>
              <a:rPr lang="en-US" altLang="zh-CN" dirty="0"/>
              <a:t>3D </a:t>
            </a:r>
            <a:r>
              <a:rPr lang="zh-CN" altLang="en-US" dirty="0"/>
              <a:t>神经元图像显示在虚拟现实环境中，可以更为直观地观察到整个</a:t>
            </a:r>
            <a:r>
              <a:rPr lang="en-US" altLang="zh-CN" dirty="0"/>
              <a:t>3D </a:t>
            </a:r>
            <a:r>
              <a:rPr lang="zh-CN" altLang="en-US" dirty="0"/>
              <a:t>图像的立体结构，十分方便的就能观察到 </a:t>
            </a:r>
            <a:r>
              <a:rPr lang="en-US" altLang="zh-CN" dirty="0"/>
              <a:t>3D </a:t>
            </a:r>
            <a:r>
              <a:rPr lang="zh-CN" altLang="en-US" dirty="0"/>
              <a:t>图像各个角度各个维度的图像特征。 </a:t>
            </a:r>
            <a:endParaRPr lang="en-US" altLang="zh-CN" dirty="0"/>
          </a:p>
          <a:p>
            <a:r>
              <a:rPr lang="zh-CN" altLang="en-US" dirty="0"/>
              <a:t> 本论文进一步设计了多种在虚拟现实环境中对 </a:t>
            </a:r>
            <a:r>
              <a:rPr lang="en-US" altLang="zh-CN" dirty="0"/>
              <a:t>3D </a:t>
            </a:r>
            <a:r>
              <a:rPr lang="zh-CN" altLang="en-US" dirty="0"/>
              <a:t>神经元图像进行的各种交互操作，以实现一套完整的在虚拟现实环境下的神经元几何形态重建工作流程。</a:t>
            </a:r>
          </a:p>
          <a:p>
            <a:endParaRPr lang="zh-CN" altLang="en-US" dirty="0"/>
          </a:p>
          <a:p>
            <a:pPr marL="0" indent="0">
              <a:buNone/>
            </a:pPr>
            <a:endParaRPr lang="zh-CN" altLang="en-US" dirty="0"/>
          </a:p>
        </p:txBody>
      </p:sp>
    </p:spTree>
    <p:extLst>
      <p:ext uri="{BB962C8B-B14F-4D97-AF65-F5344CB8AC3E}">
        <p14:creationId xmlns:p14="http://schemas.microsoft.com/office/powerpoint/2010/main" val="695080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A5A90C-5FCF-48F3-885E-9FD8D6E97D0B}"/>
              </a:ext>
            </a:extLst>
          </p:cNvPr>
          <p:cNvSpPr>
            <a:spLocks noGrp="1"/>
          </p:cNvSpPr>
          <p:nvPr>
            <p:ph type="title"/>
          </p:nvPr>
        </p:nvSpPr>
        <p:spPr/>
        <p:txBody>
          <a:bodyPr/>
          <a:lstStyle/>
          <a:p>
            <a:r>
              <a:rPr lang="zh-CN" altLang="en-US" dirty="0"/>
              <a:t>关键工具介绍</a:t>
            </a:r>
          </a:p>
        </p:txBody>
      </p:sp>
      <p:sp>
        <p:nvSpPr>
          <p:cNvPr id="3" name="内容占位符 2">
            <a:extLst>
              <a:ext uri="{FF2B5EF4-FFF2-40B4-BE49-F238E27FC236}">
                <a16:creationId xmlns:a16="http://schemas.microsoft.com/office/drawing/2014/main" id="{B67F7C33-532C-4BFB-9F91-ED2C7CC62477}"/>
              </a:ext>
            </a:extLst>
          </p:cNvPr>
          <p:cNvSpPr>
            <a:spLocks noGrp="1"/>
          </p:cNvSpPr>
          <p:nvPr>
            <p:ph idx="1"/>
          </p:nvPr>
        </p:nvSpPr>
        <p:spPr/>
        <p:txBody>
          <a:bodyPr/>
          <a:lstStyle/>
          <a:p>
            <a:r>
              <a:rPr lang="en-US" altLang="zh-CN" sz="3600" dirty="0">
                <a:latin typeface="Consolas" panose="020B0609020204030204" pitchFamily="49" charset="0"/>
              </a:rPr>
              <a:t>Vaa3D</a:t>
            </a:r>
            <a:r>
              <a:rPr lang="zh-CN" altLang="en-US" sz="3600" dirty="0"/>
              <a:t>平台</a:t>
            </a:r>
            <a:endParaRPr lang="en-US" altLang="zh-CN" sz="3600" dirty="0"/>
          </a:p>
          <a:p>
            <a:r>
              <a:rPr lang="en-US" altLang="zh-CN" sz="3600" dirty="0"/>
              <a:t>HTC </a:t>
            </a:r>
            <a:r>
              <a:rPr lang="en-US" altLang="zh-CN" sz="3600" dirty="0" err="1"/>
              <a:t>Vive</a:t>
            </a:r>
            <a:r>
              <a:rPr lang="en-US" altLang="zh-CN" sz="3600" dirty="0"/>
              <a:t> </a:t>
            </a:r>
            <a:r>
              <a:rPr lang="zh-CN" altLang="en-US" sz="3600" dirty="0"/>
              <a:t>设备</a:t>
            </a:r>
            <a:endParaRPr lang="en-US" altLang="zh-CN" sz="3600" dirty="0"/>
          </a:p>
          <a:p>
            <a:endParaRPr lang="zh-CN" altLang="en-US" dirty="0"/>
          </a:p>
        </p:txBody>
      </p:sp>
    </p:spTree>
    <p:extLst>
      <p:ext uri="{BB962C8B-B14F-4D97-AF65-F5344CB8AC3E}">
        <p14:creationId xmlns:p14="http://schemas.microsoft.com/office/powerpoint/2010/main" val="2432689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3AAAF-3B3D-4CC0-9DF8-42E6C53D2CA2}"/>
              </a:ext>
            </a:extLst>
          </p:cNvPr>
          <p:cNvSpPr>
            <a:spLocks noGrp="1"/>
          </p:cNvSpPr>
          <p:nvPr>
            <p:ph type="title"/>
          </p:nvPr>
        </p:nvSpPr>
        <p:spPr/>
        <p:txBody>
          <a:bodyPr/>
          <a:lstStyle/>
          <a:p>
            <a:r>
              <a:rPr lang="en-US" altLang="zh-CN" dirty="0">
                <a:latin typeface="Consolas" panose="020B0609020204030204" pitchFamily="49" charset="0"/>
              </a:rPr>
              <a:t>Vaa3D</a:t>
            </a:r>
            <a:r>
              <a:rPr lang="zh-CN" altLang="en-US" dirty="0"/>
              <a:t>平台</a:t>
            </a:r>
          </a:p>
        </p:txBody>
      </p:sp>
      <p:sp>
        <p:nvSpPr>
          <p:cNvPr id="3" name="内容占位符 2">
            <a:extLst>
              <a:ext uri="{FF2B5EF4-FFF2-40B4-BE49-F238E27FC236}">
                <a16:creationId xmlns:a16="http://schemas.microsoft.com/office/drawing/2014/main" id="{1999FAE7-0796-4D78-9F61-5E0B2BFCAFE3}"/>
              </a:ext>
            </a:extLst>
          </p:cNvPr>
          <p:cNvSpPr>
            <a:spLocks noGrp="1"/>
          </p:cNvSpPr>
          <p:nvPr>
            <p:ph idx="1"/>
          </p:nvPr>
        </p:nvSpPr>
        <p:spPr/>
        <p:txBody>
          <a:bodyPr/>
          <a:lstStyle/>
          <a:p>
            <a:r>
              <a:rPr lang="en-US" altLang="zh-CN" dirty="0"/>
              <a:t>3D</a:t>
            </a:r>
            <a:r>
              <a:rPr lang="zh-CN" altLang="en-US" dirty="0"/>
              <a:t>可视化分析工具</a:t>
            </a:r>
            <a:r>
              <a:rPr lang="en-US" altLang="zh-CN" dirty="0"/>
              <a:t>(3DVisualization-assistedanalysis),</a:t>
            </a:r>
            <a:r>
              <a:rPr lang="zh-CN" altLang="en-US" dirty="0"/>
              <a:t>英文简称为</a:t>
            </a:r>
            <a:r>
              <a:rPr lang="en-US" altLang="zh-CN" dirty="0"/>
              <a:t>Vaa3D,</a:t>
            </a:r>
            <a:r>
              <a:rPr lang="zh-CN" altLang="en-US" dirty="0"/>
              <a:t>中文简称为挖三维，是一个方便，快速，多功能的</a:t>
            </a:r>
            <a:r>
              <a:rPr lang="en-US" altLang="zh-CN" dirty="0"/>
              <a:t>3D / 4D / 5D</a:t>
            </a:r>
            <a:r>
              <a:rPr lang="zh-CN" altLang="en-US" dirty="0"/>
              <a:t>图像可视化和分析系统。该系统台的主要目标是提供一个跨平台的开源的图形界面平台，可以用于大规模多维度的图像数据的可视化和定量分析，以方便和促进生物学和医学研 究。</a:t>
            </a:r>
            <a:endParaRPr lang="en-US" altLang="zh-CN" dirty="0"/>
          </a:p>
          <a:p>
            <a:r>
              <a:rPr lang="en-US" altLang="zh-CN" dirty="0"/>
              <a:t>Vaa3D</a:t>
            </a:r>
            <a:r>
              <a:rPr lang="zh-CN" altLang="en-US" dirty="0"/>
              <a:t>是跨平台的，它可以显示大型或者超大型</a:t>
            </a:r>
            <a:r>
              <a:rPr lang="en-US" altLang="zh-CN" dirty="0"/>
              <a:t>(GB</a:t>
            </a:r>
            <a:r>
              <a:rPr lang="zh-CN" altLang="en-US" dirty="0"/>
              <a:t>甚至</a:t>
            </a:r>
            <a:r>
              <a:rPr lang="en-US" altLang="zh-CN" dirty="0"/>
              <a:t>TB</a:t>
            </a:r>
            <a:r>
              <a:rPr lang="zh-CN" altLang="en-US" dirty="0"/>
              <a:t>级别</a:t>
            </a:r>
            <a:r>
              <a:rPr lang="en-US" altLang="zh-CN" dirty="0"/>
              <a:t>)</a:t>
            </a:r>
            <a:r>
              <a:rPr lang="zh-CN" altLang="en-US" dirty="0"/>
              <a:t>的</a:t>
            </a:r>
            <a:r>
              <a:rPr lang="en-US" altLang="zh-CN" dirty="0"/>
              <a:t>3D</a:t>
            </a:r>
            <a:r>
              <a:rPr lang="zh-CN" altLang="en-US" dirty="0"/>
              <a:t>图像数 据和</a:t>
            </a:r>
            <a:r>
              <a:rPr lang="en-US" altLang="zh-CN" dirty="0"/>
              <a:t>3D</a:t>
            </a:r>
            <a:r>
              <a:rPr lang="zh-CN" altLang="en-US" dirty="0"/>
              <a:t>表面数据。</a:t>
            </a:r>
            <a:r>
              <a:rPr lang="en-US" altLang="zh-CN" dirty="0"/>
              <a:t>Vaa3D</a:t>
            </a:r>
            <a:r>
              <a:rPr lang="zh-CN" altLang="en-US" dirty="0"/>
              <a:t>也囊括了多个功能强大的模块</a:t>
            </a:r>
            <a:r>
              <a:rPr lang="en-US" altLang="zh-CN" dirty="0"/>
              <a:t>,</a:t>
            </a:r>
            <a:r>
              <a:rPr lang="zh-CN" altLang="en-US" dirty="0"/>
              <a:t>这些模块涵盖</a:t>
            </a:r>
            <a:r>
              <a:rPr lang="en-US" altLang="zh-CN" dirty="0"/>
              <a:t>3D</a:t>
            </a:r>
            <a:r>
              <a:rPr lang="zh-CN" altLang="en-US" dirty="0"/>
              <a:t>图像分析（细胞分割，神经元追踪，脑配准，定量测量和统计等）和数据管理等多个方面。 </a:t>
            </a:r>
          </a:p>
        </p:txBody>
      </p:sp>
    </p:spTree>
    <p:extLst>
      <p:ext uri="{BB962C8B-B14F-4D97-AF65-F5344CB8AC3E}">
        <p14:creationId xmlns:p14="http://schemas.microsoft.com/office/powerpoint/2010/main" val="575984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85BFB2-B667-42E3-B0D1-0B324D25CF37}"/>
              </a:ext>
            </a:extLst>
          </p:cNvPr>
          <p:cNvSpPr>
            <a:spLocks noGrp="1"/>
          </p:cNvSpPr>
          <p:nvPr>
            <p:ph type="title"/>
          </p:nvPr>
        </p:nvSpPr>
        <p:spPr/>
        <p:txBody>
          <a:bodyPr/>
          <a:lstStyle/>
          <a:p>
            <a:r>
              <a:rPr lang="en-US" altLang="zh-CN" dirty="0">
                <a:latin typeface="Consolas" panose="020B0609020204030204" pitchFamily="49" charset="0"/>
              </a:rPr>
              <a:t>Vaa3D</a:t>
            </a:r>
            <a:r>
              <a:rPr lang="zh-CN" altLang="en-US" dirty="0"/>
              <a:t>平台</a:t>
            </a:r>
          </a:p>
        </p:txBody>
      </p:sp>
      <p:sp>
        <p:nvSpPr>
          <p:cNvPr id="3" name="内容占位符 2">
            <a:extLst>
              <a:ext uri="{FF2B5EF4-FFF2-40B4-BE49-F238E27FC236}">
                <a16:creationId xmlns:a16="http://schemas.microsoft.com/office/drawing/2014/main" id="{AB79B28C-D822-4F2F-884B-AB1D700393DC}"/>
              </a:ext>
            </a:extLst>
          </p:cNvPr>
          <p:cNvSpPr>
            <a:spLocks noGrp="1"/>
          </p:cNvSpPr>
          <p:nvPr>
            <p:ph idx="1"/>
          </p:nvPr>
        </p:nvSpPr>
        <p:spPr/>
        <p:txBody>
          <a:bodyPr/>
          <a:lstStyle/>
          <a:p>
            <a:r>
              <a:rPr lang="zh-CN" altLang="en-US" dirty="0"/>
              <a:t>图片</a:t>
            </a:r>
            <a:endParaRPr lang="en-US" altLang="zh-CN" dirty="0"/>
          </a:p>
          <a:p>
            <a:r>
              <a:rPr lang="zh-CN" altLang="en-US" dirty="0"/>
              <a:t>演示视频</a:t>
            </a:r>
          </a:p>
        </p:txBody>
      </p:sp>
    </p:spTree>
    <p:extLst>
      <p:ext uri="{BB962C8B-B14F-4D97-AF65-F5344CB8AC3E}">
        <p14:creationId xmlns:p14="http://schemas.microsoft.com/office/powerpoint/2010/main" val="1347329477"/>
      </p:ext>
    </p:extLst>
  </p:cSld>
  <p:clrMapOvr>
    <a:masterClrMapping/>
  </p:clrMapOvr>
</p:sld>
</file>

<file path=ppt/theme/theme1.xml><?xml version="1.0" encoding="utf-8"?>
<a:theme xmlns:a="http://schemas.openxmlformats.org/drawingml/2006/main" name="框架">
  <a:themeElements>
    <a:clrScheme name="框架">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框架">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框架">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框架</Template>
  <TotalTime>280</TotalTime>
  <Words>1930</Words>
  <Application>Microsoft Office PowerPoint</Application>
  <PresentationFormat>宽屏</PresentationFormat>
  <Paragraphs>119</Paragraphs>
  <Slides>29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29</vt:i4>
      </vt:variant>
    </vt:vector>
  </HeadingPairs>
  <TitlesOfParts>
    <vt:vector size="36" baseType="lpstr">
      <vt:lpstr>等线</vt:lpstr>
      <vt:lpstr>幼圆</vt:lpstr>
      <vt:lpstr>Consolas</vt:lpstr>
      <vt:lpstr>Corbel</vt:lpstr>
      <vt:lpstr>Times New Roman</vt:lpstr>
      <vt:lpstr>Wingdings 2</vt:lpstr>
      <vt:lpstr>框架</vt:lpstr>
      <vt:lpstr>硕士毕业设计答辩</vt:lpstr>
      <vt:lpstr>PowerPoint 演示文稿</vt:lpstr>
      <vt:lpstr>摘要</vt:lpstr>
      <vt:lpstr>内容提纲：</vt:lpstr>
      <vt:lpstr>选题背景 与意义</vt:lpstr>
      <vt:lpstr>选题背景 与意义</vt:lpstr>
      <vt:lpstr>关键工具介绍</vt:lpstr>
      <vt:lpstr>Vaa3D平台</vt:lpstr>
      <vt:lpstr>Vaa3D平台</vt:lpstr>
      <vt:lpstr>HTC Vive</vt:lpstr>
      <vt:lpstr>HTC Vive</vt:lpstr>
      <vt:lpstr>基于虚拟现实的显示与交互系统</vt:lpstr>
      <vt:lpstr>系统设计目标</vt:lpstr>
      <vt:lpstr>系统设计架构</vt:lpstr>
      <vt:lpstr>系统功能 模块</vt:lpstr>
      <vt:lpstr>系统展示</vt:lpstr>
      <vt:lpstr>系统展示</vt:lpstr>
      <vt:lpstr>系统展示</vt:lpstr>
      <vt:lpstr>系统展示</vt:lpstr>
      <vt:lpstr>基于虚拟现实的智能交互方式</vt:lpstr>
      <vt:lpstr>传统重建的三种交互方式 </vt:lpstr>
      <vt:lpstr>传统重建的三种交互方式 </vt:lpstr>
      <vt:lpstr>Virtual Finger算法 </vt:lpstr>
      <vt:lpstr>改进的 Virtual Finger算法 </vt:lpstr>
      <vt:lpstr>系统展示</vt:lpstr>
      <vt:lpstr>系统展示</vt:lpstr>
      <vt:lpstr>结论与展望</vt:lpstr>
      <vt:lpstr>结论与展望</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zhi zhou</dc:creator>
  <cp:lastModifiedBy>zhi zhou</cp:lastModifiedBy>
  <cp:revision>167</cp:revision>
  <dcterms:created xsi:type="dcterms:W3CDTF">2018-06-03T06:18:23Z</dcterms:created>
  <dcterms:modified xsi:type="dcterms:W3CDTF">2018-06-03T10:59:01Z</dcterms:modified>
</cp:coreProperties>
</file>