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80" r:id="rId13"/>
    <p:sldId id="279" r:id="rId14"/>
    <p:sldId id="281" r:id="rId15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A315"/>
    <a:srgbClr val="009688"/>
    <a:srgbClr val="0097A7"/>
    <a:srgbClr val="EDAB33"/>
    <a:srgbClr val="D69600"/>
    <a:srgbClr val="2E63AC"/>
    <a:srgbClr val="F48516"/>
    <a:srgbClr val="909C09"/>
    <a:srgbClr val="0C3A78"/>
    <a:srgbClr val="125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50" y="66"/>
      </p:cViewPr>
      <p:guideLst>
        <p:guide orient="horz" pos="678"/>
        <p:guide orient="horz" pos="86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9BDF-9145-794E-A370-966EB34AF467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981B-B450-674E-B0E5-2603318FDB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78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F682-F547-564B-B230-341C76FB7F9F}" type="datetimeFigureOut">
              <a:rPr lang="de-DE" smtClean="0"/>
              <a:pPr/>
              <a:t>15.03.2021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BE5A-5EFA-1F4E-AFEA-3DF1716D3DD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45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6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53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9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66376" y="3838575"/>
            <a:ext cx="5098223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kumimoji="0" lang="de-DE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Frutiger 45 Light" pitchFamily="34" charset="0"/>
              </a:defRPr>
            </a:lvl1pPr>
          </a:lstStyle>
          <a:p>
            <a:r>
              <a:rPr lang="de-DE"/>
              <a:t>SUBHEAD EINFÜGEN</a:t>
            </a:r>
          </a:p>
        </p:txBody>
      </p:sp>
      <p:sp>
        <p:nvSpPr>
          <p:cNvPr id="15" name="Titel 14"/>
          <p:cNvSpPr>
            <a:spLocks noGrp="1"/>
          </p:cNvSpPr>
          <p:nvPr userDrawn="1">
            <p:ph type="title" hasCustomPrompt="1"/>
          </p:nvPr>
        </p:nvSpPr>
        <p:spPr>
          <a:xfrm>
            <a:off x="3766376" y="3502342"/>
            <a:ext cx="5085523" cy="357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="1" cap="all" baseline="0">
                <a:solidFill>
                  <a:srgbClr val="86A315"/>
                </a:solidFill>
              </a:defRPr>
            </a:lvl1pPr>
          </a:lstStyle>
          <a:p>
            <a:r>
              <a:rPr lang="de-DE"/>
              <a:t>Headline einfügen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" name="Bild 19"/>
          <p:cNvPicPr preferRelativeResize="0">
            <a:picLocks/>
          </p:cNvPicPr>
          <p:nvPr userDrawn="1"/>
        </p:nvPicPr>
        <p:blipFill>
          <a:blip r:embed="rId2" cstate="print">
            <a:alphaModFix amt="71000"/>
          </a:blip>
          <a:stretch>
            <a:fillRect/>
          </a:stretch>
        </p:blipFill>
        <p:spPr>
          <a:xfrm>
            <a:off x="0" y="2047217"/>
            <a:ext cx="9144000" cy="1134133"/>
          </a:xfrm>
          <a:prstGeom prst="rect">
            <a:avLst/>
          </a:prstGeom>
        </p:spPr>
      </p:pic>
      <p:pic>
        <p:nvPicPr>
          <p:cNvPr id="18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6" y="2046082"/>
            <a:ext cx="1134895" cy="11348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1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04838" y="464344"/>
            <a:ext cx="6545262" cy="716757"/>
          </a:xfrm>
        </p:spPr>
        <p:txBody>
          <a:bodyPr/>
          <a:lstStyle>
            <a:lvl1pPr>
              <a:defRPr sz="2400" b="0">
                <a:solidFill>
                  <a:srgbClr val="2E63AC"/>
                </a:solidFill>
              </a:defRPr>
            </a:lvl1pPr>
          </a:lstStyle>
          <a:p>
            <a:r>
              <a:rPr lang="de-DE">
                <a:latin typeface="Frutiger 45 light" pitchFamily="34" charset="0"/>
              </a:rPr>
              <a:t>Headline</a:t>
            </a:r>
            <a:br>
              <a:rPr lang="de-DE">
                <a:latin typeface="Frutiger 45 light" pitchFamily="34" charset="0"/>
              </a:rPr>
            </a:br>
            <a:r>
              <a:rPr lang="de-DE"/>
              <a:t>(immer nach unten ausrichten)</a:t>
            </a:r>
            <a:endParaRPr lang="de-DE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7145"/>
            <a:ext cx="9144000" cy="3864428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" y="1659163"/>
            <a:ext cx="9144000" cy="2056275"/>
          </a:xfrm>
        </p:spPr>
        <p:txBody>
          <a:bodyPr lIns="0">
            <a:noAutofit/>
          </a:bodyPr>
          <a:lstStyle>
            <a:lvl1pPr marL="0" indent="0" algn="ctr">
              <a:buClr>
                <a:schemeClr val="bg1"/>
              </a:buClr>
              <a:buFontTx/>
              <a:buNone/>
              <a:defRPr sz="2800" cap="all" baseline="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pic>
        <p:nvPicPr>
          <p:cNvPr id="12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itel 8"/>
          <p:cNvSpPr>
            <a:spLocks noGrp="1"/>
          </p:cNvSpPr>
          <p:nvPr>
            <p:ph type="title" hasCustomPrompt="1"/>
          </p:nvPr>
        </p:nvSpPr>
        <p:spPr>
          <a:xfrm>
            <a:off x="604838" y="340661"/>
            <a:ext cx="6545262" cy="8494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cap="all" baseline="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/>
              <a:t>Inhaltsverzeichnis</a:t>
            </a:r>
          </a:p>
        </p:txBody>
      </p:sp>
      <p:sp>
        <p:nvSpPr>
          <p:cNvPr id="7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371600"/>
            <a:ext cx="8128800" cy="2943000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buClr>
                <a:schemeClr val="accent2"/>
              </a:buClr>
              <a:buFont typeface="Frutiger LT Std 47 Light Cn" pitchFamily="34" charset="0"/>
              <a:buNone/>
              <a:defRPr sz="240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/>
              <a:t>Fließtext einfügen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604838" y="340661"/>
            <a:ext cx="6545262" cy="8494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cap="all" baseline="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/>
              <a:t>Headline</a:t>
            </a:r>
            <a:br>
              <a:rPr lang="de-DE"/>
            </a:br>
            <a:r>
              <a:rPr lang="de-DE"/>
              <a:t>(immer nach unten ausrichten)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86A3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20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/>
              <a:t>Titel durch Klicken bearbeiten </a:t>
            </a:r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EDAB3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7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41" y="0"/>
            <a:ext cx="1134133" cy="11341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1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04838" y="464344"/>
            <a:ext cx="6545262" cy="716757"/>
          </a:xfrm>
        </p:spPr>
        <p:txBody>
          <a:bodyPr/>
          <a:lstStyle>
            <a:lvl1pPr>
              <a:defRPr sz="2400" b="0">
                <a:solidFill>
                  <a:srgbClr val="D69600"/>
                </a:solidFill>
              </a:defRPr>
            </a:lvl1pPr>
          </a:lstStyle>
          <a:p>
            <a:r>
              <a:rPr lang="de-DE">
                <a:latin typeface="Frutiger 45 light" pitchFamily="34" charset="0"/>
              </a:rPr>
              <a:t>Headline</a:t>
            </a:r>
            <a:br>
              <a:rPr lang="de-DE">
                <a:latin typeface="Frutiger 45 light" pitchFamily="34" charset="0"/>
              </a:rPr>
            </a:br>
            <a:r>
              <a:rPr lang="de-DE"/>
              <a:t>(immer nach unten ausrichten)</a:t>
            </a:r>
            <a:endParaRPr lang="de-DE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2E63A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4838" y="13775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4838" y="242047"/>
            <a:ext cx="8094662" cy="9569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Datumsplatzhalter 4"/>
          <p:cNvSpPr txBox="1">
            <a:spLocks/>
          </p:cNvSpPr>
          <p:nvPr userDrawn="1"/>
        </p:nvSpPr>
        <p:spPr>
          <a:xfrm>
            <a:off x="473946" y="4905242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15.03.2021</a:t>
            </a:fld>
            <a:r>
              <a:rPr kumimoji="0" lang="en-US" sz="9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 </a:t>
            </a:r>
            <a:r>
              <a:rPr kumimoji="0" lang="de-DE" sz="9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Seite </a:t>
            </a:r>
            <a:fld id="{B0EC0A60-F7A1-4071-A771-7EB6B88B79FF}" type="slidenum">
              <a:rPr kumimoji="0" lang="en-US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0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Std 45 Light"/>
              <a:ea typeface="+mn-ea"/>
              <a:cs typeface="+mn-cs"/>
            </a:endParaRPr>
          </a:p>
        </p:txBody>
      </p:sp>
      <p:sp>
        <p:nvSpPr>
          <p:cNvPr id="12" name="Datumsplatzhalter 4"/>
          <p:cNvSpPr txBox="1">
            <a:spLocks/>
          </p:cNvSpPr>
          <p:nvPr userDrawn="1"/>
        </p:nvSpPr>
        <p:spPr>
          <a:xfrm>
            <a:off x="626346" y="4940414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15.03.2021</a:t>
            </a:fld>
            <a:r>
              <a:rPr kumimoji="0" lang="en-US" sz="9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 </a:t>
            </a:r>
            <a:r>
              <a:rPr kumimoji="0" lang="de-DE" sz="9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Seite </a:t>
            </a:r>
            <a:fld id="{B0EC0A60-F7A1-4071-A771-7EB6B88B79FF}" type="slidenum">
              <a:rPr kumimoji="0" lang="en-US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0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Std 45 Ligh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683" r:id="rId2"/>
    <p:sldLayoutId id="2147483743" r:id="rId3"/>
    <p:sldLayoutId id="2147483716" r:id="rId4"/>
    <p:sldLayoutId id="2147483739" r:id="rId5"/>
    <p:sldLayoutId id="2147483750" r:id="rId6"/>
    <p:sldLayoutId id="2147483749" r:id="rId7"/>
    <p:sldLayoutId id="2147483752" r:id="rId8"/>
    <p:sldLayoutId id="2147483748" r:id="rId9"/>
    <p:sldLayoutId id="2147483751" r:id="rId10"/>
    <p:sldLayoutId id="2147483753" r:id="rId11"/>
    <p:sldLayoutId id="2147483745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2400" b="0" kern="1200" cap="all" baseline="0" dirty="0">
          <a:solidFill>
            <a:srgbClr val="86A315"/>
          </a:solidFill>
          <a:latin typeface="Frutiger 45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Frutiger 45 light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#random.rand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2736079"/>
            <a:ext cx="9144000" cy="1135856"/>
          </a:xfrm>
          <a:prstGeom prst="rect">
            <a:avLst/>
          </a:prstGeom>
          <a:solidFill>
            <a:srgbClr val="86A3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0"/>
          <p:cNvSpPr>
            <a:spLocks noGrp="1"/>
          </p:cNvSpPr>
          <p:nvPr>
            <p:ph type="title"/>
          </p:nvPr>
        </p:nvSpPr>
        <p:spPr>
          <a:xfrm>
            <a:off x="604838" y="276296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z="2800" dirty="0"/>
              <a:t>BIG DATA PROGRAMMING 2020 </a:t>
            </a:r>
            <a:br>
              <a:rPr lang="en-US" sz="2800" dirty="0"/>
            </a:br>
            <a:r>
              <a:rPr lang="en-US" dirty="0"/>
              <a:t>FINAL exam</a:t>
            </a:r>
            <a:endParaRPr lang="de-DE" sz="28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3D13AE-9FFF-46BA-B3E1-A6ECF6A20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4586" y="4981500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                           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BD4C9-B0D2-4BBA-9390-F8090847D5EC}"/>
              </a:ext>
            </a:extLst>
          </p:cNvPr>
          <p:cNvSpPr txBox="1"/>
          <p:nvPr/>
        </p:nvSpPr>
        <p:spPr>
          <a:xfrm>
            <a:off x="6957083" y="2779227"/>
            <a:ext cx="3625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Anurag</a:t>
            </a:r>
            <a:r>
              <a:rPr lang="en-IN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Singh   </a:t>
            </a:r>
          </a:p>
          <a:p>
            <a:r>
              <a:rPr lang="en-IN" dirty="0">
                <a:solidFill>
                  <a:schemeClr val="bg1"/>
                </a:solidFill>
              </a:rPr>
              <a:t>Bina Khatnani</a:t>
            </a:r>
          </a:p>
          <a:p>
            <a:r>
              <a:rPr lang="en-IN" dirty="0">
                <a:solidFill>
                  <a:schemeClr val="bg1"/>
                </a:solidFill>
              </a:rPr>
              <a:t>Vinay</a:t>
            </a:r>
            <a:r>
              <a:rPr lang="en-IN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Mullapudi</a:t>
            </a:r>
          </a:p>
          <a:p>
            <a:r>
              <a:rPr lang="en-IN" dirty="0">
                <a:solidFill>
                  <a:schemeClr val="bg1"/>
                </a:solidFill>
                <a:latin typeface="Segoe UI" panose="020B0502040204020203" pitchFamily="34" charset="0"/>
              </a:rPr>
              <a:t>  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E175AEF-0FA3-E640-BB2E-02D1AF366733}"/>
              </a:ext>
            </a:extLst>
          </p:cNvPr>
          <p:cNvSpPr txBox="1">
            <a:spLocks/>
          </p:cNvSpPr>
          <p:nvPr/>
        </p:nvSpPr>
        <p:spPr>
          <a:xfrm>
            <a:off x="314325" y="971966"/>
            <a:ext cx="7219084" cy="4883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endParaRPr lang="en-GB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3BAEA-61A0-A44A-9A43-C67329BF0100}"/>
              </a:ext>
            </a:extLst>
          </p:cNvPr>
          <p:cNvSpPr txBox="1"/>
          <p:nvPr/>
        </p:nvSpPr>
        <p:spPr>
          <a:xfrm>
            <a:off x="5915624" y="1496380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chemeClr val="bg1"/>
                </a:solidFill>
              </a:rPr>
              <a:t>Code Snippet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992AAB53-8BED-344F-AA3A-7B78048B3C68}"/>
              </a:ext>
            </a:extLst>
          </p:cNvPr>
          <p:cNvSpPr/>
          <p:nvPr/>
        </p:nvSpPr>
        <p:spPr>
          <a:xfrm>
            <a:off x="5174900" y="1597514"/>
            <a:ext cx="532800" cy="15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C5BBA-2194-F046-9592-224D59925EBA}"/>
              </a:ext>
            </a:extLst>
          </p:cNvPr>
          <p:cNvSpPr txBox="1"/>
          <p:nvPr/>
        </p:nvSpPr>
        <p:spPr>
          <a:xfrm>
            <a:off x="1106327" y="3704159"/>
            <a:ext cx="102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E226BF8-FC92-D847-8254-9766AF439D36}"/>
              </a:ext>
            </a:extLst>
          </p:cNvPr>
          <p:cNvSpPr/>
          <p:nvPr/>
        </p:nvSpPr>
        <p:spPr>
          <a:xfrm>
            <a:off x="2562329" y="3811425"/>
            <a:ext cx="532800" cy="15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D793B51-ACC2-004B-90D6-C32DAE98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932627"/>
            <a:ext cx="4626642" cy="154931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911EFE-F68D-7847-A2AA-7CADA6B7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46" y="3231469"/>
            <a:ext cx="5141777" cy="139970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54C45B-A581-47D9-88BA-FA2F57EFB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6000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10</a:t>
            </a:r>
          </a:p>
        </p:txBody>
      </p:sp>
    </p:spTree>
    <p:extLst>
      <p:ext uri="{BB962C8B-B14F-4D97-AF65-F5344CB8AC3E}">
        <p14:creationId xmlns:p14="http://schemas.microsoft.com/office/powerpoint/2010/main" val="174785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0F79BE-B198-BE49-8925-EE25EF0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1E26-E8BA-43E4-B57C-01161187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6000" y="4981500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241611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Library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E4CF65E-82BB-0E4A-A4DC-980DB26FCCD2}"/>
              </a:ext>
            </a:extLst>
          </p:cNvPr>
          <p:cNvSpPr txBox="1">
            <a:spLocks/>
          </p:cNvSpPr>
          <p:nvPr/>
        </p:nvSpPr>
        <p:spPr>
          <a:xfrm>
            <a:off x="314325" y="971965"/>
            <a:ext cx="4257675" cy="15997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  <a:buNone/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module implements pseudo-random number generators for various distributions.</a:t>
            </a:r>
            <a:endParaRPr lang="en-IN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all module functions depend on the basic function </a:t>
            </a: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random.rand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random()</a:t>
            </a: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generates a random float uniformly in the semi-open range [0.0, 1.0).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ACC081C-B19E-EB48-A25C-57CB6E3FB2C4}"/>
              </a:ext>
            </a:extLst>
          </p:cNvPr>
          <p:cNvSpPr txBox="1">
            <a:spLocks/>
          </p:cNvSpPr>
          <p:nvPr/>
        </p:nvSpPr>
        <p:spPr bwMode="gray">
          <a:xfrm>
            <a:off x="4572000" y="2380440"/>
            <a:ext cx="4257675" cy="257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rtl="0" eaLnBrk="1" fontAlgn="base" hangingPunct="1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  <a:buFont typeface="Wingdings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231775" algn="l" rtl="0" eaLnBrk="1" fontAlgn="base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C878E"/>
              </a:buClr>
              <a:buChar char="–"/>
              <a:defRPr sz="1600">
                <a:solidFill>
                  <a:srgbClr val="7C87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3275" indent="-173038" algn="l" rtl="0" eaLnBrk="1" fontAlgn="base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C878E"/>
              </a:buClr>
              <a:buFont typeface="Wingdings" charset="2"/>
              <a:buChar char="§"/>
              <a:defRPr sz="1400">
                <a:solidFill>
                  <a:srgbClr val="7C87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84263" indent="-166688" algn="l" rtl="0" eaLnBrk="1" fontAlgn="base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C878E"/>
              </a:buClr>
              <a:buChar char="–"/>
              <a:defRPr sz="1200">
                <a:solidFill>
                  <a:srgbClr val="7C87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173038" algn="l" rtl="0" eaLnBrk="1" fontAlgn="base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rgbClr val="7C878E"/>
              </a:buClr>
              <a:buChar char="»"/>
              <a:defRPr sz="1200">
                <a:solidFill>
                  <a:srgbClr val="7C878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2880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28600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74320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200400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85800">
              <a:spcBef>
                <a:spcPts val="225"/>
              </a:spcBef>
              <a:spcAft>
                <a:spcPts val="450"/>
              </a:spcAft>
              <a:buNone/>
            </a:pPr>
            <a:r>
              <a:rPr lang="de-DE" sz="1350" kern="0" err="1">
                <a:solidFill>
                  <a:schemeClr val="bg1"/>
                </a:solidFill>
              </a:rPr>
              <a:t>Functions</a:t>
            </a:r>
            <a:r>
              <a:rPr lang="de-DE" sz="1350" kern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Frutiger 45 light" pitchFamily="34" charset="0"/>
              <a:buChar char="&gt;"/>
            </a:pPr>
            <a:r>
              <a:rPr lang="en-GB" sz="1350" err="1">
                <a:solidFill>
                  <a:schemeClr val="bg1"/>
                </a:solidFill>
              </a:rPr>
              <a:t>random.randrange</a:t>
            </a:r>
            <a:r>
              <a:rPr lang="en-GB" sz="1350">
                <a:solidFill>
                  <a:schemeClr val="bg1"/>
                </a:solidFill>
              </a:rPr>
              <a:t>(stop): Return a randomly selected element from range(start, stop, step). This is equivalent to choice(range(start, stop, step)), but doesn’t actually build a range object.</a:t>
            </a:r>
          </a:p>
          <a:p>
            <a:pPr marL="342900" indent="-342900">
              <a:buFont typeface="Frutiger 45 light" pitchFamily="34" charset="0"/>
              <a:buChar char="&gt;"/>
            </a:pPr>
            <a:r>
              <a:rPr lang="en-GB" sz="1350" err="1">
                <a:solidFill>
                  <a:schemeClr val="bg1"/>
                </a:solidFill>
              </a:rPr>
              <a:t>random.shuffle</a:t>
            </a:r>
            <a:r>
              <a:rPr lang="en-GB" sz="1350">
                <a:solidFill>
                  <a:schemeClr val="bg1"/>
                </a:solidFill>
              </a:rPr>
              <a:t>(x[, random]): Shuffle the sequence x in place.</a:t>
            </a:r>
          </a:p>
          <a:p>
            <a:pPr marL="342900" indent="-342900">
              <a:buFont typeface="Frutiger 45 light" pitchFamily="34" charset="0"/>
              <a:buChar char="&gt;"/>
            </a:pPr>
            <a:r>
              <a:rPr lang="en-IN" sz="1350" err="1">
                <a:solidFill>
                  <a:schemeClr val="bg1"/>
                </a:solidFill>
              </a:rPr>
              <a:t>random.sample</a:t>
            </a:r>
            <a:r>
              <a:rPr lang="en-IN" sz="1350">
                <a:solidFill>
                  <a:schemeClr val="bg1"/>
                </a:solidFill>
              </a:rPr>
              <a:t>(k):  Return a k length list of unique elements chosen from the population sequence or set. Used for random sampling without replacement.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069B8-A57A-40DE-8748-80FBA74D1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41281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       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30707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E4CF65E-82BB-0E4A-A4DC-980DB26FCCD2}"/>
              </a:ext>
            </a:extLst>
          </p:cNvPr>
          <p:cNvSpPr txBox="1">
            <a:spLocks/>
          </p:cNvSpPr>
          <p:nvPr/>
        </p:nvSpPr>
        <p:spPr>
          <a:xfrm>
            <a:off x="314325" y="971965"/>
            <a:ext cx="7333384" cy="1085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  <a:buNone/>
            </a:pPr>
            <a:r>
              <a:rPr lang="en-GB" sz="135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arguments ‘a’ and ‘b’. Returns a random integer N such that a &lt;= N &lt;= b. 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 for </a:t>
            </a:r>
            <a:r>
              <a:rPr lang="en-GB" sz="135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randrange</a:t>
            </a: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 b+1).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1C3A40-7468-964E-A656-12CE7046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1" y="2146301"/>
            <a:ext cx="4167269" cy="1879599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A3EC60-C67A-9F44-B51F-9A3F8B563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18" y="2146301"/>
            <a:ext cx="4069145" cy="1879599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E647544-B273-684B-A100-DE813B68FFD7}"/>
              </a:ext>
            </a:extLst>
          </p:cNvPr>
          <p:cNvSpPr/>
          <p:nvPr/>
        </p:nvSpPr>
        <p:spPr>
          <a:xfrm>
            <a:off x="4481594" y="2867891"/>
            <a:ext cx="350180" cy="218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5A07E3-F362-0E4C-AD1C-AAF035643A6A}"/>
              </a:ext>
            </a:extLst>
          </p:cNvPr>
          <p:cNvSpPr txBox="1"/>
          <p:nvPr/>
        </p:nvSpPr>
        <p:spPr>
          <a:xfrm>
            <a:off x="4374993" y="2621867"/>
            <a:ext cx="5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AA762C-A5E4-4F98-AC49-5F935682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7140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      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134052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Flow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E4DC17-A4E7-E54B-896B-8226BFED7D34}"/>
              </a:ext>
            </a:extLst>
          </p:cNvPr>
          <p:cNvSpPr/>
          <p:nvPr/>
        </p:nvSpPr>
        <p:spPr>
          <a:xfrm>
            <a:off x="3478288" y="145525"/>
            <a:ext cx="1129790" cy="264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/>
              <a:t>Start</a:t>
            </a:r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B1870-7C9B-2046-839D-C7B25AAE542D}"/>
              </a:ext>
            </a:extLst>
          </p:cNvPr>
          <p:cNvSpPr/>
          <p:nvPr/>
        </p:nvSpPr>
        <p:spPr>
          <a:xfrm>
            <a:off x="3478288" y="669952"/>
            <a:ext cx="1129789" cy="19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r</a:t>
            </a:r>
            <a:r>
              <a:rPr lang="en-DE" sz="1400"/>
              <a:t>andint()</a:t>
            </a:r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DEB95-D3C2-FA45-BD29-117B952E79B6}"/>
              </a:ext>
            </a:extLst>
          </p:cNvPr>
          <p:cNvSpPr/>
          <p:nvPr/>
        </p:nvSpPr>
        <p:spPr>
          <a:xfrm>
            <a:off x="3478288" y="1039733"/>
            <a:ext cx="1129789" cy="199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</a:t>
            </a:r>
            <a:r>
              <a:rPr lang="en-DE" sz="1400" dirty="0"/>
              <a:t>andrange()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40DEE-3D72-0D46-BD9B-3BBFF0B53146}"/>
              </a:ext>
            </a:extLst>
          </p:cNvPr>
          <p:cNvSpPr/>
          <p:nvPr/>
        </p:nvSpPr>
        <p:spPr>
          <a:xfrm>
            <a:off x="3460249" y="2266478"/>
            <a:ext cx="1129788" cy="3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__init__</a:t>
            </a:r>
          </a:p>
          <a:p>
            <a:pPr algn="ctr"/>
            <a:r>
              <a:rPr lang="en-GB" sz="1400" dirty="0"/>
              <a:t>s</a:t>
            </a:r>
            <a:r>
              <a:rPr lang="en-DE" sz="1400" dirty="0"/>
              <a:t>ubclass()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07A4E-D976-284C-9B2A-325F3F82EE52}"/>
              </a:ext>
            </a:extLst>
          </p:cNvPr>
          <p:cNvSpPr/>
          <p:nvPr/>
        </p:nvSpPr>
        <p:spPr>
          <a:xfrm>
            <a:off x="3408520" y="3458657"/>
            <a:ext cx="1263668" cy="32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/>
              <a:t>r</a:t>
            </a:r>
            <a:r>
              <a:rPr lang="en-DE" sz="1050"/>
              <a:t>andbelow_with_getrandbits()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46A489-05A0-FF45-8831-BE87FFB70F3F}"/>
              </a:ext>
            </a:extLst>
          </p:cNvPr>
          <p:cNvSpPr/>
          <p:nvPr/>
        </p:nvSpPr>
        <p:spPr>
          <a:xfrm>
            <a:off x="7048747" y="4066028"/>
            <a:ext cx="1129790" cy="350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/>
              <a:t>exit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B39FE3E0-6E71-8A4F-853A-7DB5D98B615E}"/>
              </a:ext>
            </a:extLst>
          </p:cNvPr>
          <p:cNvSpPr/>
          <p:nvPr/>
        </p:nvSpPr>
        <p:spPr>
          <a:xfrm>
            <a:off x="3371133" y="2929535"/>
            <a:ext cx="1338441" cy="28741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</a:t>
            </a:r>
            <a:r>
              <a:rPr lang="en-DE" sz="1200" dirty="0"/>
              <a:t>etrandbits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DC2DB-D047-714D-BB46-2B9920BC4856}"/>
              </a:ext>
            </a:extLst>
          </p:cNvPr>
          <p:cNvSpPr/>
          <p:nvPr/>
        </p:nvSpPr>
        <p:spPr>
          <a:xfrm>
            <a:off x="3478288" y="4103766"/>
            <a:ext cx="1093712" cy="27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50"/>
              <a:t>Random Number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A887702-1E42-4974-B1A5-D5BADEA1C633}"/>
              </a:ext>
            </a:extLst>
          </p:cNvPr>
          <p:cNvSpPr/>
          <p:nvPr/>
        </p:nvSpPr>
        <p:spPr>
          <a:xfrm>
            <a:off x="3371133" y="1628396"/>
            <a:ext cx="1338441" cy="34484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_</a:t>
            </a:r>
            <a:r>
              <a:rPr lang="en-GB" sz="1300" dirty="0"/>
              <a:t>randbelow</a:t>
            </a:r>
            <a:endParaRPr lang="en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8593D8-31D6-4566-A740-055CF00CC582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4043183" y="410138"/>
            <a:ext cx="0" cy="24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92DD68-202E-4A39-B78B-22554DB5FB1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43183" y="869376"/>
            <a:ext cx="0" cy="15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BBDF1C-043F-4B32-B07F-331FF521B3B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043183" y="1239157"/>
            <a:ext cx="8444" cy="38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5003D-B5E6-4BCE-8C0D-DFA9F670E283}"/>
              </a:ext>
            </a:extLst>
          </p:cNvPr>
          <p:cNvCxnSpPr>
            <a:cxnSpLocks/>
            <a:stCxn id="22" idx="4"/>
            <a:endCxn id="13" idx="0"/>
          </p:cNvCxnSpPr>
          <p:nvPr/>
        </p:nvCxnSpPr>
        <p:spPr>
          <a:xfrm flipH="1">
            <a:off x="4025143" y="1973239"/>
            <a:ext cx="15211" cy="29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71DF5-4832-4443-8848-7FE9CB58A1C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21543" y="2636296"/>
            <a:ext cx="3600" cy="29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A7863C-3D84-45A9-AC1D-B5D411DD5D8B}"/>
              </a:ext>
            </a:extLst>
          </p:cNvPr>
          <p:cNvCxnSpPr>
            <a:cxnSpLocks/>
          </p:cNvCxnSpPr>
          <p:nvPr/>
        </p:nvCxnSpPr>
        <p:spPr>
          <a:xfrm>
            <a:off x="4040298" y="3203951"/>
            <a:ext cx="0" cy="2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474CA8-B8CB-4E94-BD05-78F83835759D}"/>
              </a:ext>
            </a:extLst>
          </p:cNvPr>
          <p:cNvCxnSpPr>
            <a:cxnSpLocks/>
          </p:cNvCxnSpPr>
          <p:nvPr/>
        </p:nvCxnSpPr>
        <p:spPr>
          <a:xfrm>
            <a:off x="4050875" y="3779014"/>
            <a:ext cx="0" cy="32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7E0842-64B8-4940-A669-9BE50409BD00}"/>
              </a:ext>
            </a:extLst>
          </p:cNvPr>
          <p:cNvCxnSpPr>
            <a:stCxn id="3" idx="3"/>
            <a:endCxn id="21" idx="2"/>
          </p:cNvCxnSpPr>
          <p:nvPr/>
        </p:nvCxnSpPr>
        <p:spPr>
          <a:xfrm>
            <a:off x="4572000" y="4241363"/>
            <a:ext cx="247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BDD488DD-F7C7-4188-972C-A0E9A0E0E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133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194360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E4CF65E-82BB-0E4A-A4DC-980DB26FCCD2}"/>
              </a:ext>
            </a:extLst>
          </p:cNvPr>
          <p:cNvSpPr txBox="1">
            <a:spLocks/>
          </p:cNvSpPr>
          <p:nvPr/>
        </p:nvSpPr>
        <p:spPr>
          <a:xfrm>
            <a:off x="314325" y="971965"/>
            <a:ext cx="7333384" cy="12205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  <a:buNone/>
            </a:pPr>
            <a:r>
              <a:rPr lang="en-GB" sz="135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b)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two integer arguments ‘a’ and ‘b’. 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GB" sz="135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randrange</a:t>
            </a: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which in-turn returns a random integer N such that a &lt;= N &lt;= b.</a:t>
            </a:r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8792BEF5-4301-1C49-9A41-791ED9B19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4" y="2349749"/>
            <a:ext cx="6918311" cy="16415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FA9FD4-4C5F-436C-9F0C-16D65D18A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7339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318457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function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B35722-B7A7-2541-9418-4BD6E49D15EE}"/>
              </a:ext>
            </a:extLst>
          </p:cNvPr>
          <p:cNvSpPr txBox="1">
            <a:spLocks/>
          </p:cNvSpPr>
          <p:nvPr/>
        </p:nvSpPr>
        <p:spPr>
          <a:xfrm>
            <a:off x="905307" y="1233141"/>
            <a:ext cx="7333384" cy="1085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  <a:buNone/>
            </a:pPr>
            <a:endParaRPr lang="en-GB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E175AEF-0FA3-E640-BB2E-02D1AF366733}"/>
              </a:ext>
            </a:extLst>
          </p:cNvPr>
          <p:cNvSpPr txBox="1">
            <a:spLocks/>
          </p:cNvSpPr>
          <p:nvPr/>
        </p:nvSpPr>
        <p:spPr>
          <a:xfrm>
            <a:off x="314325" y="971965"/>
            <a:ext cx="7333384" cy="1085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three integer arguments ‘start’, ‘stop’ and ‘step’.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N such that, ‘start’ &lt;= N &lt;= ‘stop’ -1.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‘start’ is optional and is ‘0’ by default, ‘stop’ is mandatory and ‘step’ is optional and is ‘1’ by default.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120084-4075-1C47-8756-425A100D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3" y="2952421"/>
            <a:ext cx="7257238" cy="435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CBCCEA-ABBD-4899-BC94-97B9C4B96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281" y="4962825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54861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function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B35722-B7A7-2541-9418-4BD6E49D15EE}"/>
              </a:ext>
            </a:extLst>
          </p:cNvPr>
          <p:cNvSpPr txBox="1">
            <a:spLocks/>
          </p:cNvSpPr>
          <p:nvPr/>
        </p:nvSpPr>
        <p:spPr>
          <a:xfrm>
            <a:off x="905307" y="1233141"/>
            <a:ext cx="7333384" cy="1085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  <a:buNone/>
            </a:pPr>
            <a:endParaRPr lang="en-GB" sz="13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E175AEF-0FA3-E640-BB2E-02D1AF366733}"/>
              </a:ext>
            </a:extLst>
          </p:cNvPr>
          <p:cNvSpPr txBox="1">
            <a:spLocks/>
          </p:cNvSpPr>
          <p:nvPr/>
        </p:nvSpPr>
        <p:spPr>
          <a:xfrm>
            <a:off x="314325" y="971966"/>
            <a:ext cx="7219084" cy="4883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_randbelow is calling __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__subclass() and generating random number.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endParaRPr lang="en-GB"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23BB34D0-EBF7-3040-A8F5-2E8F05768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78" y="2314149"/>
            <a:ext cx="4352024" cy="488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45FF86-0965-614B-8FF9-277AFFC7B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24" y="3003223"/>
            <a:ext cx="4352024" cy="432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76C732-0AC7-3D44-82A1-395377CD4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23" y="3694197"/>
            <a:ext cx="4276488" cy="43232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A0FD72-F279-47F0-8B0E-B6CA9572D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99523" y="4981500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283376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function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B35722-B7A7-2541-9418-4BD6E49D15EE}"/>
              </a:ext>
            </a:extLst>
          </p:cNvPr>
          <p:cNvSpPr txBox="1">
            <a:spLocks/>
          </p:cNvSpPr>
          <p:nvPr/>
        </p:nvSpPr>
        <p:spPr>
          <a:xfrm>
            <a:off x="235722" y="790286"/>
            <a:ext cx="7333384" cy="1085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__subclass() is using 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mro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and .__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function to locate ‘_randbelow’ within the class and assigns it to _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randbelow_with_getrandbits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75D5CF-E6B6-994D-B807-FDB2B204AF7E}"/>
              </a:ext>
            </a:extLst>
          </p:cNvPr>
          <p:cNvGrpSpPr/>
          <p:nvPr/>
        </p:nvGrpSpPr>
        <p:grpSpPr>
          <a:xfrm>
            <a:off x="1574894" y="1986392"/>
            <a:ext cx="6006958" cy="2662323"/>
            <a:chOff x="1574894" y="1986392"/>
            <a:chExt cx="6006958" cy="2662323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DE7D149A-787E-0549-88B5-F83922741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894" y="1986392"/>
              <a:ext cx="5994212" cy="266232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CA42DB-003E-004A-9F09-512393CDC0D3}"/>
                </a:ext>
              </a:extLst>
            </p:cNvPr>
            <p:cNvSpPr/>
            <p:nvPr/>
          </p:nvSpPr>
          <p:spPr>
            <a:xfrm>
              <a:off x="1587640" y="3014505"/>
              <a:ext cx="5994212" cy="78377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86A315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DB5023-60C5-4AA3-BDB3-3C67DCD8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0501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208238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4650" y="191308"/>
            <a:ext cx="6545262" cy="488308"/>
          </a:xfrm>
        </p:spPr>
        <p:txBody>
          <a:bodyPr/>
          <a:lstStyle/>
          <a:p>
            <a:r>
              <a:rPr lang="en-US"/>
              <a:t>The function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B35722-B7A7-2541-9418-4BD6E49D15EE}"/>
              </a:ext>
            </a:extLst>
          </p:cNvPr>
          <p:cNvSpPr txBox="1">
            <a:spLocks/>
          </p:cNvSpPr>
          <p:nvPr/>
        </p:nvSpPr>
        <p:spPr>
          <a:xfrm>
            <a:off x="235722" y="790287"/>
            <a:ext cx="7333384" cy="9782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Frutiger 45 light" pitchFamily="34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randbelow_with_getrandbits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argument ‘n’ to calculate the bit length of ‘n’.</a:t>
            </a:r>
          </a:p>
          <a:p>
            <a:pPr fontAlgn="base">
              <a:lnSpc>
                <a:spcPct val="95000"/>
              </a:lnSpc>
              <a:spcBef>
                <a:spcPts val="300"/>
              </a:spcBef>
              <a:spcAft>
                <a:spcPts val="600"/>
              </a:spcAft>
              <a:buClr>
                <a:srgbClr val="7C878E"/>
              </a:buClr>
            </a:pP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GB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getrandbits</a:t>
            </a:r>
            <a:r>
              <a:rPr lang="en-GB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takes in this bit length as argument and returns an integer which is less than ‘n’ as shown.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E1B5FF4-1174-4F4E-9709-E2C2B5B76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56" y="1768511"/>
            <a:ext cx="6183288" cy="280227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A3FB5-ECD1-4104-80C5-FA735C765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441" y="4952192"/>
            <a:ext cx="1872000" cy="162000"/>
          </a:xfrm>
        </p:spPr>
        <p:txBody>
          <a:bodyPr/>
          <a:lstStyle/>
          <a:p>
            <a:r>
              <a:rPr lang="en-US" kern="1000" dirty="0"/>
              <a:t>         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343104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RH Holding">
  <a:themeElements>
    <a:clrScheme name="SRH Holding">
      <a:dk1>
        <a:sysClr val="windowText" lastClr="000000"/>
      </a:dk1>
      <a:lt1>
        <a:sysClr val="window" lastClr="FFFFFF"/>
      </a:lt1>
      <a:dk2>
        <a:srgbClr val="0C3A78"/>
      </a:dk2>
      <a:lt2>
        <a:srgbClr val="F08300"/>
      </a:lt2>
      <a:accent1>
        <a:srgbClr val="909C09"/>
      </a:accent1>
      <a:accent2>
        <a:srgbClr val="717F80"/>
      </a:accent2>
      <a:accent3>
        <a:srgbClr val="860830"/>
      </a:accent3>
      <a:accent4>
        <a:srgbClr val="2E63AC"/>
      </a:accent4>
      <a:accent5>
        <a:srgbClr val="FEC958"/>
      </a:accent5>
      <a:accent6>
        <a:srgbClr val="EDAB33"/>
      </a:accent6>
      <a:hlink>
        <a:srgbClr val="0000FF"/>
      </a:hlink>
      <a:folHlink>
        <a:srgbClr val="800080"/>
      </a:folHlink>
    </a:clrScheme>
    <a:fontScheme name="SRH Bildung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AF7508B300B848B08399C1B7BA468D" ma:contentTypeVersion="0" ma:contentTypeDescription="Create a new document." ma:contentTypeScope="" ma:versionID="c6c4bcbee1c559749b055b1184c464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5A06F-2783-464F-8C09-0DF9B33820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5077F4-BB84-4C15-BD21-14DCE95604AD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CA1FFA-F98E-4289-9462-1E2E05992F2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On-screen Show (16:9)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Frutiger 45 Light</vt:lpstr>
      <vt:lpstr>Frutiger 45 Light</vt:lpstr>
      <vt:lpstr>Frutiger LT Std 45 Light</vt:lpstr>
      <vt:lpstr>Frutiger LT Std 47 Light Cn</vt:lpstr>
      <vt:lpstr>Frutiger LT Std 57 Cn</vt:lpstr>
      <vt:lpstr>Segoe UI</vt:lpstr>
      <vt:lpstr>Wingdings</vt:lpstr>
      <vt:lpstr>SRH Holding</vt:lpstr>
      <vt:lpstr>BIG DATA PROGRAMMING 2020  FINAL exam</vt:lpstr>
      <vt:lpstr>the Library</vt:lpstr>
      <vt:lpstr>The function</vt:lpstr>
      <vt:lpstr>The Flow</vt:lpstr>
      <vt:lpstr>The function</vt:lpstr>
      <vt:lpstr>The function</vt:lpstr>
      <vt:lpstr>The function</vt:lpstr>
      <vt:lpstr>The function</vt:lpstr>
      <vt:lpstr>The function</vt:lpstr>
      <vt:lpstr>Example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SRH Kliniken PPT Master</dc:title>
  <dc:creator>SRH Holding</dc:creator>
  <cp:lastModifiedBy>Khatnani, Bina (SRH Hochschule Heidelberg Student)</cp:lastModifiedBy>
  <cp:revision>5</cp:revision>
  <dcterms:created xsi:type="dcterms:W3CDTF">2011-07-17T14:24:41Z</dcterms:created>
  <dcterms:modified xsi:type="dcterms:W3CDTF">2021-03-15T21:37:19Z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0x01010063AF7508B300B848B08399C1B7BA468D</vt:lpwstr>
  </property>
</Properties>
</file>