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75" r:id="rId1"/>
  </p:sldMasterIdLst>
  <p:sldIdLst>
    <p:sldId id="256" r:id="rId2"/>
    <p:sldId id="271" r:id="rId3"/>
    <p:sldId id="259" r:id="rId4"/>
    <p:sldId id="258" r:id="rId5"/>
    <p:sldId id="275" r:id="rId6"/>
    <p:sldId id="274" r:id="rId7"/>
    <p:sldId id="268" r:id="rId8"/>
    <p:sldId id="266" r:id="rId9"/>
    <p:sldId id="267" r:id="rId10"/>
    <p:sldId id="269" r:id="rId11"/>
    <p:sldId id="270" r:id="rId12"/>
    <p:sldId id="257" r:id="rId13"/>
    <p:sldId id="260" r:id="rId14"/>
    <p:sldId id="26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1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983A-5D1C-44AA-85F5-42AC5D4778E8}" v="17" dt="2021-12-03T17:10:59.076"/>
    <p1510:client id="{1A074411-BC35-4FC7-A023-3A411113F3C7}" v="32" dt="2021-12-03T18:25:14.889"/>
    <p1510:client id="{223231EF-B71A-4EEE-8265-EFF514D00187}" v="54" dt="2021-12-03T15:00:16.366"/>
    <p1510:client id="{565BBB59-25C6-4730-9CA7-D8053B0DFAF6}" v="2672" dt="2021-12-04T16:24:01.232"/>
    <p1510:client id="{6CCEB6AA-4D6D-4D08-A5E2-1D8E6EA11949}" v="40" dt="2021-12-04T16:34:11.181"/>
    <p1510:client id="{6F142F5A-BB58-43F7-BBCC-FC58842076C0}" v="104" dt="2021-12-03T18:12:48.246"/>
    <p1510:client id="{7030274F-8873-4E51-8CB5-10B3B02AE78C}" v="43" dt="2021-12-03T16:15:45.992"/>
    <p1510:client id="{9067B235-688D-4A58-931C-CDDEFCE74C64}" v="8" dt="2021-12-04T12:14:08.930"/>
    <p1510:client id="{906E6E5D-7616-4595-BB49-8F2C8C3AE3F2}" v="94" dt="2021-12-03T16:56:55.743"/>
    <p1510:client id="{9412E6A3-65F4-4F64-BEAD-B4F14316A84D}" v="831" dt="2021-12-04T11:57:36.616"/>
    <p1510:client id="{D033B301-0538-4E62-88AD-CA7D72DD438B}" v="44" dt="2021-12-03T18:35:07.393"/>
    <p1510:client id="{E7F5C84D-21C3-493B-A079-D6D03A99F3E3}" v="41" dt="2021-12-03T17:06:15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3" autoAdjust="0"/>
    <p:restoredTop sz="94660"/>
  </p:normalViewPr>
  <p:slideViewPr>
    <p:cSldViewPr snapToGrid="0">
      <p:cViewPr>
        <p:scale>
          <a:sx n="80" d="100"/>
          <a:sy n="80" d="100"/>
        </p:scale>
        <p:origin x="-264" y="-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145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25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587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66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629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93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09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230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466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pPr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632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352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4" r:id="rId1"/>
    <p:sldLayoutId id="2147484765" r:id="rId2"/>
    <p:sldLayoutId id="2147484766" r:id="rId3"/>
    <p:sldLayoutId id="2147484767" r:id="rId4"/>
    <p:sldLayoutId id="2147484768" r:id="rId5"/>
    <p:sldLayoutId id="2147484769" r:id="rId6"/>
    <p:sldLayoutId id="2147484770" r:id="rId7"/>
    <p:sldLayoutId id="2147484771" r:id="rId8"/>
    <p:sldLayoutId id="2147484772" r:id="rId9"/>
    <p:sldLayoutId id="2147484773" r:id="rId10"/>
    <p:sldLayoutId id="214748477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echnofaq.org/posts/2017/05/expense-management-areas-where-automation-mobile-access-are-helpfu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drive.google.com/drive/u/1/folders/1UV-z2kKJg2l28i3VQTiQlAgCLpjC4Zw6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1/folders/1UV-z2kKJg2l28i3VQTiQlAgCLpjC4Zw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xmlns="" id="{297F7562-DBE2-4729-835D-1486BBB437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DCE0245F-7D4D-413E-940B-1D9D9A1711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19B97BE4-8A98-49F3-8669-EAAF6D4331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AA090277-9074-44AA-8A49-453BF2C45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1F9129-725C-44C1-889B-A3F6DEA76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900" b="0" dirty="0">
                <a:solidFill>
                  <a:schemeClr val="bg2"/>
                </a:solidFill>
                <a:latin typeface="Century"/>
                <a:ea typeface="+mj-lt"/>
                <a:cs typeface="+mj-lt"/>
              </a:rPr>
              <a:t>Hostel </a:t>
            </a:r>
            <a:r>
              <a:rPr lang="en-US" sz="4900" b="0" dirty="0">
                <a:latin typeface="Century"/>
                <a:ea typeface="+mj-lt"/>
                <a:cs typeface="+mj-lt"/>
              </a:rPr>
              <a:t/>
            </a:r>
            <a:br>
              <a:rPr lang="en-US" sz="4900" b="0" dirty="0">
                <a:latin typeface="Century"/>
                <a:ea typeface="+mj-lt"/>
                <a:cs typeface="+mj-lt"/>
              </a:rPr>
            </a:br>
            <a:r>
              <a:rPr lang="en-US" sz="4900" b="0" dirty="0">
                <a:solidFill>
                  <a:schemeClr val="bg2"/>
                </a:solidFill>
                <a:latin typeface="Century"/>
                <a:ea typeface="+mj-lt"/>
                <a:cs typeface="+mj-lt"/>
              </a:rPr>
              <a:t>Management </a:t>
            </a:r>
            <a:r>
              <a:rPr lang="en-US" sz="4900" b="0" dirty="0">
                <a:latin typeface="Century"/>
                <a:ea typeface="+mj-lt"/>
                <a:cs typeface="+mj-lt"/>
              </a:rPr>
              <a:t/>
            </a:r>
            <a:br>
              <a:rPr lang="en-US" sz="4900" b="0" dirty="0">
                <a:latin typeface="Century"/>
                <a:ea typeface="+mj-lt"/>
                <a:cs typeface="+mj-lt"/>
              </a:rPr>
            </a:br>
            <a:r>
              <a:rPr lang="en-US" sz="4900" b="0" dirty="0">
                <a:solidFill>
                  <a:schemeClr val="bg2"/>
                </a:solidFill>
                <a:latin typeface="Century"/>
                <a:ea typeface="+mj-lt"/>
                <a:cs typeface="+mj-lt"/>
              </a:rPr>
              <a:t>System</a:t>
            </a:r>
            <a:r>
              <a:rPr lang="en-US" b="0" dirty="0">
                <a:latin typeface="Century"/>
                <a:ea typeface="+mj-lt"/>
                <a:cs typeface="+mj-lt"/>
              </a:rPr>
              <a:t/>
            </a:r>
            <a:br>
              <a:rPr lang="en-US" b="0" dirty="0">
                <a:latin typeface="Century"/>
                <a:ea typeface="+mj-lt"/>
                <a:cs typeface="+mj-lt"/>
              </a:rPr>
            </a:br>
            <a:r>
              <a:rPr lang="en-US" b="0" dirty="0">
                <a:solidFill>
                  <a:schemeClr val="bg2"/>
                </a:solidFill>
                <a:latin typeface="Century"/>
                <a:ea typeface="+mj-lt"/>
                <a:cs typeface="+mj-lt"/>
              </a:rPr>
              <a:t/>
            </a:r>
            <a:br>
              <a:rPr lang="en-US" b="0" dirty="0">
                <a:solidFill>
                  <a:schemeClr val="bg2"/>
                </a:solidFill>
                <a:latin typeface="Century"/>
                <a:ea typeface="+mj-lt"/>
                <a:cs typeface="+mj-lt"/>
              </a:rPr>
            </a:br>
            <a:r>
              <a:rPr lang="en-US" sz="2700" dirty="0">
                <a:solidFill>
                  <a:schemeClr val="bg2"/>
                </a:solidFill>
                <a:latin typeface="Garamond"/>
                <a:ea typeface="+mj-lt"/>
                <a:cs typeface="+mj-lt"/>
              </a:rPr>
              <a:t>MC212 - DBMS</a:t>
            </a:r>
            <a:endParaRPr lang="en-US" sz="2700" b="0">
              <a:solidFill>
                <a:schemeClr val="bg2"/>
              </a:solidFill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1CCD03-10FC-4717-8675-0B3AF191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801" y="4324405"/>
            <a:ext cx="3776415" cy="2054306"/>
          </a:xfrm>
        </p:spPr>
        <p:txBody>
          <a:bodyPr anchor="t"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tx2">
                    <a:alpha val="80000"/>
                  </a:schemeClr>
                </a:solidFill>
                <a:latin typeface="Garamond"/>
                <a:ea typeface="+mn-lt"/>
                <a:cs typeface="+mn-lt"/>
              </a:rPr>
              <a:t>               </a:t>
            </a:r>
            <a:r>
              <a:rPr lang="en-US" sz="2200" b="1" dirty="0">
                <a:solidFill>
                  <a:srgbClr val="002060"/>
                </a:solidFill>
                <a:latin typeface="Garamond"/>
                <a:ea typeface="+mn-lt"/>
                <a:cs typeface="+mn-lt"/>
              </a:rPr>
              <a:t>Group 15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002060"/>
                </a:solidFill>
                <a:latin typeface="Garamond"/>
                <a:ea typeface="+mn-lt"/>
                <a:cs typeface="+mn-lt"/>
              </a:rPr>
              <a:t>Patel Binal R(202003035)</a:t>
            </a:r>
          </a:p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200" b="1" dirty="0" err="1">
                <a:solidFill>
                  <a:srgbClr val="002060"/>
                </a:solidFill>
                <a:latin typeface="Garamond"/>
                <a:ea typeface="+mn-lt"/>
                <a:cs typeface="+mn-lt"/>
              </a:rPr>
              <a:t>Ratiya</a:t>
            </a:r>
            <a:r>
              <a:rPr lang="en-US" sz="2200" b="1" dirty="0">
                <a:solidFill>
                  <a:srgbClr val="002060"/>
                </a:solidFill>
                <a:latin typeface="Garamond"/>
                <a:ea typeface="+mn-lt"/>
                <a:cs typeface="+mn-lt"/>
              </a:rPr>
              <a:t> Pratap N(202003036)</a:t>
            </a:r>
          </a:p>
        </p:txBody>
      </p:sp>
      <p:pic>
        <p:nvPicPr>
          <p:cNvPr id="4" name="Picture 55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FA9C899-6665-47C5-A408-D3EF5BBD7B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rcRect l="25786" r="22665" b="-1"/>
          <a:stretch/>
        </p:blipFill>
        <p:spPr>
          <a:xfrm>
            <a:off x="734590" y="567942"/>
            <a:ext cx="6139493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47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5CF601-E68C-451B-B6ED-5891337D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121345"/>
            <a:ext cx="13549221" cy="1325563"/>
          </a:xfrm>
        </p:spPr>
        <p:txBody>
          <a:bodyPr>
            <a:normAutofit/>
          </a:bodyPr>
          <a:lstStyle/>
          <a:p>
            <a:r>
              <a:rPr lang="en-US" sz="2800" b="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"</a:t>
            </a:r>
            <a:r>
              <a:rPr lang="en-US" sz="280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Name of visitors who came to visit student having ID 202001001 in </a:t>
            </a:r>
            <a:r>
              <a:rPr lang="en-US" sz="2800" dirty="0" err="1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Fabruary</a:t>
            </a:r>
            <a:r>
              <a:rPr lang="en-US" sz="280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(03) 2019"</a:t>
            </a:r>
            <a:endParaRPr lang="en-US" sz="2800" dirty="0">
              <a:solidFill>
                <a:srgbClr val="B8D1CD"/>
              </a:solidFill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5C9159-7BD3-4F7E-94B5-F45F273DB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08" y="1710606"/>
            <a:ext cx="11248845" cy="180654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sz="3300" dirty="0">
                <a:latin typeface="Arial"/>
                <a:cs typeface="Arial"/>
              </a:rPr>
              <a:t>DML Query:</a:t>
            </a:r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select </a:t>
            </a:r>
            <a:r>
              <a:rPr lang="en-US" sz="4000" dirty="0" err="1">
                <a:ea typeface="+mn-lt"/>
                <a:cs typeface="+mn-lt"/>
              </a:rPr>
              <a:t>v.visitor_name</a:t>
            </a:r>
            <a:r>
              <a:rPr lang="en-US" sz="4000" dirty="0">
                <a:ea typeface="+mn-lt"/>
                <a:cs typeface="+mn-lt"/>
              </a:rPr>
              <a:t>, </a:t>
            </a:r>
            <a:r>
              <a:rPr lang="en-US" sz="4000" dirty="0" err="1">
                <a:ea typeface="+mn-lt"/>
                <a:cs typeface="+mn-lt"/>
              </a:rPr>
              <a:t>vs.student_ID</a:t>
            </a:r>
            <a:r>
              <a:rPr lang="en-US" sz="4000" dirty="0">
                <a:ea typeface="+mn-lt"/>
                <a:cs typeface="+mn-lt"/>
              </a:rPr>
              <a:t>, </a:t>
            </a:r>
            <a:r>
              <a:rPr lang="en-US" sz="4000" dirty="0" err="1">
                <a:ea typeface="+mn-lt"/>
                <a:cs typeface="+mn-lt"/>
              </a:rPr>
              <a:t>vs.Date_time</a:t>
            </a:r>
            <a:r>
              <a:rPr lang="en-US" sz="4000" dirty="0">
                <a:ea typeface="+mn-lt"/>
                <a:cs typeface="+mn-lt"/>
              </a:rPr>
              <a:t>, </a:t>
            </a:r>
            <a:r>
              <a:rPr lang="en-US" sz="4000" dirty="0" err="1">
                <a:ea typeface="+mn-lt"/>
                <a:cs typeface="+mn-lt"/>
              </a:rPr>
              <a:t>vs.relation</a:t>
            </a:r>
            <a:r>
              <a:rPr lang="en-US" sz="4000" dirty="0">
                <a:ea typeface="+mn-lt"/>
                <a:cs typeface="+mn-lt"/>
              </a:rPr>
              <a:t> from visitors as v join</a:t>
            </a:r>
            <a:endParaRPr lang="en-US" sz="4000"/>
          </a:p>
          <a:p>
            <a:pPr marL="0" indent="0">
              <a:buNone/>
            </a:pPr>
            <a:r>
              <a:rPr lang="en-US" sz="4000" dirty="0" err="1">
                <a:ea typeface="+mn-lt"/>
                <a:cs typeface="+mn-lt"/>
              </a:rPr>
              <a:t>student_visitors</a:t>
            </a:r>
            <a:r>
              <a:rPr lang="en-US" sz="4000" dirty="0">
                <a:ea typeface="+mn-lt"/>
                <a:cs typeface="+mn-lt"/>
              </a:rPr>
              <a:t> as vs on </a:t>
            </a:r>
            <a:r>
              <a:rPr lang="en-US" sz="4000" dirty="0" err="1">
                <a:ea typeface="+mn-lt"/>
                <a:cs typeface="+mn-lt"/>
              </a:rPr>
              <a:t>v.visitor_ID</a:t>
            </a:r>
            <a:r>
              <a:rPr lang="en-US" sz="4000" dirty="0">
                <a:ea typeface="+mn-lt"/>
                <a:cs typeface="+mn-lt"/>
              </a:rPr>
              <a:t> = vs. </a:t>
            </a:r>
            <a:r>
              <a:rPr lang="en-US" sz="4000" dirty="0" err="1">
                <a:ea typeface="+mn-lt"/>
                <a:cs typeface="+mn-lt"/>
              </a:rPr>
              <a:t>visitor_ID</a:t>
            </a:r>
            <a:r>
              <a:rPr lang="en-US" sz="4000" dirty="0">
                <a:ea typeface="+mn-lt"/>
                <a:cs typeface="+mn-lt"/>
              </a:rPr>
              <a:t> and (extract(month from </a:t>
            </a:r>
            <a:r>
              <a:rPr lang="en-US" sz="4000" dirty="0" err="1">
                <a:ea typeface="+mn-lt"/>
                <a:cs typeface="+mn-lt"/>
              </a:rPr>
              <a:t>Date_time</a:t>
            </a:r>
            <a:r>
              <a:rPr lang="en-US" sz="4000" dirty="0">
                <a:ea typeface="+mn-lt"/>
                <a:cs typeface="+mn-lt"/>
              </a:rPr>
              <a:t>)) = 3 and</a:t>
            </a:r>
            <a:endParaRPr lang="en-US" sz="4000"/>
          </a:p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(extract(year from </a:t>
            </a:r>
            <a:r>
              <a:rPr lang="en-US" sz="4000" dirty="0" err="1">
                <a:ea typeface="+mn-lt"/>
                <a:cs typeface="+mn-lt"/>
              </a:rPr>
              <a:t>Date_time</a:t>
            </a:r>
            <a:r>
              <a:rPr lang="en-US" sz="4000" dirty="0">
                <a:ea typeface="+mn-lt"/>
                <a:cs typeface="+mn-lt"/>
              </a:rPr>
              <a:t>)) = 2019 and </a:t>
            </a:r>
            <a:r>
              <a:rPr lang="en-US" sz="4000" dirty="0" err="1">
                <a:ea typeface="+mn-lt"/>
                <a:cs typeface="+mn-lt"/>
              </a:rPr>
              <a:t>vs.student_ID</a:t>
            </a:r>
            <a:r>
              <a:rPr lang="en-US" sz="4000" dirty="0">
                <a:ea typeface="+mn-lt"/>
                <a:cs typeface="+mn-lt"/>
              </a:rPr>
              <a:t> = 202001001;</a:t>
            </a:r>
            <a:endParaRPr lang="en-US" sz="4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3FFDFA-7B00-432C-A0ED-8AD91335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407" y="3680303"/>
            <a:ext cx="11248845" cy="2079716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370A408E-1979-4EED-8F0D-E34AB179B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736" r="9448" b="36981"/>
          <a:stretch/>
        </p:blipFill>
        <p:spPr>
          <a:xfrm>
            <a:off x="828136" y="4259182"/>
            <a:ext cx="6707720" cy="1827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77373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22DE3C-566E-4C30-A184-53DE2075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56" y="135722"/>
            <a:ext cx="12068354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"</a:t>
            </a:r>
            <a:r>
              <a:rPr lang="en-US" sz="280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Count total vacant rooms of each building with capacity more than 3 and with type non-AC"</a:t>
            </a:r>
            <a:endParaRPr lang="en-US" sz="2800">
              <a:solidFill>
                <a:srgbClr val="B8D1CD"/>
              </a:solidFill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5FE38C-5DDC-4E9F-A61E-06B70DCC0B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100" dirty="0" err="1">
                <a:latin typeface="Arial"/>
                <a:cs typeface="Arial"/>
              </a:rPr>
              <a:t>DMLQuery</a:t>
            </a:r>
            <a:r>
              <a:rPr lang="en-US" sz="3100" dirty="0">
                <a:latin typeface="Arial"/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</a:t>
            </a:r>
            <a:r>
              <a:rPr lang="en-US" dirty="0" err="1">
                <a:ea typeface="+mn-lt"/>
                <a:cs typeface="+mn-lt"/>
              </a:rPr>
              <a:t>r.Building_no</a:t>
            </a:r>
            <a:r>
              <a:rPr lang="en-US" dirty="0">
                <a:ea typeface="+mn-lt"/>
                <a:cs typeface="+mn-lt"/>
              </a:rPr>
              <a:t>, count(</a:t>
            </a:r>
            <a:r>
              <a:rPr lang="en-US" dirty="0" err="1">
                <a:ea typeface="+mn-lt"/>
                <a:cs typeface="+mn-lt"/>
              </a:rPr>
              <a:t>room_join.Room_ID</a:t>
            </a:r>
            <a:r>
              <a:rPr lang="en-US" dirty="0">
                <a:ea typeface="+mn-lt"/>
                <a:cs typeface="+mn-lt"/>
              </a:rPr>
              <a:t>) as </a:t>
            </a:r>
            <a:r>
              <a:rPr lang="en-US" dirty="0" err="1">
                <a:ea typeface="+mn-lt"/>
                <a:cs typeface="+mn-lt"/>
              </a:rPr>
              <a:t>total_vacant_rooms</a:t>
            </a:r>
            <a:r>
              <a:rPr lang="en-US" dirty="0">
                <a:ea typeface="+mn-lt"/>
                <a:cs typeface="+mn-lt"/>
              </a:rPr>
              <a:t> from room as r join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(select * from room as r where </a:t>
            </a:r>
            <a:r>
              <a:rPr lang="en-US" dirty="0" err="1">
                <a:ea typeface="+mn-lt"/>
                <a:cs typeface="+mn-lt"/>
              </a:rPr>
              <a:t>r.capacity</a:t>
            </a:r>
            <a:r>
              <a:rPr lang="en-US" dirty="0">
                <a:ea typeface="+mn-lt"/>
                <a:cs typeface="+mn-lt"/>
              </a:rPr>
              <a:t>&gt;3 and </a:t>
            </a:r>
            <a:r>
              <a:rPr lang="en-US" dirty="0" err="1">
                <a:ea typeface="+mn-lt"/>
                <a:cs typeface="+mn-lt"/>
              </a:rPr>
              <a:t>r.type</a:t>
            </a:r>
            <a:r>
              <a:rPr lang="en-US" dirty="0">
                <a:ea typeface="+mn-lt"/>
                <a:cs typeface="+mn-lt"/>
              </a:rPr>
              <a:t>='non AC' and </a:t>
            </a:r>
            <a:r>
              <a:rPr lang="en-US" dirty="0" err="1">
                <a:ea typeface="+mn-lt"/>
                <a:cs typeface="+mn-lt"/>
              </a:rPr>
              <a:t>r.status_room</a:t>
            </a:r>
            <a:r>
              <a:rPr lang="en-US" dirty="0">
                <a:ea typeface="+mn-lt"/>
                <a:cs typeface="+mn-lt"/>
              </a:rPr>
              <a:t> = 'vacant') as </a:t>
            </a:r>
            <a:r>
              <a:rPr lang="en-US" dirty="0" err="1">
                <a:ea typeface="+mn-lt"/>
                <a:cs typeface="+mn-lt"/>
              </a:rPr>
              <a:t>room_join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 </a:t>
            </a:r>
            <a:r>
              <a:rPr lang="en-US" dirty="0" err="1">
                <a:ea typeface="+mn-lt"/>
                <a:cs typeface="+mn-lt"/>
              </a:rPr>
              <a:t>r.Room_ID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room_join.Room_ID</a:t>
            </a:r>
            <a:r>
              <a:rPr lang="en-US" dirty="0">
                <a:ea typeface="+mn-lt"/>
                <a:cs typeface="+mn-lt"/>
              </a:rPr>
              <a:t> group by </a:t>
            </a:r>
            <a:r>
              <a:rPr lang="en-US" dirty="0" err="1">
                <a:ea typeface="+mn-lt"/>
                <a:cs typeface="+mn-lt"/>
              </a:rPr>
              <a:t>r.Building_no</a:t>
            </a:r>
            <a:r>
              <a:rPr lang="en-US" dirty="0">
                <a:ea typeface="+mn-lt"/>
                <a:cs typeface="+mn-lt"/>
              </a:rPr>
              <a:t> order by </a:t>
            </a:r>
            <a:r>
              <a:rPr lang="en-US" dirty="0" err="1">
                <a:ea typeface="+mn-lt"/>
                <a:cs typeface="+mn-lt"/>
              </a:rPr>
              <a:t>r.Building_no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DBB3DA-DF3F-46F2-B60C-19B044C758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5A6C7140-8D0E-4945-96E7-24D58E50B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79" t="59929" r="26923" b="6028"/>
          <a:stretch/>
        </p:blipFill>
        <p:spPr>
          <a:xfrm>
            <a:off x="6464060" y="2479307"/>
            <a:ext cx="5504790" cy="22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2143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0FA72-088A-4659-8F67-B182CAB6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" y="-68287"/>
            <a:ext cx="12047035" cy="785917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     </a:t>
            </a:r>
            <a:r>
              <a:rPr lang="en-US" sz="3100" dirty="0">
                <a:latin typeface="Century"/>
                <a:ea typeface="+mj-lt"/>
                <a:cs typeface="+mj-lt"/>
              </a:rPr>
              <a:t/>
            </a:r>
            <a:br>
              <a:rPr lang="en-US" sz="3100" dirty="0">
                <a:latin typeface="Century"/>
                <a:ea typeface="+mj-lt"/>
                <a:cs typeface="+mj-lt"/>
              </a:rPr>
            </a:br>
            <a:r>
              <a:rPr lang="en-US" sz="3100" b="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"Retrieve the contact and residence details of students who have joined drama club"</a:t>
            </a:r>
            <a:endParaRPr lang="en-US">
              <a:solidFill>
                <a:srgbClr val="B8D1CD"/>
              </a:solidFill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B55C10-CE8F-4F21-85D5-1FFBF85D5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36" y="1012807"/>
            <a:ext cx="7538494" cy="584236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3100" b="1" dirty="0">
                <a:latin typeface="Times"/>
                <a:ea typeface="+mn-lt"/>
                <a:cs typeface="+mn-lt"/>
              </a:rPr>
              <a:t>Function definition:</a:t>
            </a:r>
            <a:endParaRPr lang="en-US" sz="3100" b="1" dirty="0">
              <a:solidFill>
                <a:srgbClr val="F2ECEA"/>
              </a:solidFill>
              <a:latin typeface="Times"/>
              <a:ea typeface="+mn-lt"/>
              <a:cs typeface="+mn-lt"/>
            </a:endParaRP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create or replace function </a:t>
            </a:r>
            <a:r>
              <a:rPr lang="en-US" sz="3200" dirty="0" err="1">
                <a:ea typeface="+mn-lt"/>
                <a:cs typeface="+mn-lt"/>
              </a:rPr>
              <a:t>findStudentDrama</a:t>
            </a:r>
            <a:r>
              <a:rPr lang="en-US" sz="3200" dirty="0">
                <a:ea typeface="+mn-lt"/>
                <a:cs typeface="+mn-lt"/>
              </a:rPr>
              <a:t>() returns integer as $BODY$</a:t>
            </a: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DECLARE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c CURSOR IS select </a:t>
            </a:r>
            <a:r>
              <a:rPr lang="en-US" sz="3200" dirty="0" err="1">
                <a:ea typeface="+mn-lt"/>
                <a:cs typeface="+mn-lt"/>
              </a:rPr>
              <a:t>s.first_name</a:t>
            </a:r>
            <a:r>
              <a:rPr lang="en-US" sz="3200" dirty="0">
                <a:ea typeface="+mn-lt"/>
                <a:cs typeface="+mn-lt"/>
              </a:rPr>
              <a:t> as </a:t>
            </a:r>
            <a:r>
              <a:rPr lang="en-US" sz="3200" dirty="0" err="1">
                <a:ea typeface="+mn-lt"/>
                <a:cs typeface="+mn-lt"/>
              </a:rPr>
              <a:t>fname</a:t>
            </a:r>
            <a:r>
              <a:rPr lang="en-US" sz="3200" dirty="0">
                <a:ea typeface="+mn-lt"/>
                <a:cs typeface="+mn-lt"/>
              </a:rPr>
              <a:t>, r2.address_stu as address, r2.contact_stu as contact, r2.club_name as club from student as s natural join   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  ( select * from </a:t>
            </a:r>
            <a:r>
              <a:rPr lang="en-US" sz="3200" dirty="0" err="1">
                <a:ea typeface="+mn-lt"/>
                <a:cs typeface="+mn-lt"/>
              </a:rPr>
              <a:t>student_address</a:t>
            </a:r>
            <a:r>
              <a:rPr lang="en-US" sz="3200" dirty="0">
                <a:ea typeface="+mn-lt"/>
                <a:cs typeface="+mn-lt"/>
              </a:rPr>
              <a:t> as </a:t>
            </a:r>
            <a:r>
              <a:rPr lang="en-US" sz="3200" dirty="0" err="1">
                <a:ea typeface="+mn-lt"/>
                <a:cs typeface="+mn-lt"/>
              </a:rPr>
              <a:t>sa</a:t>
            </a:r>
            <a:r>
              <a:rPr lang="en-US" sz="3200" dirty="0">
                <a:ea typeface="+mn-lt"/>
                <a:cs typeface="+mn-lt"/>
              </a:rPr>
              <a:t> natural join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  ( select * from </a:t>
            </a:r>
            <a:r>
              <a:rPr lang="en-US" sz="3200" dirty="0" err="1">
                <a:ea typeface="+mn-lt"/>
                <a:cs typeface="+mn-lt"/>
              </a:rPr>
              <a:t>student_contact</a:t>
            </a:r>
            <a:r>
              <a:rPr lang="en-US" sz="3200" dirty="0">
                <a:ea typeface="+mn-lt"/>
                <a:cs typeface="+mn-lt"/>
              </a:rPr>
              <a:t> as sc natural join </a:t>
            </a:r>
            <a:r>
              <a:rPr lang="en-US" sz="3200" dirty="0" err="1">
                <a:ea typeface="+mn-lt"/>
                <a:cs typeface="+mn-lt"/>
              </a:rPr>
              <a:t>student_club</a:t>
            </a:r>
            <a:r>
              <a:rPr lang="en-US" sz="3200" dirty="0">
                <a:ea typeface="+mn-lt"/>
                <a:cs typeface="+mn-lt"/>
              </a:rPr>
              <a:t> as c) as r1 ) as r2 where r2.club_name = 'drama' 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    </a:t>
            </a:r>
            <a:r>
              <a:rPr lang="en-US" sz="3200" dirty="0" err="1">
                <a:ea typeface="+mn-lt"/>
                <a:cs typeface="+mn-lt"/>
              </a:rPr>
              <a:t>fname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student.first_name%type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    address </a:t>
            </a:r>
            <a:r>
              <a:rPr lang="en-US" sz="3200" dirty="0" err="1">
                <a:ea typeface="+mn-lt"/>
                <a:cs typeface="+mn-lt"/>
              </a:rPr>
              <a:t>student_address.address_stu%type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    contact </a:t>
            </a:r>
            <a:r>
              <a:rPr lang="en-US" sz="3200" dirty="0" err="1">
                <a:ea typeface="+mn-lt"/>
                <a:cs typeface="+mn-lt"/>
              </a:rPr>
              <a:t>student_contact.contact_stu%type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    club </a:t>
            </a:r>
            <a:r>
              <a:rPr lang="en-US" sz="3200" dirty="0" err="1">
                <a:ea typeface="+mn-lt"/>
                <a:cs typeface="+mn-lt"/>
              </a:rPr>
              <a:t>student_club.club_name%type</a:t>
            </a:r>
            <a:r>
              <a:rPr lang="en-US" sz="3200" dirty="0">
                <a:ea typeface="+mn-lt"/>
                <a:cs typeface="+mn-lt"/>
              </a:rPr>
              <a:t>;</a:t>
            </a: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BEGIN</a:t>
            </a: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open c;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LOOP</a:t>
            </a: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FETCH c INTO </a:t>
            </a:r>
            <a:r>
              <a:rPr lang="en-US" sz="3200" dirty="0" err="1">
                <a:ea typeface="+mn-lt"/>
                <a:cs typeface="+mn-lt"/>
              </a:rPr>
              <a:t>fname</a:t>
            </a:r>
            <a:r>
              <a:rPr lang="en-US" sz="3200" dirty="0">
                <a:ea typeface="+mn-lt"/>
                <a:cs typeface="+mn-lt"/>
              </a:rPr>
              <a:t>, address, contact, club;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EXIT WHEN NOT FOUND;</a:t>
            </a: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raise notice '% % %', </a:t>
            </a:r>
            <a:r>
              <a:rPr lang="en-US" sz="3200" dirty="0" err="1">
                <a:ea typeface="+mn-lt"/>
                <a:cs typeface="+mn-lt"/>
              </a:rPr>
              <a:t>fname</a:t>
            </a:r>
            <a:r>
              <a:rPr lang="en-US" sz="3200" dirty="0">
                <a:ea typeface="+mn-lt"/>
                <a:cs typeface="+mn-lt"/>
              </a:rPr>
              <a:t>, address, contact;</a:t>
            </a: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END LOOP;</a:t>
            </a:r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CLOSE c;</a:t>
            </a:r>
            <a:endParaRPr lang="en-US" sz="3200" dirty="0"/>
          </a:p>
          <a:p>
            <a:pPr>
              <a:buNone/>
            </a:pPr>
            <a:r>
              <a:rPr lang="en-US" sz="3200" dirty="0">
                <a:ea typeface="+mn-lt"/>
                <a:cs typeface="+mn-lt"/>
              </a:rPr>
              <a:t>     RETURN 1;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END $BODY$ LANGUAGE </a:t>
            </a:r>
            <a:r>
              <a:rPr lang="en-US" sz="3200" dirty="0" err="1">
                <a:ea typeface="+mn-lt"/>
                <a:cs typeface="+mn-lt"/>
              </a:rPr>
              <a:t>plpgsql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sz="3200" dirty="0"/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B39ED0C8-1385-42A1-A6C3-6A751E3091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1606" y="3021477"/>
            <a:ext cx="4818033" cy="3584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6CD1B8-2543-4225-99D2-FA9FFF4C82D5}"/>
              </a:ext>
            </a:extLst>
          </p:cNvPr>
          <p:cNvSpPr txBox="1"/>
          <p:nvPr/>
        </p:nvSpPr>
        <p:spPr>
          <a:xfrm>
            <a:off x="7585494" y="1072551"/>
            <a:ext cx="4109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Function call:</a:t>
            </a:r>
            <a:endParaRPr lang="en-US"/>
          </a:p>
          <a:p>
            <a:r>
              <a:rPr lang="en-US" sz="16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select </a:t>
            </a:r>
            <a:r>
              <a:rPr lang="en-US" sz="1600" dirty="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findStudentDrama</a:t>
            </a:r>
            <a:r>
              <a:rPr lang="en-US" sz="16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();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3B55CF-06A1-492A-977A-59F9D9B64BB8}"/>
              </a:ext>
            </a:extLst>
          </p:cNvPr>
          <p:cNvSpPr txBox="1"/>
          <p:nvPr/>
        </p:nvSpPr>
        <p:spPr>
          <a:xfrm>
            <a:off x="7583697" y="25803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2712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82904-24D6-4260-ACDB-837B1A2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501" y="-489722"/>
            <a:ext cx="12486763" cy="12551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B8D1CD"/>
                </a:solidFill>
                <a:ea typeface="+mj-lt"/>
                <a:cs typeface="+mj-lt"/>
              </a:rPr>
              <a:t>       "Trigger to update total number of employees when an employee join or left"</a:t>
            </a:r>
            <a:endParaRPr lang="en-US" sz="2400">
              <a:solidFill>
                <a:srgbClr val="B8D1CD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197C6D-C4A4-41C6-82F9-5DEB38DB2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477" y="1087373"/>
            <a:ext cx="6008029" cy="529964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285750" indent="-285750">
              <a:buChar char="•"/>
            </a:pPr>
            <a:r>
              <a:rPr lang="en-US" sz="2500" dirty="0">
                <a:latin typeface="Times"/>
                <a:ea typeface="+mn-lt"/>
                <a:cs typeface="+mn-lt"/>
              </a:rPr>
              <a:t>Trigger function:</a:t>
            </a:r>
            <a:endParaRPr lang="en-US" sz="2500" dirty="0">
              <a:latin typeface="Times"/>
              <a:cs typeface="Times"/>
            </a:endParaRPr>
          </a:p>
          <a:p>
            <a:r>
              <a:rPr lang="en-US" sz="1900" dirty="0">
                <a:ea typeface="+mn-lt"/>
                <a:cs typeface="+mn-lt"/>
              </a:rPr>
              <a:t>create or replace function </a:t>
            </a:r>
            <a:r>
              <a:rPr lang="en-US" sz="1900" dirty="0" err="1">
                <a:ea typeface="+mn-lt"/>
                <a:cs typeface="+mn-lt"/>
              </a:rPr>
              <a:t>total_emp</a:t>
            </a:r>
            <a:r>
              <a:rPr lang="en-US" sz="1900" dirty="0">
                <a:ea typeface="+mn-lt"/>
                <a:cs typeface="+mn-lt"/>
              </a:rPr>
              <a:t>() returns trigger as $BODY$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begin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if(</a:t>
            </a:r>
            <a:r>
              <a:rPr lang="en-US" sz="1900" dirty="0" err="1">
                <a:ea typeface="+mn-lt"/>
                <a:cs typeface="+mn-lt"/>
              </a:rPr>
              <a:t>tg_op</a:t>
            </a:r>
            <a:r>
              <a:rPr lang="en-US" sz="1900" dirty="0">
                <a:ea typeface="+mn-lt"/>
                <a:cs typeface="+mn-lt"/>
              </a:rPr>
              <a:t> = 'INSERT') then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update hostel set </a:t>
            </a:r>
            <a:r>
              <a:rPr lang="en-US" sz="1900" dirty="0" err="1">
                <a:ea typeface="+mn-lt"/>
                <a:cs typeface="+mn-lt"/>
              </a:rPr>
              <a:t>tot_emlpoyee</a:t>
            </a:r>
            <a:r>
              <a:rPr lang="en-US" sz="1900" dirty="0">
                <a:ea typeface="+mn-lt"/>
                <a:cs typeface="+mn-lt"/>
              </a:rPr>
              <a:t> = </a:t>
            </a:r>
            <a:r>
              <a:rPr lang="en-US" sz="1900" dirty="0" err="1">
                <a:ea typeface="+mn-lt"/>
                <a:cs typeface="+mn-lt"/>
              </a:rPr>
              <a:t>tot_emlpoyee</a:t>
            </a:r>
            <a:r>
              <a:rPr lang="en-US" sz="1900" dirty="0">
                <a:ea typeface="+mn-lt"/>
                <a:cs typeface="+mn-lt"/>
              </a:rPr>
              <a:t> + 1 where </a:t>
            </a:r>
            <a:r>
              <a:rPr lang="en-US" sz="1900" dirty="0" err="1">
                <a:ea typeface="+mn-lt"/>
                <a:cs typeface="+mn-lt"/>
              </a:rPr>
              <a:t>new.Building_no_emp</a:t>
            </a:r>
            <a:r>
              <a:rPr lang="en-US" sz="1900" dirty="0">
                <a:ea typeface="+mn-lt"/>
                <a:cs typeface="+mn-lt"/>
              </a:rPr>
              <a:t> = </a:t>
            </a:r>
            <a:r>
              <a:rPr lang="en-US" sz="1900" dirty="0" err="1">
                <a:ea typeface="+mn-lt"/>
                <a:cs typeface="+mn-lt"/>
              </a:rPr>
              <a:t>Building_no</a:t>
            </a:r>
            <a:r>
              <a:rPr lang="en-US" sz="1900" dirty="0">
                <a:ea typeface="+mn-lt"/>
                <a:cs typeface="+mn-lt"/>
              </a:rPr>
              <a:t>;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update </a:t>
            </a:r>
            <a:r>
              <a:rPr lang="en-US" sz="1900" dirty="0" err="1">
                <a:ea typeface="+mn-lt"/>
                <a:cs typeface="+mn-lt"/>
              </a:rPr>
              <a:t>mess_cleaning</a:t>
            </a:r>
            <a:r>
              <a:rPr lang="en-US" sz="1900" dirty="0">
                <a:ea typeface="+mn-lt"/>
                <a:cs typeface="+mn-lt"/>
              </a:rPr>
              <a:t> set </a:t>
            </a:r>
            <a:r>
              <a:rPr lang="en-US" sz="1900" dirty="0" err="1">
                <a:ea typeface="+mn-lt"/>
                <a:cs typeface="+mn-lt"/>
              </a:rPr>
              <a:t>tot_emlpoyee</a:t>
            </a:r>
            <a:r>
              <a:rPr lang="en-US" sz="1900" dirty="0">
                <a:ea typeface="+mn-lt"/>
                <a:cs typeface="+mn-lt"/>
              </a:rPr>
              <a:t> = </a:t>
            </a:r>
            <a:r>
              <a:rPr lang="en-US" sz="1900" dirty="0" err="1">
                <a:ea typeface="+mn-lt"/>
                <a:cs typeface="+mn-lt"/>
              </a:rPr>
              <a:t>tot_emlpoyee</a:t>
            </a:r>
            <a:r>
              <a:rPr lang="en-US" sz="1900" dirty="0">
                <a:ea typeface="+mn-lt"/>
                <a:cs typeface="+mn-lt"/>
              </a:rPr>
              <a:t> + 1 where </a:t>
            </a:r>
            <a:r>
              <a:rPr lang="en-US" sz="1900" dirty="0" err="1">
                <a:ea typeface="+mn-lt"/>
                <a:cs typeface="+mn-lt"/>
              </a:rPr>
              <a:t>new.department</a:t>
            </a:r>
            <a:r>
              <a:rPr lang="en-US" sz="1900" dirty="0">
                <a:ea typeface="+mn-lt"/>
                <a:cs typeface="+mn-lt"/>
              </a:rPr>
              <a:t> = description;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return new;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elseif(</a:t>
            </a:r>
            <a:r>
              <a:rPr lang="en-US" sz="1900" dirty="0" err="1">
                <a:ea typeface="+mn-lt"/>
                <a:cs typeface="+mn-lt"/>
              </a:rPr>
              <a:t>tg_op</a:t>
            </a:r>
            <a:r>
              <a:rPr lang="en-US" sz="1900" dirty="0">
                <a:ea typeface="+mn-lt"/>
                <a:cs typeface="+mn-lt"/>
              </a:rPr>
              <a:t> = 'DELETE') then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update hostel set </a:t>
            </a:r>
            <a:r>
              <a:rPr lang="en-US" sz="1900" dirty="0" err="1">
                <a:ea typeface="+mn-lt"/>
                <a:cs typeface="+mn-lt"/>
              </a:rPr>
              <a:t>tot_emlpoyee</a:t>
            </a:r>
            <a:r>
              <a:rPr lang="en-US" sz="1900" dirty="0">
                <a:ea typeface="+mn-lt"/>
                <a:cs typeface="+mn-lt"/>
              </a:rPr>
              <a:t> = </a:t>
            </a:r>
            <a:r>
              <a:rPr lang="en-US" sz="1900" dirty="0" err="1">
                <a:ea typeface="+mn-lt"/>
                <a:cs typeface="+mn-lt"/>
              </a:rPr>
              <a:t>tot_emlpoyee</a:t>
            </a:r>
            <a:r>
              <a:rPr lang="en-US" sz="1900" dirty="0">
                <a:ea typeface="+mn-lt"/>
                <a:cs typeface="+mn-lt"/>
              </a:rPr>
              <a:t> - 1 where </a:t>
            </a:r>
            <a:r>
              <a:rPr lang="en-US" sz="1900" dirty="0" err="1">
                <a:ea typeface="+mn-lt"/>
                <a:cs typeface="+mn-lt"/>
              </a:rPr>
              <a:t>old.Building_no_emp</a:t>
            </a:r>
            <a:r>
              <a:rPr lang="en-US" sz="1900" dirty="0">
                <a:ea typeface="+mn-lt"/>
                <a:cs typeface="+mn-lt"/>
              </a:rPr>
              <a:t> = </a:t>
            </a:r>
            <a:r>
              <a:rPr lang="en-US" sz="1900" dirty="0" err="1">
                <a:ea typeface="+mn-lt"/>
                <a:cs typeface="+mn-lt"/>
              </a:rPr>
              <a:t>Building_no</a:t>
            </a:r>
            <a:r>
              <a:rPr lang="en-US" sz="1900" dirty="0">
                <a:ea typeface="+mn-lt"/>
                <a:cs typeface="+mn-lt"/>
              </a:rPr>
              <a:t>;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update </a:t>
            </a:r>
            <a:r>
              <a:rPr lang="en-US" sz="1900" dirty="0" err="1">
                <a:ea typeface="+mn-lt"/>
                <a:cs typeface="+mn-lt"/>
              </a:rPr>
              <a:t>mess_cleaning</a:t>
            </a:r>
            <a:r>
              <a:rPr lang="en-US" sz="1900" dirty="0">
                <a:ea typeface="+mn-lt"/>
                <a:cs typeface="+mn-lt"/>
              </a:rPr>
              <a:t> set </a:t>
            </a:r>
            <a:r>
              <a:rPr lang="en-US" sz="1900" dirty="0" err="1">
                <a:ea typeface="+mn-lt"/>
                <a:cs typeface="+mn-lt"/>
              </a:rPr>
              <a:t>tot_emlpoyee</a:t>
            </a:r>
            <a:r>
              <a:rPr lang="en-US" sz="1900" dirty="0">
                <a:ea typeface="+mn-lt"/>
                <a:cs typeface="+mn-lt"/>
              </a:rPr>
              <a:t> = </a:t>
            </a:r>
            <a:r>
              <a:rPr lang="en-US" sz="1900" dirty="0" err="1">
                <a:ea typeface="+mn-lt"/>
                <a:cs typeface="+mn-lt"/>
              </a:rPr>
              <a:t>tot_emlpoyee</a:t>
            </a:r>
            <a:r>
              <a:rPr lang="en-US" sz="1900" dirty="0">
                <a:ea typeface="+mn-lt"/>
                <a:cs typeface="+mn-lt"/>
              </a:rPr>
              <a:t> - 1 where </a:t>
            </a:r>
            <a:r>
              <a:rPr lang="en-US" sz="1900" dirty="0" err="1">
                <a:ea typeface="+mn-lt"/>
                <a:cs typeface="+mn-lt"/>
              </a:rPr>
              <a:t>old.department</a:t>
            </a:r>
            <a:r>
              <a:rPr lang="en-US" sz="1900" dirty="0">
                <a:ea typeface="+mn-lt"/>
                <a:cs typeface="+mn-lt"/>
              </a:rPr>
              <a:t> = description;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return old;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end if;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return null;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end $BODY$ language </a:t>
            </a:r>
            <a:r>
              <a:rPr lang="en-US" sz="1900" dirty="0" err="1">
                <a:ea typeface="+mn-lt"/>
                <a:cs typeface="+mn-lt"/>
              </a:rPr>
              <a:t>plpgsql</a:t>
            </a:r>
            <a:r>
              <a:rPr lang="en-US" sz="1900" dirty="0">
                <a:ea typeface="+mn-lt"/>
                <a:cs typeface="+mn-lt"/>
              </a:rPr>
              <a:t>;</a:t>
            </a:r>
            <a:endParaRPr lang="en-US" sz="1900" dirty="0"/>
          </a:p>
          <a:p>
            <a:pPr marL="285750" indent="-285750">
              <a:buChar char="•"/>
            </a:pPr>
            <a:r>
              <a:rPr lang="en-US" sz="1900" b="1" dirty="0">
                <a:ea typeface="+mn-lt"/>
                <a:cs typeface="+mn-lt"/>
              </a:rPr>
              <a:t> Trigger:</a:t>
            </a:r>
            <a:endParaRPr lang="en-US" sz="1900" b="1" dirty="0">
              <a:cs typeface="Times"/>
            </a:endParaRPr>
          </a:p>
          <a:p>
            <a:r>
              <a:rPr lang="en-US" sz="1800" dirty="0">
                <a:ea typeface="+mn-lt"/>
                <a:cs typeface="+mn-lt"/>
              </a:rPr>
              <a:t>create trigger </a:t>
            </a:r>
            <a:r>
              <a:rPr lang="en-US" sz="1800" dirty="0" err="1">
                <a:ea typeface="+mn-lt"/>
                <a:cs typeface="+mn-lt"/>
              </a:rPr>
              <a:t>total_emp_trigger</a:t>
            </a:r>
            <a:r>
              <a:rPr lang="en-US" sz="1800" dirty="0">
                <a:ea typeface="+mn-lt"/>
                <a:cs typeface="+mn-lt"/>
              </a:rPr>
              <a:t> after delete or insert on employee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for each row execute procedure </a:t>
            </a:r>
            <a:r>
              <a:rPr lang="en-US" sz="1800" dirty="0" err="1">
                <a:ea typeface="+mn-lt"/>
                <a:cs typeface="+mn-lt"/>
              </a:rPr>
              <a:t>total_emp</a:t>
            </a:r>
            <a:r>
              <a:rPr lang="en-US" sz="1800" dirty="0">
                <a:ea typeface="+mn-lt"/>
                <a:cs typeface="+mn-lt"/>
              </a:rPr>
              <a:t>();</a:t>
            </a:r>
          </a:p>
          <a:p>
            <a:pPr marL="285750" indent="-285750">
              <a:buChar char="•"/>
            </a:pPr>
            <a:r>
              <a:rPr lang="en-US" sz="1900" b="1" dirty="0">
                <a:ea typeface="+mn-lt"/>
                <a:cs typeface="+mn-lt"/>
              </a:rPr>
              <a:t>Query</a:t>
            </a:r>
          </a:p>
          <a:p>
            <a:r>
              <a:rPr lang="en-US" sz="1800" dirty="0">
                <a:ea typeface="+mn-lt"/>
                <a:cs typeface="+mn-lt"/>
              </a:rPr>
              <a:t>INSERT INTO employee VALUES (101002034,'Akhil jha','cleaning-D3',01,5000,'M','Ramnagar society </a:t>
            </a:r>
            <a:r>
              <a:rPr lang="en-US" sz="1800" dirty="0" err="1">
                <a:ea typeface="+mn-lt"/>
                <a:cs typeface="+mn-lt"/>
              </a:rPr>
              <a:t>ahmedabad</a:t>
            </a:r>
            <a:r>
              <a:rPr lang="en-US" sz="1800" dirty="0">
                <a:ea typeface="+mn-lt"/>
                <a:cs typeface="+mn-lt"/>
              </a:rPr>
              <a:t> Gujarat',1993)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A323F77-4F84-45BD-8D98-76D796B88D91}"/>
              </a:ext>
            </a:extLst>
          </p:cNvPr>
          <p:cNvSpPr txBox="1"/>
          <p:nvPr/>
        </p:nvSpPr>
        <p:spPr>
          <a:xfrm>
            <a:off x="6217414" y="3984214"/>
            <a:ext cx="57527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B8D1CD"/>
                </a:solidFill>
                <a:ea typeface="+mn-lt"/>
                <a:cs typeface="+mn-lt"/>
              </a:rPr>
              <a:t>     </a:t>
            </a:r>
            <a:endParaRPr lang="en-US" sz="2000" dirty="0">
              <a:solidFill>
                <a:srgbClr val="B8D1C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517363-62B0-4A9A-89AB-3BE667211655}"/>
              </a:ext>
            </a:extLst>
          </p:cNvPr>
          <p:cNvSpPr txBox="1"/>
          <p:nvPr/>
        </p:nvSpPr>
        <p:spPr>
          <a:xfrm>
            <a:off x="6289146" y="997783"/>
            <a:ext cx="53742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B8D1CD"/>
                </a:solidFill>
                <a:ea typeface="+mn-lt"/>
                <a:cs typeface="+mn-lt"/>
              </a:rPr>
              <a:t>    </a:t>
            </a:r>
            <a:endParaRPr lang="en-US" sz="2000">
              <a:solidFill>
                <a:srgbClr val="B8D1CD"/>
              </a:solidFill>
            </a:endParaRPr>
          </a:p>
        </p:txBody>
      </p:sp>
      <p:pic>
        <p:nvPicPr>
          <p:cNvPr id="15" name="Picture 15" descr="Graphical user interface, table&#10;&#10;Description automatically generated">
            <a:extLst>
              <a:ext uri="{FF2B5EF4-FFF2-40B4-BE49-F238E27FC236}">
                <a16:creationId xmlns:a16="http://schemas.microsoft.com/office/drawing/2014/main" xmlns="" id="{994AF006-D0A0-4B69-BA59-7E6F257DCB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5909" t="43935" r="27576" b="24259"/>
          <a:stretch/>
        </p:blipFill>
        <p:spPr>
          <a:xfrm>
            <a:off x="6720326" y="4429564"/>
            <a:ext cx="4938888" cy="2285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9" descr="Table&#10;&#10;Description automatically generated">
            <a:extLst>
              <a:ext uri="{FF2B5EF4-FFF2-40B4-BE49-F238E27FC236}">
                <a16:creationId xmlns:a16="http://schemas.microsoft.com/office/drawing/2014/main" xmlns="" id="{FC15C1D8-123F-45BC-966E-BB10F1B0CD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52" t="53770" r="25926" b="13537"/>
          <a:stretch/>
        </p:blipFill>
        <p:spPr>
          <a:xfrm>
            <a:off x="6715664" y="1464035"/>
            <a:ext cx="4945831" cy="2339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20867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EC3E2-4771-4566-8352-46F9EEC6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04771"/>
          </a:xfrm>
        </p:spPr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rgbClr val="B8D1CD"/>
                </a:solidFill>
                <a:latin typeface="Century"/>
              </a:rPr>
              <a:t>                   Programming JDBC API</a:t>
            </a:r>
            <a:endParaRPr lang="en-US" sz="3600" b="0" dirty="0">
              <a:ea typeface="+mj-lt"/>
              <a:cs typeface="+mj-lt"/>
            </a:endParaRPr>
          </a:p>
          <a:p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A98ED0-0723-4A90-9110-8BE9F421F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739" y="661159"/>
            <a:ext cx="4065105" cy="1370251"/>
          </a:xfrm>
        </p:spPr>
        <p:txBody>
          <a:bodyPr>
            <a:normAutofit/>
          </a:bodyPr>
          <a:lstStyle/>
          <a:p>
            <a:r>
              <a:rPr lang="en-US" sz="1600" b="0" dirty="0">
                <a:ea typeface="+mn-lt"/>
                <a:cs typeface="+mn-lt"/>
              </a:rPr>
              <a:t>1. Retrieve the data of employee working for cleaning department</a:t>
            </a:r>
            <a:endParaRPr lang="en-US"/>
          </a:p>
          <a:p>
            <a:pPr marL="285750" indent="-285750">
              <a:buChar char="•"/>
            </a:pPr>
            <a:endParaRPr lang="en-US" sz="1600" b="0" dirty="0"/>
          </a:p>
          <a:p>
            <a:pPr marL="285750" indent="-285750">
              <a:buChar char="•"/>
            </a:pPr>
            <a:endParaRPr lang="en-US" sz="1600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F5ED0DA-3E72-44AD-88FB-62119B6AA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4654" y="674297"/>
            <a:ext cx="6462772" cy="116897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0" dirty="0">
                <a:ea typeface="+mn-lt"/>
                <a:cs typeface="+mn-lt"/>
              </a:rPr>
              <a:t>2. Check if two given ID id1 and id2 are the student of same batch or Not using stored procedure </a:t>
            </a:r>
            <a:r>
              <a:rPr lang="en-US" sz="1600" b="0" dirty="0" err="1">
                <a:ea typeface="+mn-lt"/>
                <a:cs typeface="+mn-lt"/>
              </a:rPr>
              <a:t>check_batch</a:t>
            </a:r>
            <a:endParaRPr lang="en-US" sz="1600" b="0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11" name="Picture 11" descr="Graphical user interface, table&#10;&#10;Description automatically generated">
            <a:extLst>
              <a:ext uri="{FF2B5EF4-FFF2-40B4-BE49-F238E27FC236}">
                <a16:creationId xmlns:a16="http://schemas.microsoft.com/office/drawing/2014/main" xmlns="" id="{00187A2E-2CA0-437D-B3A6-E324573773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2885" t="56683" r="30385" b="14089"/>
          <a:stretch/>
        </p:blipFill>
        <p:spPr>
          <a:xfrm>
            <a:off x="5999672" y="1288351"/>
            <a:ext cx="5049884" cy="1767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xmlns="" id="{9DED8A45-1FAD-4F58-B95D-F0CF8A5A7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" t="335" r="3676" b="31392"/>
          <a:stretch/>
        </p:blipFill>
        <p:spPr>
          <a:xfrm>
            <a:off x="6003985" y="3327762"/>
            <a:ext cx="5618802" cy="166556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CD4510D4-2345-43AD-8EAC-F9E8D52081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6489" t="31667" r="27923" b="17863"/>
          <a:stretch/>
        </p:blipFill>
        <p:spPr>
          <a:xfrm>
            <a:off x="500678" y="1263724"/>
            <a:ext cx="4189562" cy="1995788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37C5A3-ABCF-4C8F-8B97-FE00A78ACB22}"/>
              </a:ext>
            </a:extLst>
          </p:cNvPr>
          <p:cNvSpPr txBox="1"/>
          <p:nvPr/>
        </p:nvSpPr>
        <p:spPr>
          <a:xfrm>
            <a:off x="382437" y="3430438"/>
            <a:ext cx="42384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3. Insert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an employee in “Mess-D2” department.</a:t>
            </a:r>
            <a:r>
              <a:rPr lang="en-US" sz="1600" dirty="0">
                <a:solidFill>
                  <a:schemeClr val="bg1"/>
                </a:solidFill>
              </a:rPr>
              <a:t>ck to add text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Picture 17" descr="Text&#10;&#10;Description automatically generated">
            <a:extLst>
              <a:ext uri="{FF2B5EF4-FFF2-40B4-BE49-F238E27FC236}">
                <a16:creationId xmlns:a16="http://schemas.microsoft.com/office/drawing/2014/main" xmlns="" id="{0FA3B536-DDA8-4533-A9C8-7B55390648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6" t="26780" r="43466" b="13220"/>
          <a:stretch/>
        </p:blipFill>
        <p:spPr>
          <a:xfrm>
            <a:off x="497457" y="4004809"/>
            <a:ext cx="4397915" cy="179631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8" descr="Table&#10;&#10;Description automatically generated">
            <a:extLst>
              <a:ext uri="{FF2B5EF4-FFF2-40B4-BE49-F238E27FC236}">
                <a16:creationId xmlns:a16="http://schemas.microsoft.com/office/drawing/2014/main" xmlns="" id="{1A7C5792-5FEA-4E6A-94E4-A2D79EBC85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608" t="72881" r="24499" b="17627"/>
          <a:stretch/>
        </p:blipFill>
        <p:spPr>
          <a:xfrm>
            <a:off x="511833" y="5907135"/>
            <a:ext cx="8303276" cy="819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CDAE0BF-4ADE-41AE-BFE4-6114CAFBAB1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2D3B3C9-5771-40B8-9D85-543A3505839C}"/>
              </a:ext>
            </a:extLst>
          </p:cNvPr>
          <p:cNvSpPr txBox="1"/>
          <p:nvPr/>
        </p:nvSpPr>
        <p:spPr>
          <a:xfrm>
            <a:off x="8920110" y="5427155"/>
            <a:ext cx="31888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B8D1CD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"Refer this link for the Java code"</a:t>
            </a:r>
            <a:endParaRPr lang="en-US" sz="2800" dirty="0">
              <a:solidFill>
                <a:srgbClr val="B8D1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011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26B0FCFA-8A2E-4F10-87BD-34565BD7C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9B4D62A3-4FC4-441C-AA16-33961136E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2DC761-150B-4509-B2BD-8CE8BD08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7" y="771885"/>
            <a:ext cx="5996619" cy="23355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  <a:latin typeface="Century"/>
              </a:rPr>
              <a:t>                                                    Scopes</a:t>
            </a:r>
            <a:endParaRPr lang="en-US" dirty="0">
              <a:solidFill>
                <a:schemeClr val="tx2"/>
              </a:solidFill>
              <a:latin typeface="Century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B145B6B-0C0D-455A-986C-C210A43E0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353734"/>
            <a:ext cx="12192000" cy="350426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74813CB-BAA2-4F0F-8B4D-D5F6F0653D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3054" y="3353732"/>
            <a:ext cx="12191999" cy="3514863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5C40E76-38AE-4648-9E8A-B2C8147C5930}"/>
              </a:ext>
            </a:extLst>
          </p:cNvPr>
          <p:cNvSpPr txBox="1"/>
          <p:nvPr/>
        </p:nvSpPr>
        <p:spPr>
          <a:xfrm>
            <a:off x="813758" y="3818626"/>
            <a:ext cx="10952671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dirty="0">
              <a:solidFill>
                <a:srgbClr val="B8D1CD"/>
              </a:solidFill>
              <a:latin typeface="Avenir Next LT Pro"/>
              <a:cs typeface="Arial"/>
            </a:endParaRPr>
          </a:p>
          <a:p>
            <a:pPr marL="285750" indent="-285750" algn="just">
              <a:buFont typeface="Wingdings"/>
              <a:buChar char="q"/>
            </a:pPr>
            <a:r>
              <a:rPr lang="en-US" sz="2000" dirty="0">
                <a:solidFill>
                  <a:srgbClr val="B8D1CD"/>
                </a:solidFill>
                <a:latin typeface="Corbel"/>
                <a:ea typeface="+mn-lt"/>
                <a:cs typeface="+mn-lt"/>
              </a:rPr>
              <a:t>Hostel management system is designed to manage all hostel activities like Checking the rooms' availability, allocating room to new students, managing hostel fees, visitors' records, employee department etc.</a:t>
            </a:r>
            <a:endParaRPr lang="en-US" sz="2000">
              <a:latin typeface="Corbel"/>
              <a:ea typeface="+mn-lt"/>
              <a:cs typeface="+mn-lt"/>
            </a:endParaRPr>
          </a:p>
          <a:p>
            <a:pPr algn="just"/>
            <a:endParaRPr lang="en-US" sz="2000" dirty="0">
              <a:solidFill>
                <a:srgbClr val="B8D1CD"/>
              </a:solidFill>
              <a:latin typeface="Corbel"/>
            </a:endParaRPr>
          </a:p>
          <a:p>
            <a:pPr algn="just"/>
            <a:endParaRPr lang="en-US" sz="2000" dirty="0">
              <a:solidFill>
                <a:srgbClr val="B8D1CD"/>
              </a:solidFill>
              <a:latin typeface="Corbel"/>
            </a:endParaRPr>
          </a:p>
          <a:p>
            <a:pPr marL="285750" indent="-285750">
              <a:buFont typeface="Wingdings,Sans-Serif"/>
              <a:buChar char="q"/>
            </a:pPr>
            <a:r>
              <a:rPr lang="en-US" sz="2000" dirty="0">
                <a:solidFill>
                  <a:srgbClr val="B8D1CD"/>
                </a:solidFill>
                <a:latin typeface="Corbel"/>
              </a:rPr>
              <a:t>Reduces the time as well as manpower, easy data availability, accessibility and maintenance.</a:t>
            </a:r>
            <a:r>
              <a:rPr lang="en-US" sz="2000" dirty="0">
                <a:latin typeface="Corbel"/>
              </a:rPr>
              <a:t/>
            </a:r>
            <a:br>
              <a:rPr lang="en-US" sz="2000" dirty="0">
                <a:latin typeface="Corbel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400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75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7962AE0-6A1C-4B76-9D52-10E5E6D7D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A72D06A1-BA08-4820-BBC8-B24DDB32A3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A643F-C1A3-4317-AC98-2E2418EE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Century"/>
              </a:rPr>
              <a:t>                Requirements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295E665-0408-4072-94B3-49BA5ACBCB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E28108-73A2-4890-8C3B-A61305D0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437" y="1396682"/>
            <a:ext cx="9637218" cy="52483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Wingdings" panose="020B0604020202020204" pitchFamily="34" charset="0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Keeps record for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Student living in the hostel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Employee working in for mess and cleaning department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Each building's room details.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Visitors came to visit students.</a:t>
            </a:r>
          </a:p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Provides facility of Wi-Fi, cubs and canteen.</a:t>
            </a:r>
          </a:p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Students and employee have access to the database with proper constraints.</a:t>
            </a:r>
          </a:p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A student must have allocated only one room.</a:t>
            </a:r>
          </a:p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An employee can work for only one department.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Room status and total number of student details are updated as student enters/left likewise total number of employee details are also updated as employee enters/left.</a:t>
            </a:r>
          </a:p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ü"/>
            </a:pPr>
            <a:r>
              <a:rPr lang="en-US" sz="1800" dirty="0">
                <a:solidFill>
                  <a:schemeClr val="tx1"/>
                </a:solidFill>
              </a:rPr>
              <a:t>Data manipulation should be done with all integrity constraints.</a:t>
            </a:r>
          </a:p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ü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20B0604020202020204" pitchFamily="34" charset="0"/>
              <a:buChar char="ü"/>
            </a:pP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33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4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6" name="Picture 36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7" name="Rectangle 38">
            <a:extLst>
              <a:ext uri="{FF2B5EF4-FFF2-40B4-BE49-F238E27FC236}">
                <a16:creationId xmlns:a16="http://schemas.microsoft.com/office/drawing/2014/main" xmlns="" id="{D6A5485D-4AF6-47BA-8BB1-44D0639B9F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xmlns="" id="{483861B3-77F4-42C4-B257-AF7D1EB5FF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42">
            <a:extLst>
              <a:ext uri="{FF2B5EF4-FFF2-40B4-BE49-F238E27FC236}">
                <a16:creationId xmlns:a16="http://schemas.microsoft.com/office/drawing/2014/main" xmlns="" id="{8D2A0DB3-EF43-4032-9B27-954E12CCB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67F45-6D6A-467B-A267-D2A817D6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404" y="285873"/>
            <a:ext cx="2210638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dirty="0">
                <a:solidFill>
                  <a:schemeClr val="accent1"/>
                </a:solidFill>
                <a:latin typeface="Century"/>
              </a:rPr>
              <a:t>ER Model</a:t>
            </a:r>
            <a:endParaRPr lang="en-US">
              <a:solidFill>
                <a:schemeClr val="accent1"/>
              </a:solidFill>
              <a:latin typeface="Century"/>
            </a:endParaRPr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xmlns="" id="{0218A996-CC04-4AC3-A2F8-A0094506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711" y="571514"/>
            <a:ext cx="9841646" cy="59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689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36F46-8973-419D-9177-5E4FD525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6" y="103001"/>
            <a:ext cx="11712391" cy="106454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entury"/>
              </a:rPr>
              <a:t/>
            </a:r>
            <a:br>
              <a:rPr lang="en-US" sz="3600" dirty="0">
                <a:latin typeface="Century"/>
              </a:rPr>
            </a:br>
            <a:r>
              <a:rPr lang="en-US" sz="3600" dirty="0">
                <a:latin typeface="Century"/>
              </a:rPr>
              <a:t>                                   Relational Model</a:t>
            </a:r>
            <a:br>
              <a:rPr lang="en-US" sz="3600" dirty="0">
                <a:latin typeface="Century"/>
              </a:rPr>
            </a:br>
            <a:r>
              <a:rPr lang="en-US" sz="3600" dirty="0">
                <a:latin typeface="Century"/>
              </a:rPr>
              <a:t>               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E3AC42-C53D-4C0D-90DF-FC216228C65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57B2FFB0-FF82-43A2-963A-FAEF6C84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7" y="1160873"/>
            <a:ext cx="10636367" cy="53701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932383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F965D-F3CC-453C-80E8-0C8C45E0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                          SQL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DFC178-FF91-4DDF-AD2F-9BE7BEEA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476" y="2974209"/>
            <a:ext cx="10515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 smtClean="0">
                <a:hlinkClick r:id="rId2"/>
              </a:rPr>
              <a:t>Refer to this link for SQL DDL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96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2D924463-4DB7-437D-85B1-7EE5042DE5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3515C42-77D7-44E4-BBF7-99D1062F94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6550B-21B3-4EA5-9713-D2B98534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  <a:latin typeface="Century"/>
              </a:rPr>
              <a:t>Queries, Tigger, Functions/Stored procedures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92BFCFE-FD78-4EDF-BEFE-CC444DC5F3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13648" y="0"/>
            <a:ext cx="35783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572B5A9-5531-4FA5-8C90-295EFED8BF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8630708" y="22493"/>
            <a:ext cx="3561292" cy="6830508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0855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04A997-EA9E-4AE8-97FD-88D0D6CC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92590"/>
            <a:ext cx="12542806" cy="85111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"Retrieve the data of oldest(according to joining year) employee of each department"</a:t>
            </a:r>
            <a:endParaRPr lang="en-US" sz="2400">
              <a:solidFill>
                <a:srgbClr val="B8D1CD"/>
              </a:solidFill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D505C0-9211-4788-954A-4BE82D612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74" y="1336795"/>
            <a:ext cx="5181600" cy="5113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latin typeface="Arial"/>
                <a:cs typeface="Arial"/>
              </a:rPr>
              <a:t>DML Query: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select </a:t>
            </a:r>
            <a:r>
              <a:rPr lang="en-US" sz="2600" dirty="0" err="1">
                <a:ea typeface="+mn-lt"/>
                <a:cs typeface="+mn-lt"/>
              </a:rPr>
              <a:t>e.emp_ID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e.name_emp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dirty="0" err="1">
                <a:ea typeface="+mn-lt"/>
                <a:cs typeface="+mn-lt"/>
              </a:rPr>
              <a:t>e.year_of_joining</a:t>
            </a:r>
            <a:r>
              <a:rPr lang="en-US" sz="2600" dirty="0">
                <a:ea typeface="+mn-lt"/>
                <a:cs typeface="+mn-lt"/>
              </a:rPr>
              <a:t>, r1.department from employee as e join</a:t>
            </a:r>
            <a:endParaRPr lang="en-US" sz="2600"/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(select </a:t>
            </a:r>
            <a:r>
              <a:rPr lang="en-US" sz="2600" dirty="0" err="1">
                <a:ea typeface="+mn-lt"/>
                <a:cs typeface="+mn-lt"/>
              </a:rPr>
              <a:t>e.department</a:t>
            </a:r>
            <a:r>
              <a:rPr lang="en-US" sz="2600" dirty="0">
                <a:ea typeface="+mn-lt"/>
                <a:cs typeface="+mn-lt"/>
              </a:rPr>
              <a:t>, min(</a:t>
            </a:r>
            <a:r>
              <a:rPr lang="en-US" sz="2600" dirty="0" err="1">
                <a:ea typeface="+mn-lt"/>
                <a:cs typeface="+mn-lt"/>
              </a:rPr>
              <a:t>e.year_of_joining</a:t>
            </a:r>
            <a:r>
              <a:rPr lang="en-US" sz="2600" dirty="0">
                <a:ea typeface="+mn-lt"/>
                <a:cs typeface="+mn-lt"/>
              </a:rPr>
              <a:t>) as </a:t>
            </a:r>
            <a:r>
              <a:rPr lang="en-US" sz="2600" dirty="0" err="1">
                <a:ea typeface="+mn-lt"/>
                <a:cs typeface="+mn-lt"/>
              </a:rPr>
              <a:t>joining_year</a:t>
            </a:r>
            <a:r>
              <a:rPr lang="en-US" sz="2600" dirty="0">
                <a:ea typeface="+mn-lt"/>
                <a:cs typeface="+mn-lt"/>
              </a:rPr>
              <a:t> from employee as e group by department) as r1</a:t>
            </a:r>
            <a:endParaRPr lang="en-US" sz="2600"/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on </a:t>
            </a:r>
            <a:r>
              <a:rPr lang="en-US" sz="2600" dirty="0" err="1">
                <a:ea typeface="+mn-lt"/>
                <a:cs typeface="+mn-lt"/>
              </a:rPr>
              <a:t>e.department</a:t>
            </a:r>
            <a:r>
              <a:rPr lang="en-US" sz="2600" dirty="0">
                <a:ea typeface="+mn-lt"/>
                <a:cs typeface="+mn-lt"/>
              </a:rPr>
              <a:t> = r1.department and </a:t>
            </a:r>
            <a:r>
              <a:rPr lang="en-US" sz="2600" dirty="0" err="1">
                <a:ea typeface="+mn-lt"/>
                <a:cs typeface="+mn-lt"/>
              </a:rPr>
              <a:t>e.year_of_joining</a:t>
            </a:r>
            <a:r>
              <a:rPr lang="en-US" sz="2600" dirty="0">
                <a:ea typeface="+mn-lt"/>
                <a:cs typeface="+mn-lt"/>
              </a:rPr>
              <a:t> = </a:t>
            </a:r>
            <a:r>
              <a:rPr lang="en-US" sz="2600" dirty="0" err="1">
                <a:ea typeface="+mn-lt"/>
                <a:cs typeface="+mn-lt"/>
              </a:rPr>
              <a:t>joining_year</a:t>
            </a:r>
            <a:r>
              <a:rPr lang="en-US" sz="2600" dirty="0">
                <a:ea typeface="+mn-lt"/>
                <a:cs typeface="+mn-lt"/>
              </a:rPr>
              <a:t>;</a:t>
            </a:r>
            <a:endParaRPr lang="en-US" sz="2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F0F50B-A37F-42E2-89E5-FD5691E8A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1336795"/>
            <a:ext cx="5181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xmlns="" id="{8D2F3A74-7E72-4812-BEE7-108DC7FB9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06" r="25000" b="18257"/>
          <a:stretch/>
        </p:blipFill>
        <p:spPr>
          <a:xfrm>
            <a:off x="6334664" y="2031150"/>
            <a:ext cx="5504378" cy="2763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73886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893C3-6496-4DAC-9D1C-93421F54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92590"/>
            <a:ext cx="12025222" cy="13399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B8D1CD"/>
                </a:solidFill>
                <a:latin typeface="Century"/>
              </a:rPr>
              <a:t>"Retrieve the data of student who have joined only dance club"</a:t>
            </a:r>
            <a:endParaRPr lang="en-US" sz="3200">
              <a:ea typeface="+mj-lt"/>
              <a:cs typeface="+mj-lt"/>
            </a:endParaRPr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03786-364E-4674-BA71-233C43DD6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8728" y="1336795"/>
            <a:ext cx="5181600" cy="512771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3200" dirty="0">
                <a:latin typeface="Arial"/>
                <a:cs typeface="Arial"/>
              </a:rPr>
              <a:t>DML Query: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 </a:t>
            </a:r>
            <a:r>
              <a:rPr lang="en-US" dirty="0" err="1">
                <a:ea typeface="+mn-lt"/>
                <a:cs typeface="+mn-lt"/>
              </a:rPr>
              <a:t>s.student_ID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s.first_name,s.batch</a:t>
            </a:r>
            <a:r>
              <a:rPr lang="en-US" dirty="0">
                <a:ea typeface="+mn-lt"/>
                <a:cs typeface="+mn-lt"/>
              </a:rPr>
              <a:t> from student as s join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(select </a:t>
            </a:r>
            <a:r>
              <a:rPr lang="en-US" dirty="0" err="1">
                <a:ea typeface="+mn-lt"/>
                <a:cs typeface="+mn-lt"/>
              </a:rPr>
              <a:t>s.student_ID</a:t>
            </a:r>
            <a:r>
              <a:rPr lang="en-US" dirty="0">
                <a:ea typeface="+mn-lt"/>
                <a:cs typeface="+mn-lt"/>
              </a:rPr>
              <a:t> from student as s join </a:t>
            </a:r>
            <a:r>
              <a:rPr lang="en-US" dirty="0" err="1">
                <a:ea typeface="+mn-lt"/>
                <a:cs typeface="+mn-lt"/>
              </a:rPr>
              <a:t>student_club</a:t>
            </a:r>
            <a:r>
              <a:rPr lang="en-US" dirty="0">
                <a:ea typeface="+mn-lt"/>
                <a:cs typeface="+mn-lt"/>
              </a:rPr>
              <a:t> as </a:t>
            </a:r>
            <a:r>
              <a:rPr lang="en-US" dirty="0" err="1">
                <a:ea typeface="+mn-lt"/>
                <a:cs typeface="+mn-lt"/>
              </a:rPr>
              <a:t>sc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 </a:t>
            </a:r>
            <a:r>
              <a:rPr lang="en-US" dirty="0" err="1">
                <a:ea typeface="+mn-lt"/>
                <a:cs typeface="+mn-lt"/>
              </a:rPr>
              <a:t>s.student_ID</a:t>
            </a:r>
            <a:r>
              <a:rPr lang="en-US" dirty="0">
                <a:ea typeface="+mn-lt"/>
                <a:cs typeface="+mn-lt"/>
              </a:rPr>
              <a:t> = </a:t>
            </a:r>
            <a:r>
              <a:rPr lang="en-US" dirty="0" err="1">
                <a:ea typeface="+mn-lt"/>
                <a:cs typeface="+mn-lt"/>
              </a:rPr>
              <a:t>sc.student_ID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 err="1">
                <a:ea typeface="+mn-lt"/>
                <a:cs typeface="+mn-lt"/>
              </a:rPr>
              <a:t>sc.club_name</a:t>
            </a:r>
            <a:r>
              <a:rPr lang="en-US" dirty="0">
                <a:ea typeface="+mn-lt"/>
                <a:cs typeface="+mn-lt"/>
              </a:rPr>
              <a:t> = 'dance'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except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 </a:t>
            </a:r>
            <a:r>
              <a:rPr lang="en-US" dirty="0" err="1">
                <a:ea typeface="+mn-lt"/>
                <a:cs typeface="+mn-lt"/>
              </a:rPr>
              <a:t>student_ID</a:t>
            </a:r>
            <a:r>
              <a:rPr lang="en-US" dirty="0">
                <a:ea typeface="+mn-lt"/>
                <a:cs typeface="+mn-lt"/>
              </a:rPr>
              <a:t> from </a:t>
            </a:r>
            <a:r>
              <a:rPr lang="en-US" dirty="0" err="1">
                <a:ea typeface="+mn-lt"/>
                <a:cs typeface="+mn-lt"/>
              </a:rPr>
              <a:t>student_club</a:t>
            </a:r>
            <a:r>
              <a:rPr lang="en-US" dirty="0">
                <a:ea typeface="+mn-lt"/>
                <a:cs typeface="+mn-lt"/>
              </a:rPr>
              <a:t> where </a:t>
            </a:r>
            <a:r>
              <a:rPr lang="en-US" dirty="0" err="1">
                <a:ea typeface="+mn-lt"/>
                <a:cs typeface="+mn-lt"/>
              </a:rPr>
              <a:t>club_name</a:t>
            </a:r>
            <a:r>
              <a:rPr lang="en-US" dirty="0">
                <a:ea typeface="+mn-lt"/>
                <a:cs typeface="+mn-lt"/>
              </a:rPr>
              <a:t> = 'drama' or </a:t>
            </a:r>
            <a:r>
              <a:rPr lang="en-US" dirty="0" err="1">
                <a:ea typeface="+mn-lt"/>
                <a:cs typeface="+mn-lt"/>
              </a:rPr>
              <a:t>club_name</a:t>
            </a:r>
            <a:r>
              <a:rPr lang="en-US" dirty="0">
                <a:ea typeface="+mn-lt"/>
                <a:cs typeface="+mn-lt"/>
              </a:rPr>
              <a:t> = 'music' or </a:t>
            </a:r>
            <a:r>
              <a:rPr lang="en-US" dirty="0" err="1">
                <a:ea typeface="+mn-lt"/>
                <a:cs typeface="+mn-lt"/>
              </a:rPr>
              <a:t>club_name</a:t>
            </a:r>
            <a:r>
              <a:rPr lang="en-US" dirty="0">
                <a:ea typeface="+mn-lt"/>
                <a:cs typeface="+mn-lt"/>
              </a:rPr>
              <a:t> = 'cricket'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) as r1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 </a:t>
            </a:r>
            <a:r>
              <a:rPr lang="en-US" dirty="0" err="1">
                <a:ea typeface="+mn-lt"/>
                <a:cs typeface="+mn-lt"/>
              </a:rPr>
              <a:t>s.student_ID</a:t>
            </a:r>
            <a:r>
              <a:rPr lang="en-US" dirty="0">
                <a:ea typeface="+mn-lt"/>
                <a:cs typeface="+mn-lt"/>
              </a:rPr>
              <a:t> = r1.student_ID;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A29A06-C108-45D2-8DC3-80C1A42E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3445" y="1336795"/>
            <a:ext cx="518160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endParaRPr lang="en-US" sz="2400" b="1" dirty="0">
              <a:latin typeface="Arial"/>
              <a:cs typeface="Arial"/>
            </a:endParaRPr>
          </a:p>
        </p:txBody>
      </p:sp>
      <p:pic>
        <p:nvPicPr>
          <p:cNvPr id="6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CC18E1B3-B728-470E-9A13-08F576930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" t="58088" r="48897" b="6250"/>
          <a:stretch/>
        </p:blipFill>
        <p:spPr>
          <a:xfrm>
            <a:off x="6373483" y="1870791"/>
            <a:ext cx="5624413" cy="3274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06498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11ED1-D96F-46EA-B5C9-ABE6B287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97" y="49458"/>
            <a:ext cx="12068354" cy="13399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"</a:t>
            </a:r>
            <a:r>
              <a:rPr lang="en-US" sz="3200" b="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Give total number of students of each batch who are left to pay the fees</a:t>
            </a:r>
            <a:r>
              <a:rPr lang="en-US" sz="3200" dirty="0">
                <a:solidFill>
                  <a:srgbClr val="B8D1CD"/>
                </a:solidFill>
                <a:latin typeface="Century"/>
                <a:ea typeface="+mj-lt"/>
                <a:cs typeface="+mj-lt"/>
              </a:rPr>
              <a:t>"</a:t>
            </a:r>
            <a:endParaRPr lang="en-US" sz="3200" dirty="0">
              <a:solidFill>
                <a:srgbClr val="B8D1CD"/>
              </a:solidFill>
              <a:latin typeface="Centur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3BE17D-C3A9-425E-85E4-60614AD6F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880" y="1394305"/>
            <a:ext cx="5612920" cy="361809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4000" dirty="0">
                <a:latin typeface="Arial"/>
                <a:cs typeface="Arial"/>
              </a:rPr>
              <a:t>DML Query:</a:t>
            </a:r>
          </a:p>
          <a:p>
            <a:pPr>
              <a:buNone/>
            </a:pPr>
            <a:r>
              <a:rPr lang="en-US" sz="2900" dirty="0">
                <a:ea typeface="+mn-lt"/>
                <a:cs typeface="+mn-lt"/>
              </a:rPr>
              <a:t>select </a:t>
            </a:r>
            <a:r>
              <a:rPr lang="en-US" sz="2900" dirty="0" err="1">
                <a:ea typeface="+mn-lt"/>
                <a:cs typeface="+mn-lt"/>
              </a:rPr>
              <a:t>s.batch</a:t>
            </a:r>
            <a:r>
              <a:rPr lang="en-US" sz="2900" dirty="0">
                <a:ea typeface="+mn-lt"/>
                <a:cs typeface="+mn-lt"/>
              </a:rPr>
              <a:t>, count(distinct </a:t>
            </a:r>
            <a:r>
              <a:rPr lang="en-US" sz="2900" dirty="0" err="1">
                <a:ea typeface="+mn-lt"/>
                <a:cs typeface="+mn-lt"/>
              </a:rPr>
              <a:t>stu_fees.student_ID</a:t>
            </a:r>
            <a:r>
              <a:rPr lang="en-US" sz="2900" dirty="0">
                <a:ea typeface="+mn-lt"/>
                <a:cs typeface="+mn-lt"/>
              </a:rPr>
              <a:t>) as </a:t>
            </a:r>
            <a:r>
              <a:rPr lang="en-US" sz="2900" dirty="0" err="1">
                <a:ea typeface="+mn-lt"/>
                <a:cs typeface="+mn-lt"/>
              </a:rPr>
              <a:t>total_student</a:t>
            </a:r>
            <a:r>
              <a:rPr lang="en-US" sz="2900" dirty="0">
                <a:ea typeface="+mn-lt"/>
                <a:cs typeface="+mn-lt"/>
              </a:rPr>
              <a:t> from student as s join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sz="2900" dirty="0">
                <a:ea typeface="+mn-lt"/>
                <a:cs typeface="+mn-lt"/>
              </a:rPr>
              <a:t>(select </a:t>
            </a:r>
            <a:r>
              <a:rPr lang="en-US" sz="2900" dirty="0" err="1">
                <a:ea typeface="+mn-lt"/>
                <a:cs typeface="+mn-lt"/>
              </a:rPr>
              <a:t>s.student_ID</a:t>
            </a:r>
            <a:r>
              <a:rPr lang="en-US" sz="2900" dirty="0">
                <a:ea typeface="+mn-lt"/>
                <a:cs typeface="+mn-lt"/>
              </a:rPr>
              <a:t>, </a:t>
            </a:r>
            <a:r>
              <a:rPr lang="en-US" sz="2900" dirty="0" err="1">
                <a:ea typeface="+mn-lt"/>
                <a:cs typeface="+mn-lt"/>
              </a:rPr>
              <a:t>s.batch</a:t>
            </a:r>
            <a:r>
              <a:rPr lang="en-US" sz="2900" dirty="0">
                <a:ea typeface="+mn-lt"/>
                <a:cs typeface="+mn-lt"/>
              </a:rPr>
              <a:t> from student as s join fees as f</a:t>
            </a:r>
            <a:endParaRPr lang="en-US" dirty="0"/>
          </a:p>
          <a:p>
            <a:pPr>
              <a:buNone/>
            </a:pPr>
            <a:r>
              <a:rPr lang="en-US" sz="2900" dirty="0">
                <a:ea typeface="+mn-lt"/>
                <a:cs typeface="+mn-lt"/>
              </a:rPr>
              <a:t>on </a:t>
            </a:r>
            <a:r>
              <a:rPr lang="en-US" sz="2900" dirty="0" err="1">
                <a:ea typeface="+mn-lt"/>
                <a:cs typeface="+mn-lt"/>
              </a:rPr>
              <a:t>s.student_ID</a:t>
            </a:r>
            <a:r>
              <a:rPr lang="en-US" sz="2900" dirty="0">
                <a:ea typeface="+mn-lt"/>
                <a:cs typeface="+mn-lt"/>
              </a:rPr>
              <a:t> = </a:t>
            </a:r>
            <a:r>
              <a:rPr lang="en-US" sz="2900" dirty="0" err="1">
                <a:ea typeface="+mn-lt"/>
                <a:cs typeface="+mn-lt"/>
              </a:rPr>
              <a:t>f.student_ID</a:t>
            </a:r>
            <a:r>
              <a:rPr lang="en-US" sz="2900" dirty="0">
                <a:ea typeface="+mn-lt"/>
                <a:cs typeface="+mn-lt"/>
              </a:rPr>
              <a:t> where </a:t>
            </a:r>
            <a:r>
              <a:rPr lang="en-US" sz="2900" dirty="0" err="1">
                <a:ea typeface="+mn-lt"/>
                <a:cs typeface="+mn-lt"/>
              </a:rPr>
              <a:t>f.status_fs</a:t>
            </a:r>
            <a:r>
              <a:rPr lang="en-US" sz="2900" dirty="0">
                <a:ea typeface="+mn-lt"/>
                <a:cs typeface="+mn-lt"/>
              </a:rPr>
              <a:t>='unpaid') as </a:t>
            </a:r>
            <a:r>
              <a:rPr lang="en-US" sz="2900" dirty="0" err="1">
                <a:ea typeface="+mn-lt"/>
                <a:cs typeface="+mn-lt"/>
              </a:rPr>
              <a:t>stu_fees</a:t>
            </a:r>
            <a:endParaRPr lang="en-US" dirty="0" err="1"/>
          </a:p>
          <a:p>
            <a:pPr>
              <a:buNone/>
            </a:pPr>
            <a:r>
              <a:rPr lang="en-US" sz="2900" dirty="0">
                <a:ea typeface="+mn-lt"/>
                <a:cs typeface="+mn-lt"/>
              </a:rPr>
              <a:t>on </a:t>
            </a:r>
            <a:r>
              <a:rPr lang="en-US" sz="2900" dirty="0" err="1">
                <a:ea typeface="+mn-lt"/>
                <a:cs typeface="+mn-lt"/>
              </a:rPr>
              <a:t>s.student_ID</a:t>
            </a:r>
            <a:r>
              <a:rPr lang="en-US" sz="2900" dirty="0">
                <a:ea typeface="+mn-lt"/>
                <a:cs typeface="+mn-lt"/>
              </a:rPr>
              <a:t> = </a:t>
            </a:r>
            <a:r>
              <a:rPr lang="en-US" sz="2900" dirty="0" err="1">
                <a:ea typeface="+mn-lt"/>
                <a:cs typeface="+mn-lt"/>
              </a:rPr>
              <a:t>stu_fees.student_ID</a:t>
            </a:r>
            <a:r>
              <a:rPr lang="en-US" sz="2900" dirty="0">
                <a:ea typeface="+mn-lt"/>
                <a:cs typeface="+mn-lt"/>
              </a:rPr>
              <a:t> group by </a:t>
            </a:r>
            <a:r>
              <a:rPr lang="en-US" sz="2900" dirty="0" err="1">
                <a:ea typeface="+mn-lt"/>
                <a:cs typeface="+mn-lt"/>
              </a:rPr>
              <a:t>s.batch</a:t>
            </a:r>
            <a:r>
              <a:rPr lang="en-US" sz="2900" dirty="0">
                <a:ea typeface="+mn-lt"/>
                <a:cs typeface="+mn-lt"/>
              </a:rPr>
              <a:t>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FE04E4-9D19-4267-AD59-1765B6613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28426" y="1394304"/>
            <a:ext cx="518160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en-US" sz="3200" dirty="0">
              <a:latin typeface="Arial"/>
              <a:cs typeface="Arial"/>
            </a:endParaRPr>
          </a:p>
          <a:p>
            <a:endParaRPr lang="en-US" sz="3300" dirty="0">
              <a:latin typeface="Arial"/>
              <a:cs typeface="Arial"/>
            </a:endParaRPr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278AEC9D-D2C7-47E0-B5AB-C96EF9575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0" t="47755" r="24000" b="11020"/>
          <a:stretch/>
        </p:blipFill>
        <p:spPr>
          <a:xfrm>
            <a:off x="6737231" y="2375841"/>
            <a:ext cx="5059197" cy="2403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54494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476</Words>
  <Application>Microsoft Office PowerPoint</Application>
  <PresentationFormat>Custom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BlockprintVTI</vt:lpstr>
      <vt:lpstr>Hostel  Management  System  MC212 - DBMS</vt:lpstr>
      <vt:lpstr>                Requirements</vt:lpstr>
      <vt:lpstr>ER Model</vt:lpstr>
      <vt:lpstr>                                    Relational Model                  </vt:lpstr>
      <vt:lpstr>                          SQL DDL</vt:lpstr>
      <vt:lpstr>Queries, Tigger, Functions/Stored procedures</vt:lpstr>
      <vt:lpstr>"Retrieve the data of oldest(according to joining year) employee of each department"</vt:lpstr>
      <vt:lpstr>"Retrieve the data of student who have joined only dance club" </vt:lpstr>
      <vt:lpstr>"Give total number of students of each batch who are left to pay the fees"</vt:lpstr>
      <vt:lpstr>"Name of visitors who came to visit student having ID 202001001 in Fabruary(03) 2019"</vt:lpstr>
      <vt:lpstr>"Count total vacant rooms of each building with capacity more than 3 and with type non-AC"</vt:lpstr>
      <vt:lpstr>      "Retrieve the contact and residence details of students who have joined drama club"</vt:lpstr>
      <vt:lpstr>       "Trigger to update total number of employees when an employee join or left"</vt:lpstr>
      <vt:lpstr>                   Programming JDBC API </vt:lpstr>
      <vt:lpstr>                                                    Scopes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Dell</cp:lastModifiedBy>
  <cp:revision>1515</cp:revision>
  <dcterms:created xsi:type="dcterms:W3CDTF">2014-09-12T02:13:59Z</dcterms:created>
  <dcterms:modified xsi:type="dcterms:W3CDTF">2021-12-04T16:53:17Z</dcterms:modified>
</cp:coreProperties>
</file>