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80" r:id="rId9"/>
    <p:sldId id="281" r:id="rId10"/>
    <p:sldId id="268" r:id="rId11"/>
    <p:sldId id="261" r:id="rId12"/>
    <p:sldId id="262" r:id="rId13"/>
    <p:sldId id="263" r:id="rId14"/>
    <p:sldId id="264" r:id="rId15"/>
    <p:sldId id="265" r:id="rId16"/>
    <p:sldId id="269" r:id="rId17"/>
    <p:sldId id="270" r:id="rId18"/>
    <p:sldId id="273" r:id="rId19"/>
    <p:sldId id="274" r:id="rId20"/>
    <p:sldId id="277" r:id="rId21"/>
    <p:sldId id="282" r:id="rId22"/>
    <p:sldId id="283" r:id="rId23"/>
    <p:sldId id="284" r:id="rId24"/>
    <p:sldId id="285" r:id="rId25"/>
    <p:sldId id="286" r:id="rId26"/>
    <p:sldId id="288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1049235"/>
          </a:xfrm>
        </p:spPr>
        <p:txBody>
          <a:bodyPr/>
          <a:lstStyle/>
          <a:p>
            <a:r>
              <a:rPr lang="en-US" b="1" dirty="0"/>
              <a:t>C#( C-sharp)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636623"/>
            <a:ext cx="9850939" cy="4500326"/>
          </a:xfrm>
        </p:spPr>
        <p:txBody>
          <a:bodyPr>
            <a:normAutofit/>
          </a:bodyPr>
          <a:lstStyle/>
          <a:p>
            <a:r>
              <a:rPr lang="en-US" sz="2400" dirty="0"/>
              <a:t>It is a type-safe object-oriented language. It enables developers to build the applications that run on the .NET Framework. </a:t>
            </a:r>
          </a:p>
          <a:p>
            <a:r>
              <a:rPr lang="en-US" sz="2400" dirty="0"/>
              <a:t>It runs typically in windows platform. But it can run in different platforms using MONO framework.</a:t>
            </a:r>
          </a:p>
          <a:p>
            <a:r>
              <a:rPr lang="en-US" sz="2400" dirty="0"/>
              <a:t>It relies on the runtime(CLR) to perform automatic memory management. </a:t>
            </a:r>
          </a:p>
          <a:p>
            <a:r>
              <a:rPr lang="en-US" sz="2400" dirty="0"/>
              <a:t>It is a rich implementation of the object-orientation paradigm, which includes encapsulation, inheritance, and polymorphism. </a:t>
            </a:r>
          </a:p>
          <a:p>
            <a:r>
              <a:rPr lang="en-US" sz="2400" dirty="0"/>
              <a:t>The distinctive features of C# from an object oriented perspective are: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C913360-CEBE-4C48-8C27-733B2449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930494"/>
          </a:xfrm>
        </p:spPr>
        <p:txBody>
          <a:bodyPr/>
          <a:lstStyle/>
          <a:p>
            <a:r>
              <a:rPr lang="en-US" b="1" dirty="0"/>
              <a:t>Variable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2B9243-E3C2-42A4-B9C0-97E8C88C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40250"/>
          </a:xfrm>
        </p:spPr>
        <p:txBody>
          <a:bodyPr>
            <a:normAutofit/>
          </a:bodyPr>
          <a:lstStyle/>
          <a:p>
            <a:r>
              <a:rPr lang="en-US" sz="2400" dirty="0"/>
              <a:t>A variable represents a storage location that has a modifiable value. </a:t>
            </a:r>
          </a:p>
          <a:p>
            <a:r>
              <a:rPr lang="en-US" sz="2400" dirty="0"/>
              <a:t>To use variables, programmers have to declare them. </a:t>
            </a:r>
          </a:p>
          <a:p>
            <a:r>
              <a:rPr lang="en-US" sz="2400" dirty="0"/>
              <a:t>This means that programmers have to assign them a name and a type. </a:t>
            </a:r>
          </a:p>
          <a:p>
            <a:r>
              <a:rPr lang="en-US" sz="2400" dirty="0"/>
              <a:t>Once you have declared variables you can use them as storage units for the type of data that you declared them to hold.</a:t>
            </a:r>
          </a:p>
          <a:p>
            <a:pPr marL="0" indent="0">
              <a:buNone/>
            </a:pPr>
            <a:r>
              <a:rPr lang="en-US" b="1" dirty="0"/>
              <a:t>	Variable declaration:</a:t>
            </a:r>
          </a:p>
          <a:p>
            <a:pPr marL="0" indent="0">
              <a:buNone/>
            </a:pPr>
            <a:r>
              <a:rPr lang="en-US" sz="2400" b="1" dirty="0"/>
              <a:t>	&lt;</a:t>
            </a:r>
            <a:r>
              <a:rPr lang="en-US" sz="2400" b="1" dirty="0" err="1"/>
              <a:t>access_modifiers</a:t>
            </a:r>
            <a:r>
              <a:rPr lang="en-US" sz="2400" b="1" dirty="0"/>
              <a:t>&gt; &lt;type&gt; &lt;</a:t>
            </a:r>
            <a:r>
              <a:rPr lang="en-US" sz="2400" b="1" dirty="0" err="1"/>
              <a:t>variable_name</a:t>
            </a:r>
            <a:r>
              <a:rPr lang="en-US" sz="2400" b="1" dirty="0"/>
              <a:t>&gt;;</a:t>
            </a:r>
          </a:p>
          <a:p>
            <a:pPr marL="0" indent="0">
              <a:buNone/>
            </a:pPr>
            <a:r>
              <a:rPr lang="en-US" sz="2400" dirty="0"/>
              <a:t>	Example:	</a:t>
            </a:r>
            <a:r>
              <a:rPr lang="en-US" sz="2400" dirty="0" err="1"/>
              <a:t>int</a:t>
            </a:r>
            <a:r>
              <a:rPr lang="en-US" sz="2400" dirty="0"/>
              <a:t>  a=2; string </a:t>
            </a:r>
            <a:r>
              <a:rPr lang="en-US" sz="2400" dirty="0" err="1"/>
              <a:t>myString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03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D875-356C-4FBD-83E7-E9F0C537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Methods(Functions)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FDC7-BDEA-4CE3-B83B-769CC87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Autofit/>
          </a:bodyPr>
          <a:lstStyle/>
          <a:p>
            <a:r>
              <a:rPr lang="en-US" sz="2400" dirty="0"/>
              <a:t>Methods implement some action that can be performed by an object. </a:t>
            </a:r>
          </a:p>
          <a:p>
            <a:r>
              <a:rPr lang="en-US" sz="2400" dirty="0"/>
              <a:t>Methods are the operations performed on the data.</a:t>
            </a:r>
          </a:p>
          <a:p>
            <a:r>
              <a:rPr lang="en-US" sz="2400" dirty="0"/>
              <a:t>It can receive input data from the caller by specifying parameters and output data back to the caller by specifying a return type. </a:t>
            </a:r>
          </a:p>
          <a:p>
            <a:r>
              <a:rPr lang="en-US" sz="2400" dirty="0"/>
              <a:t>It can specify a void return type, indicating that it doesn’t return any value to its caller. </a:t>
            </a:r>
          </a:p>
          <a:p>
            <a:r>
              <a:rPr lang="en-US" sz="2400" dirty="0"/>
              <a:t>A method’s signature must be unique within the type. </a:t>
            </a:r>
          </a:p>
          <a:p>
            <a:r>
              <a:rPr lang="en-US" sz="2400" dirty="0"/>
              <a:t>A method’s signature comprises its name and parameter types (but not the parameter names, nor the return type).</a:t>
            </a:r>
          </a:p>
        </p:txBody>
      </p:sp>
    </p:spTree>
    <p:extLst>
      <p:ext uri="{BB962C8B-B14F-4D97-AF65-F5344CB8AC3E}">
        <p14:creationId xmlns:p14="http://schemas.microsoft.com/office/powerpoint/2010/main" val="61107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D1BD-B819-4291-BF80-BD0767E3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3424-79E8-45D0-A375-58998FFA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17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Function declaration:</a:t>
            </a:r>
          </a:p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accessibilityLevel</a:t>
            </a:r>
            <a:r>
              <a:rPr lang="en-US" sz="2200" dirty="0"/>
              <a:t>&gt;&lt;</a:t>
            </a:r>
            <a:r>
              <a:rPr lang="en-US" sz="2200" dirty="0" err="1"/>
              <a:t>returnType</a:t>
            </a:r>
            <a:r>
              <a:rPr lang="en-US" sz="2200" dirty="0"/>
              <a:t>&gt;&lt;</a:t>
            </a:r>
            <a:r>
              <a:rPr lang="en-US" sz="2200" dirty="0" err="1"/>
              <a:t>functionName</a:t>
            </a:r>
            <a:r>
              <a:rPr lang="en-US" sz="2200" dirty="0"/>
              <a:t>&gt;(</a:t>
            </a:r>
            <a:r>
              <a:rPr lang="en-US" sz="2200" dirty="0" err="1"/>
              <a:t>paramType</a:t>
            </a:r>
            <a:r>
              <a:rPr lang="en-US" sz="2200" dirty="0"/>
              <a:t> </a:t>
            </a:r>
            <a:r>
              <a:rPr lang="en-US" sz="2200" dirty="0" err="1"/>
              <a:t>paramName</a:t>
            </a:r>
            <a:r>
              <a:rPr lang="en-US" sz="2200" dirty="0"/>
              <a:t>, . . . . . . ) {</a:t>
            </a:r>
          </a:p>
          <a:p>
            <a:pPr marL="0" indent="0">
              <a:buNone/>
            </a:pPr>
            <a:r>
              <a:rPr lang="en-US" sz="2200" dirty="0"/>
              <a:t>	Code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public  </a:t>
            </a:r>
            <a:r>
              <a:rPr lang="en-US" sz="2200" dirty="0" err="1"/>
              <a:t>int</a:t>
            </a:r>
            <a:r>
              <a:rPr lang="en-US" sz="2200" dirty="0"/>
              <a:t> Sum(</a:t>
            </a:r>
            <a:r>
              <a:rPr lang="en-US" sz="2200" dirty="0" err="1"/>
              <a:t>int</a:t>
            </a:r>
            <a:r>
              <a:rPr lang="en-US" sz="2200" dirty="0"/>
              <a:t> a, </a:t>
            </a:r>
            <a:r>
              <a:rPr lang="en-US" sz="2200" dirty="0" err="1"/>
              <a:t>int</a:t>
            </a:r>
            <a:r>
              <a:rPr lang="en-US" sz="2200" dirty="0"/>
              <a:t> b)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return </a:t>
            </a:r>
            <a:r>
              <a:rPr lang="en-US" sz="2200" dirty="0" err="1"/>
              <a:t>a+b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259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301D-A25D-45A1-B33A-35A860A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Data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1C00-EAB4-409D-8E6B-D884D870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66183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type</a:t>
            </a:r>
            <a:r>
              <a:rPr lang="en-US" sz="2400" dirty="0"/>
              <a:t> is a representation of data. </a:t>
            </a:r>
          </a:p>
          <a:p>
            <a:r>
              <a:rPr lang="en-US" sz="2400" dirty="0"/>
              <a:t>A type defines the blueprint for a value. </a:t>
            </a:r>
          </a:p>
          <a:p>
            <a:r>
              <a:rPr lang="en-US" sz="2400" dirty="0"/>
              <a:t>Data Types in a programming language describes that what type of data a variable can hold. C sharp is a strongly typed language, therefore every variable and object must have a declared type.</a:t>
            </a:r>
          </a:p>
          <a:p>
            <a:r>
              <a:rPr lang="en-US" sz="2400" dirty="0"/>
              <a:t>Data Types in C#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Value types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Reference types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2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747-92EA-4576-808E-768254B4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728C-27BA-4B47-BF28-39F6C2DC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30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Value Type</a:t>
            </a:r>
            <a:endParaRPr lang="en-US" sz="2400" dirty="0"/>
          </a:p>
          <a:p>
            <a:r>
              <a:rPr lang="en-US" sz="2400" dirty="0"/>
              <a:t>Value type variables can be assigned a value directly. Value types are stored on stack. When the size of variable is bigger value type is not good. They are derived from the class </a:t>
            </a:r>
            <a:r>
              <a:rPr lang="en-US" sz="2400" dirty="0" err="1"/>
              <a:t>System.ValueType</a:t>
            </a:r>
            <a:r>
              <a:rPr lang="en-US" sz="2400" dirty="0"/>
              <a:t>.</a:t>
            </a:r>
          </a:p>
          <a:p>
            <a:r>
              <a:rPr lang="en-US" sz="2400" dirty="0"/>
              <a:t>The value types directly contain data. Some examples are </a:t>
            </a:r>
            <a:r>
              <a:rPr lang="en-US" sz="2400" dirty="0" err="1"/>
              <a:t>int</a:t>
            </a:r>
            <a:r>
              <a:rPr lang="en-US" sz="2400" dirty="0"/>
              <a:t>, char, and float.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a=6</a:t>
            </a:r>
          </a:p>
        </p:txBody>
      </p:sp>
    </p:spTree>
    <p:extLst>
      <p:ext uri="{BB962C8B-B14F-4D97-AF65-F5344CB8AC3E}">
        <p14:creationId xmlns:p14="http://schemas.microsoft.com/office/powerpoint/2010/main" val="70940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377D-CF75-45DC-A21B-1A14F67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46FE-9A54-49A3-91C8-7510B2B7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7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Reference Type</a:t>
            </a:r>
            <a:endParaRPr lang="en-US" sz="2400" dirty="0"/>
          </a:p>
          <a:p>
            <a:r>
              <a:rPr lang="en-US" sz="2400" dirty="0"/>
              <a:t>The reference types do not contain the actual data stored in a variable, but they contain a reference to the variables. </a:t>
            </a:r>
          </a:p>
          <a:p>
            <a:r>
              <a:rPr lang="en-US" sz="2400" dirty="0"/>
              <a:t>They refer to a memory location. They are stored in heap. </a:t>
            </a:r>
          </a:p>
          <a:p>
            <a:r>
              <a:rPr lang="en-US" sz="2400" dirty="0"/>
              <a:t>When the size of variable is bigger reference type is good.</a:t>
            </a:r>
          </a:p>
          <a:p>
            <a:r>
              <a:rPr lang="en-US" sz="2400" dirty="0"/>
              <a:t>Example of built-in reference types are: object, dynamic, and string.</a:t>
            </a:r>
          </a:p>
          <a:p>
            <a:pPr marL="0" indent="0">
              <a:buNone/>
            </a:pPr>
            <a:r>
              <a:rPr lang="en-US" sz="2400" dirty="0"/>
              <a:t>object </a:t>
            </a:r>
            <a:r>
              <a:rPr lang="en-US" sz="2400" dirty="0" err="1"/>
              <a:t>obj</a:t>
            </a:r>
            <a:r>
              <a:rPr lang="en-US" sz="2400" dirty="0"/>
              <a:t> = 100; </a:t>
            </a:r>
          </a:p>
          <a:p>
            <a:r>
              <a:rPr lang="en-US" sz="2400" dirty="0"/>
              <a:t>Class and Pointer are also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312517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B2A3-12CE-42FB-A776-304E6DA9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The predefined types in C#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ABAA-7E1C-46D9-ABE3-17785D8D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Value types:</a:t>
            </a:r>
          </a:p>
          <a:p>
            <a:r>
              <a:rPr lang="en-US" dirty="0"/>
              <a:t>Numeric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Signed integer (</a:t>
            </a:r>
            <a:r>
              <a:rPr lang="en-US" dirty="0" err="1"/>
              <a:t>sbyte</a:t>
            </a:r>
            <a:r>
              <a:rPr lang="en-US" dirty="0"/>
              <a:t>, short, </a:t>
            </a:r>
            <a:r>
              <a:rPr lang="en-US" dirty="0" err="1"/>
              <a:t>int</a:t>
            </a:r>
            <a:r>
              <a:rPr lang="en-US" dirty="0"/>
              <a:t>, long)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Unsigned integer (byte, </a:t>
            </a:r>
            <a:r>
              <a:rPr lang="en-US" dirty="0" err="1"/>
              <a:t>ushort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</a:t>
            </a:r>
            <a:r>
              <a:rPr lang="en-US" dirty="0" err="1"/>
              <a:t>ulong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Real number (float, double, decimal)</a:t>
            </a:r>
          </a:p>
          <a:p>
            <a:r>
              <a:rPr lang="en-US" dirty="0"/>
              <a:t>Logical (bool):true and false</a:t>
            </a:r>
          </a:p>
          <a:p>
            <a:r>
              <a:rPr lang="en-US" dirty="0"/>
              <a:t>Character (char); single </a:t>
            </a:r>
            <a:r>
              <a:rPr lang="en-US" dirty="0" err="1"/>
              <a:t>unicode</a:t>
            </a:r>
            <a:r>
              <a:rPr lang="en-US" dirty="0"/>
              <a:t> character</a:t>
            </a:r>
          </a:p>
          <a:p>
            <a:pPr marL="0" indent="0">
              <a:buNone/>
            </a:pPr>
            <a:r>
              <a:rPr lang="en-US" b="1" dirty="0"/>
              <a:t>Reference types:</a:t>
            </a:r>
          </a:p>
          <a:p>
            <a:r>
              <a:rPr lang="en-US" dirty="0"/>
              <a:t>String (string)</a:t>
            </a:r>
          </a:p>
          <a:p>
            <a:r>
              <a:rPr lang="en-US" dirty="0"/>
              <a:t>Object (object)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1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532-DA2F-46E6-BC97-73B1AC25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Namespaces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55B7-17FC-4403-A733-0BEF9F8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17603"/>
          </a:xfrm>
        </p:spPr>
        <p:txBody>
          <a:bodyPr>
            <a:noAutofit/>
          </a:bodyPr>
          <a:lstStyle/>
          <a:p>
            <a:r>
              <a:rPr lang="en-US" sz="2400" dirty="0"/>
              <a:t>A namespace is a domain within which type names must be unique. It is simply a logical collection of related classes in c#.</a:t>
            </a:r>
          </a:p>
          <a:p>
            <a:r>
              <a:rPr lang="en-US" sz="2400" dirty="0"/>
              <a:t>Types are typically organized into hierarchical namespaces—both to avoid naming conflicts and to make type names easier to find. 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SchoolManagement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namespace Account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47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7F3-31B2-4695-A9F5-33B98254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6446"/>
            <a:ext cx="9603275" cy="855032"/>
          </a:xfrm>
        </p:spPr>
        <p:txBody>
          <a:bodyPr>
            <a:noAutofit/>
          </a:bodyPr>
          <a:lstStyle/>
          <a:p>
            <a:r>
              <a:rPr lang="en-US" b="1" dirty="0"/>
              <a:t>using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48F3-5D64-49CB-8284-79650A39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478"/>
            <a:ext cx="9603275" cy="4731026"/>
          </a:xfrm>
        </p:spPr>
        <p:txBody>
          <a:bodyPr/>
          <a:lstStyle/>
          <a:p>
            <a:r>
              <a:rPr lang="en-US" dirty="0"/>
              <a:t>It includes namespace to use classes of that namespace.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using system;</a:t>
            </a:r>
          </a:p>
        </p:txBody>
      </p:sp>
    </p:spTree>
    <p:extLst>
      <p:ext uri="{BB962C8B-B14F-4D97-AF65-F5344CB8AC3E}">
        <p14:creationId xmlns:p14="http://schemas.microsoft.com/office/powerpoint/2010/main" val="236733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F771-45D6-4CD2-9A18-258D9923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Mathematical operators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0F2771-F4D3-4718-B210-214B3F85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5" y="1454352"/>
            <a:ext cx="10508567" cy="4554554"/>
          </a:xfrm>
        </p:spPr>
        <p:txBody>
          <a:bodyPr/>
          <a:lstStyle/>
          <a:p>
            <a:r>
              <a:rPr lang="en-US" sz="2400" dirty="0"/>
              <a:t>In case of integer and floating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In case of string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CEBA2FDB-C782-4E8C-B631-4D43B6DB9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709128"/>
              </p:ext>
            </p:extLst>
          </p:nvPr>
        </p:nvGraphicFramePr>
        <p:xfrm>
          <a:off x="1308295" y="2213807"/>
          <a:ext cx="1014280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04">
                  <a:extLst>
                    <a:ext uri="{9D8B030D-6E8A-4147-A177-3AD203B41FA5}">
                      <a16:colId xmlns:a16="http://schemas.microsoft.com/office/drawing/2014/main" val="1277418442"/>
                    </a:ext>
                  </a:extLst>
                </a:gridCol>
                <a:gridCol w="1236960">
                  <a:extLst>
                    <a:ext uri="{9D8B030D-6E8A-4147-A177-3AD203B41FA5}">
                      <a16:colId xmlns:a16="http://schemas.microsoft.com/office/drawing/2014/main" val="3763275041"/>
                    </a:ext>
                  </a:extLst>
                </a:gridCol>
                <a:gridCol w="2005674">
                  <a:extLst>
                    <a:ext uri="{9D8B030D-6E8A-4147-A177-3AD203B41FA5}">
                      <a16:colId xmlns:a16="http://schemas.microsoft.com/office/drawing/2014/main" val="888594475"/>
                    </a:ext>
                  </a:extLst>
                </a:gridCol>
                <a:gridCol w="5649767">
                  <a:extLst>
                    <a:ext uri="{9D8B030D-6E8A-4147-A177-3AD203B41FA5}">
                      <a16:colId xmlns:a16="http://schemas.microsoft.com/office/drawing/2014/main" val="2515981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 marL="82754" marR="82754"/>
                </a:tc>
                <a:extLst>
                  <a:ext uri="{0D108BD9-81ED-4DB2-BD59-A6C34878D82A}">
                    <a16:rowId xmlns:a16="http://schemas.microsoft.com/office/drawing/2014/main" val="415634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= var2 + var3;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is assigned the value of that is the sum of var2 and var3.</a:t>
                      </a:r>
                    </a:p>
                  </a:txBody>
                  <a:tcPr marL="82754" marR="82754"/>
                </a:tc>
                <a:extLst>
                  <a:ext uri="{0D108BD9-81ED-4DB2-BD59-A6C34878D82A}">
                    <a16:rowId xmlns:a16="http://schemas.microsoft.com/office/drawing/2014/main" val="6795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= var2 % var3;</a:t>
                      </a:r>
                    </a:p>
                  </a:txBody>
                  <a:tcPr marL="82754" marR="8275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is assigned remainder when var2 is divided by var3.</a:t>
                      </a:r>
                    </a:p>
                  </a:txBody>
                  <a:tcPr marL="82754" marR="82754"/>
                </a:tc>
                <a:extLst>
                  <a:ext uri="{0D108BD9-81ED-4DB2-BD59-A6C34878D82A}">
                    <a16:rowId xmlns:a16="http://schemas.microsoft.com/office/drawing/2014/main" val="83566413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40388A-1760-4528-9141-E01F2CC3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96759"/>
              </p:ext>
            </p:extLst>
          </p:nvPr>
        </p:nvGraphicFramePr>
        <p:xfrm>
          <a:off x="1308294" y="4596662"/>
          <a:ext cx="1032568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358">
                  <a:extLst>
                    <a:ext uri="{9D8B030D-6E8A-4147-A177-3AD203B41FA5}">
                      <a16:colId xmlns:a16="http://schemas.microsoft.com/office/drawing/2014/main" val="2477108683"/>
                    </a:ext>
                  </a:extLst>
                </a:gridCol>
                <a:gridCol w="1254675">
                  <a:extLst>
                    <a:ext uri="{9D8B030D-6E8A-4147-A177-3AD203B41FA5}">
                      <a16:colId xmlns:a16="http://schemas.microsoft.com/office/drawing/2014/main" val="607081653"/>
                    </a:ext>
                  </a:extLst>
                </a:gridCol>
                <a:gridCol w="2037159">
                  <a:extLst>
                    <a:ext uri="{9D8B030D-6E8A-4147-A177-3AD203B41FA5}">
                      <a16:colId xmlns:a16="http://schemas.microsoft.com/office/drawing/2014/main" val="1933575855"/>
                    </a:ext>
                  </a:extLst>
                </a:gridCol>
                <a:gridCol w="5694495">
                  <a:extLst>
                    <a:ext uri="{9D8B030D-6E8A-4147-A177-3AD203B41FA5}">
                      <a16:colId xmlns:a16="http://schemas.microsoft.com/office/drawing/2014/main" val="22210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9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= var2 + var3;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Var1 is assigned the value of that is concatenation of two strings stored in var2 and var3.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80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8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2"/>
            <a:ext cx="9603275" cy="1049235"/>
          </a:xfrm>
        </p:spPr>
        <p:txBody>
          <a:bodyPr>
            <a:normAutofit/>
          </a:bodyPr>
          <a:lstStyle/>
          <a:p>
            <a:r>
              <a:rPr lang="en-US" b="1" dirty="0"/>
              <a:t>Unified type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10748"/>
            <a:ext cx="9603275" cy="4542733"/>
          </a:xfrm>
        </p:spPr>
        <p:txBody>
          <a:bodyPr>
            <a:normAutofit/>
          </a:bodyPr>
          <a:lstStyle/>
          <a:p>
            <a:r>
              <a:rPr lang="en-US" dirty="0"/>
              <a:t>The fundamental building block in C# is an encapsulated unit of data and functions called a type. </a:t>
            </a:r>
          </a:p>
          <a:p>
            <a:r>
              <a:rPr lang="en-US" dirty="0"/>
              <a:t>C# has a unified type system, where all types ultimately share a common base type that means it shares the same basic set of functionality. </a:t>
            </a:r>
          </a:p>
          <a:p>
            <a:r>
              <a:rPr lang="en-US" dirty="0"/>
              <a:t>For example, any type can be converted to a string by calling its </a:t>
            </a:r>
            <a:r>
              <a:rPr lang="en-US" dirty="0" err="1"/>
              <a:t>ToString</a:t>
            </a:r>
            <a:r>
              <a:rPr lang="en-US" dirty="0"/>
              <a:t>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8DE-62C9-45D9-9866-F256FEFF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1FCE4-2070-4E5E-975E-C567A4EC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943251" cy="4730855"/>
          </a:xfrm>
        </p:spPr>
        <p:txBody>
          <a:bodyPr/>
          <a:lstStyle/>
          <a:p>
            <a:r>
              <a:rPr lang="en-US" sz="2400" dirty="0"/>
              <a:t>In case of integer and floating point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case of integer and floating point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EBF57-3A32-4C42-9BF1-8DE2E577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6008"/>
              </p:ext>
            </p:extLst>
          </p:nvPr>
        </p:nvGraphicFramePr>
        <p:xfrm>
          <a:off x="1638103" y="1936653"/>
          <a:ext cx="975672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383">
                  <a:extLst>
                    <a:ext uri="{9D8B030D-6E8A-4147-A177-3AD203B41FA5}">
                      <a16:colId xmlns:a16="http://schemas.microsoft.com/office/drawing/2014/main" val="1532330951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4128581004"/>
                    </a:ext>
                  </a:extLst>
                </a:gridCol>
                <a:gridCol w="2349305">
                  <a:extLst>
                    <a:ext uri="{9D8B030D-6E8A-4147-A177-3AD203B41FA5}">
                      <a16:colId xmlns:a16="http://schemas.microsoft.com/office/drawing/2014/main" val="330091668"/>
                    </a:ext>
                  </a:extLst>
                </a:gridCol>
                <a:gridCol w="4487594">
                  <a:extLst>
                    <a:ext uri="{9D8B030D-6E8A-4147-A177-3AD203B41FA5}">
                      <a16:colId xmlns:a16="http://schemas.microsoft.com/office/drawing/2014/main" val="356934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6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+= var2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is assigned the value that is sum of var1 and var2.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7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Var1 = var1 + var2;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375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80822E-D26D-4E6D-BF3D-F0EE5FCC9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88621"/>
              </p:ext>
            </p:extLst>
          </p:nvPr>
        </p:nvGraphicFramePr>
        <p:xfrm>
          <a:off x="1638102" y="4349618"/>
          <a:ext cx="975672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10">
                  <a:extLst>
                    <a:ext uri="{9D8B030D-6E8A-4147-A177-3AD203B41FA5}">
                      <a16:colId xmlns:a16="http://schemas.microsoft.com/office/drawing/2014/main" val="1594015672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945813631"/>
                    </a:ext>
                  </a:extLst>
                </a:gridCol>
                <a:gridCol w="1730326">
                  <a:extLst>
                    <a:ext uri="{9D8B030D-6E8A-4147-A177-3AD203B41FA5}">
                      <a16:colId xmlns:a16="http://schemas.microsoft.com/office/drawing/2014/main" val="3391793489"/>
                    </a:ext>
                  </a:extLst>
                </a:gridCol>
                <a:gridCol w="5275384">
                  <a:extLst>
                    <a:ext uri="{9D8B030D-6E8A-4147-A177-3AD203B41FA5}">
                      <a16:colId xmlns:a16="http://schemas.microsoft.com/office/drawing/2014/main" val="354185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9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= ++var2;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is assigned the value of var2 +1. var2 is incremented by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1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= var2++;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 is assigned the value of var2. var2 is incremented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4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36E5-A0AC-49F5-9EC8-7B4D5A0E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Declaration in </a:t>
            </a:r>
            <a:r>
              <a:rPr lang="en-US" b="1" dirty="0" err="1"/>
              <a:t>c#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8017-11DD-4BEB-BF40-03DC7A3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6910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class is a custom data type. It is a blue print of object.</a:t>
            </a:r>
          </a:p>
          <a:p>
            <a:r>
              <a:rPr lang="en-US" sz="2400" dirty="0"/>
              <a:t>A class in C# is declared using the keyword </a:t>
            </a:r>
            <a:r>
              <a:rPr lang="en-US" sz="2400" b="1" dirty="0"/>
              <a:t>class</a:t>
            </a:r>
            <a:r>
              <a:rPr lang="en-US" sz="2400" dirty="0"/>
              <a:t> and its members are enclosed in parenthesis.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&lt;</a:t>
            </a:r>
            <a:r>
              <a:rPr lang="en-US" sz="2400" dirty="0" err="1"/>
              <a:t>access_modifier</a:t>
            </a:r>
            <a:r>
              <a:rPr lang="en-US" sz="2400" dirty="0"/>
              <a:t>&gt;  &lt;class&gt; </a:t>
            </a:r>
            <a:r>
              <a:rPr lang="en-US" sz="2400" dirty="0" err="1"/>
              <a:t>class_name</a:t>
            </a: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MyClass</a:t>
            </a: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//code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52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2E0B-776A-4FBE-9C2B-0DCE7FE7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6DFA-20B1-4D53-812B-FDC65ECE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28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Fields:</a:t>
            </a:r>
            <a:endParaRPr lang="en-US" sz="2400" dirty="0"/>
          </a:p>
          <a:p>
            <a:r>
              <a:rPr lang="en-US" sz="2400" dirty="0"/>
              <a:t>A field is a variable that is a member of a class and can hold data of the class. For example:</a:t>
            </a:r>
          </a:p>
          <a:p>
            <a:pPr mar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 Student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string name;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age = 10;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5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2176-3593-4503-950B-768650EA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E40C-3446-4E89-AF5A-B058152D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b="1" dirty="0"/>
              <a:t>Properties:</a:t>
            </a:r>
            <a:endParaRPr lang="en-US" sz="3500" dirty="0"/>
          </a:p>
          <a:p>
            <a:r>
              <a:rPr lang="en-US" sz="3600" dirty="0"/>
              <a:t>Provide access to a class attribute (a field). Useful for exposing fields in components.  A property is declared like a field, but with a </a:t>
            </a:r>
            <a:r>
              <a:rPr lang="en-US" sz="3600" b="1" dirty="0"/>
              <a:t>get/set</a:t>
            </a:r>
            <a:r>
              <a:rPr lang="en-US" sz="3600" dirty="0"/>
              <a:t> block added.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b="1" dirty="0"/>
              <a:t>class</a:t>
            </a:r>
            <a:r>
              <a:rPr lang="en-US" sz="3200" dirty="0"/>
              <a:t> Student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string </a:t>
            </a:r>
            <a:r>
              <a:rPr lang="en-US" sz="3200" dirty="0" err="1"/>
              <a:t>firstName</a:t>
            </a:r>
            <a:r>
              <a:rPr lang="en-US" sz="3200" dirty="0"/>
              <a:t>;</a:t>
            </a:r>
          </a:p>
          <a:p>
            <a:pPr marL="457200" lvl="1" indent="0">
              <a:buNone/>
            </a:pPr>
            <a:r>
              <a:rPr lang="en-US" sz="3200" dirty="0"/>
              <a:t>public string FirstName</a:t>
            </a:r>
          </a:p>
          <a:p>
            <a:pPr marL="457200" lvl="1" indent="0">
              <a:buNone/>
            </a:pPr>
            <a:r>
              <a:rPr lang="en-US" sz="3200" dirty="0"/>
              <a:t>{ </a:t>
            </a:r>
          </a:p>
          <a:p>
            <a:pPr marL="914400" lvl="2" indent="0">
              <a:buNone/>
            </a:pPr>
            <a:r>
              <a:rPr lang="en-US" sz="3200" dirty="0"/>
              <a:t>get{	return </a:t>
            </a:r>
            <a:r>
              <a:rPr lang="en-US" sz="3200" dirty="0" err="1"/>
              <a:t>firstName</a:t>
            </a:r>
            <a:r>
              <a:rPr lang="en-US" sz="3200" dirty="0"/>
              <a:t>;	 }</a:t>
            </a:r>
          </a:p>
          <a:p>
            <a:pPr marL="914400" lvl="2" indent="0">
              <a:buNone/>
            </a:pPr>
            <a:r>
              <a:rPr lang="en-US" sz="3200" dirty="0"/>
              <a:t>set{	</a:t>
            </a:r>
            <a:r>
              <a:rPr lang="en-US" sz="3200" dirty="0" err="1"/>
              <a:t>firstName</a:t>
            </a:r>
            <a:r>
              <a:rPr lang="en-US" sz="3200" dirty="0"/>
              <a:t>=value;	}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1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8D15-F71B-4FDC-82B8-C803580E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11E6-48D7-4E6E-A933-806E6236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Methods or Functions implement some action that can be performed by an object. Methods are the operations performed on the data.</a:t>
            </a:r>
          </a:p>
          <a:p>
            <a:pPr marL="0" indent="0">
              <a:buNone/>
            </a:pPr>
            <a:r>
              <a:rPr lang="en-US" sz="2200" dirty="0"/>
              <a:t>public class </a:t>
            </a:r>
            <a:r>
              <a:rPr lang="en-US" sz="2200" dirty="0" err="1"/>
              <a:t>MyClass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	public </a:t>
            </a:r>
            <a:r>
              <a:rPr lang="en-US" sz="2200" dirty="0" err="1"/>
              <a:t>int</a:t>
            </a:r>
            <a:r>
              <a:rPr lang="en-US" sz="2200" dirty="0"/>
              <a:t> Sum(</a:t>
            </a:r>
            <a:r>
              <a:rPr lang="en-US" sz="2200" dirty="0" err="1"/>
              <a:t>int</a:t>
            </a:r>
            <a:r>
              <a:rPr lang="en-US" sz="2200" dirty="0"/>
              <a:t> a, </a:t>
            </a:r>
            <a:r>
              <a:rPr lang="en-US" sz="2200" dirty="0" err="1"/>
              <a:t>int</a:t>
            </a:r>
            <a:r>
              <a:rPr lang="en-US" sz="2200" dirty="0"/>
              <a:t> b)</a:t>
            </a:r>
          </a:p>
          <a:p>
            <a:pPr marL="914400" lvl="2" indent="0">
              <a:buNone/>
            </a:pPr>
            <a:r>
              <a:rPr lang="en-US" sz="2200" dirty="0"/>
              <a:t>{</a:t>
            </a:r>
          </a:p>
          <a:p>
            <a:pPr marL="914400" lvl="2" indent="0">
              <a:buNone/>
            </a:pPr>
            <a:r>
              <a:rPr lang="en-US" sz="2200" dirty="0"/>
              <a:t>	return </a:t>
            </a:r>
            <a:r>
              <a:rPr lang="en-US" sz="2200" dirty="0" err="1"/>
              <a:t>a+b</a:t>
            </a:r>
            <a:r>
              <a:rPr lang="en-US" sz="2200" dirty="0"/>
              <a:t>;</a:t>
            </a:r>
          </a:p>
          <a:p>
            <a:pPr marL="914400" lvl="2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600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4A00-5518-4077-B810-5BCE9753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BB96-DD42-412A-80D6-FE6E464B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1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method or function name same with the class name then it is called constructor. But it has no return type.</a:t>
            </a:r>
          </a:p>
          <a:p>
            <a:pPr marL="0" indent="0">
              <a:buNone/>
            </a:pPr>
            <a:r>
              <a:rPr lang="en-US" dirty="0"/>
              <a:t>It can initialize data member of new object. Constructor may be with parameter or without parameter. In C#, default constructor is automatically created.</a:t>
            </a:r>
          </a:p>
          <a:p>
            <a:pPr marL="0" indent="0">
              <a:buNone/>
            </a:pPr>
            <a:r>
              <a:rPr lang="en-US" dirty="0"/>
              <a:t>public 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stringfirstName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sz="2200" dirty="0"/>
              <a:t>public Student(string </a:t>
            </a:r>
            <a:r>
              <a:rPr lang="en-US" sz="2200" dirty="0" err="1"/>
              <a:t>fName</a:t>
            </a:r>
            <a:r>
              <a:rPr lang="en-US" sz="2200" dirty="0"/>
              <a:t>)</a:t>
            </a:r>
          </a:p>
          <a:p>
            <a:pPr marL="457200" lvl="1" indent="0">
              <a:buNone/>
            </a:pPr>
            <a:r>
              <a:rPr lang="en-US" sz="2200" dirty="0"/>
              <a:t>{</a:t>
            </a:r>
          </a:p>
          <a:p>
            <a:pPr marL="457200" lvl="1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firstName</a:t>
            </a:r>
            <a:r>
              <a:rPr lang="en-US" sz="2200" dirty="0"/>
              <a:t>=</a:t>
            </a:r>
            <a:r>
              <a:rPr lang="en-US" sz="2200" dirty="0" err="1"/>
              <a:t>fName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6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7311-CD4E-4DCE-B8D8-7E222C9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B794-4193-4972-806D-654488DB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use of constructors is to initialize private fields of the class while creating an instance for the class.</a:t>
            </a:r>
          </a:p>
          <a:p>
            <a:r>
              <a:rPr lang="en-US" dirty="0"/>
              <a:t>The default constructor initializes all numeric fields in the class to zero and all string and object fields to null. </a:t>
            </a:r>
          </a:p>
        </p:txBody>
      </p:sp>
    </p:spTree>
    <p:extLst>
      <p:ext uri="{BB962C8B-B14F-4D97-AF65-F5344CB8AC3E}">
        <p14:creationId xmlns:p14="http://schemas.microsoft.com/office/powerpoint/2010/main" val="3160320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8540-F415-41E9-887B-162E0EA3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F86B-C852-4CD7-AEE6-8A55D7D3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9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It is instance of class which hold values of object.</a:t>
            </a:r>
          </a:p>
          <a:p>
            <a:r>
              <a:rPr lang="en-US" sz="2200" dirty="0"/>
              <a:t>Student </a:t>
            </a:r>
            <a:r>
              <a:rPr lang="en-US" sz="2200" dirty="0" err="1"/>
              <a:t>objStudent</a:t>
            </a:r>
            <a:r>
              <a:rPr lang="en-US" sz="2200" dirty="0"/>
              <a:t> = new Student();</a:t>
            </a:r>
          </a:p>
          <a:p>
            <a:r>
              <a:rPr lang="en-US" sz="2200" dirty="0" err="1"/>
              <a:t>objStudent</a:t>
            </a:r>
            <a:r>
              <a:rPr lang="en-US" sz="2200" dirty="0"/>
              <a:t> is an object of Student class.</a:t>
            </a:r>
          </a:p>
          <a:p>
            <a:pPr marL="0" indent="0">
              <a:buNone/>
            </a:pPr>
            <a:r>
              <a:rPr lang="en-US" sz="2200" b="1" dirty="0"/>
              <a:t>new as an operator</a:t>
            </a:r>
          </a:p>
          <a:p>
            <a:r>
              <a:rPr lang="en-US" sz="2200" dirty="0"/>
              <a:t>It is used to create objects and invoke a constructor.</a:t>
            </a:r>
          </a:p>
          <a:p>
            <a:r>
              <a:rPr lang="en-US" sz="2200" dirty="0"/>
              <a:t>The "new" operator only assigns the memory and does not destroy memory that depends upon the scope.</a:t>
            </a:r>
          </a:p>
          <a:p>
            <a:r>
              <a:rPr lang="en-US" sz="2200" dirty="0"/>
              <a:t>Value-types objects, like int, are created on the stack and reference type objects like "Author" are created on the heap.</a:t>
            </a:r>
          </a:p>
        </p:txBody>
      </p:sp>
    </p:spTree>
    <p:extLst>
      <p:ext uri="{BB962C8B-B14F-4D97-AF65-F5344CB8AC3E}">
        <p14:creationId xmlns:p14="http://schemas.microsoft.com/office/powerpoint/2010/main" val="52883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279F-179F-4D39-8DF7-CF12CF8D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Classes and interfaces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D684-94AE-4BFE-82BA-A42A9962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536294"/>
          </a:xfrm>
        </p:spPr>
        <p:txBody>
          <a:bodyPr>
            <a:normAutofit/>
          </a:bodyPr>
          <a:lstStyle/>
          <a:p>
            <a:r>
              <a:rPr lang="en-US" sz="2400" dirty="0"/>
              <a:t>In the pure object-oriented paradigm, the only kind of type is a class. </a:t>
            </a:r>
          </a:p>
          <a:p>
            <a:r>
              <a:rPr lang="en-US" sz="2400" dirty="0"/>
              <a:t>In C#, there are several other kinds of types, one of which is an interface. </a:t>
            </a:r>
          </a:p>
          <a:p>
            <a:r>
              <a:rPr lang="en-US" sz="2400" dirty="0"/>
              <a:t>An interface is like a class except it is only a definition for a type, not an implementation.</a:t>
            </a:r>
          </a:p>
          <a:p>
            <a:r>
              <a:rPr lang="en-US" sz="2400" dirty="0"/>
              <a:t>It’s particularly useful in scenarios where multiple inheritance is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1C7-2D0A-481E-B725-6344DE6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Properties, methods,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EFD6-2C23-4469-8A87-F416B639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6"/>
            <a:ext cx="9603275" cy="4562798"/>
          </a:xfrm>
        </p:spPr>
        <p:txBody>
          <a:bodyPr>
            <a:noAutofit/>
          </a:bodyPr>
          <a:lstStyle/>
          <a:p>
            <a:r>
              <a:rPr lang="en-US" sz="2400" dirty="0"/>
              <a:t>In the pure object-oriented paradigm, all functions are methods.</a:t>
            </a:r>
          </a:p>
          <a:p>
            <a:r>
              <a:rPr lang="en-US" sz="2400" dirty="0"/>
              <a:t>C#, methods are only one kind of function member, which also includes properties and events. </a:t>
            </a:r>
          </a:p>
          <a:p>
            <a:r>
              <a:rPr lang="en-US" sz="2400" dirty="0"/>
              <a:t>Properties are function members that encapsulate a piece of an object’s state, such as a button’s color or a label’s text. Events are function members that simplify acting on object state changes.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2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59705"/>
            <a:ext cx="9603275" cy="4576051"/>
          </a:xfrm>
        </p:spPr>
        <p:txBody>
          <a:bodyPr/>
          <a:lstStyle/>
          <a:p>
            <a:r>
              <a:rPr lang="en-US" sz="2400" dirty="0"/>
              <a:t>C# syntax is based on C and C++ syntax. </a:t>
            </a:r>
          </a:p>
          <a:p>
            <a:r>
              <a:rPr lang="en-US" sz="2400" dirty="0"/>
              <a:t>C# code is made up of a series of statements, each statement is terminated with a </a:t>
            </a:r>
            <a:r>
              <a:rPr lang="en-US" sz="2400" b="1" dirty="0"/>
              <a:t>semicolon. </a:t>
            </a:r>
          </a:p>
          <a:p>
            <a:r>
              <a:rPr lang="en-US" sz="2400" dirty="0"/>
              <a:t>C# is a </a:t>
            </a:r>
            <a:r>
              <a:rPr lang="en-US" sz="2400" b="1" dirty="0"/>
              <a:t>block-structured language</a:t>
            </a:r>
            <a:r>
              <a:rPr lang="en-US" sz="2400" dirty="0"/>
              <a:t>, meaning that all statements are part of a block of code. These blocks which are delimited with curly brackets(</a:t>
            </a:r>
            <a:r>
              <a:rPr lang="en-US" sz="2400" b="1" dirty="0"/>
              <a:t>{}</a:t>
            </a:r>
            <a:r>
              <a:rPr lang="en-US" sz="2400" dirty="0"/>
              <a:t>), may contain any number of statements, or none at all. </a:t>
            </a:r>
          </a:p>
          <a:p>
            <a:r>
              <a:rPr lang="en-US" sz="2400" dirty="0"/>
              <a:t>C# code is </a:t>
            </a:r>
            <a:r>
              <a:rPr lang="en-US" sz="2400" b="1" dirty="0"/>
              <a:t>case-sensitive.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1046923"/>
          </a:xfrm>
        </p:spPr>
        <p:txBody>
          <a:bodyPr/>
          <a:lstStyle/>
          <a:p>
            <a:r>
              <a:rPr lang="en-US" b="1" dirty="0"/>
              <a:t>Identifiers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356F-F16B-442E-A88D-C42BAE77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3758"/>
            <a:ext cx="9603275" cy="4489723"/>
          </a:xfrm>
        </p:spPr>
        <p:txBody>
          <a:bodyPr>
            <a:normAutofit/>
          </a:bodyPr>
          <a:lstStyle/>
          <a:p>
            <a:r>
              <a:rPr lang="en-US" sz="2400" dirty="0"/>
              <a:t>Identifiers are names that programmers use for their classes, methods, variables, arrays and so on. </a:t>
            </a:r>
          </a:p>
          <a:p>
            <a:r>
              <a:rPr lang="en-US" sz="2400" dirty="0"/>
              <a:t>An identifier must be a whole word, essentially made up of Unicode characters starting with a letter or underscore and subsequent characters may be letter, underscore or number. </a:t>
            </a:r>
          </a:p>
          <a:p>
            <a:r>
              <a:rPr lang="en-US" sz="2400" dirty="0"/>
              <a:t>C# identifiers are case-sensitive. By convention, parameters, local variables, and private fields should be in camel case (e.g.,</a:t>
            </a:r>
            <a:r>
              <a:rPr lang="en-US" sz="2400" dirty="0" err="1"/>
              <a:t>myVariable</a:t>
            </a:r>
            <a:r>
              <a:rPr lang="en-US" sz="2400" dirty="0"/>
              <a:t>), and all other identifiers should be in Pascal case (e.g., </a:t>
            </a:r>
            <a:r>
              <a:rPr lang="en-US" sz="2400" dirty="0" err="1"/>
              <a:t>MyMethod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357-556C-4071-8A88-4080290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2727"/>
            <a:ext cx="9603275" cy="984525"/>
          </a:xfrm>
        </p:spPr>
        <p:txBody>
          <a:bodyPr>
            <a:normAutofit/>
          </a:bodyPr>
          <a:lstStyle/>
          <a:p>
            <a:r>
              <a:rPr lang="en-US" sz="3600" b="1" dirty="0"/>
              <a:t>Keywords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8477-9E86-46D8-B9D5-A5B1BAF9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7252"/>
            <a:ext cx="9603275" cy="4625009"/>
          </a:xfrm>
        </p:spPr>
        <p:txBody>
          <a:bodyPr>
            <a:normAutofit/>
          </a:bodyPr>
          <a:lstStyle/>
          <a:p>
            <a:r>
              <a:rPr lang="en-US" sz="2400" b="1" dirty="0"/>
              <a:t>Keywords</a:t>
            </a:r>
            <a:r>
              <a:rPr lang="en-US" sz="2400" dirty="0"/>
              <a:t> are names reserved by the compiler that you can’t use as identifiers. </a:t>
            </a:r>
          </a:p>
          <a:p>
            <a:r>
              <a:rPr lang="en-US" sz="2400" dirty="0"/>
              <a:t>These are the keywords in our example program: using, class, static, void, </a:t>
            </a:r>
            <a:r>
              <a:rPr lang="en-US" sz="2400" dirty="0" err="1"/>
              <a:t>int</a:t>
            </a:r>
            <a:r>
              <a:rPr lang="en-US" sz="2400" dirty="0"/>
              <a:t>, string and so on.</a:t>
            </a:r>
          </a:p>
        </p:txBody>
      </p:sp>
    </p:spTree>
    <p:extLst>
      <p:ext uri="{BB962C8B-B14F-4D97-AF65-F5344CB8AC3E}">
        <p14:creationId xmlns:p14="http://schemas.microsoft.com/office/powerpoint/2010/main" val="8933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8C19-979E-4942-87B1-ABD20577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31" y="629210"/>
            <a:ext cx="9603275" cy="939791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Access Modifiers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2782-D9FF-4B0A-84D7-ECE5483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9002"/>
            <a:ext cx="9603275" cy="4540250"/>
          </a:xfrm>
        </p:spPr>
        <p:txBody>
          <a:bodyPr>
            <a:normAutofit/>
          </a:bodyPr>
          <a:lstStyle/>
          <a:p>
            <a:r>
              <a:rPr lang="en-US" sz="2400" dirty="0"/>
              <a:t>All types and type members have an accessibility level, which controls whether they can be used from other code in assembly or other assemblies. </a:t>
            </a:r>
          </a:p>
          <a:p>
            <a:r>
              <a:rPr lang="en-US" sz="2400" dirty="0"/>
              <a:t>we can use the following access modifiers to specify the accessibility of a type or member when we declare it:</a:t>
            </a:r>
          </a:p>
          <a:p>
            <a:pPr marL="0" indent="0">
              <a:buNone/>
            </a:pPr>
            <a:r>
              <a:rPr lang="en-US" sz="2400" b="1" dirty="0"/>
              <a:t>public:</a:t>
            </a:r>
          </a:p>
          <a:p>
            <a:r>
              <a:rPr lang="en-US" sz="2400" dirty="0"/>
              <a:t>The type or member can be accessed by any other code in the same assembly or another assembly that references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80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F8DB-C43D-4831-8592-E643B87B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B63-AAD6-4730-B164-9F9A316E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private:</a:t>
            </a:r>
          </a:p>
          <a:p>
            <a:r>
              <a:rPr lang="en-US" sz="2400" dirty="0"/>
              <a:t>The type or member can be accessed only by code in the same class or struct.</a:t>
            </a:r>
          </a:p>
          <a:p>
            <a:pPr marL="0" indent="0">
              <a:buNone/>
            </a:pPr>
            <a:r>
              <a:rPr lang="en-US" sz="2400" b="1" dirty="0"/>
              <a:t>protected:</a:t>
            </a:r>
          </a:p>
          <a:p>
            <a:r>
              <a:rPr lang="en-US" sz="2400" dirty="0"/>
              <a:t>The type or member can be accessed only by code in the same class, or in a class that is derived from that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610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543</TotalTime>
  <Words>1688</Words>
  <Application>Microsoft Office PowerPoint</Application>
  <PresentationFormat>Widescreen</PresentationFormat>
  <Paragraphs>224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Wingdings</vt:lpstr>
      <vt:lpstr>Gallery</vt:lpstr>
      <vt:lpstr>C#( C-sharp)</vt:lpstr>
      <vt:lpstr>Unified type system </vt:lpstr>
      <vt:lpstr>Classes and interfaces  </vt:lpstr>
      <vt:lpstr>Properties, methods, and events</vt:lpstr>
      <vt:lpstr>C# Syntax</vt:lpstr>
      <vt:lpstr>Identifiers</vt:lpstr>
      <vt:lpstr>Keywords</vt:lpstr>
      <vt:lpstr>Access Modifiers </vt:lpstr>
      <vt:lpstr>Contd..</vt:lpstr>
      <vt:lpstr>Variable</vt:lpstr>
      <vt:lpstr>Methods(Functions)</vt:lpstr>
      <vt:lpstr>Contd..</vt:lpstr>
      <vt:lpstr>Data type </vt:lpstr>
      <vt:lpstr>Contd..</vt:lpstr>
      <vt:lpstr>Contd..</vt:lpstr>
      <vt:lpstr>The predefined types in C# </vt:lpstr>
      <vt:lpstr>Namespaces </vt:lpstr>
      <vt:lpstr>using Directive</vt:lpstr>
      <vt:lpstr>Mathematical operators</vt:lpstr>
      <vt:lpstr>Assignment Operators</vt:lpstr>
      <vt:lpstr>Class Declaration in c#</vt:lpstr>
      <vt:lpstr>Contd..</vt:lpstr>
      <vt:lpstr>Contd..</vt:lpstr>
      <vt:lpstr>Methods </vt:lpstr>
      <vt:lpstr>Constructor:</vt:lpstr>
      <vt:lpstr>Contd…</vt:lpstr>
      <vt:lpstr>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137</cp:revision>
  <dcterms:created xsi:type="dcterms:W3CDTF">2018-03-21T16:45:09Z</dcterms:created>
  <dcterms:modified xsi:type="dcterms:W3CDTF">2018-10-04T17:03:05Z</dcterms:modified>
</cp:coreProperties>
</file>