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07D-DEC9-431D-A0E3-4BF9A5D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92977"/>
          </a:xfrm>
        </p:spPr>
        <p:txBody>
          <a:bodyPr>
            <a:normAutofit/>
          </a:bodyPr>
          <a:lstStyle/>
          <a:p>
            <a:r>
              <a:rPr lang="en-US" dirty="0"/>
              <a:t>Introduction to ADO.NET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09724"/>
          </a:xfrm>
        </p:spPr>
        <p:txBody>
          <a:bodyPr>
            <a:noAutofit/>
          </a:bodyPr>
          <a:lstStyle/>
          <a:p>
            <a:r>
              <a:rPr lang="en-US" sz="2400" dirty="0"/>
              <a:t>ADO.NET is an object-oriented set of libraries that allows us to interact with data sources. </a:t>
            </a:r>
          </a:p>
          <a:p>
            <a:r>
              <a:rPr lang="en-US" sz="2400" dirty="0"/>
              <a:t>Commonly, the data source is a database, but it could also be a text file, an Excel spreadsheet, or an XML file</a:t>
            </a:r>
          </a:p>
        </p:txBody>
      </p:sp>
    </p:spTree>
    <p:extLst>
      <p:ext uri="{BB962C8B-B14F-4D97-AF65-F5344CB8AC3E}">
        <p14:creationId xmlns:p14="http://schemas.microsoft.com/office/powerpoint/2010/main" val="334281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9B34-4A50-45FA-A981-CBEC081E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31D3-4D5C-4291-A98C-94136C6A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SqlDataAdapter</a:t>
            </a:r>
            <a:r>
              <a:rPr lang="en-US" sz="2400" dirty="0"/>
              <a:t> class also provides a method called Fill(). </a:t>
            </a:r>
          </a:p>
          <a:p>
            <a:r>
              <a:rPr lang="en-US" sz="2400" dirty="0"/>
              <a:t>Calling the Fill() method automatically executes the command provided by the </a:t>
            </a:r>
            <a:r>
              <a:rPr lang="en-US" sz="2400" dirty="0" err="1"/>
              <a:t>SelectCommand</a:t>
            </a:r>
            <a:r>
              <a:rPr lang="en-US" sz="2400" dirty="0"/>
              <a:t> property, receives the result set, and copies it to a </a:t>
            </a:r>
            <a:r>
              <a:rPr lang="en-US" sz="2400" dirty="0" err="1"/>
              <a:t>DataTable</a:t>
            </a:r>
            <a:r>
              <a:rPr lang="en-US" sz="24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85356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970B-ABDA-4D01-B3A3-57211CB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err="1"/>
              <a:t>DataSet</a:t>
            </a:r>
            <a:r>
              <a:rPr lang="en-US" b="1" cap="none" dirty="0"/>
              <a:t> and </a:t>
            </a:r>
            <a:r>
              <a:rPr lang="en-US" b="1" cap="none" dirty="0" err="1"/>
              <a:t>DataTable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748-B13B-4306-A799-79E3FE66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DataSet</a:t>
            </a:r>
            <a:r>
              <a:rPr lang="en-US" sz="2400" b="1" dirty="0"/>
              <a:t>:</a:t>
            </a:r>
          </a:p>
          <a:p>
            <a:r>
              <a:rPr lang="en-US" sz="2400" dirty="0" err="1"/>
              <a:t>DataSet</a:t>
            </a:r>
            <a:r>
              <a:rPr lang="en-US" sz="2400" dirty="0"/>
              <a:t> objects are in-memory representations of data. </a:t>
            </a:r>
          </a:p>
          <a:p>
            <a:r>
              <a:rPr lang="en-US" sz="2400" dirty="0"/>
              <a:t>It contains multiple </a:t>
            </a:r>
            <a:r>
              <a:rPr lang="en-US" sz="2400" dirty="0" err="1"/>
              <a:t>DataTable</a:t>
            </a:r>
            <a:r>
              <a:rPr lang="en-US" sz="2400" dirty="0"/>
              <a:t> objects. </a:t>
            </a:r>
            <a:r>
              <a:rPr lang="en-US" sz="2400"/>
              <a:t>It </a:t>
            </a:r>
            <a:r>
              <a:rPr lang="en-US" sz="2400" dirty="0"/>
              <a:t>is specifically designed to help manage data in memory and to support disconnected operations on data</a:t>
            </a:r>
          </a:p>
          <a:p>
            <a:pPr marL="0" indent="0">
              <a:buNone/>
            </a:pPr>
            <a:r>
              <a:rPr lang="en-US" sz="2400" b="1" dirty="0" err="1"/>
              <a:t>DataTable</a:t>
            </a:r>
            <a:r>
              <a:rPr lang="en-US" sz="2400" b="1" dirty="0"/>
              <a:t>: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DataTable</a:t>
            </a:r>
            <a:r>
              <a:rPr lang="en-US" sz="2400" dirty="0"/>
              <a:t> object represents a logical table in memory. </a:t>
            </a:r>
          </a:p>
          <a:p>
            <a:r>
              <a:rPr lang="en-US" sz="2400" dirty="0"/>
              <a:t>It contains rows(</a:t>
            </a:r>
            <a:r>
              <a:rPr lang="en-US" sz="2400" dirty="0" err="1"/>
              <a:t>DataRow</a:t>
            </a:r>
            <a:r>
              <a:rPr lang="en-US" sz="2400" dirty="0"/>
              <a:t>), columns(</a:t>
            </a:r>
            <a:r>
              <a:rPr lang="en-US" sz="2400" dirty="0" err="1"/>
              <a:t>DataColumn</a:t>
            </a:r>
            <a:r>
              <a:rPr lang="en-US" sz="2400" dirty="0"/>
              <a:t>), primary keys, constraints, and relations with other </a:t>
            </a:r>
            <a:r>
              <a:rPr lang="en-US" sz="2400" dirty="0" err="1"/>
              <a:t>DataTable</a:t>
            </a:r>
            <a:r>
              <a:rPr lang="en-US" sz="2400" dirty="0"/>
              <a:t>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3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2A52-D3DD-4B2F-9FA1-BFF96B4A9C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09399" y="212035"/>
            <a:ext cx="10054949" cy="593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 err="1"/>
              <a:t>SqlConnection</a:t>
            </a:r>
            <a:r>
              <a:rPr lang="en-US" dirty="0"/>
              <a:t> conn = new </a:t>
            </a:r>
            <a:r>
              <a:rPr lang="en-US" dirty="0" err="1"/>
              <a:t>SqlConnection</a:t>
            </a:r>
            <a:r>
              <a:rPr lang="en-US" dirty="0"/>
              <a:t>("Data Source=</a:t>
            </a:r>
            <a:r>
              <a:rPr lang="en-US" dirty="0" err="1"/>
              <a:t>localhost;Initial</a:t>
            </a:r>
            <a:r>
              <a:rPr lang="en-US" dirty="0"/>
              <a:t> Catalog=</a:t>
            </a:r>
            <a:r>
              <a:rPr lang="en-US" dirty="0" err="1"/>
              <a:t>MyDB;Integrated</a:t>
            </a:r>
            <a:r>
              <a:rPr lang="en-US" dirty="0"/>
              <a:t> Security=True");</a:t>
            </a:r>
          </a:p>
          <a:p>
            <a:r>
              <a:rPr lang="en-US" dirty="0" err="1"/>
              <a:t>DataSet</a:t>
            </a:r>
            <a:r>
              <a:rPr lang="en-US" dirty="0"/>
              <a:t> ds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= new </a:t>
            </a:r>
            <a:r>
              <a:rPr lang="en-US" dirty="0" err="1"/>
              <a:t>DataTable</a:t>
            </a:r>
            <a:r>
              <a:rPr lang="en-US" dirty="0"/>
              <a:t>();</a:t>
            </a:r>
          </a:p>
          <a:p>
            <a:r>
              <a:rPr lang="en-US" dirty="0" err="1"/>
              <a:t>SqlDataAdapter</a:t>
            </a:r>
            <a:r>
              <a:rPr lang="en-US" dirty="0"/>
              <a:t> da = new </a:t>
            </a:r>
            <a:r>
              <a:rPr lang="en-US" dirty="0" err="1"/>
              <a:t>SqlDataAdapter</a:t>
            </a:r>
            <a:r>
              <a:rPr lang="en-US" dirty="0"/>
              <a:t>("select * from student", conn);</a:t>
            </a:r>
          </a:p>
          <a:p>
            <a:r>
              <a:rPr lang="en-US" dirty="0" err="1"/>
              <a:t>da.Fill</a:t>
            </a:r>
            <a:r>
              <a:rPr lang="en-US" dirty="0"/>
              <a:t>(ds);</a:t>
            </a:r>
          </a:p>
          <a:p>
            <a:r>
              <a:rPr lang="en-US" dirty="0"/>
              <a:t>if (</a:t>
            </a:r>
            <a:r>
              <a:rPr lang="en-US" dirty="0" err="1"/>
              <a:t>ds.Tables.Count</a:t>
            </a:r>
            <a:r>
              <a:rPr lang="en-US" dirty="0"/>
              <a:t> &gt; 0)</a:t>
            </a:r>
          </a:p>
          <a:p>
            <a:r>
              <a:rPr lang="en-US" dirty="0"/>
              <a:t>    </a:t>
            </a:r>
            <a:r>
              <a:rPr lang="en-US" dirty="0" err="1"/>
              <a:t>dt</a:t>
            </a:r>
            <a:r>
              <a:rPr lang="en-US" dirty="0"/>
              <a:t>= </a:t>
            </a:r>
            <a:r>
              <a:rPr lang="en-US" dirty="0" err="1"/>
              <a:t>ds.Tables</a:t>
            </a:r>
            <a:r>
              <a:rPr lang="en-US" dirty="0"/>
              <a:t>[0];</a:t>
            </a:r>
          </a:p>
          <a:p>
            <a:r>
              <a:rPr lang="en-US" dirty="0"/>
              <a:t>GridView1.DataSource = </a:t>
            </a:r>
            <a:r>
              <a:rPr lang="en-US" dirty="0" err="1"/>
              <a:t>dt</a:t>
            </a:r>
            <a:r>
              <a:rPr lang="en-US" dirty="0"/>
              <a:t>;</a:t>
            </a:r>
          </a:p>
          <a:p>
            <a:r>
              <a:rPr lang="en-US" dirty="0"/>
              <a:t>GridView1.DataBind();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07D-DEC9-431D-A0E3-4BF9A5D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92977"/>
          </a:xfrm>
        </p:spPr>
        <p:txBody>
          <a:bodyPr>
            <a:normAutofit/>
          </a:bodyPr>
          <a:lstStyle/>
          <a:p>
            <a:r>
              <a:rPr lang="en-US" dirty="0"/>
              <a:t>Data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5548"/>
            <a:ext cx="9603275" cy="4306956"/>
          </a:xfrm>
        </p:spPr>
        <p:txBody>
          <a:bodyPr>
            <a:noAutofit/>
          </a:bodyPr>
          <a:lstStyle/>
          <a:p>
            <a:r>
              <a:rPr lang="en-US" sz="2400" dirty="0"/>
              <a:t>ADO.NET allows us to interact with different types of data sources and different types of databases. </a:t>
            </a:r>
          </a:p>
          <a:p>
            <a:r>
              <a:rPr lang="en-US" sz="2400" dirty="0"/>
              <a:t>Since different data sources expose different protocols, we need a way to communicate with the right data source using the right protocol .</a:t>
            </a:r>
          </a:p>
          <a:p>
            <a:r>
              <a:rPr lang="en-US" sz="2400" dirty="0"/>
              <a:t>ADO.NET provides a relatively common way to interact with data sources, these are in different sets of libraries for each data source. </a:t>
            </a:r>
          </a:p>
          <a:p>
            <a:r>
              <a:rPr lang="en-US" sz="2400" dirty="0"/>
              <a:t>These libraries are called Data Providers and are usually named for the protocol or data source type they allow you to interact with. </a:t>
            </a:r>
          </a:p>
        </p:txBody>
      </p:sp>
    </p:spTree>
    <p:extLst>
      <p:ext uri="{BB962C8B-B14F-4D97-AF65-F5344CB8AC3E}">
        <p14:creationId xmlns:p14="http://schemas.microsoft.com/office/powerpoint/2010/main" val="236572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07D-DEC9-431D-A0E3-4BF9A5D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92977"/>
          </a:xfrm>
        </p:spPr>
        <p:txBody>
          <a:bodyPr>
            <a:norm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0A5ACA-51DC-4CB9-B5E9-5F8531DB7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61938"/>
              </p:ext>
            </p:extLst>
          </p:nvPr>
        </p:nvGraphicFramePr>
        <p:xfrm>
          <a:off x="998805" y="1659988"/>
          <a:ext cx="10719583" cy="4703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6522">
                  <a:extLst>
                    <a:ext uri="{9D8B030D-6E8A-4147-A177-3AD203B41FA5}">
                      <a16:colId xmlns:a16="http://schemas.microsoft.com/office/drawing/2014/main" val="1721499123"/>
                    </a:ext>
                  </a:extLst>
                </a:gridCol>
                <a:gridCol w="904690">
                  <a:extLst>
                    <a:ext uri="{9D8B030D-6E8A-4147-A177-3AD203B41FA5}">
                      <a16:colId xmlns:a16="http://schemas.microsoft.com/office/drawing/2014/main" val="4099118110"/>
                    </a:ext>
                  </a:extLst>
                </a:gridCol>
                <a:gridCol w="6968371">
                  <a:extLst>
                    <a:ext uri="{9D8B030D-6E8A-4147-A177-3AD203B41FA5}">
                      <a16:colId xmlns:a16="http://schemas.microsoft.com/office/drawing/2014/main" val="1208755749"/>
                    </a:ext>
                  </a:extLst>
                </a:gridCol>
              </a:tblGrid>
              <a:tr h="889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>
                          <a:effectLst/>
                        </a:rPr>
                        <a:t>Provider Name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>
                          <a:effectLst/>
                        </a:rPr>
                        <a:t>API prefix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effectLst/>
                        </a:rPr>
                        <a:t>Data Source Description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71068437"/>
                  </a:ext>
                </a:extLst>
              </a:tr>
              <a:tr h="889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effectLst/>
                        </a:rPr>
                        <a:t>ODBC Data Provider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>
                          <a:effectLst/>
                        </a:rPr>
                        <a:t>Odbc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>
                          <a:effectLst/>
                        </a:rPr>
                        <a:t>Data Sources with an ODBC interface. Normally older data bases.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19637037"/>
                  </a:ext>
                </a:extLst>
              </a:tr>
              <a:tr h="889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>
                          <a:effectLst/>
                        </a:rPr>
                        <a:t>OleDb</a:t>
                      </a:r>
                      <a:r>
                        <a:rPr lang="en-US" sz="2000" baseline="0" dirty="0">
                          <a:effectLst/>
                        </a:rPr>
                        <a:t> Data Provider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effectLst/>
                        </a:rPr>
                        <a:t> (Object Linking and Embedding)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>
                          <a:effectLst/>
                        </a:rPr>
                        <a:t>OleDb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effectLst/>
                        </a:rPr>
                        <a:t>Data Sources that expose an </a:t>
                      </a:r>
                      <a:r>
                        <a:rPr lang="en-US" sz="2000" baseline="0" dirty="0" err="1">
                          <a:effectLst/>
                        </a:rPr>
                        <a:t>OleDb</a:t>
                      </a:r>
                      <a:r>
                        <a:rPr lang="en-US" sz="2000" baseline="0" dirty="0">
                          <a:effectLst/>
                        </a:rPr>
                        <a:t> interface, i.e. Access or Excel.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0176210"/>
                  </a:ext>
                </a:extLst>
              </a:tr>
              <a:tr h="889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effectLst/>
                        </a:rPr>
                        <a:t>Oracle Data Provider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>
                          <a:effectLst/>
                        </a:rPr>
                        <a:t>Oracle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>
                          <a:effectLst/>
                        </a:rPr>
                        <a:t>For Oracle Databases.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8147133"/>
                  </a:ext>
                </a:extLst>
              </a:tr>
              <a:tr h="889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effectLst/>
                        </a:rPr>
                        <a:t>SQL Data Provider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 err="1">
                          <a:effectLst/>
                        </a:rPr>
                        <a:t>Sql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aseline="0" dirty="0">
                          <a:effectLst/>
                        </a:rPr>
                        <a:t>For interacting with Microsoft SQL Server.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92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42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643A-3C5C-46C2-AAB4-6CE1CCD6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D7C4-6092-42FF-9BB1-BA7F2DD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SqlConnection</a:t>
            </a:r>
            <a:r>
              <a:rPr lang="en-US" sz="2400" dirty="0"/>
              <a:t> Object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SqlCommand</a:t>
            </a:r>
            <a:r>
              <a:rPr lang="en-US" sz="2400" dirty="0"/>
              <a:t> Object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SqlDataReader</a:t>
            </a:r>
            <a:r>
              <a:rPr lang="en-US" sz="2400" dirty="0"/>
              <a:t> Object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SqlDataAdapter</a:t>
            </a:r>
            <a:r>
              <a:rPr lang="en-US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67446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C4A9-48D5-424C-9446-750377AC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/>
              <a:t>SqlConnection</a:t>
            </a:r>
            <a:r>
              <a:rPr lang="en-US" cap="none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5B92-BCE3-4C3C-A3A8-C7F21F07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75579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SqlConnection</a:t>
            </a:r>
            <a:r>
              <a:rPr lang="en-US" sz="2400" dirty="0"/>
              <a:t> object creates a link (or connection) to a specified data source. </a:t>
            </a:r>
          </a:p>
          <a:p>
            <a:r>
              <a:rPr lang="en-US" sz="2400" dirty="0"/>
              <a:t>This object must contain the necessary information to discover the specified data source and to log in to it properly using a defined username and password combination and other parameters.</a:t>
            </a:r>
          </a:p>
          <a:p>
            <a:r>
              <a:rPr lang="en-US" sz="2400" dirty="0" err="1"/>
              <a:t>SqlConnection</a:t>
            </a:r>
            <a:r>
              <a:rPr lang="en-US" sz="2400" dirty="0"/>
              <a:t> conn = new </a:t>
            </a:r>
            <a:r>
              <a:rPr lang="en-US" sz="2400" dirty="0" err="1"/>
              <a:t>SqlConnection</a:t>
            </a:r>
            <a:r>
              <a:rPr lang="en-US" sz="2400" dirty="0"/>
              <a:t>("Data Source=</a:t>
            </a:r>
            <a:r>
              <a:rPr lang="en-US" sz="2400" dirty="0" err="1"/>
              <a:t>server_name;Initial</a:t>
            </a:r>
            <a:r>
              <a:rPr lang="en-US" sz="2400" dirty="0"/>
              <a:t> Catalog=</a:t>
            </a:r>
            <a:r>
              <a:rPr lang="en-US" sz="2400" dirty="0" err="1"/>
              <a:t>database_name;Integrated</a:t>
            </a:r>
            <a:r>
              <a:rPr lang="en-US" sz="2400" dirty="0"/>
              <a:t> Security=True");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1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B893-1F10-4D93-8798-ACD1D838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/>
              <a:t>SqlCommand</a:t>
            </a:r>
            <a:r>
              <a:rPr lang="en-US" cap="none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1337-EE66-47AD-9479-4E9CC9E6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5692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SqlCommand</a:t>
            </a:r>
            <a:r>
              <a:rPr lang="en-US" sz="2400" dirty="0"/>
              <a:t> object uses the Connection object to execute SQL queries. </a:t>
            </a:r>
          </a:p>
          <a:p>
            <a:r>
              <a:rPr lang="en-US" sz="2400" dirty="0"/>
              <a:t>These queries can be in the form of inline text, stored procedures, or direct table access. </a:t>
            </a:r>
          </a:p>
          <a:p>
            <a:r>
              <a:rPr lang="en-US" sz="2400" dirty="0"/>
              <a:t>If the SQL query uses a SELECT clause, the result set it returns is usually stored in either a </a:t>
            </a:r>
            <a:r>
              <a:rPr lang="en-US" sz="2400" dirty="0" err="1"/>
              <a:t>DataSet</a:t>
            </a:r>
            <a:r>
              <a:rPr lang="en-US" sz="2400" dirty="0"/>
              <a:t> or a </a:t>
            </a:r>
            <a:r>
              <a:rPr lang="en-US" sz="2400" dirty="0" err="1"/>
              <a:t>DataReader</a:t>
            </a:r>
            <a:r>
              <a:rPr lang="en-US" sz="2400" dirty="0"/>
              <a:t> object. </a:t>
            </a:r>
          </a:p>
          <a:p>
            <a:r>
              <a:rPr lang="en-US" sz="2400" dirty="0"/>
              <a:t>The Command object provides a number of Execute methods that you can use to perform various types of SQL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1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D5D712D-7881-4325-95AE-6FAE75A0B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604573"/>
              </p:ext>
            </p:extLst>
          </p:nvPr>
        </p:nvGraphicFramePr>
        <p:xfrm>
          <a:off x="276666" y="478302"/>
          <a:ext cx="11915334" cy="559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987">
                  <a:extLst>
                    <a:ext uri="{9D8B030D-6E8A-4147-A177-3AD203B41FA5}">
                      <a16:colId xmlns:a16="http://schemas.microsoft.com/office/drawing/2014/main" val="964004023"/>
                    </a:ext>
                  </a:extLst>
                </a:gridCol>
                <a:gridCol w="8817347">
                  <a:extLst>
                    <a:ext uri="{9D8B030D-6E8A-4147-A177-3AD203B41FA5}">
                      <a16:colId xmlns:a16="http://schemas.microsoft.com/office/drawing/2014/main" val="464907887"/>
                    </a:ext>
                  </a:extLst>
                </a:gridCol>
              </a:tblGrid>
              <a:tr h="717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219470591"/>
                  </a:ext>
                </a:extLst>
              </a:tr>
              <a:tr h="974823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CommandText</a:t>
                      </a:r>
                      <a:endParaRPr lang="en-US" sz="240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read/write property allow us to set or retrieve either T-SQL statement or name of </a:t>
                      </a:r>
                      <a:r>
                        <a:rPr lang="en-US" sz="2400" dirty="0" err="1"/>
                        <a:t>storeprocedure</a:t>
                      </a:r>
                      <a:endParaRPr lang="en-US" sz="240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874754785"/>
                  </a:ext>
                </a:extLst>
              </a:tr>
              <a:tr h="974823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CommandType</a:t>
                      </a:r>
                      <a:endParaRPr lang="en-US" sz="240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read/write property indicates for interpreting </a:t>
                      </a:r>
                      <a:r>
                        <a:rPr lang="en-US" sz="2400" dirty="0" err="1"/>
                        <a:t>CommandText</a:t>
                      </a:r>
                      <a:r>
                        <a:rPr lang="en-US" sz="2400" dirty="0"/>
                        <a:t> property. Possible values are Text, </a:t>
                      </a:r>
                      <a:r>
                        <a:rPr lang="en-US" sz="2400" dirty="0" err="1"/>
                        <a:t>StoreProcedure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dirty="0" err="1"/>
                        <a:t>TableDirect</a:t>
                      </a:r>
                      <a:r>
                        <a:rPr lang="en-US" sz="2400" dirty="0"/>
                        <a:t>.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573080263"/>
                  </a:ext>
                </a:extLst>
              </a:tr>
              <a:tr h="974823">
                <a:tc>
                  <a:txBody>
                    <a:bodyPr/>
                    <a:lstStyle/>
                    <a:p>
                      <a:r>
                        <a:rPr lang="en-US" sz="2400" dirty="0"/>
                        <a:t>Connection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read/write property gets or sets the </a:t>
                      </a:r>
                      <a:r>
                        <a:rPr lang="en-US" sz="2400" dirty="0" err="1"/>
                        <a:t>SqlConnection</a:t>
                      </a:r>
                      <a:r>
                        <a:rPr lang="en-US" sz="2400" dirty="0"/>
                        <a:t> object that should be used by Command object.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918345744"/>
                  </a:ext>
                </a:extLst>
              </a:tr>
              <a:tr h="974823">
                <a:tc>
                  <a:txBody>
                    <a:bodyPr/>
                    <a:lstStyle/>
                    <a:p>
                      <a:r>
                        <a:rPr lang="en-US" sz="2400" dirty="0" err="1"/>
                        <a:t>ExecuteNonQuery</a:t>
                      </a:r>
                      <a:endParaRPr lang="en-US" sz="240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method executes the specified command and returns number of rows affected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228140283"/>
                  </a:ext>
                </a:extLst>
              </a:tr>
              <a:tr h="974823">
                <a:tc>
                  <a:txBody>
                    <a:bodyPr/>
                    <a:lstStyle/>
                    <a:p>
                      <a:r>
                        <a:rPr lang="en-US" sz="2400" dirty="0" err="1"/>
                        <a:t>ExecuteReader</a:t>
                      </a:r>
                      <a:endParaRPr lang="en-US" sz="240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method executes specified command and returns an instance of </a:t>
                      </a:r>
                      <a:r>
                        <a:rPr lang="en-US" sz="2400" dirty="0" err="1"/>
                        <a:t>SqlDataReader</a:t>
                      </a:r>
                      <a:r>
                        <a:rPr lang="en-US" sz="2400" dirty="0"/>
                        <a:t> class and it read-only and forward only cursor.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50177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89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150A-E204-4E00-A0FD-604B22B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/>
              <a:t>SqlDataReader</a:t>
            </a:r>
            <a:r>
              <a:rPr lang="en-US" cap="none" dirty="0"/>
              <a:t>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A891-2162-4696-8095-CB77F519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22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SqlDataReader</a:t>
            </a:r>
            <a:r>
              <a:rPr lang="en-US" sz="2400" dirty="0"/>
              <a:t> object is a simple forward-only and read-only cursor. </a:t>
            </a:r>
          </a:p>
          <a:p>
            <a:r>
              <a:rPr lang="en-US" sz="2400" dirty="0"/>
              <a:t>It requires a live connection with the data source and provides a very efficient way of looping and consuming all or part of the result set. </a:t>
            </a:r>
          </a:p>
          <a:p>
            <a:r>
              <a:rPr lang="en-US" sz="2400" dirty="0"/>
              <a:t>This object cannot be directly instantiated. Instead, we must call the </a:t>
            </a:r>
            <a:r>
              <a:rPr lang="en-US" sz="2400" dirty="0" err="1"/>
              <a:t>ExecuteReader</a:t>
            </a:r>
            <a:r>
              <a:rPr lang="en-US" sz="2400" dirty="0"/>
              <a:t> method of the Command object to obtain a valid </a:t>
            </a:r>
            <a:r>
              <a:rPr lang="en-US" sz="2400" dirty="0" err="1"/>
              <a:t>DataReader</a:t>
            </a:r>
            <a:r>
              <a:rPr lang="en-US" sz="2400" dirty="0"/>
              <a:t> object. </a:t>
            </a:r>
          </a:p>
          <a:p>
            <a:r>
              <a:rPr lang="en-US" sz="2400" dirty="0"/>
              <a:t>When using a </a:t>
            </a:r>
            <a:r>
              <a:rPr lang="en-US" sz="2400" dirty="0" err="1"/>
              <a:t>DataReader</a:t>
            </a:r>
            <a:r>
              <a:rPr lang="en-US" sz="2400" dirty="0"/>
              <a:t> object, be sure to close the connection when we are done using the data reader. If not, then the connection stays alive.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7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288-63CD-4DCB-9F31-28F63873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/>
              <a:t>SqlDataAdapter</a:t>
            </a:r>
            <a:r>
              <a:rPr lang="en-US" cap="none" dirty="0"/>
              <a:t>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3561-16EB-4A0E-B4D8-0C0A5DB8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23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SqlDataAdapter</a:t>
            </a:r>
            <a:r>
              <a:rPr lang="en-US" sz="2400" dirty="0"/>
              <a:t> is a special class whose purpose is to bridge the gap between the disconnected </a:t>
            </a:r>
            <a:r>
              <a:rPr lang="en-US" sz="2400" dirty="0" err="1"/>
              <a:t>DataTable</a:t>
            </a:r>
            <a:r>
              <a:rPr lang="en-US" sz="2400" dirty="0"/>
              <a:t> objects and the physical data source.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SqlDataAdapter</a:t>
            </a:r>
            <a:r>
              <a:rPr lang="en-US" sz="2400" dirty="0"/>
              <a:t> provides a two-way data transfer mechanism. It is capable of executing a SELECT statement on a data source and transferring the result set into a </a:t>
            </a:r>
            <a:r>
              <a:rPr lang="en-US" sz="2400" dirty="0" err="1"/>
              <a:t>DataTable</a:t>
            </a:r>
            <a:r>
              <a:rPr lang="en-US" sz="2400" dirty="0"/>
              <a:t> object.</a:t>
            </a:r>
          </a:p>
          <a:p>
            <a:r>
              <a:rPr lang="en-US" sz="2400" dirty="0"/>
              <a:t> It is also capable of executing the standard INSERT, UPDATE, and DELETE statements and extracting the input data from a </a:t>
            </a:r>
            <a:r>
              <a:rPr lang="en-US" sz="2400" dirty="0" err="1"/>
              <a:t>DataTable</a:t>
            </a:r>
            <a:r>
              <a:rPr lang="en-US" sz="2400" dirty="0"/>
              <a:t> object.</a:t>
            </a:r>
          </a:p>
          <a:p>
            <a:r>
              <a:rPr lang="en-US" sz="2400" dirty="0"/>
              <a:t>Commonly used properties offered by the </a:t>
            </a:r>
            <a:r>
              <a:rPr lang="en-US" sz="2400" dirty="0" err="1"/>
              <a:t>SqlDataAdapter</a:t>
            </a:r>
            <a:r>
              <a:rPr lang="en-US" sz="2400" dirty="0"/>
              <a:t> class are </a:t>
            </a:r>
            <a:r>
              <a:rPr lang="en-US" sz="2400" dirty="0" err="1"/>
              <a:t>SelectCommand</a:t>
            </a:r>
            <a:r>
              <a:rPr lang="en-US" sz="2400" dirty="0"/>
              <a:t>, </a:t>
            </a:r>
            <a:r>
              <a:rPr lang="en-US" sz="2400" dirty="0" err="1"/>
              <a:t>InsertCommand</a:t>
            </a:r>
            <a:r>
              <a:rPr lang="en-US" sz="2400" dirty="0"/>
              <a:t>, </a:t>
            </a:r>
            <a:r>
              <a:rPr lang="en-US" sz="2400" dirty="0" err="1"/>
              <a:t>UpdateCommand</a:t>
            </a:r>
            <a:r>
              <a:rPr lang="en-US" sz="2400" dirty="0"/>
              <a:t> and </a:t>
            </a:r>
            <a:r>
              <a:rPr lang="en-US" sz="2400" dirty="0" err="1"/>
              <a:t>DeleteCommand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2312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</TotalTime>
  <Words>870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Gallery</vt:lpstr>
      <vt:lpstr>Introduction to ADO.NET</vt:lpstr>
      <vt:lpstr>Data Providers</vt:lpstr>
      <vt:lpstr>Contd…</vt:lpstr>
      <vt:lpstr>ADO.NET Objects</vt:lpstr>
      <vt:lpstr>The SqlConnection Object</vt:lpstr>
      <vt:lpstr>The SqlCommand Object</vt:lpstr>
      <vt:lpstr>PowerPoint Presentation</vt:lpstr>
      <vt:lpstr>The SqlDataReader Object </vt:lpstr>
      <vt:lpstr>The SqlDataAdapter Object </vt:lpstr>
      <vt:lpstr>Contd…</vt:lpstr>
      <vt:lpstr>DataSet and DataTable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ASP(ACTIVE SERVER PAGE or classic asp)</dc:title>
  <dc:creator>Binod Thapa</dc:creator>
  <cp:lastModifiedBy>Binod Thapa</cp:lastModifiedBy>
  <cp:revision>91</cp:revision>
  <dcterms:created xsi:type="dcterms:W3CDTF">2017-08-11T16:16:38Z</dcterms:created>
  <dcterms:modified xsi:type="dcterms:W3CDTF">2018-05-05T17:53:24Z</dcterms:modified>
</cp:coreProperties>
</file>