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1" r:id="rId2"/>
    <p:sldId id="287" r:id="rId3"/>
    <p:sldId id="270" r:id="rId4"/>
    <p:sldId id="274" r:id="rId5"/>
    <p:sldId id="283" r:id="rId6"/>
    <p:sldId id="269" r:id="rId7"/>
    <p:sldId id="284" r:id="rId8"/>
    <p:sldId id="285" r:id="rId9"/>
    <p:sldId id="286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mcuN3Nln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0B92-5B9A-4908-BED4-D9CCE6C1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Paper Prototypes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7FBC8-2D1C-447D-AADA-E37CE920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Autofit/>
          </a:bodyPr>
          <a:lstStyle/>
          <a:p>
            <a:r>
              <a:rPr lang="en-US" sz="2200" dirty="0"/>
              <a:t>Paper Prototypes are used to quickly and easily explore the solution space of a problem</a:t>
            </a:r>
          </a:p>
          <a:p>
            <a:r>
              <a:rPr lang="en-GB" altLang="en-US" sz="2200" dirty="0"/>
              <a:t>It’s a </a:t>
            </a:r>
            <a:r>
              <a:rPr lang="en-GB" altLang="en-US" sz="2200" b="1" dirty="0"/>
              <a:t>low fidelity</a:t>
            </a:r>
            <a:r>
              <a:rPr lang="en-GB" altLang="en-US" sz="2200" dirty="0"/>
              <a:t> approach.</a:t>
            </a:r>
          </a:p>
          <a:p>
            <a:pPr lvl="1"/>
            <a:r>
              <a:rPr lang="en-GB" altLang="en-US" sz="2200" dirty="0"/>
              <a:t>All you need is a piece of paper and a pencil</a:t>
            </a:r>
          </a:p>
          <a:p>
            <a:r>
              <a:rPr lang="en-GB" altLang="en-US" sz="2200" dirty="0"/>
              <a:t>It is a </a:t>
            </a:r>
            <a:r>
              <a:rPr lang="en-GB" altLang="en-US" sz="2200" b="1" dirty="0"/>
              <a:t>throwaway</a:t>
            </a:r>
            <a:r>
              <a:rPr lang="en-GB" altLang="en-US" sz="2200" dirty="0"/>
              <a:t> approach.</a:t>
            </a:r>
          </a:p>
          <a:p>
            <a:pPr lvl="1"/>
            <a:r>
              <a:rPr lang="en-GB" altLang="en-US" sz="2200" dirty="0"/>
              <a:t>You only invest what effort you are willing to completely abandon.</a:t>
            </a:r>
          </a:p>
          <a:p>
            <a:r>
              <a:rPr lang="en-GB" altLang="en-US" sz="2200" dirty="0"/>
              <a:t>It is an </a:t>
            </a:r>
            <a:r>
              <a:rPr lang="en-GB" altLang="en-US" sz="2200" b="1" dirty="0"/>
              <a:t>iterative</a:t>
            </a:r>
            <a:r>
              <a:rPr lang="en-GB" altLang="en-US" sz="2200" dirty="0"/>
              <a:t> approach.</a:t>
            </a:r>
          </a:p>
          <a:p>
            <a:pPr lvl="2"/>
            <a:r>
              <a:rPr lang="en-GB" altLang="en-US" sz="2200" dirty="0"/>
              <a:t>We do it over and over and over</a:t>
            </a:r>
          </a:p>
          <a:p>
            <a:pPr marL="0" indent="0">
              <a:buNone/>
            </a:pP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378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0F69-DC9B-4342-90B1-310E0ED8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A70D7-5CBA-44BC-9F69-60840B7D9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https://www.youtube.com/watch?v=YmcuN3NlnDU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2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63D4-9F6C-4060-8483-E29EA58F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Developing a Paper Prototype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A2A35-C041-449E-924D-0BE307A0D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08507"/>
          </a:xfrm>
        </p:spPr>
        <p:txBody>
          <a:bodyPr>
            <a:normAutofit/>
          </a:bodyPr>
          <a:lstStyle/>
          <a:p>
            <a:pPr lvl="1">
              <a:buClrTx/>
            </a:pPr>
            <a:r>
              <a:rPr lang="en-GB" altLang="en-US" sz="2200" dirty="0">
                <a:cs typeface="Arial" panose="020B0604020202020204" pitchFamily="34" charset="0"/>
              </a:rPr>
              <a:t>It’s important here to remember you don’t need to get this right to begin with.</a:t>
            </a:r>
          </a:p>
          <a:p>
            <a:pPr lvl="2"/>
            <a:r>
              <a:rPr lang="en-GB" altLang="en-US" sz="2200" dirty="0">
                <a:cs typeface="Arial" panose="020B0604020202020204" pitchFamily="34" charset="0"/>
              </a:rPr>
              <a:t>All that’s important is that you start.</a:t>
            </a:r>
          </a:p>
          <a:p>
            <a:pPr lvl="1">
              <a:buClrTx/>
            </a:pPr>
            <a:r>
              <a:rPr lang="en-GB" altLang="en-US" sz="2200" dirty="0">
                <a:cs typeface="Arial" panose="020B0604020202020204" pitchFamily="34" charset="0"/>
              </a:rPr>
              <a:t>Draw the roughest possible shape of how a system might look.</a:t>
            </a:r>
          </a:p>
          <a:p>
            <a:pPr lvl="2"/>
            <a:r>
              <a:rPr lang="en-GB" altLang="en-US" sz="2200" dirty="0">
                <a:cs typeface="Arial" panose="020B0604020202020204" pitchFamily="34" charset="0"/>
              </a:rPr>
              <a:t>As the user would see it.</a:t>
            </a:r>
          </a:p>
          <a:p>
            <a:pPr lvl="1">
              <a:buClrTx/>
            </a:pPr>
            <a:r>
              <a:rPr lang="en-GB" altLang="en-US" sz="2200" dirty="0">
                <a:cs typeface="Arial" panose="020B0604020202020204" pitchFamily="34" charset="0"/>
              </a:rPr>
              <a:t>Your role in this is to show people an idea of what you think the system should be.</a:t>
            </a:r>
          </a:p>
          <a:p>
            <a:pPr lvl="2"/>
            <a:r>
              <a:rPr lang="en-GB" altLang="en-US" sz="2200" dirty="0">
                <a:cs typeface="Arial" panose="020B0604020202020204" pitchFamily="34" charset="0"/>
              </a:rPr>
              <a:t>And gradually make it what </a:t>
            </a:r>
            <a:r>
              <a:rPr lang="en-GB" altLang="en-US" sz="2200" b="1" dirty="0">
                <a:cs typeface="Arial" panose="020B0604020202020204" pitchFamily="34" charset="0"/>
              </a:rPr>
              <a:t>they</a:t>
            </a:r>
            <a:r>
              <a:rPr lang="en-GB" altLang="en-US" sz="2200" dirty="0">
                <a:cs typeface="Arial" panose="020B0604020202020204" pitchFamily="34" charset="0"/>
              </a:rPr>
              <a:t> think it should be.</a:t>
            </a:r>
          </a:p>
          <a:p>
            <a:endParaRPr lang="en-US" sz="2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2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D07D-DEC9-431D-A0E3-4BF9A5DC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92977"/>
          </a:xfrm>
        </p:spPr>
        <p:txBody>
          <a:bodyPr>
            <a:normAutofit/>
          </a:bodyPr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AFD3-4727-44C6-ADFB-5AD84ECB0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15548"/>
            <a:ext cx="9603275" cy="4306956"/>
          </a:xfrm>
        </p:spPr>
        <p:txBody>
          <a:bodyPr>
            <a:noAutofit/>
          </a:bodyPr>
          <a:lstStyle/>
          <a:p>
            <a:r>
              <a:rPr lang="en-US" sz="2400" dirty="0"/>
              <a:t>The prototype may be quite simple, using every-day objects to represent parts of the finished product or it may be a working model, capable of performing some – but not all – of the tasks the completed product will perform. </a:t>
            </a:r>
          </a:p>
          <a:p>
            <a:r>
              <a:rPr lang="en-US" sz="2400" dirty="0"/>
              <a:t>Once the prototype has been created, developers use role playing to test how end users will interact with the product.</a:t>
            </a:r>
          </a:p>
        </p:txBody>
      </p:sp>
    </p:spTree>
    <p:extLst>
      <p:ext uri="{BB962C8B-B14F-4D97-AF65-F5344CB8AC3E}">
        <p14:creationId xmlns:p14="http://schemas.microsoft.com/office/powerpoint/2010/main" val="236572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B893-1F10-4D93-8798-ACD1D838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Testing a Paper Prototype</a:t>
            </a:r>
            <a:endParaRPr lang="en-US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C1337-EE66-47AD-9479-4E9CC9E6B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5692"/>
          </a:xfrm>
        </p:spPr>
        <p:txBody>
          <a:bodyPr>
            <a:normAutofit/>
          </a:bodyPr>
          <a:lstStyle/>
          <a:p>
            <a:pPr lvl="1">
              <a:buClrTx/>
            </a:pPr>
            <a:r>
              <a:rPr lang="en-GB" altLang="en-US" sz="2200" dirty="0"/>
              <a:t>Drawing the prototype is the easy part, but this is only the first step.</a:t>
            </a:r>
          </a:p>
          <a:p>
            <a:pPr lvl="2"/>
            <a:r>
              <a:rPr lang="en-GB" altLang="en-US" sz="2200" dirty="0"/>
              <a:t>The next step is testing it to make sure it works.</a:t>
            </a:r>
          </a:p>
          <a:p>
            <a:pPr lvl="1">
              <a:buClrTx/>
            </a:pPr>
            <a:r>
              <a:rPr lang="en-GB" altLang="en-US" sz="2200" dirty="0"/>
              <a:t>As part of an analysis process you will discover key tasks that need to be done by a system.</a:t>
            </a:r>
          </a:p>
          <a:p>
            <a:pPr lvl="2"/>
            <a:r>
              <a:rPr lang="en-GB" altLang="en-US" sz="2200" dirty="0"/>
              <a:t>This will come out as a natural by-product of the system.</a:t>
            </a:r>
          </a:p>
          <a:p>
            <a:pPr lvl="1">
              <a:buClrTx/>
            </a:pPr>
            <a:r>
              <a:rPr lang="en-GB" altLang="en-US" sz="2200" dirty="0"/>
              <a:t>You are looking to see if your paper prototype would permit people to optimally accomplish their goals.</a:t>
            </a:r>
          </a:p>
        </p:txBody>
      </p:sp>
    </p:spTree>
    <p:extLst>
      <p:ext uri="{BB962C8B-B14F-4D97-AF65-F5344CB8AC3E}">
        <p14:creationId xmlns:p14="http://schemas.microsoft.com/office/powerpoint/2010/main" val="97611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8DDE4-E59E-41C9-B36D-2DAAE544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C792-541D-43AE-9EAF-D7AE25180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en-GB" altLang="en-US" sz="2200" dirty="0"/>
              <a:t>Usually for this you’ll have a list of standard tasks someone would need to accomplish with a system.</a:t>
            </a:r>
          </a:p>
          <a:p>
            <a:pPr lvl="2"/>
            <a:r>
              <a:rPr lang="en-GB" altLang="en-US" sz="2200" dirty="0"/>
              <a:t>Upload a file</a:t>
            </a:r>
          </a:p>
          <a:p>
            <a:pPr lvl="2"/>
            <a:r>
              <a:rPr lang="en-GB" altLang="en-US" sz="2200" dirty="0"/>
              <a:t>Add a new customer record</a:t>
            </a:r>
          </a:p>
          <a:p>
            <a:pPr lvl="2"/>
            <a:r>
              <a:rPr lang="en-GB" altLang="en-US" sz="2200" dirty="0"/>
              <a:t>Handle a help ticket</a:t>
            </a:r>
          </a:p>
          <a:p>
            <a:pPr lvl="1">
              <a:buClrTx/>
            </a:pPr>
            <a:r>
              <a:rPr lang="en-GB" altLang="en-US" sz="2200" dirty="0"/>
              <a:t>Sitting down with the users, you gradually refine your paper prototype until those tasks are permitted in an optimal way.</a:t>
            </a:r>
          </a:p>
          <a:p>
            <a:pPr lvl="2"/>
            <a:r>
              <a:rPr lang="en-GB" altLang="en-US" sz="2200" dirty="0"/>
              <a:t>Or at least, in a way that is reasonably effective for everyone.</a:t>
            </a:r>
          </a:p>
          <a:p>
            <a:pPr lvl="2"/>
            <a:endParaRPr lang="en-GB" altLang="en-US" sz="2200" dirty="0"/>
          </a:p>
          <a:p>
            <a:pPr lvl="2"/>
            <a:endParaRPr lang="en-GB" alt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6137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AFD3-4727-44C6-ADFB-5AD84ECB0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42052"/>
            <a:ext cx="9603275" cy="4211429"/>
          </a:xfrm>
        </p:spPr>
        <p:txBody>
          <a:bodyPr>
            <a:noAutofit/>
          </a:bodyPr>
          <a:lstStyle/>
          <a:p>
            <a:r>
              <a:rPr lang="en-US" sz="2400" dirty="0"/>
              <a:t>Wizard of Oz prototyping (WOZ prototyping) is a design methodology used in rapid product development to improve the user experience (UX).</a:t>
            </a:r>
          </a:p>
          <a:p>
            <a:r>
              <a:rPr lang="en-US" sz="2400" dirty="0"/>
              <a:t>WOZ prototyping requires developers to create a rudimentary model of the completed product, which is called a prototype.  </a:t>
            </a:r>
          </a:p>
          <a:p>
            <a:r>
              <a:rPr lang="en-US" sz="2200" b="1" dirty="0"/>
              <a:t>Oz</a:t>
            </a:r>
            <a:r>
              <a:rPr lang="en-US" sz="2200" dirty="0"/>
              <a:t> is an abbreviation for </a:t>
            </a:r>
            <a:r>
              <a:rPr lang="en-US" sz="2200" b="1" dirty="0"/>
              <a:t>ounces. oz</a:t>
            </a:r>
            <a:r>
              <a:rPr lang="en-US" sz="2200" dirty="0"/>
              <a:t> is a measurement unit for a bottle of water. An example of </a:t>
            </a:r>
            <a:r>
              <a:rPr lang="en-US" sz="2200" b="1" dirty="0"/>
              <a:t>Oz</a:t>
            </a:r>
            <a:r>
              <a:rPr lang="en-US" sz="2200" dirty="0"/>
              <a:t> is where the Tin Man lives.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4ECFB31-5B7F-4A0E-9CD2-CA37D9F5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Wizard of Oz</a:t>
            </a:r>
          </a:p>
        </p:txBody>
      </p:sp>
    </p:spTree>
    <p:extLst>
      <p:ext uri="{BB962C8B-B14F-4D97-AF65-F5344CB8AC3E}">
        <p14:creationId xmlns:p14="http://schemas.microsoft.com/office/powerpoint/2010/main" val="334281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C8CB-989C-4AF0-8FC4-91AB19C0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The Wizard of Oz Simulation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30CF2-E51B-48E1-9728-51F653330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/>
          </a:bodyPr>
          <a:lstStyle/>
          <a:p>
            <a:pPr lvl="1">
              <a:buClrTx/>
            </a:pPr>
            <a:r>
              <a:rPr lang="en-GB" altLang="en-US" sz="2200" dirty="0"/>
              <a:t>Since your prototype is just paper, you can’t use it by itself.</a:t>
            </a:r>
          </a:p>
          <a:p>
            <a:pPr lvl="1">
              <a:buClrTx/>
            </a:pPr>
            <a:r>
              <a:rPr lang="en-GB" altLang="en-US" sz="2200" dirty="0"/>
              <a:t>Your role in this is partially to draw and reconstruct the system.</a:t>
            </a:r>
          </a:p>
          <a:p>
            <a:pPr lvl="1">
              <a:buClrTx/>
            </a:pPr>
            <a:r>
              <a:rPr lang="en-GB" altLang="en-US" sz="2200" dirty="0"/>
              <a:t>More importantly, your role is to emulate how the finished system will work.</a:t>
            </a:r>
          </a:p>
          <a:p>
            <a:pPr lvl="1">
              <a:buClrTx/>
            </a:pPr>
            <a:r>
              <a:rPr lang="en-GB" altLang="en-US" sz="2200" dirty="0"/>
              <a:t>We do this through what is known as a </a:t>
            </a:r>
            <a:r>
              <a:rPr lang="en-GB" altLang="en-US" sz="2200" b="1" dirty="0"/>
              <a:t>wizard of Oz simulation</a:t>
            </a:r>
            <a:r>
              <a:rPr lang="en-GB" altLang="en-US" sz="2200" dirty="0"/>
              <a:t>.</a:t>
            </a:r>
          </a:p>
          <a:p>
            <a:pPr lvl="2"/>
            <a:r>
              <a:rPr lang="en-GB" altLang="en-US" sz="2200" dirty="0"/>
              <a:t>You play the part of the computer.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6648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5D78-032B-41BB-98C5-7278847A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207C0-0A9C-415E-8DFF-FF0FA13A1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pPr lvl="1">
              <a:buClrTx/>
            </a:pPr>
            <a:r>
              <a:rPr lang="en-GB" altLang="en-US" sz="2200" dirty="0"/>
              <a:t>A paper prototype may consist of many separate pages.</a:t>
            </a:r>
          </a:p>
          <a:p>
            <a:pPr lvl="2"/>
            <a:r>
              <a:rPr lang="en-GB" altLang="en-US" sz="2200" dirty="0"/>
              <a:t>Each representing a screen or page of the application.</a:t>
            </a:r>
          </a:p>
          <a:p>
            <a:pPr lvl="1">
              <a:buClrTx/>
            </a:pPr>
            <a:r>
              <a:rPr lang="en-GB" altLang="en-US" sz="2200" dirty="0"/>
              <a:t>When a user presses buttons on the prototype, you switch out the screens for what they should be seeing.</a:t>
            </a:r>
          </a:p>
          <a:p>
            <a:pPr lvl="2"/>
            <a:r>
              <a:rPr lang="en-GB" altLang="en-US" sz="2200" dirty="0"/>
              <a:t>If there are sounds, you make them.</a:t>
            </a:r>
          </a:p>
          <a:p>
            <a:pPr lvl="2"/>
            <a:r>
              <a:rPr lang="en-GB" altLang="en-US" sz="2200" dirty="0"/>
              <a:t>If there’s a data store, you are responsible for holding it.</a:t>
            </a:r>
          </a:p>
          <a:p>
            <a:pPr lvl="1">
              <a:buClrTx/>
            </a:pPr>
            <a:r>
              <a:rPr lang="en-GB" altLang="en-US" sz="2200" dirty="0"/>
              <a:t>You are the wizard behind the curtain.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1498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147B-8C77-48FF-A2CA-2103E3DE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FC15-D813-4349-9A11-D178BBCEB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pPr lvl="1">
              <a:buClrTx/>
            </a:pPr>
            <a:r>
              <a:rPr lang="en-GB" altLang="en-US" sz="2200" dirty="0"/>
              <a:t>Your third major role in paper prototyping is observation.</a:t>
            </a:r>
          </a:p>
          <a:p>
            <a:pPr lvl="2"/>
            <a:r>
              <a:rPr lang="en-GB" altLang="en-US" sz="2200" dirty="0"/>
              <a:t>You need to watch and listen to how people interact with the prototype.</a:t>
            </a:r>
          </a:p>
          <a:p>
            <a:pPr lvl="1">
              <a:buClrTx/>
            </a:pPr>
            <a:r>
              <a:rPr lang="en-GB" altLang="en-US" sz="2200" dirty="0"/>
              <a:t>If they’re finding something difficult, make it easier to do.</a:t>
            </a:r>
          </a:p>
          <a:p>
            <a:pPr lvl="1">
              <a:buClrTx/>
            </a:pPr>
            <a:r>
              <a:rPr lang="en-GB" altLang="en-US" sz="2200" dirty="0"/>
              <a:t>If they’re not sure what they should do, act as a help system.</a:t>
            </a:r>
          </a:p>
          <a:p>
            <a:pPr lvl="1">
              <a:buClrTx/>
            </a:pPr>
            <a:r>
              <a:rPr lang="en-GB" altLang="en-US" sz="2200" dirty="0"/>
              <a:t>Work to minimise your need to explain things.</a:t>
            </a:r>
          </a:p>
          <a:p>
            <a:pPr lvl="2"/>
            <a:endParaRPr lang="en-GB" altLang="en-US" sz="2200" dirty="0"/>
          </a:p>
          <a:p>
            <a:pPr lvl="2"/>
            <a:endParaRPr lang="en-GB" alt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994241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281</TotalTime>
  <Words>624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Paper Prototypes</vt:lpstr>
      <vt:lpstr>Developing a Paper Prototype</vt:lpstr>
      <vt:lpstr>Contd…</vt:lpstr>
      <vt:lpstr>Testing a Paper Prototype</vt:lpstr>
      <vt:lpstr>PowerPoint Presentation</vt:lpstr>
      <vt:lpstr>Wizard of Oz</vt:lpstr>
      <vt:lpstr>The Wizard of Oz Simulation</vt:lpstr>
      <vt:lpstr>PowerPoint Presentation</vt:lpstr>
      <vt:lpstr>Evaluation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ASP(ACTIVE SERVER PAGE or classic asp)</dc:title>
  <dc:creator>Binod Thapa</dc:creator>
  <cp:lastModifiedBy>Binod Thapa</cp:lastModifiedBy>
  <cp:revision>145</cp:revision>
  <dcterms:created xsi:type="dcterms:W3CDTF">2017-08-11T16:16:38Z</dcterms:created>
  <dcterms:modified xsi:type="dcterms:W3CDTF">2019-06-22T16:10:53Z</dcterms:modified>
</cp:coreProperties>
</file>