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57" r:id="rId5"/>
    <p:sldId id="260" r:id="rId6"/>
    <p:sldId id="266" r:id="rId7"/>
    <p:sldId id="284" r:id="rId8"/>
    <p:sldId id="267" r:id="rId9"/>
    <p:sldId id="289" r:id="rId10"/>
    <p:sldId id="286" r:id="rId11"/>
    <p:sldId id="303" r:id="rId12"/>
    <p:sldId id="295" r:id="rId13"/>
    <p:sldId id="290" r:id="rId14"/>
    <p:sldId id="291" r:id="rId15"/>
    <p:sldId id="292" r:id="rId16"/>
    <p:sldId id="293" r:id="rId17"/>
    <p:sldId id="294" r:id="rId18"/>
    <p:sldId id="299" r:id="rId19"/>
    <p:sldId id="300" r:id="rId20"/>
    <p:sldId id="301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dirty="0"/>
              <a:t>C-Sharp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D5539-EE04-44A7-A771-2DE5AB1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1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</a:t>
            </a:r>
            <a:endParaRPr lang="en-US" sz="2400" dirty="0"/>
          </a:p>
          <a:p>
            <a:r>
              <a:rPr lang="en-US" sz="2400" dirty="0"/>
              <a:t>C# syntax is based on C and C++ syntax(</a:t>
            </a:r>
            <a:r>
              <a:rPr lang="en-US" sz="2400" b="1" dirty="0"/>
              <a:t>case-sensitive</a:t>
            </a:r>
            <a:r>
              <a:rPr lang="en-US" sz="2400" dirty="0"/>
              <a:t>).</a:t>
            </a:r>
          </a:p>
          <a:p>
            <a:r>
              <a:rPr lang="en-US" sz="2400" dirty="0"/>
              <a:t> C# code is made up of a series of statements, each of which is terminated with a </a:t>
            </a:r>
            <a:r>
              <a:rPr lang="en-US" sz="2400" b="1" dirty="0"/>
              <a:t>semicolon. </a:t>
            </a:r>
          </a:p>
          <a:p>
            <a:r>
              <a:rPr lang="en-US" sz="2400" dirty="0"/>
              <a:t>C# is a </a:t>
            </a:r>
            <a:r>
              <a:rPr lang="en-US" sz="2400" b="1" dirty="0"/>
              <a:t>block-structured language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dirty="0"/>
              <a:t>delimited with curly brackets(</a:t>
            </a:r>
            <a:r>
              <a:rPr lang="en-US" sz="2400" b="1" dirty="0"/>
              <a:t>{}</a:t>
            </a:r>
            <a:r>
              <a:rPr lang="en-US" sz="2400" dirty="0"/>
              <a:t>), meaning that all statements are part of a block of code.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A00-5518-4077-B810-5BCE975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BB96-DD42-412A-80D6-FE6E464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Function name same with the class name. But it has no return type.</a:t>
            </a:r>
          </a:p>
          <a:p>
            <a:pPr marL="0" indent="0">
              <a:buNone/>
            </a:pPr>
            <a:r>
              <a:rPr lang="en-US" sz="2200" dirty="0"/>
              <a:t>It is used to initialize private fields of the class while creating an instance for the class. It may be parameter or parameter less. </a:t>
            </a:r>
          </a:p>
          <a:p>
            <a:pPr marL="0" indent="0">
              <a:buNone/>
            </a:pPr>
            <a:r>
              <a:rPr lang="en-US" sz="2200" dirty="0"/>
              <a:t>In C#, default constructor is automatically created.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public class Student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stringfirstName</a:t>
            </a:r>
            <a:r>
              <a:rPr lang="en-US" dirty="0"/>
              <a:t>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public Student(string </a:t>
            </a:r>
            <a:r>
              <a:rPr lang="en-US" sz="2200" dirty="0" err="1"/>
              <a:t>fName</a:t>
            </a:r>
            <a:r>
              <a:rPr lang="en-US" sz="2200" dirty="0"/>
              <a:t>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		</a:t>
            </a:r>
            <a:r>
              <a:rPr lang="en-US" sz="2200" dirty="0" err="1"/>
              <a:t>firstName</a:t>
            </a:r>
            <a:r>
              <a:rPr lang="en-US" sz="2200" dirty="0"/>
              <a:t>=</a:t>
            </a:r>
            <a:r>
              <a:rPr lang="en-US" sz="2200" dirty="0" err="1"/>
              <a:t>fName</a:t>
            </a:r>
            <a:r>
              <a:rPr lang="en-US" sz="2200" dirty="0"/>
              <a:t>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540-F415-41E9-887B-162E0EA3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F86B-C852-4CD7-AEE6-8A55D7D3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It is instance of class which hold values of object.</a:t>
            </a:r>
          </a:p>
          <a:p>
            <a:r>
              <a:rPr lang="en-US" sz="2200" dirty="0"/>
              <a:t>Student </a:t>
            </a:r>
            <a:r>
              <a:rPr lang="en-US" sz="2200" dirty="0" err="1"/>
              <a:t>objStudent</a:t>
            </a:r>
            <a:r>
              <a:rPr lang="en-US" sz="2200" dirty="0"/>
              <a:t> = new Student();</a:t>
            </a:r>
          </a:p>
          <a:p>
            <a:pPr marL="0" indent="0">
              <a:buNone/>
            </a:pPr>
            <a:r>
              <a:rPr lang="en-US" sz="2200" b="1" dirty="0"/>
              <a:t>new as an operator</a:t>
            </a:r>
          </a:p>
          <a:p>
            <a:r>
              <a:rPr lang="en-US" sz="2200" dirty="0"/>
              <a:t>It is used to create objects and invoke a constructor.</a:t>
            </a:r>
          </a:p>
          <a:p>
            <a:r>
              <a:rPr lang="en-US" sz="2200" dirty="0"/>
              <a:t>The "new" operator only assigns the memory and does not destroy memory that depends upon the scope.</a:t>
            </a:r>
          </a:p>
          <a:p>
            <a:r>
              <a:rPr lang="en-US" sz="2200" dirty="0"/>
              <a:t>Value-types objects, like int, are created on the stack and reference type objects like "Author" are created on the heap.</a:t>
            </a:r>
          </a:p>
        </p:txBody>
      </p:sp>
    </p:spTree>
    <p:extLst>
      <p:ext uri="{BB962C8B-B14F-4D97-AF65-F5344CB8AC3E}">
        <p14:creationId xmlns:p14="http://schemas.microsoft.com/office/powerpoint/2010/main" val="52883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EC0-7DC9-47FF-9C0D-574D996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5F95-354E-4362-9C46-0F4F7430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74437"/>
          </a:xfrm>
        </p:spPr>
        <p:txBody>
          <a:bodyPr>
            <a:normAutofit/>
          </a:bodyPr>
          <a:lstStyle/>
          <a:p>
            <a:r>
              <a:rPr lang="en-US" sz="2400" b="1" dirty="0"/>
              <a:t>static: </a:t>
            </a:r>
            <a:r>
              <a:rPr lang="en-US" sz="2400" dirty="0"/>
              <a:t>accessible through class name. not the object instance.</a:t>
            </a:r>
          </a:p>
          <a:p>
            <a:r>
              <a:rPr lang="en-US" sz="2400" b="1" dirty="0"/>
              <a:t>virtual: </a:t>
            </a:r>
            <a:r>
              <a:rPr lang="en-US" sz="2400" dirty="0"/>
              <a:t>Method may be overridden in derived class.</a:t>
            </a:r>
          </a:p>
          <a:p>
            <a:r>
              <a:rPr lang="en-US" sz="2400" b="1" dirty="0"/>
              <a:t>abstract: </a:t>
            </a:r>
            <a:r>
              <a:rPr lang="en-US" sz="2400" dirty="0"/>
              <a:t>Method must be overridden in non-abstract derived class(permitted only on abstract class).</a:t>
            </a:r>
          </a:p>
          <a:p>
            <a:r>
              <a:rPr lang="en-US" sz="2400" b="1" dirty="0"/>
              <a:t>override:</a:t>
            </a:r>
            <a:r>
              <a:rPr lang="en-US" sz="2400" dirty="0"/>
              <a:t> Method overrides a base class method.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19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4682-6E79-4633-A3DE-A572D989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Partial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BFBD-D97D-47C5-A0D6-985844FF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developers need access to the same class, then having the class in multiple files can be beneficial. </a:t>
            </a:r>
          </a:p>
          <a:p>
            <a:r>
              <a:rPr lang="en-US" sz="2400" dirty="0"/>
              <a:t>The partial keywords allow a class to span multiple source files.</a:t>
            </a:r>
          </a:p>
          <a:p>
            <a:pPr marL="0" indent="0">
              <a:buNone/>
            </a:pPr>
            <a:r>
              <a:rPr lang="en-US" sz="2400" dirty="0" err="1"/>
              <a:t>Eg.</a:t>
            </a:r>
            <a:r>
              <a:rPr lang="en-US" sz="2400" dirty="0"/>
              <a:t>   </a:t>
            </a:r>
          </a:p>
          <a:p>
            <a:pPr marL="0" indent="0">
              <a:buNone/>
            </a:pPr>
            <a:r>
              <a:rPr lang="en-US" sz="2400" dirty="0"/>
              <a:t>public partial class </a:t>
            </a:r>
            <a:r>
              <a:rPr lang="en-US" sz="2400" dirty="0" err="1"/>
              <a:t>partialclassDemo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7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C39C-1EF1-4866-A636-5C8736CF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5B86-7545-4401-A179-D365E5E7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4164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 static class is declared using the "static" keyword. </a:t>
            </a:r>
          </a:p>
          <a:p>
            <a:r>
              <a:rPr lang="en-US" sz="2400" dirty="0"/>
              <a:t>If the class is declared as static then the compiler never creates an instance of the class. </a:t>
            </a:r>
          </a:p>
          <a:p>
            <a:r>
              <a:rPr lang="en-US" sz="2400" dirty="0"/>
              <a:t>All the member fields, properties and functions must be declared as static and they are accessed by the class name directly not by a class instance object.</a:t>
            </a:r>
          </a:p>
          <a:p>
            <a:pPr marL="0" indent="0">
              <a:buNone/>
            </a:pPr>
            <a:r>
              <a:rPr lang="en-US" sz="2400" dirty="0"/>
              <a:t>public static class </a:t>
            </a:r>
            <a:r>
              <a:rPr lang="en-US" sz="2400" dirty="0" err="1"/>
              <a:t>staticDemo</a:t>
            </a:r>
            <a:br>
              <a:rPr lang="en-US" sz="2400" dirty="0"/>
            </a:br>
            <a:r>
              <a:rPr lang="en-US" sz="2400" dirty="0"/>
              <a:t>{               </a:t>
            </a:r>
            <a:br>
              <a:rPr lang="en-US" sz="2400" dirty="0"/>
            </a:br>
            <a:r>
              <a:rPr lang="en-US" sz="2400" dirty="0"/>
              <a:t>       public static int Add(int a, int b)</a:t>
            </a:r>
            <a:br>
              <a:rPr lang="en-US" sz="2400" dirty="0"/>
            </a:br>
            <a:r>
              <a:rPr lang="en-US" sz="2400" dirty="0"/>
              <a:t>        {</a:t>
            </a:r>
            <a:br>
              <a:rPr lang="en-US" sz="2400" dirty="0"/>
            </a:br>
            <a:r>
              <a:rPr lang="en-US" sz="2400" dirty="0"/>
              <a:t>            return 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        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//function calling directly</a:t>
            </a:r>
            <a:br>
              <a:rPr lang="en-US" sz="2400" dirty="0"/>
            </a:br>
            <a:r>
              <a:rPr lang="en-US" sz="2400" dirty="0" err="1"/>
              <a:t>staticDemo.Add</a:t>
            </a:r>
            <a:r>
              <a:rPr lang="en-US" sz="24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EC8A-4977-4539-BA81-86F903D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71CF-2465-432B-BE3F-FD327022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74437"/>
          </a:xfrm>
        </p:spPr>
        <p:txBody>
          <a:bodyPr>
            <a:noAutofit/>
          </a:bodyPr>
          <a:lstStyle/>
          <a:p>
            <a:r>
              <a:rPr lang="en-US" sz="2400" dirty="0"/>
              <a:t>C# allows both classes and functions to be declared abstract using the </a:t>
            </a:r>
            <a:r>
              <a:rPr lang="en-US" sz="2400" b="1" dirty="0"/>
              <a:t>abstract</a:t>
            </a:r>
            <a:r>
              <a:rPr lang="en-US" sz="2400" dirty="0"/>
              <a:t> keyword. </a:t>
            </a:r>
          </a:p>
          <a:p>
            <a:r>
              <a:rPr lang="en-US" sz="2400" dirty="0"/>
              <a:t>We can't create an instance of an abstract class. </a:t>
            </a:r>
          </a:p>
          <a:p>
            <a:r>
              <a:rPr lang="en-US" sz="2400" dirty="0"/>
              <a:t>An abstract member has a signature but no function body and they must be overridden in any non-abstract derived class.</a:t>
            </a:r>
          </a:p>
          <a:p>
            <a:pPr marL="0" indent="0">
              <a:buNone/>
            </a:pPr>
            <a:r>
              <a:rPr lang="en-US" sz="2400" dirty="0"/>
              <a:t> public abstract class Employee</a:t>
            </a:r>
            <a:br>
              <a:rPr lang="en-US" sz="2400" dirty="0"/>
            </a:br>
            <a:r>
              <a:rPr lang="en-US" sz="2400" dirty="0"/>
              <a:t> {       </a:t>
            </a:r>
            <a:br>
              <a:rPr lang="en-US" sz="2400" dirty="0"/>
            </a:br>
            <a:r>
              <a:rPr lang="en-US" sz="2400" dirty="0"/>
              <a:t>        public abstract string </a:t>
            </a:r>
            <a:r>
              <a:rPr lang="en-US" sz="2400" dirty="0" err="1"/>
              <a:t>displayData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4106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A96-BEF6-4D1B-83EC-3FB1BD3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867F-E050-4AD0-935E-3E2F12EB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   public class test : Employee</a:t>
            </a:r>
            <a:br>
              <a:rPr lang="en-US" sz="2400" dirty="0"/>
            </a:br>
            <a:r>
              <a:rPr lang="en-US" sz="2400" dirty="0"/>
              <a:t>    {       </a:t>
            </a:r>
            <a:br>
              <a:rPr lang="en-US" sz="2400" dirty="0"/>
            </a:br>
            <a:r>
              <a:rPr lang="en-US" sz="2400" dirty="0"/>
              <a:t>        public override string </a:t>
            </a:r>
            <a:r>
              <a:rPr lang="en-US" sz="2400" dirty="0" err="1"/>
              <a:t>displayData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        {</a:t>
            </a:r>
            <a:br>
              <a:rPr lang="en-US" sz="2400" dirty="0"/>
            </a:br>
            <a:r>
              <a:rPr lang="en-US" sz="2400" dirty="0"/>
              <a:t>            return “Abstract class method";</a:t>
            </a:r>
            <a:br>
              <a:rPr lang="en-US" sz="2400" dirty="0"/>
            </a:br>
            <a:r>
              <a:rPr lang="en-US" sz="2400" dirty="0"/>
              <a:t>        }</a:t>
            </a:r>
            <a:br>
              <a:rPr lang="en-US" sz="2400" dirty="0"/>
            </a:br>
            <a:r>
              <a:rPr lang="en-US" sz="2400" dirty="0"/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138125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7EA-1F13-4C18-BB55-A2E2C83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Sealed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15FD-1A10-4C74-9D6A-5A1835BA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Autofit/>
          </a:bodyPr>
          <a:lstStyle/>
          <a:p>
            <a:r>
              <a:rPr lang="en-US" sz="2400" dirty="0"/>
              <a:t>Sealed classes cannot be inherited. You can create an instance of a sealed class. A sealed class is used to prevent further refinement through inheritance. </a:t>
            </a:r>
          </a:p>
          <a:p>
            <a:r>
              <a:rPr lang="en-US" sz="2400" dirty="0"/>
              <a:t>sealed class </a:t>
            </a:r>
            <a:r>
              <a:rPr lang="en-US" sz="2400" dirty="0" err="1"/>
              <a:t>SealedClass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       void </a:t>
            </a:r>
            <a:r>
              <a:rPr lang="en-US" sz="2400" dirty="0" err="1"/>
              <a:t>myfunv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 public class test :</a:t>
            </a:r>
            <a:r>
              <a:rPr lang="en-US" sz="2400" dirty="0" err="1"/>
              <a:t>SealedClass</a:t>
            </a:r>
            <a:r>
              <a:rPr lang="en-US" sz="2400" dirty="0"/>
              <a:t>//wrong. will give compilation error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13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1ACB-2197-4180-8265-1610F334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Multiple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F005-4EB0-40AA-9A6F-2B54318C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dirty="0"/>
              <a:t>Multiple inheritance in .NET framework cannot be implemented with classes, It can only be implemented with interfaces.</a:t>
            </a:r>
          </a:p>
          <a:p>
            <a:pPr marL="0" indent="0">
              <a:buNone/>
            </a:pPr>
            <a:r>
              <a:rPr lang="en-US" sz="2400" b="1" dirty="0"/>
              <a:t>Interface</a:t>
            </a:r>
          </a:p>
          <a:p>
            <a:r>
              <a:rPr lang="en-US" sz="2400" dirty="0"/>
              <a:t>An interface is a set of related functions that must be implemented in a derived class. </a:t>
            </a:r>
          </a:p>
          <a:p>
            <a:r>
              <a:rPr lang="en-US" sz="2400" dirty="0"/>
              <a:t>Members of an interface are implicitly public and abstract. </a:t>
            </a:r>
          </a:p>
          <a:p>
            <a:r>
              <a:rPr lang="en-US" sz="2400" dirty="0"/>
              <a:t>Interfaces are similar to abstract classes. </a:t>
            </a:r>
          </a:p>
          <a:p>
            <a:r>
              <a:rPr lang="en-US" sz="2400" dirty="0"/>
              <a:t>First, both types must be inherited; second, you cannot create an instance of either. </a:t>
            </a:r>
          </a:p>
        </p:txBody>
      </p:sp>
    </p:spTree>
    <p:extLst>
      <p:ext uri="{BB962C8B-B14F-4D97-AF65-F5344CB8AC3E}">
        <p14:creationId xmlns:p14="http://schemas.microsoft.com/office/powerpoint/2010/main" val="15138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F0E9-1C48-47EB-8B92-AD8E891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6572-64E3-43DC-AFAD-20632A4D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81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Differences:</a:t>
            </a:r>
          </a:p>
          <a:p>
            <a:pPr lvl="0"/>
            <a:r>
              <a:rPr lang="en-US" sz="2400" dirty="0"/>
              <a:t>An Abstract class can contain some implementations but an interface can't.</a:t>
            </a:r>
          </a:p>
          <a:p>
            <a:pPr lvl="0"/>
            <a:r>
              <a:rPr lang="en-US" sz="2400" dirty="0"/>
              <a:t>An Interface can only inherit other interfaces but abstract classes can inherit from other classes and interfaces.</a:t>
            </a:r>
          </a:p>
          <a:p>
            <a:pPr lvl="0"/>
            <a:r>
              <a:rPr lang="en-US" sz="2400" dirty="0"/>
              <a:t>An Abstract class can contain constructors and destructors but an interface can't.</a:t>
            </a:r>
          </a:p>
          <a:p>
            <a:pPr lvl="0"/>
            <a:r>
              <a:rPr lang="en-US" sz="2400" dirty="0"/>
              <a:t>An Abstract class contains fields but interfaces don't.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1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B64D-1352-4244-B90F-253D519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4392-80E2-4DFB-886C-1BE45A2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Identifiers :</a:t>
            </a:r>
            <a:endParaRPr lang="en-US" sz="2400" dirty="0"/>
          </a:p>
          <a:p>
            <a:r>
              <a:rPr lang="en-US" sz="2400" dirty="0"/>
              <a:t>Identifiers are names for their classes, methods, variables, arrays and so on. </a:t>
            </a:r>
          </a:p>
          <a:p>
            <a:r>
              <a:rPr lang="en-US" sz="2400" dirty="0"/>
              <a:t>An identifier must be a whole word starting with a letter or underscore and subsequent characters may be letter, underscore or number. </a:t>
            </a:r>
          </a:p>
          <a:p>
            <a:r>
              <a:rPr lang="en-US" sz="2400" dirty="0"/>
              <a:t>By convention, parameters, local variables, and private fields should be in camel case (e.g.,</a:t>
            </a:r>
            <a:r>
              <a:rPr lang="en-US" sz="2400" dirty="0" err="1"/>
              <a:t>myVariable</a:t>
            </a:r>
            <a:r>
              <a:rPr lang="en-US" sz="2400" dirty="0"/>
              <a:t>),</a:t>
            </a:r>
          </a:p>
          <a:p>
            <a:r>
              <a:rPr lang="en-US" sz="2400" dirty="0"/>
              <a:t>Public identifiers should be in Pascal case (e.g., </a:t>
            </a:r>
            <a:r>
              <a:rPr lang="en-US" sz="2400" dirty="0" err="1"/>
              <a:t>MyMethod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41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BC6-EB73-422A-8C23-96E2B8DC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00B-FFB2-43ED-9545-48B7C2CD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Interface </a:t>
            </a:r>
            <a:r>
              <a:rPr lang="en-US" dirty="0" err="1"/>
              <a:t>IControl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void Paint();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Interface </a:t>
            </a:r>
            <a:r>
              <a:rPr lang="en-US" dirty="0" err="1"/>
              <a:t>ISurface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void Paint();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SampleClass</a:t>
            </a:r>
            <a:r>
              <a:rPr lang="en-US" dirty="0"/>
              <a:t> : </a:t>
            </a:r>
            <a:r>
              <a:rPr lang="en-US" dirty="0" err="1"/>
              <a:t>IControl</a:t>
            </a:r>
            <a:r>
              <a:rPr lang="en-US" dirty="0"/>
              <a:t>, </a:t>
            </a:r>
            <a:r>
              <a:rPr lang="en-US" dirty="0" err="1"/>
              <a:t>ISurface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/>
              <a:t>Public void </a:t>
            </a:r>
            <a:r>
              <a:rPr lang="en-US" sz="2000" dirty="0"/>
              <a:t>Paint()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77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3389-7E4D-4141-96B0-1098073D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6DE8-A39B-4683-9806-E526ECB7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74437"/>
          </a:xfrm>
        </p:spPr>
        <p:txBody>
          <a:bodyPr>
            <a:noAutofit/>
          </a:bodyPr>
          <a:lstStyle/>
          <a:p>
            <a:r>
              <a:rPr lang="en-US" sz="2200" b="1" dirty="0"/>
              <a:t>lambda expressions</a:t>
            </a:r>
            <a:r>
              <a:rPr lang="en-US" sz="2200" dirty="0"/>
              <a:t>(=&gt;),LINQ , implicit typing (</a:t>
            </a:r>
            <a:r>
              <a:rPr lang="en-US" sz="2200" b="1" dirty="0"/>
              <a:t>var</a:t>
            </a:r>
            <a:r>
              <a:rPr lang="en-US" sz="2200" dirty="0"/>
              <a:t>), query expressions</a:t>
            </a:r>
          </a:p>
          <a:p>
            <a:pPr marL="0" indent="0">
              <a:buNone/>
            </a:pPr>
            <a:r>
              <a:rPr lang="en-US" sz="2200" b="1" dirty="0"/>
              <a:t>Lambda Expression:</a:t>
            </a:r>
          </a:p>
          <a:p>
            <a:r>
              <a:rPr lang="en-US" sz="2200" dirty="0"/>
              <a:t>Lambda expressions are anonymous functions that contain expressions or sequence of operators. </a:t>
            </a:r>
          </a:p>
          <a:p>
            <a:r>
              <a:rPr lang="en-US" sz="2200" dirty="0"/>
              <a:t>All lambda expressions use the lambda operator =&gt;</a:t>
            </a:r>
          </a:p>
          <a:p>
            <a:r>
              <a:rPr lang="en-US" sz="2200" dirty="0"/>
              <a:t>The left side of the lambda operator specifies the input parameters and the right side holds an expression.</a:t>
            </a:r>
          </a:p>
          <a:p>
            <a:pPr marL="0" indent="0">
              <a:buNone/>
            </a:pPr>
            <a:r>
              <a:rPr lang="en-US" sz="2200" i="1" dirty="0" err="1"/>
              <a:t>Eg.</a:t>
            </a:r>
            <a:r>
              <a:rPr lang="en-US" sz="2200" i="1" dirty="0"/>
              <a:t>	Parameter =&gt; expression</a:t>
            </a:r>
            <a:br>
              <a:rPr lang="en-US" sz="2200" i="1" dirty="0"/>
            </a:br>
            <a:r>
              <a:rPr lang="en-US" sz="2200" i="1" dirty="0"/>
              <a:t>	Parameter-list =&gt; expression</a:t>
            </a:r>
            <a:br>
              <a:rPr lang="en-US" sz="2200" i="1" dirty="0"/>
            </a:br>
            <a:r>
              <a:rPr lang="en-US" sz="2200" i="1" dirty="0"/>
              <a:t>	n =&gt; n % 2 == 0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134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F8B9-D1F8-46E7-8A72-C398B146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882E-B489-4FF2-8B0A-1E28E89D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System.Linq.Expressions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System.Linq</a:t>
            </a:r>
            <a:r>
              <a:rPr lang="en-US" sz="2400" dirty="0"/>
              <a:t>; </a:t>
            </a:r>
          </a:p>
          <a:p>
            <a:r>
              <a:rPr lang="en-US" sz="2400" dirty="0"/>
              <a:t>List&lt;int&gt; numbers = new List&lt;int&gt;{11,37,52};</a:t>
            </a:r>
          </a:p>
          <a:p>
            <a:r>
              <a:rPr lang="en-US" sz="2400" dirty="0"/>
              <a:t>List&lt;int&gt; </a:t>
            </a:r>
            <a:r>
              <a:rPr lang="en-US" sz="2400" dirty="0" err="1"/>
              <a:t>oddNumbers</a:t>
            </a:r>
            <a:r>
              <a:rPr lang="en-US" sz="2400" dirty="0"/>
              <a:t> = </a:t>
            </a:r>
            <a:r>
              <a:rPr lang="en-US" sz="2400" dirty="0" err="1"/>
              <a:t>numbers.where</a:t>
            </a:r>
            <a:r>
              <a:rPr lang="en-US" sz="2400" dirty="0"/>
              <a:t>(n =&gt; n % 2 == 1).</a:t>
            </a:r>
            <a:r>
              <a:rPr lang="en-US" sz="2400" dirty="0" err="1"/>
              <a:t>ToList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var keyword:</a:t>
            </a:r>
          </a:p>
          <a:p>
            <a:pPr marL="0" indent="0">
              <a:buNone/>
            </a:pPr>
            <a:r>
              <a:rPr lang="en-US" sz="2400" b="1" dirty="0"/>
              <a:t>var a=10;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7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DE02-59F1-4AF8-9E58-4F5D2968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Expression(</a:t>
            </a:r>
            <a:r>
              <a:rPr lang="en-US" b="1" dirty="0" err="1"/>
              <a:t>linq</a:t>
            </a:r>
            <a:r>
              <a:rPr lang="en-US" b="1" dirty="0"/>
              <a:t> queries)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99E2-CE7C-4141-881B-8B1F2C4A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74437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i="1" dirty="0"/>
              <a:t>query</a:t>
            </a:r>
            <a:r>
              <a:rPr lang="en-US" sz="2400" dirty="0"/>
              <a:t> is an expression that retrieves data from a data source. </a:t>
            </a:r>
          </a:p>
          <a:p>
            <a:r>
              <a:rPr lang="en-US" sz="2400" dirty="0"/>
              <a:t>A query is distinct from the results that it produces.</a:t>
            </a:r>
          </a:p>
          <a:p>
            <a:r>
              <a:rPr lang="en-US" sz="2400" dirty="0"/>
              <a:t>Queries are usually expressed in a specialized query language.</a:t>
            </a:r>
          </a:p>
          <a:p>
            <a:r>
              <a:rPr lang="en-US" sz="2200" dirty="0"/>
              <a:t>The application always sees the source data as an </a:t>
            </a:r>
            <a:r>
              <a:rPr lang="en-US" sz="2200" dirty="0" err="1"/>
              <a:t>IEnumerable</a:t>
            </a:r>
            <a:r>
              <a:rPr lang="en-US" sz="2200" dirty="0"/>
              <a:t>&lt;T&gt; or </a:t>
            </a:r>
            <a:r>
              <a:rPr lang="en-US" sz="2200" dirty="0" err="1"/>
              <a:t>IQueryable</a:t>
            </a:r>
            <a:r>
              <a:rPr lang="en-US" sz="2200" dirty="0"/>
              <a:t>&lt;T&gt; collection. 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[] scores = { 90, 71, 82, 93, 75, 82 };</a:t>
            </a:r>
          </a:p>
          <a:p>
            <a:r>
              <a:rPr lang="en-US" sz="2400" dirty="0" err="1"/>
              <a:t>IEnumerable</a:t>
            </a:r>
            <a:r>
              <a:rPr lang="en-US" sz="2400" dirty="0"/>
              <a:t>&lt;int&gt; </a:t>
            </a:r>
            <a:r>
              <a:rPr lang="en-US" sz="2400" dirty="0" err="1"/>
              <a:t>scoreQuery</a:t>
            </a:r>
            <a:r>
              <a:rPr lang="en-US" sz="2400" dirty="0"/>
              <a:t> = from score in scores where score &gt; 80 </a:t>
            </a:r>
            <a:r>
              <a:rPr lang="en-US" sz="2400" dirty="0" err="1"/>
              <a:t>orderby</a:t>
            </a:r>
            <a:r>
              <a:rPr lang="en-US" sz="2400" dirty="0"/>
              <a:t> score descending  select score;</a:t>
            </a:r>
          </a:p>
        </p:txBody>
      </p:sp>
    </p:spTree>
    <p:extLst>
      <p:ext uri="{BB962C8B-B14F-4D97-AF65-F5344CB8AC3E}">
        <p14:creationId xmlns:p14="http://schemas.microsoft.com/office/powerpoint/2010/main" val="656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3516-158E-4ADE-99DD-5614434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3652-2BFC-4A5E-823B-703DD4D9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Keywords:</a:t>
            </a:r>
            <a:endParaRPr lang="en-US" dirty="0"/>
          </a:p>
          <a:p>
            <a:r>
              <a:rPr lang="en-US" b="1" dirty="0"/>
              <a:t>Keywords</a:t>
            </a:r>
            <a:r>
              <a:rPr lang="en-US" dirty="0"/>
              <a:t> are names reserved by the compiler that you can’t use as identifiers. These are the keywords in our example program: using, class, static, void, int, string and so on</a:t>
            </a:r>
          </a:p>
          <a:p>
            <a:pPr marL="0" indent="0">
              <a:buNone/>
            </a:pPr>
            <a:r>
              <a:rPr lang="en-US" b="1" dirty="0"/>
              <a:t>Variable:</a:t>
            </a:r>
          </a:p>
          <a:p>
            <a:r>
              <a:rPr lang="en-US" dirty="0"/>
              <a:t>A variable represents a storage location that has a modifiable value</a:t>
            </a:r>
          </a:p>
          <a:p>
            <a:r>
              <a:rPr lang="en-US" b="1" dirty="0"/>
              <a:t>&lt;</a:t>
            </a:r>
            <a:r>
              <a:rPr lang="en-US" b="1" dirty="0" err="1"/>
              <a:t>access_modifier</a:t>
            </a:r>
            <a:r>
              <a:rPr lang="en-US" b="1" dirty="0"/>
              <a:t>&gt;	&lt;type&gt;	&lt;</a:t>
            </a:r>
            <a:r>
              <a:rPr lang="en-US" b="1" dirty="0" err="1"/>
              <a:t>variable_name</a:t>
            </a:r>
            <a:r>
              <a:rPr lang="en-US" b="1" dirty="0"/>
              <a:t>&gt; ;</a:t>
            </a:r>
          </a:p>
          <a:p>
            <a:r>
              <a:rPr lang="en-US" dirty="0"/>
              <a:t>Eg.int  a=2; string </a:t>
            </a:r>
            <a:r>
              <a:rPr lang="en-US" dirty="0" err="1"/>
              <a:t>myString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b="1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762922"/>
          </a:xfrm>
        </p:spPr>
        <p:txBody>
          <a:bodyPr>
            <a:normAutofit/>
          </a:bodyPr>
          <a:lstStyle/>
          <a:p>
            <a:r>
              <a:rPr lang="en-US" sz="2400" dirty="0"/>
              <a:t>A class is an abstract model used to define a custom data types. It is a blue print of object.</a:t>
            </a:r>
          </a:p>
          <a:p>
            <a:r>
              <a:rPr lang="en-US" sz="2400" dirty="0"/>
              <a:t>A class may contain any combination of encapsulated data (fields or members variables), operations that can be performed on data(methods) and accessors to data(properties). </a:t>
            </a:r>
          </a:p>
          <a:p>
            <a:r>
              <a:rPr lang="en-US" sz="2400" dirty="0"/>
              <a:t>A class in C# is declared using the keyword </a:t>
            </a:r>
            <a:r>
              <a:rPr lang="en-US" sz="2400" b="1" dirty="0"/>
              <a:t>class</a:t>
            </a:r>
            <a:r>
              <a:rPr lang="en-US" sz="2400" dirty="0"/>
              <a:t> and its members are enclosed in parenthesis. </a:t>
            </a:r>
          </a:p>
          <a:p>
            <a:r>
              <a:rPr lang="en-US" sz="2400" dirty="0"/>
              <a:t>A more complex class optionally has the following: </a:t>
            </a:r>
            <a:r>
              <a:rPr lang="en-US" sz="2400" b="1" dirty="0"/>
              <a:t>abstract, sealed, static and partial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access_modifier</a:t>
            </a:r>
            <a:r>
              <a:rPr lang="en-US" sz="2400" dirty="0"/>
              <a:t>&gt; 	&lt;class&gt;	&lt;</a:t>
            </a:r>
            <a:r>
              <a:rPr lang="en-US" sz="2400" dirty="0" err="1"/>
              <a:t>class_name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b="1" dirty="0"/>
              <a:t>public class 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/fields, properties and operations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Fields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CD93-8A41-4D0C-80D5-96ED040B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/>
          </a:bodyPr>
          <a:lstStyle/>
          <a:p>
            <a:r>
              <a:rPr lang="en-US" sz="2400" dirty="0"/>
              <a:t>A field is a variable that is a member of a class and can hold data of the class. For example:</a:t>
            </a:r>
          </a:p>
          <a:p>
            <a:pPr marL="0" indent="0">
              <a:buNone/>
            </a:pPr>
            <a:r>
              <a:rPr lang="en-US" sz="2400" b="1" dirty="0"/>
              <a:t>public class</a:t>
            </a:r>
            <a:r>
              <a:rPr lang="en-US" sz="2400" dirty="0"/>
              <a:t> Student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457200" lvl="1" indent="0">
              <a:buNone/>
            </a:pPr>
            <a:r>
              <a:rPr lang="en-US" sz="2400" dirty="0"/>
              <a:t>string name;</a:t>
            </a:r>
          </a:p>
          <a:p>
            <a:pPr marL="457200" lvl="1" indent="0">
              <a:buNone/>
            </a:pPr>
            <a:r>
              <a:rPr lang="en-US" sz="2400" dirty="0"/>
              <a:t>int age =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6153"/>
            <a:ext cx="9603275" cy="762438"/>
          </a:xfrm>
        </p:spPr>
        <p:txBody>
          <a:bodyPr>
            <a:normAutofit/>
          </a:bodyPr>
          <a:lstStyle/>
          <a:p>
            <a:r>
              <a:rPr lang="en-US" b="1" dirty="0"/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1C77-6622-49E9-B609-447DFE01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18591"/>
            <a:ext cx="9603275" cy="4777409"/>
          </a:xfrm>
        </p:spPr>
        <p:txBody>
          <a:bodyPr>
            <a:noAutofit/>
          </a:bodyPr>
          <a:lstStyle/>
          <a:p>
            <a:r>
              <a:rPr lang="en-US" sz="2200" dirty="0"/>
              <a:t>Provide access to a class attribute (a field). Useful for exposing fields in components. </a:t>
            </a:r>
          </a:p>
          <a:p>
            <a:r>
              <a:rPr lang="en-US" sz="2200" dirty="0"/>
              <a:t>A property is declared like a field, but with a </a:t>
            </a:r>
            <a:r>
              <a:rPr lang="en-US" sz="2200" b="1" dirty="0"/>
              <a:t>get/set</a:t>
            </a:r>
            <a:r>
              <a:rPr lang="en-US" sz="2200" dirty="0"/>
              <a:t> block added.</a:t>
            </a:r>
          </a:p>
          <a:p>
            <a:pPr marL="0" indent="0">
              <a:buNone/>
            </a:pPr>
            <a:r>
              <a:rPr lang="en-US" sz="2200" dirty="0"/>
              <a:t>public </a:t>
            </a:r>
            <a:r>
              <a:rPr lang="en-US" sz="2200" b="1" dirty="0"/>
              <a:t>class</a:t>
            </a:r>
            <a:r>
              <a:rPr lang="en-US" sz="2200" dirty="0"/>
              <a:t> Student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public string FirstName</a:t>
            </a:r>
          </a:p>
          <a:p>
            <a:pPr marL="457200" lvl="1" indent="0">
              <a:buNone/>
            </a:pPr>
            <a:r>
              <a:rPr lang="en-US" sz="2200" dirty="0"/>
              <a:t>{ 	get;</a:t>
            </a:r>
          </a:p>
          <a:p>
            <a:pPr marL="457200" lvl="1" indent="0">
              <a:buNone/>
            </a:pPr>
            <a:r>
              <a:rPr lang="en-US" sz="2200" dirty="0"/>
              <a:t>	set;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8"/>
            <a:ext cx="9603275" cy="865256"/>
          </a:xfrm>
        </p:spPr>
        <p:txBody>
          <a:bodyPr>
            <a:normAutofit/>
          </a:bodyPr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7984"/>
            <a:ext cx="9603275" cy="4744277"/>
          </a:xfrm>
        </p:spPr>
        <p:txBody>
          <a:bodyPr>
            <a:normAutofit/>
          </a:bodyPr>
          <a:lstStyle/>
          <a:p>
            <a:r>
              <a:rPr lang="en-US" sz="2400" dirty="0"/>
              <a:t>Methods implement some action that can be performed by an object. </a:t>
            </a:r>
          </a:p>
          <a:p>
            <a:r>
              <a:rPr lang="en-US" sz="2400" dirty="0"/>
              <a:t>Methods are the operations performed on the data.</a:t>
            </a:r>
          </a:p>
          <a:p>
            <a:r>
              <a:rPr lang="en-US" sz="2400" dirty="0"/>
              <a:t>A method can receive input data from the caller by specifying parameters and output data back to the caller by specifying a return type. 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access_modifier</a:t>
            </a:r>
            <a:r>
              <a:rPr lang="en-US" b="1" dirty="0"/>
              <a:t>&gt; &lt;</a:t>
            </a:r>
            <a:r>
              <a:rPr lang="en-US" b="1" dirty="0" err="1"/>
              <a:t>returnType</a:t>
            </a:r>
            <a:r>
              <a:rPr lang="en-US" b="1" dirty="0"/>
              <a:t>&gt; &lt;</a:t>
            </a:r>
            <a:r>
              <a:rPr lang="en-US" b="1" dirty="0" err="1"/>
              <a:t>functionName</a:t>
            </a:r>
            <a:r>
              <a:rPr lang="en-US" b="1" dirty="0"/>
              <a:t>&gt; (</a:t>
            </a:r>
            <a:r>
              <a:rPr lang="en-US" b="1" dirty="0" err="1"/>
              <a:t>paramType</a:t>
            </a:r>
            <a:r>
              <a:rPr lang="en-US" b="1" dirty="0"/>
              <a:t> </a:t>
            </a:r>
            <a:r>
              <a:rPr lang="en-US" b="1" dirty="0" err="1"/>
              <a:t>paramName</a:t>
            </a:r>
            <a:r>
              <a:rPr lang="en-US" b="1" dirty="0"/>
              <a:t>, . . . . . .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Logic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9740-74B0-49B8-B3A8-B2FCC673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A-ADDD-432D-8409-6625575C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 int Sum(int a, int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Employee </a:t>
            </a:r>
            <a:r>
              <a:rPr lang="en-US" dirty="0" err="1"/>
              <a:t>GetEmployee</a:t>
            </a:r>
            <a:r>
              <a:rPr lang="en-US" dirty="0"/>
              <a:t>(int 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Employee e=new Employee();	</a:t>
            </a:r>
          </a:p>
          <a:p>
            <a:pPr marL="457200" lvl="1" indent="0">
              <a:buNone/>
            </a:pPr>
            <a:r>
              <a:rPr lang="en-US" dirty="0"/>
              <a:t>return 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6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1158</TotalTime>
  <Words>1088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C-Sharp</vt:lpstr>
      <vt:lpstr>Contd…</vt:lpstr>
      <vt:lpstr>Contd…</vt:lpstr>
      <vt:lpstr>Class</vt:lpstr>
      <vt:lpstr>Contd…</vt:lpstr>
      <vt:lpstr>Fields </vt:lpstr>
      <vt:lpstr>Properties</vt:lpstr>
      <vt:lpstr>Methods</vt:lpstr>
      <vt:lpstr>Contd…</vt:lpstr>
      <vt:lpstr>Constructor:</vt:lpstr>
      <vt:lpstr>Object</vt:lpstr>
      <vt:lpstr>Method types </vt:lpstr>
      <vt:lpstr>Partial classes </vt:lpstr>
      <vt:lpstr>Static classes</vt:lpstr>
      <vt:lpstr>Abstract Classes</vt:lpstr>
      <vt:lpstr>Contd…</vt:lpstr>
      <vt:lpstr>Sealed Classes</vt:lpstr>
      <vt:lpstr>Multiple Inheritance </vt:lpstr>
      <vt:lpstr>Contd…</vt:lpstr>
      <vt:lpstr>Contd…</vt:lpstr>
      <vt:lpstr>C# Features</vt:lpstr>
      <vt:lpstr>Contd…</vt:lpstr>
      <vt:lpstr>Query Expression(linq queries)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385</cp:revision>
  <dcterms:created xsi:type="dcterms:W3CDTF">2018-03-21T16:45:09Z</dcterms:created>
  <dcterms:modified xsi:type="dcterms:W3CDTF">2018-12-17T09:34:10Z</dcterms:modified>
</cp:coreProperties>
</file>