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67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Arrays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44487"/>
            <a:ext cx="9850939" cy="4692462"/>
          </a:xfrm>
        </p:spPr>
        <p:txBody>
          <a:bodyPr>
            <a:normAutofit/>
          </a:bodyPr>
          <a:lstStyle/>
          <a:p>
            <a:r>
              <a:rPr lang="en-US" sz="2400" dirty="0"/>
              <a:t>It is collection of similar type. An array represents a fixed number of elements .</a:t>
            </a:r>
          </a:p>
          <a:p>
            <a:pPr marL="0" indent="0">
              <a:buNone/>
            </a:pPr>
            <a:r>
              <a:rPr lang="en-US" sz="2400" b="1" dirty="0"/>
              <a:t>Array Declaration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baseType</a:t>
            </a:r>
            <a:r>
              <a:rPr lang="en-US" sz="2400" dirty="0"/>
              <a:t>&gt;[ ]  &lt;name&gt;;</a:t>
            </a:r>
          </a:p>
          <a:p>
            <a:r>
              <a:rPr lang="en-US" sz="2400" dirty="0" err="1"/>
              <a:t>Eg.</a:t>
            </a: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[] </a:t>
            </a:r>
            <a:r>
              <a:rPr lang="en-US" sz="2400" dirty="0" err="1"/>
              <a:t>myIntArray</a:t>
            </a:r>
            <a:r>
              <a:rPr lang="en-US" sz="2400" dirty="0"/>
              <a:t>;</a:t>
            </a:r>
          </a:p>
          <a:p>
            <a:r>
              <a:rPr lang="en-US" sz="2400" dirty="0"/>
              <a:t>string[ ] </a:t>
            </a:r>
            <a:r>
              <a:rPr lang="en-US" sz="2400" dirty="0" err="1"/>
              <a:t>friendNames</a:t>
            </a:r>
            <a:r>
              <a:rPr lang="en-US" sz="2400" dirty="0"/>
              <a:t>={“Ram ”,”Hari”,”</a:t>
            </a:r>
            <a:r>
              <a:rPr lang="en-US" sz="2400" dirty="0" err="1"/>
              <a:t>Sita</a:t>
            </a:r>
            <a:r>
              <a:rPr lang="en-US" sz="2400" dirty="0"/>
              <a:t>”}</a:t>
            </a:r>
          </a:p>
          <a:p>
            <a:r>
              <a:rPr lang="en-US" sz="2400" dirty="0"/>
              <a:t>char[] vowels = new char[5]; // Declare an array of 5 characters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3"/>
            <a:ext cx="9603275" cy="7673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Foreach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1235"/>
            <a:ext cx="9603275" cy="4762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foreach(&lt;</a:t>
            </a:r>
            <a:r>
              <a:rPr lang="en-US" sz="2200" dirty="0" err="1"/>
              <a:t>baseType</a:t>
            </a:r>
            <a:r>
              <a:rPr lang="en-US" sz="2200" dirty="0"/>
              <a:t>&gt;&lt;name&gt; in &lt;array&gt;)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// can use &lt;name&gt; for each element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 err="1"/>
              <a:t>Eg.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string[ ] </a:t>
            </a:r>
            <a:r>
              <a:rPr lang="en-US" sz="2200" dirty="0" err="1"/>
              <a:t>friendNames</a:t>
            </a:r>
            <a:r>
              <a:rPr lang="en-US" sz="2200" dirty="0"/>
              <a:t>={“Hari”,”Ram”,”</a:t>
            </a:r>
            <a:r>
              <a:rPr lang="en-US" sz="2200" dirty="0" err="1"/>
              <a:t>Sita</a:t>
            </a:r>
            <a:r>
              <a:rPr lang="en-US" sz="2200" dirty="0"/>
              <a:t>”} ;</a:t>
            </a:r>
          </a:p>
          <a:p>
            <a:pPr marL="0" indent="0">
              <a:buNone/>
            </a:pPr>
            <a:r>
              <a:rPr lang="en-US" sz="2200" dirty="0"/>
              <a:t>foreach(</a:t>
            </a:r>
            <a:r>
              <a:rPr lang="en-US" sz="2200" dirty="0" err="1"/>
              <a:t>stringfriendName</a:t>
            </a:r>
            <a:r>
              <a:rPr lang="en-US" sz="2200" dirty="0"/>
              <a:t> in </a:t>
            </a:r>
            <a:r>
              <a:rPr lang="en-US" sz="2200" dirty="0" err="1"/>
              <a:t>friendNames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MessageBox.Show</a:t>
            </a:r>
            <a:r>
              <a:rPr lang="en-US" sz="2200" dirty="0"/>
              <a:t>(</a:t>
            </a:r>
            <a:r>
              <a:rPr lang="en-US" sz="2200" dirty="0" err="1"/>
              <a:t>friendName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}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5E36-AE13-4F81-AD76-FD911FBD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AED4-EE52-425F-8AAB-A6BC7085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System.Collections.Generics</a:t>
            </a:r>
            <a:r>
              <a:rPr lang="en-US" sz="2400" dirty="0"/>
              <a:t> Namespace</a:t>
            </a:r>
          </a:p>
          <a:p>
            <a:r>
              <a:rPr lang="en-US" sz="2400" dirty="0"/>
              <a:t>It contains generic types </a:t>
            </a:r>
            <a:r>
              <a:rPr lang="en-US" sz="2400"/>
              <a:t>for dealing </a:t>
            </a:r>
            <a:r>
              <a:rPr lang="en-US" sz="2400" dirty="0"/>
              <a:t>with collections.</a:t>
            </a:r>
          </a:p>
          <a:p>
            <a:pPr marL="0" indent="0">
              <a:buNone/>
            </a:pPr>
            <a:r>
              <a:rPr lang="en-US" sz="2400" b="1" dirty="0"/>
              <a:t>List&lt;T&gt;:  </a:t>
            </a:r>
            <a:r>
              <a:rPr lang="en-US" sz="2400" dirty="0"/>
              <a:t>Collection of type T objects</a:t>
            </a:r>
          </a:p>
          <a:p>
            <a:pPr marL="0" indent="0">
              <a:buNone/>
            </a:pPr>
            <a:r>
              <a:rPr lang="en-US" sz="2400" b="1" dirty="0"/>
              <a:t>Dictionary&lt;K, V&gt;: </a:t>
            </a:r>
            <a:r>
              <a:rPr lang="en-US" sz="2400" dirty="0"/>
              <a:t>Collection if items of type V, associated with keys of type K.</a:t>
            </a:r>
          </a:p>
        </p:txBody>
      </p:sp>
    </p:spTree>
    <p:extLst>
      <p:ext uri="{BB962C8B-B14F-4D97-AF65-F5344CB8AC3E}">
        <p14:creationId xmlns:p14="http://schemas.microsoft.com/office/powerpoint/2010/main" val="24281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6BD6-FD34-492B-A235-F0D0A9C6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List</a:t>
            </a:r>
            <a:r>
              <a:rPr lang="en-US" b="1" dirty="0"/>
              <a:t>&lt;T&gt;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020926-AEBB-4F5C-B592-8E91E70AB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053754"/>
              </p:ext>
            </p:extLst>
          </p:nvPr>
        </p:nvGraphicFramePr>
        <p:xfrm>
          <a:off x="1450975" y="1454149"/>
          <a:ext cx="9604376" cy="453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82">
                  <a:extLst>
                    <a:ext uri="{9D8B030D-6E8A-4147-A177-3AD203B41FA5}">
                      <a16:colId xmlns:a16="http://schemas.microsoft.com/office/drawing/2014/main" val="4057858914"/>
                    </a:ext>
                  </a:extLst>
                </a:gridCol>
                <a:gridCol w="7662794">
                  <a:extLst>
                    <a:ext uri="{9D8B030D-6E8A-4147-A177-3AD203B41FA5}">
                      <a16:colId xmlns:a16="http://schemas.microsoft.com/office/drawing/2014/main" val="2709440686"/>
                    </a:ext>
                  </a:extLst>
                </a:gridCol>
              </a:tblGrid>
              <a:tr h="907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89385"/>
                  </a:ext>
                </a:extLst>
              </a:tr>
              <a:tr h="907167">
                <a:tc>
                  <a:txBody>
                    <a:bodyPr/>
                    <a:lstStyle/>
                    <a:p>
                      <a:r>
                        <a:rPr lang="en-US" sz="24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Property giving the number of items in the collection.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75473"/>
                  </a:ext>
                </a:extLst>
              </a:tr>
              <a:tr h="907167">
                <a:tc>
                  <a:txBody>
                    <a:bodyPr/>
                    <a:lstStyle/>
                    <a:p>
                      <a:r>
                        <a:rPr lang="en-US" sz="2400" dirty="0"/>
                        <a:t>Add(T 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Adds item to the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77641"/>
                  </a:ext>
                </a:extLst>
              </a:tr>
              <a:tr h="907167">
                <a:tc>
                  <a:txBody>
                    <a:bodyPr/>
                    <a:lstStyle/>
                    <a:p>
                      <a:r>
                        <a:rPr lang="en-US" sz="2400" dirty="0"/>
                        <a:t>Clears()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Removes all items from the collection.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71871"/>
                  </a:ext>
                </a:extLst>
              </a:tr>
              <a:tr h="907167">
                <a:tc>
                  <a:txBody>
                    <a:bodyPr/>
                    <a:lstStyle/>
                    <a:p>
                      <a:r>
                        <a:rPr lang="en-US" sz="2400" dirty="0"/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Removes the item at index from the collection.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5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2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D277-C85C-4ACD-AB52-DF18FF6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1C77-6622-49E9-B609-447DFE01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List&lt;Student&gt; students=new List&lt;Student&gt;();</a:t>
            </a:r>
          </a:p>
          <a:p>
            <a:pPr marL="0" indent="0">
              <a:buNone/>
            </a:pPr>
            <a:r>
              <a:rPr lang="en-US" sz="2400" dirty="0"/>
              <a:t>Student s=new Student();</a:t>
            </a:r>
          </a:p>
          <a:p>
            <a:pPr marL="0" indent="0">
              <a:buNone/>
            </a:pPr>
            <a:r>
              <a:rPr lang="en-US" sz="2400" dirty="0" err="1"/>
              <a:t>s.Name</a:t>
            </a:r>
            <a:r>
              <a:rPr lang="en-US" sz="2400" dirty="0"/>
              <a:t>=“Binod”;</a:t>
            </a:r>
          </a:p>
          <a:p>
            <a:pPr marL="0" indent="0">
              <a:buNone/>
            </a:pPr>
            <a:r>
              <a:rPr lang="en-US" sz="2400" dirty="0" err="1"/>
              <a:t>s.Address</a:t>
            </a:r>
            <a:r>
              <a:rPr lang="en-US" sz="2400" dirty="0"/>
              <a:t>=“</a:t>
            </a:r>
            <a:r>
              <a:rPr lang="en-US" sz="2400" dirty="0" err="1"/>
              <a:t>ktm</a:t>
            </a:r>
            <a:r>
              <a:rPr lang="en-US" sz="2400" dirty="0"/>
              <a:t>”;</a:t>
            </a:r>
          </a:p>
          <a:p>
            <a:pPr marL="0" indent="0">
              <a:buNone/>
            </a:pPr>
            <a:r>
              <a:rPr lang="en-US" sz="2400" dirty="0" err="1"/>
              <a:t>students.Add</a:t>
            </a:r>
            <a:r>
              <a:rPr lang="en-US" sz="2400" dirty="0"/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224405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8357-556C-4071-8A88-4080290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2728"/>
            <a:ext cx="9603275" cy="865256"/>
          </a:xfrm>
        </p:spPr>
        <p:txBody>
          <a:bodyPr>
            <a:normAutofit/>
          </a:bodyPr>
          <a:lstStyle/>
          <a:p>
            <a:r>
              <a:rPr lang="en-US" b="1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8477-9E86-46D8-B9D5-A5B1BAF9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17984"/>
            <a:ext cx="9603275" cy="4744277"/>
          </a:xfrm>
        </p:spPr>
        <p:txBody>
          <a:bodyPr>
            <a:normAutofit/>
          </a:bodyPr>
          <a:lstStyle/>
          <a:p>
            <a:r>
              <a:rPr lang="en-US" sz="2400" dirty="0"/>
              <a:t>The Dictionary is a collection of Keys and Values, where key is like word and value is like definition.</a:t>
            </a:r>
          </a:p>
          <a:p>
            <a:r>
              <a:rPr lang="en-US" sz="2400" dirty="0"/>
              <a:t>Dictionary&lt;</a:t>
            </a:r>
            <a:r>
              <a:rPr lang="en-US" sz="2400" dirty="0" err="1"/>
              <a:t>TKey</a:t>
            </a:r>
            <a:r>
              <a:rPr lang="en-US" sz="2400" dirty="0"/>
              <a:t>, TValue&gt; is a generic collection included in the </a:t>
            </a:r>
            <a:r>
              <a:rPr lang="en-US" sz="2400" dirty="0" err="1"/>
              <a:t>System.Collection.Generics</a:t>
            </a:r>
            <a:r>
              <a:rPr lang="en-US" sz="2400" dirty="0"/>
              <a:t> namespace. </a:t>
            </a:r>
          </a:p>
          <a:p>
            <a:r>
              <a:rPr lang="en-US" sz="2400" dirty="0" err="1"/>
              <a:t>TKey</a:t>
            </a:r>
            <a:r>
              <a:rPr lang="en-US" sz="2400" dirty="0"/>
              <a:t> denotes the type of key and TValue is the type of TValue.</a:t>
            </a:r>
          </a:p>
          <a:p>
            <a:pPr marL="0" indent="0">
              <a:buNone/>
            </a:pPr>
            <a:r>
              <a:rPr lang="en-US" sz="2400" b="1" dirty="0"/>
              <a:t>Dictionary Initialization:</a:t>
            </a:r>
          </a:p>
          <a:p>
            <a:pPr marL="0" indent="0">
              <a:buNone/>
            </a:pPr>
            <a:r>
              <a:rPr lang="en-US" sz="2400" dirty="0"/>
              <a:t>Dictionary&lt;</a:t>
            </a:r>
            <a:r>
              <a:rPr lang="en-US" sz="2400" dirty="0" err="1"/>
              <a:t>int</a:t>
            </a:r>
            <a:r>
              <a:rPr lang="en-US" sz="2400" dirty="0"/>
              <a:t>, string&gt; </a:t>
            </a:r>
            <a:r>
              <a:rPr lang="en-US" sz="2400" dirty="0" err="1"/>
              <a:t>dict</a:t>
            </a:r>
            <a:r>
              <a:rPr lang="en-US" sz="2400" dirty="0"/>
              <a:t> = new Dictionary&lt;</a:t>
            </a:r>
            <a:r>
              <a:rPr lang="en-US" sz="2400" dirty="0" err="1"/>
              <a:t>int</a:t>
            </a:r>
            <a:r>
              <a:rPr lang="en-US" sz="2400" dirty="0"/>
              <a:t>, string&gt;();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3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C19-979E-4942-87B1-ABD20577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31" y="629210"/>
            <a:ext cx="9603275" cy="815277"/>
          </a:xfrm>
        </p:spPr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2782-D9FF-4B0A-84D7-ECE5483F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4487"/>
            <a:ext cx="9603275" cy="4664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Dictionary&lt;</a:t>
            </a:r>
            <a:r>
              <a:rPr lang="en-US" sz="2400" dirty="0" err="1"/>
              <a:t>int</a:t>
            </a:r>
            <a:r>
              <a:rPr lang="en-US" sz="2400" dirty="0"/>
              <a:t>, string&gt; </a:t>
            </a:r>
            <a:r>
              <a:rPr lang="en-US" sz="2400" dirty="0" err="1"/>
              <a:t>dict</a:t>
            </a:r>
            <a:r>
              <a:rPr lang="en-US" sz="2400" dirty="0"/>
              <a:t> = new Dictionary&lt;</a:t>
            </a:r>
            <a:r>
              <a:rPr lang="en-US" sz="2400" dirty="0" err="1"/>
              <a:t>int</a:t>
            </a:r>
            <a:r>
              <a:rPr lang="en-US" sz="2400" dirty="0"/>
              <a:t>, string&gt;();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dict.Add</a:t>
            </a:r>
            <a:r>
              <a:rPr lang="en-US" sz="2400" dirty="0"/>
              <a:t>(1, "One");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dict.Add</a:t>
            </a:r>
            <a:r>
              <a:rPr lang="en-US" sz="2400" dirty="0"/>
              <a:t>(2, "Two");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dict.Add</a:t>
            </a:r>
            <a:r>
              <a:rPr lang="en-US" sz="2400" dirty="0"/>
              <a:t>(3, "Three"); </a:t>
            </a:r>
          </a:p>
          <a:p>
            <a:pPr marL="0" indent="0">
              <a:buNone/>
            </a:pPr>
            <a:r>
              <a:rPr lang="en-US" sz="2400" dirty="0"/>
              <a:t>            foreach (</a:t>
            </a:r>
            <a:r>
              <a:rPr lang="en-US" sz="2400" dirty="0" err="1"/>
              <a:t>KeyValuePair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, string&gt; item in </a:t>
            </a:r>
            <a:r>
              <a:rPr lang="en-US" sz="2400" dirty="0" err="1"/>
              <a:t>dict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string </a:t>
            </a:r>
            <a:r>
              <a:rPr lang="en-US" sz="2400" dirty="0" err="1"/>
              <a:t>str</a:t>
            </a:r>
            <a:r>
              <a:rPr lang="en-US" sz="2400" dirty="0"/>
              <a:t>=“Key: “+ </a:t>
            </a:r>
            <a:r>
              <a:rPr lang="en-US" sz="2400" dirty="0" err="1"/>
              <a:t>item.Key</a:t>
            </a:r>
            <a:r>
              <a:rPr lang="en-US" sz="2400" dirty="0"/>
              <a:t>+”, Value: “+</a:t>
            </a:r>
            <a:r>
              <a:rPr lang="en-US" sz="2400" dirty="0" err="1"/>
              <a:t>item.Value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35280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F8DB-C43D-4831-8592-E643B87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Condt</a:t>
            </a:r>
            <a:r>
              <a:rPr lang="en-US" b="1"/>
              <a:t>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8B63-AAD6-4730-B164-9F9A316E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foreach(string value in </a:t>
            </a:r>
            <a:r>
              <a:rPr lang="en-US" sz="2400" dirty="0" err="1"/>
              <a:t>dict.Values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MessageBox.Show</a:t>
            </a:r>
            <a:r>
              <a:rPr lang="en-US" sz="2400" dirty="0"/>
              <a:t>(value);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r>
              <a:rPr lang="en-US" sz="2400" dirty="0" err="1"/>
              <a:t>dict.Keys.ElementAt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2610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681</TotalTime>
  <Words>338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Declaring Arrays </vt:lpstr>
      <vt:lpstr>Foreach loops </vt:lpstr>
      <vt:lpstr>generic</vt:lpstr>
      <vt:lpstr>List&lt;T&gt;</vt:lpstr>
      <vt:lpstr>Contd…</vt:lpstr>
      <vt:lpstr>Dictionary</vt:lpstr>
      <vt:lpstr>Contd…</vt:lpstr>
      <vt:lpstr>Condt…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219</cp:revision>
  <dcterms:created xsi:type="dcterms:W3CDTF">2018-03-21T16:45:09Z</dcterms:created>
  <dcterms:modified xsi:type="dcterms:W3CDTF">2018-12-11T04:40:50Z</dcterms:modified>
</cp:coreProperties>
</file>