
<file path=[Content_Types].xml><?xml version="1.0" encoding="utf-8"?>
<Types xmlns="http://schemas.openxmlformats.org/package/2006/content-types">
  <Default Extension="xml" ContentType="application/xml"/>
  <Default Extension="mp4" ContentType="video/mp4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58" r:id="rId4"/>
    <p:sldId id="259" r:id="rId5"/>
    <p:sldId id="261" r:id="rId6"/>
    <p:sldId id="262" r:id="rId7"/>
    <p:sldId id="270" r:id="rId8"/>
    <p:sldId id="263" r:id="rId9"/>
    <p:sldId id="264" r:id="rId10"/>
    <p:sldId id="265" r:id="rId11"/>
    <p:sldId id="266" r:id="rId12"/>
    <p:sldId id="271" r:id="rId13"/>
    <p:sldId id="267" r:id="rId14"/>
    <p:sldId id="268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9BD2"/>
    <a:srgbClr val="A564BE"/>
    <a:srgbClr val="3449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24"/>
  </p:normalViewPr>
  <p:slideViewPr>
    <p:cSldViewPr snapToGrid="0" snapToObjects="1">
      <p:cViewPr>
        <p:scale>
          <a:sx n="90" d="100"/>
          <a:sy n="90" d="100"/>
        </p:scale>
        <p:origin x="89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5E91-5938-2448-8B94-1BCA005B7CC6}" type="datetimeFigureOut">
              <a:rPr lang="en-US" smtClean="0"/>
              <a:t>4/15/17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550B6-30BD-284C-A03E-C4A173906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24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5E91-5938-2448-8B94-1BCA005B7CC6}" type="datetimeFigureOut">
              <a:rPr lang="en-US" smtClean="0"/>
              <a:t>4/15/17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550B6-30BD-284C-A03E-C4A173906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43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5E91-5938-2448-8B94-1BCA005B7CC6}" type="datetimeFigureOut">
              <a:rPr lang="en-US" smtClean="0"/>
              <a:t>4/15/17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550B6-30BD-284C-A03E-C4A173906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5E91-5938-2448-8B94-1BCA005B7CC6}" type="datetimeFigureOut">
              <a:rPr lang="en-US" smtClean="0"/>
              <a:t>4/15/17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550B6-30BD-284C-A03E-C4A173906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5E91-5938-2448-8B94-1BCA005B7CC6}" type="datetimeFigureOut">
              <a:rPr lang="en-US" smtClean="0"/>
              <a:t>4/15/17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550B6-30BD-284C-A03E-C4A173906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7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5E91-5938-2448-8B94-1BCA005B7CC6}" type="datetimeFigureOut">
              <a:rPr lang="en-US" smtClean="0"/>
              <a:t>4/15/17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550B6-30BD-284C-A03E-C4A173906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76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5E91-5938-2448-8B94-1BCA005B7CC6}" type="datetimeFigureOut">
              <a:rPr lang="en-US" smtClean="0"/>
              <a:t>4/15/17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550B6-30BD-284C-A03E-C4A173906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3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5E91-5938-2448-8B94-1BCA005B7CC6}" type="datetimeFigureOut">
              <a:rPr lang="en-US" smtClean="0"/>
              <a:t>4/15/17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550B6-30BD-284C-A03E-C4A173906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45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5E91-5938-2448-8B94-1BCA005B7CC6}" type="datetimeFigureOut">
              <a:rPr lang="en-US" smtClean="0"/>
              <a:t>4/15/17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550B6-30BD-284C-A03E-C4A173906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96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5E91-5938-2448-8B94-1BCA005B7CC6}" type="datetimeFigureOut">
              <a:rPr lang="en-US" smtClean="0"/>
              <a:t>4/15/17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550B6-30BD-284C-A03E-C4A173906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98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5E91-5938-2448-8B94-1BCA005B7CC6}" type="datetimeFigureOut">
              <a:rPr lang="en-US" smtClean="0"/>
              <a:t>4/15/17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550B6-30BD-284C-A03E-C4A173906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76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85E91-5938-2448-8B94-1BCA005B7CC6}" type="datetimeFigureOut">
              <a:rPr lang="en-US" smtClean="0"/>
              <a:t>4/15/17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550B6-30BD-284C-A03E-C4A173906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9B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072882" y="1041254"/>
            <a:ext cx="4046236" cy="4775492"/>
            <a:chOff x="3572576" y="886159"/>
            <a:chExt cx="4046236" cy="4775492"/>
          </a:xfrm>
        </p:grpSpPr>
        <p:sp>
          <p:nvSpPr>
            <p:cNvPr id="4" name="TextBox 3"/>
            <p:cNvSpPr txBox="1"/>
            <p:nvPr/>
          </p:nvSpPr>
          <p:spPr>
            <a:xfrm>
              <a:off x="3572576" y="4461322"/>
              <a:ext cx="404623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 smtClean="0">
                  <a:solidFill>
                    <a:srgbClr val="FFFF00"/>
                  </a:solidFill>
                </a:rPr>
                <a:t>FRONT-END</a:t>
              </a:r>
            </a:p>
            <a:p>
              <a:pPr algn="ctr"/>
              <a:r>
                <a:rPr lang="en-US" sz="3600" dirty="0" smtClean="0">
                  <a:solidFill>
                    <a:schemeClr val="bg1"/>
                  </a:solidFill>
                </a:rPr>
                <a:t>WEB DEVELOPMENT</a:t>
              </a:r>
              <a:endParaRPr lang="en-US" sz="3600" dirty="0">
                <a:solidFill>
                  <a:schemeClr val="bg1"/>
                </a:solidFill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1007" y="886159"/>
              <a:ext cx="3389375" cy="3179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269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51104"/>
            <a:ext cx="12192000" cy="71932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14313" y="171450"/>
            <a:ext cx="1200150" cy="1200150"/>
          </a:xfrm>
          <a:prstGeom prst="roundRect">
            <a:avLst>
              <a:gd name="adj" fmla="val 10715"/>
            </a:avLst>
          </a:prstGeom>
          <a:solidFill>
            <a:srgbClr val="A564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91641" y="596043"/>
            <a:ext cx="194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ea typeface="Monaco" charset="0"/>
                <a:cs typeface="Monaco" charset="0"/>
              </a:rPr>
              <a:t>Border Radius</a:t>
            </a:r>
            <a:endParaRPr lang="en-US" sz="2400" dirty="0">
              <a:solidFill>
                <a:schemeClr val="bg1"/>
              </a:solidFill>
              <a:ea typeface="Monaco" charset="0"/>
              <a:cs typeface="Monaco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942" y="1541272"/>
            <a:ext cx="6564058" cy="57324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0086"/>
            <a:ext cx="6520040" cy="574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01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51104"/>
            <a:ext cx="12192000" cy="71932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91641" y="596043"/>
            <a:ext cx="1509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ea typeface="Monaco" charset="0"/>
                <a:cs typeface="Monaco" charset="0"/>
              </a:rPr>
              <a:t>Everything</a:t>
            </a:r>
            <a:endParaRPr lang="en-US" sz="2400" dirty="0">
              <a:solidFill>
                <a:schemeClr val="bg1"/>
              </a:solidFill>
              <a:ea typeface="Monaco" charset="0"/>
              <a:cs typeface="Monaco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9485" y="1466767"/>
            <a:ext cx="8948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* Selector is very useful when you want to apply certain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CSS design on all the elements on the page.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1929" y="431340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FFFF00"/>
                </a:solidFill>
              </a:rPr>
              <a:t>*</a:t>
            </a:r>
            <a:endParaRPr lang="en-US" sz="6000" dirty="0">
              <a:solidFill>
                <a:srgbClr val="FFFF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44" y="2278307"/>
            <a:ext cx="5729944" cy="50489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552" y="2297764"/>
            <a:ext cx="5759128" cy="502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1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9B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3716" y="3013502"/>
            <a:ext cx="24045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Project 6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85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51104"/>
            <a:ext cx="12192000" cy="71932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91641" y="596043"/>
            <a:ext cx="1919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  <a:ea typeface="Monaco" charset="0"/>
                <a:cs typeface="Monaco" charset="0"/>
              </a:rPr>
              <a:t>Classes</a:t>
            </a:r>
            <a:r>
              <a:rPr lang="en-US" sz="2400" dirty="0" smtClean="0">
                <a:solidFill>
                  <a:schemeClr val="bg1"/>
                </a:solidFill>
                <a:ea typeface="Monaco" charset="0"/>
                <a:cs typeface="Monaco" charset="0"/>
              </a:rPr>
              <a:t> VS </a:t>
            </a:r>
            <a:r>
              <a:rPr lang="en-US" sz="2400" dirty="0" smtClean="0">
                <a:solidFill>
                  <a:srgbClr val="FFFF00"/>
                </a:solidFill>
                <a:ea typeface="Monaco" charset="0"/>
                <a:cs typeface="Monaco" charset="0"/>
              </a:rPr>
              <a:t>IDs</a:t>
            </a:r>
            <a:endParaRPr lang="en-US" sz="2400" dirty="0">
              <a:solidFill>
                <a:srgbClr val="FFFF00"/>
              </a:solidFill>
              <a:ea typeface="Monaco" charset="0"/>
              <a:cs typeface="Monaco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247107" y="2276120"/>
            <a:ext cx="7697786" cy="3737328"/>
            <a:chOff x="1691641" y="2204683"/>
            <a:chExt cx="7697786" cy="373732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641" y="4197350"/>
              <a:ext cx="1165225" cy="116522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4253" y="3614737"/>
              <a:ext cx="1165225" cy="1165225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1951" y="3791739"/>
              <a:ext cx="1165225" cy="1165225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6302" y="4776785"/>
              <a:ext cx="1165225" cy="1165225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6865" y="4776786"/>
              <a:ext cx="1165225" cy="1165225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4202" y="4194172"/>
              <a:ext cx="1165225" cy="1165225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2471908" y="2204683"/>
              <a:ext cx="1032655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chemeClr val="bg2">
                      <a:lumMod val="25000"/>
                    </a:schemeClr>
                  </a:solidFill>
                </a:rPr>
                <a:t>Class</a:t>
              </a:r>
            </a:p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.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485361" y="2218970"/>
              <a:ext cx="551754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chemeClr val="bg2">
                      <a:lumMod val="25000"/>
                    </a:schemeClr>
                  </a:solidFill>
                </a:rPr>
                <a:t>ID</a:t>
              </a:r>
            </a:p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#</a:t>
              </a: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11" y="171888"/>
            <a:ext cx="1165225" cy="11652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06" y="300695"/>
            <a:ext cx="1165225" cy="116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42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51104"/>
            <a:ext cx="12192000" cy="71932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91641" y="596043"/>
            <a:ext cx="1724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ea typeface="Monaco" charset="0"/>
                <a:cs typeface="Monaco" charset="0"/>
              </a:rPr>
              <a:t>External CSS</a:t>
            </a:r>
            <a:endParaRPr lang="en-US" sz="2400" dirty="0">
              <a:solidFill>
                <a:schemeClr val="bg1"/>
              </a:solidFill>
              <a:ea typeface="Monaco" charset="0"/>
              <a:cs typeface="Monaco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08" y="409385"/>
            <a:ext cx="789624" cy="7896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4474"/>
            <a:ext cx="6268305" cy="55233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769" y="1535759"/>
            <a:ext cx="6300231" cy="550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2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9B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3716" y="3013502"/>
            <a:ext cx="24045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Project 7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649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0" t="28736" r="38100" b="1545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50630" y="5093593"/>
            <a:ext cx="12907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mtClean="0">
                <a:solidFill>
                  <a:srgbClr val="002060"/>
                </a:solidFill>
              </a:rPr>
              <a:t>CSS3</a:t>
            </a:r>
            <a:endParaRPr lang="en-US" sz="4400" dirty="0">
              <a:solidFill>
                <a:srgbClr val="00206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294" y="3086183"/>
            <a:ext cx="2007410" cy="200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36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51104"/>
            <a:ext cx="12192000" cy="71932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4" y="99251"/>
            <a:ext cx="1423034" cy="14230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91641" y="596043"/>
            <a:ext cx="1784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ea typeface="Monaco" charset="0"/>
                <a:cs typeface="Monaco" charset="0"/>
              </a:rPr>
              <a:t>What is CSS?</a:t>
            </a:r>
            <a:endParaRPr lang="en-US" sz="2400" dirty="0">
              <a:solidFill>
                <a:schemeClr val="bg1"/>
              </a:solidFill>
              <a:ea typeface="Monaco" charset="0"/>
              <a:cs typeface="Monaco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0521" y="2433334"/>
            <a:ext cx="89489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CSS</a:t>
            </a:r>
            <a:r>
              <a:rPr lang="en-US" sz="2000" dirty="0"/>
              <a:t> stands for </a:t>
            </a:r>
            <a:r>
              <a:rPr lang="en-US" sz="2000" b="1" dirty="0">
                <a:solidFill>
                  <a:srgbClr val="FF0000"/>
                </a:solidFill>
              </a:rPr>
              <a:t>C</a:t>
            </a:r>
            <a:r>
              <a:rPr lang="en-US" sz="2000" dirty="0">
                <a:solidFill>
                  <a:srgbClr val="FF0000"/>
                </a:solidFill>
              </a:rPr>
              <a:t>ascading </a:t>
            </a:r>
            <a:r>
              <a:rPr lang="en-US" sz="2000" b="1" dirty="0">
                <a:solidFill>
                  <a:srgbClr val="FF0000"/>
                </a:solidFill>
              </a:rPr>
              <a:t>S</a:t>
            </a:r>
            <a:r>
              <a:rPr lang="en-US" sz="2000" dirty="0">
                <a:solidFill>
                  <a:srgbClr val="FF0000"/>
                </a:solidFill>
              </a:rPr>
              <a:t>tyle </a:t>
            </a:r>
            <a:r>
              <a:rPr lang="en-US" sz="2000" b="1" dirty="0">
                <a:solidFill>
                  <a:srgbClr val="FF0000"/>
                </a:solidFill>
              </a:rPr>
              <a:t>S</a:t>
            </a:r>
            <a:r>
              <a:rPr lang="en-US" sz="2000" dirty="0">
                <a:solidFill>
                  <a:srgbClr val="FF0000"/>
                </a:solidFill>
              </a:rPr>
              <a:t>heets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CSS </a:t>
            </a:r>
            <a:r>
              <a:rPr lang="en-US" sz="2000" dirty="0"/>
              <a:t>can be added to HTML elements in 3 ways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00B0F0"/>
                </a:solidFill>
              </a:rPr>
              <a:t>Inline</a:t>
            </a:r>
            <a:r>
              <a:rPr lang="en-US" sz="2000" dirty="0"/>
              <a:t> - by using the style attribute in HTML elements</a:t>
            </a:r>
          </a:p>
          <a:p>
            <a:r>
              <a:rPr lang="en-US" sz="2000" b="1" dirty="0">
                <a:solidFill>
                  <a:srgbClr val="00B0F0"/>
                </a:solidFill>
              </a:rPr>
              <a:t>Internal</a:t>
            </a:r>
            <a:r>
              <a:rPr lang="en-US" sz="2000" dirty="0"/>
              <a:t> - by using a &lt;style&gt; element in the &lt;head&gt; section</a:t>
            </a:r>
          </a:p>
          <a:p>
            <a:r>
              <a:rPr lang="en-US" sz="2000" b="1" dirty="0">
                <a:solidFill>
                  <a:srgbClr val="00B0F0"/>
                </a:solidFill>
              </a:rPr>
              <a:t>External</a:t>
            </a:r>
            <a:r>
              <a:rPr lang="en-US" sz="2000" dirty="0"/>
              <a:t> - by using an external CSS file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215" y="3032252"/>
            <a:ext cx="3258820" cy="325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5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243004" y="1087330"/>
            <a:ext cx="9705992" cy="5997806"/>
            <a:chOff x="1243004" y="1148087"/>
            <a:chExt cx="9705992" cy="5997806"/>
          </a:xfrm>
        </p:grpSpPr>
        <p:sp>
          <p:nvSpPr>
            <p:cNvPr id="12" name="TextBox 11"/>
            <p:cNvSpPr txBox="1"/>
            <p:nvPr/>
          </p:nvSpPr>
          <p:spPr>
            <a:xfrm>
              <a:off x="3483490" y="1148087"/>
              <a:ext cx="522502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rgbClr val="7030A0"/>
                  </a:solidFill>
                </a:rPr>
                <a:t>The main format for CSS</a:t>
              </a:r>
              <a:endParaRPr lang="en-US" sz="4000" dirty="0">
                <a:solidFill>
                  <a:srgbClr val="7030A0"/>
                </a:solidFill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243004" y="2824461"/>
              <a:ext cx="9705992" cy="4321432"/>
              <a:chOff x="1104901" y="2810174"/>
              <a:chExt cx="9705992" cy="4321432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104901" y="4681537"/>
                <a:ext cx="666749" cy="41433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582193" y="5200351"/>
                <a:ext cx="751408" cy="41433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357438" y="5200351"/>
                <a:ext cx="2971799" cy="414338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104901" y="4577061"/>
                <a:ext cx="6096000" cy="255454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3200" dirty="0" smtClean="0">
                    <a:solidFill>
                      <a:schemeClr val="bg1"/>
                    </a:solidFill>
                    <a:cs typeface="Adobe Arabic" panose="02040503050201020203" pitchFamily="18" charset="-78"/>
                  </a:rPr>
                  <a:t>div  </a:t>
                </a:r>
                <a:r>
                  <a:rPr lang="en-US" sz="3200" dirty="0" smtClean="0">
                    <a:solidFill>
                      <a:srgbClr val="4B9BD2"/>
                    </a:solidFill>
                    <a:cs typeface="Adobe Arabic" panose="02040503050201020203" pitchFamily="18" charset="-78"/>
                  </a:rPr>
                  <a:t>{</a:t>
                </a:r>
                <a:endParaRPr lang="en-US" sz="3200" dirty="0">
                  <a:solidFill>
                    <a:srgbClr val="4B9BD2"/>
                  </a:solidFill>
                  <a:cs typeface="Adobe Arabic" panose="02040503050201020203" pitchFamily="18" charset="-78"/>
                </a:endParaRPr>
              </a:p>
              <a:p>
                <a:r>
                  <a:rPr lang="en-US" sz="3200" dirty="0">
                    <a:solidFill>
                      <a:srgbClr val="4B9BD2"/>
                    </a:solidFill>
                    <a:cs typeface="Adobe Arabic" panose="02040503050201020203" pitchFamily="18" charset="-78"/>
                  </a:rPr>
                  <a:t>             </a:t>
                </a:r>
                <a:r>
                  <a:rPr lang="en-US" sz="3200" dirty="0" smtClean="0">
                    <a:solidFill>
                      <a:schemeClr val="bg1"/>
                    </a:solidFill>
                    <a:cs typeface="Adobe Arabic" panose="02040503050201020203" pitchFamily="18" charset="-78"/>
                  </a:rPr>
                  <a:t>background-color </a:t>
                </a:r>
                <a:r>
                  <a:rPr lang="en-US" sz="3200" dirty="0" smtClean="0">
                    <a:solidFill>
                      <a:srgbClr val="4B9BD2"/>
                    </a:solidFill>
                    <a:cs typeface="Adobe Arabic" panose="02040503050201020203" pitchFamily="18" charset="-78"/>
                  </a:rPr>
                  <a:t>: </a:t>
                </a:r>
                <a:r>
                  <a:rPr lang="en-US" sz="3200" dirty="0" smtClean="0">
                    <a:solidFill>
                      <a:schemeClr val="bg1"/>
                    </a:solidFill>
                    <a:cs typeface="Adobe Arabic" panose="02040503050201020203" pitchFamily="18" charset="-78"/>
                  </a:rPr>
                  <a:t>blue </a:t>
                </a:r>
                <a:r>
                  <a:rPr lang="en-US" sz="3200" dirty="0" smtClean="0">
                    <a:solidFill>
                      <a:srgbClr val="4B9BD2"/>
                    </a:solidFill>
                    <a:cs typeface="Adobe Arabic" panose="02040503050201020203" pitchFamily="18" charset="-78"/>
                  </a:rPr>
                  <a:t>;</a:t>
                </a:r>
                <a:endParaRPr lang="en-US" sz="3200" dirty="0">
                  <a:solidFill>
                    <a:srgbClr val="4B9BD2"/>
                  </a:solidFill>
                  <a:cs typeface="Adobe Arabic" panose="02040503050201020203" pitchFamily="18" charset="-78"/>
                </a:endParaRPr>
              </a:p>
              <a:p>
                <a:r>
                  <a:rPr lang="en-US" sz="3200" dirty="0" smtClean="0">
                    <a:solidFill>
                      <a:srgbClr val="4B9BD2"/>
                    </a:solidFill>
                    <a:cs typeface="Adobe Arabic" panose="02040503050201020203" pitchFamily="18" charset="-78"/>
                  </a:rPr>
                  <a:t>}</a:t>
                </a:r>
              </a:p>
              <a:p>
                <a:endParaRPr lang="en-US" sz="3200" dirty="0">
                  <a:solidFill>
                    <a:srgbClr val="4B9BD2"/>
                  </a:solidFill>
                  <a:cs typeface="Adobe Arabic" panose="02040503050201020203" pitchFamily="18" charset="-78"/>
                </a:endParaRPr>
              </a:p>
              <a:p>
                <a:endParaRPr lang="en-US" sz="3200" dirty="0">
                  <a:solidFill>
                    <a:srgbClr val="4B9BD2"/>
                  </a:solidFill>
                  <a:cs typeface="Adobe Arabic" panose="02040503050201020203" pitchFamily="18" charset="-78"/>
                </a:endParaRPr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1104901" y="2914650"/>
                <a:ext cx="1466849" cy="41433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357439" y="3433464"/>
                <a:ext cx="1524000" cy="414338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086226" y="3433464"/>
                <a:ext cx="1000124" cy="41433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Rectangle 1"/>
              <p:cNvSpPr/>
              <p:nvPr/>
            </p:nvSpPr>
            <p:spPr>
              <a:xfrm>
                <a:off x="1104901" y="2810174"/>
                <a:ext cx="6096000" cy="255454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3200" dirty="0">
                    <a:solidFill>
                      <a:schemeClr val="bg1"/>
                    </a:solidFill>
                    <a:cs typeface="Adobe Arabic" panose="02040503050201020203" pitchFamily="18" charset="-78"/>
                  </a:rPr>
                  <a:t>Selector</a:t>
                </a:r>
                <a:r>
                  <a:rPr lang="en-US" sz="3200" dirty="0">
                    <a:solidFill>
                      <a:srgbClr val="4B9BD2"/>
                    </a:solidFill>
                    <a:cs typeface="Adobe Arabic" panose="02040503050201020203" pitchFamily="18" charset="-78"/>
                  </a:rPr>
                  <a:t> {</a:t>
                </a:r>
              </a:p>
              <a:p>
                <a:r>
                  <a:rPr lang="en-US" sz="3200" dirty="0">
                    <a:solidFill>
                      <a:srgbClr val="4B9BD2"/>
                    </a:solidFill>
                    <a:cs typeface="Adobe Arabic" panose="02040503050201020203" pitchFamily="18" charset="-78"/>
                  </a:rPr>
                  <a:t>             </a:t>
                </a:r>
                <a:r>
                  <a:rPr lang="en-US" sz="3200" dirty="0">
                    <a:solidFill>
                      <a:schemeClr val="bg1"/>
                    </a:solidFill>
                    <a:cs typeface="Adobe Arabic" panose="02040503050201020203" pitchFamily="18" charset="-78"/>
                  </a:rPr>
                  <a:t>Property</a:t>
                </a:r>
                <a:r>
                  <a:rPr lang="en-US" sz="3200" dirty="0">
                    <a:solidFill>
                      <a:srgbClr val="4B9BD2"/>
                    </a:solidFill>
                    <a:cs typeface="Adobe Arabic" panose="02040503050201020203" pitchFamily="18" charset="-78"/>
                  </a:rPr>
                  <a:t> : </a:t>
                </a:r>
                <a:r>
                  <a:rPr lang="en-US" sz="3200" dirty="0">
                    <a:solidFill>
                      <a:schemeClr val="bg1"/>
                    </a:solidFill>
                    <a:cs typeface="Adobe Arabic" panose="02040503050201020203" pitchFamily="18" charset="-78"/>
                  </a:rPr>
                  <a:t>Value</a:t>
                </a:r>
                <a:r>
                  <a:rPr lang="en-US" sz="3200" dirty="0">
                    <a:solidFill>
                      <a:srgbClr val="4B9BD2"/>
                    </a:solidFill>
                    <a:cs typeface="Adobe Arabic" panose="02040503050201020203" pitchFamily="18" charset="-78"/>
                  </a:rPr>
                  <a:t> ;</a:t>
                </a:r>
              </a:p>
              <a:p>
                <a:r>
                  <a:rPr lang="en-US" sz="3200" dirty="0" smtClean="0">
                    <a:solidFill>
                      <a:srgbClr val="4B9BD2"/>
                    </a:solidFill>
                    <a:cs typeface="Adobe Arabic" panose="02040503050201020203" pitchFamily="18" charset="-78"/>
                  </a:rPr>
                  <a:t>}</a:t>
                </a:r>
              </a:p>
              <a:p>
                <a:endParaRPr lang="en-US" sz="3200" dirty="0">
                  <a:solidFill>
                    <a:srgbClr val="4B9BD2"/>
                  </a:solidFill>
                  <a:cs typeface="Adobe Arabic" panose="02040503050201020203" pitchFamily="18" charset="-78"/>
                </a:endParaRPr>
              </a:p>
              <a:p>
                <a:endParaRPr lang="en-US" sz="3200" dirty="0">
                  <a:solidFill>
                    <a:srgbClr val="4B9BD2"/>
                  </a:solidFill>
                  <a:cs typeface="Adobe Arabic" panose="02040503050201020203" pitchFamily="18" charset="-78"/>
                </a:endParaRPr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8274862" y="3749159"/>
                <a:ext cx="2536031" cy="2279093"/>
              </a:xfrm>
              <a:prstGeom prst="rect">
                <a:avLst/>
              </a:prstGeom>
              <a:solidFill>
                <a:srgbClr val="4B9B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B9BD2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757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51104"/>
            <a:ext cx="12192000" cy="71932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1" y="315468"/>
            <a:ext cx="990599" cy="9905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91641" y="596043"/>
            <a:ext cx="2577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ea typeface="Monaco" charset="0"/>
                <a:cs typeface="Monaco" charset="0"/>
              </a:rPr>
              <a:t>Link: </a:t>
            </a:r>
            <a:r>
              <a:rPr lang="en-US" sz="2400" dirty="0" smtClean="0">
                <a:solidFill>
                  <a:srgbClr val="FFFF00"/>
                </a:solidFill>
                <a:ea typeface="Monaco" charset="0"/>
                <a:cs typeface="Monaco" charset="0"/>
              </a:rPr>
              <a:t>no decoration</a:t>
            </a:r>
            <a:endParaRPr lang="en-US" sz="2400" dirty="0">
              <a:solidFill>
                <a:srgbClr val="FFFF00"/>
              </a:solidFill>
              <a:ea typeface="Monaco" charset="0"/>
              <a:cs typeface="Monaco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809" y="1293366"/>
            <a:ext cx="6667773" cy="58753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186" y="1299717"/>
            <a:ext cx="6713116" cy="586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4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51104"/>
            <a:ext cx="12192000" cy="71932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1" y="170688"/>
            <a:ext cx="1280160" cy="12801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91641" y="596043"/>
            <a:ext cx="25888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ea typeface="Monaco" charset="0"/>
                <a:cs typeface="Monaco" charset="0"/>
              </a:rPr>
              <a:t>CSS :hover Selector</a:t>
            </a:r>
          </a:p>
          <a:p>
            <a:endParaRPr lang="en-US" sz="2400" dirty="0">
              <a:solidFill>
                <a:schemeClr val="bg1"/>
              </a:solidFill>
              <a:ea typeface="Monaco" charset="0"/>
              <a:cs typeface="Monaco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1" y="1731264"/>
            <a:ext cx="6373137" cy="5615718"/>
          </a:xfrm>
          <a:prstGeom prst="rect">
            <a:avLst/>
          </a:prstGeom>
        </p:spPr>
      </p:pic>
      <p:pic>
        <p:nvPicPr>
          <p:cNvPr id="3" name="ScreenFlow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187620" y="2049045"/>
            <a:ext cx="5240158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9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36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9B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3716" y="3013502"/>
            <a:ext cx="24045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Project 5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468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51104"/>
            <a:ext cx="12192000" cy="71932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91641" y="596043"/>
            <a:ext cx="1075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ea typeface="Monaco" charset="0"/>
                <a:cs typeface="Monaco" charset="0"/>
              </a:rPr>
              <a:t>Margin</a:t>
            </a:r>
            <a:endParaRPr lang="en-US" sz="2400" dirty="0">
              <a:solidFill>
                <a:schemeClr val="bg1"/>
              </a:solidFill>
              <a:ea typeface="Monaco" charset="0"/>
              <a:cs typeface="Monaco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910" y="1563697"/>
            <a:ext cx="894892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4B9BD2"/>
                </a:solidFill>
              </a:rPr>
              <a:t>The CSS margin properties are used to </a:t>
            </a:r>
            <a:endParaRPr lang="en-US" sz="2800" dirty="0" smtClean="0">
              <a:solidFill>
                <a:srgbClr val="4B9BD2"/>
              </a:solidFill>
            </a:endParaRPr>
          </a:p>
          <a:p>
            <a:r>
              <a:rPr lang="en-US" sz="2800" dirty="0" smtClean="0">
                <a:solidFill>
                  <a:srgbClr val="4B9BD2"/>
                </a:solidFill>
              </a:rPr>
              <a:t>generate </a:t>
            </a:r>
            <a:r>
              <a:rPr lang="en-US" sz="2800" dirty="0">
                <a:solidFill>
                  <a:srgbClr val="4B9BD2"/>
                </a:solidFill>
              </a:rPr>
              <a:t>space around elements</a:t>
            </a:r>
            <a:r>
              <a:rPr lang="en-US" sz="2800" dirty="0" smtClean="0">
                <a:solidFill>
                  <a:srgbClr val="4B9BD2"/>
                </a:solidFill>
              </a:rPr>
              <a:t>.</a:t>
            </a:r>
          </a:p>
          <a:p>
            <a:endParaRPr lang="en-US" sz="2800" dirty="0" smtClean="0">
              <a:solidFill>
                <a:srgbClr val="4B9BD2"/>
              </a:solidFill>
            </a:endParaRPr>
          </a:p>
          <a:p>
            <a:r>
              <a:rPr lang="en-US" sz="2800" dirty="0" smtClean="0">
                <a:solidFill>
                  <a:srgbClr val="4B9BD2"/>
                </a:solidFill>
              </a:rPr>
              <a:t>It can be user to center elements -&gt; </a:t>
            </a:r>
            <a:r>
              <a:rPr lang="en-US" sz="2800" dirty="0" smtClean="0">
                <a:solidFill>
                  <a:srgbClr val="7030A0"/>
                </a:solidFill>
              </a:rPr>
              <a:t>auto</a:t>
            </a:r>
            <a:endParaRPr lang="en-US" sz="2800" dirty="0">
              <a:solidFill>
                <a:srgbClr val="7030A0"/>
              </a:solidFill>
            </a:endParaRPr>
          </a:p>
          <a:p>
            <a:endParaRPr lang="en-US" sz="2800" dirty="0" smtClean="0"/>
          </a:p>
          <a:p>
            <a:r>
              <a:rPr lang="en-US" sz="2800" dirty="0" smtClean="0"/>
              <a:t>Margin </a:t>
            </a:r>
            <a:r>
              <a:rPr lang="en-US" sz="2800" dirty="0"/>
              <a:t>- Individual Sides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7030A0"/>
                </a:solidFill>
              </a:rPr>
              <a:t>margin-top</a:t>
            </a:r>
            <a:endParaRPr lang="en-US" sz="2800" dirty="0">
              <a:solidFill>
                <a:srgbClr val="7030A0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rgbClr val="7030A0"/>
                </a:solidFill>
              </a:rPr>
              <a:t>margin-right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rgbClr val="7030A0"/>
                </a:solidFill>
              </a:rPr>
              <a:t>margin-bottom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rgbClr val="7030A0"/>
                </a:solidFill>
              </a:rPr>
              <a:t>margin-left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10" y="190711"/>
            <a:ext cx="1169819" cy="11698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701" y="567558"/>
            <a:ext cx="5636802" cy="492267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653" y="2636493"/>
            <a:ext cx="5657850" cy="498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12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51104"/>
            <a:ext cx="12192000" cy="71932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91641" y="596043"/>
            <a:ext cx="1184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ea typeface="Monaco" charset="0"/>
                <a:cs typeface="Monaco" charset="0"/>
              </a:rPr>
              <a:t>Padding</a:t>
            </a:r>
            <a:endParaRPr lang="en-US" sz="2400" dirty="0">
              <a:solidFill>
                <a:schemeClr val="bg1"/>
              </a:solidFill>
              <a:ea typeface="Monaco" charset="0"/>
              <a:cs typeface="Monaco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910" y="1823734"/>
            <a:ext cx="89489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CSS padding properties are used to </a:t>
            </a:r>
          </a:p>
          <a:p>
            <a:r>
              <a:rPr lang="en-US" sz="2800" dirty="0" smtClean="0"/>
              <a:t>generate </a:t>
            </a:r>
            <a:r>
              <a:rPr lang="en-US" sz="2800" dirty="0"/>
              <a:t>space around content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/>
              <a:t>Padding - Individual Sides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7030A0"/>
                </a:solidFill>
              </a:rPr>
              <a:t>padding-top</a:t>
            </a:r>
            <a:endParaRPr lang="en-US" sz="2800" dirty="0">
              <a:solidFill>
                <a:srgbClr val="7030A0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rgbClr val="7030A0"/>
                </a:solidFill>
              </a:rPr>
              <a:t>padding-right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rgbClr val="7030A0"/>
                </a:solidFill>
              </a:rPr>
              <a:t>padding-bottom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rgbClr val="7030A0"/>
                </a:solidFill>
              </a:rPr>
              <a:t>padding-left</a:t>
            </a:r>
          </a:p>
          <a:p>
            <a:endParaRPr lang="en-US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10" y="233575"/>
            <a:ext cx="1169819" cy="11698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176" y="481741"/>
            <a:ext cx="5369766" cy="4689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118" y="2531308"/>
            <a:ext cx="5449882" cy="480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17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83</Words>
  <Application>Microsoft Macintosh PowerPoint</Application>
  <PresentationFormat>Widescreen</PresentationFormat>
  <Paragraphs>54</Paragraphs>
  <Slides>15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Adobe Arabic</vt:lpstr>
      <vt:lpstr>Arial</vt:lpstr>
      <vt:lpstr>Calibri</vt:lpstr>
      <vt:lpstr>Calibri Light</vt:lpstr>
      <vt:lpstr>Monaco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Saleem Haddad</cp:lastModifiedBy>
  <cp:revision>36</cp:revision>
  <dcterms:created xsi:type="dcterms:W3CDTF">2017-04-12T00:35:57Z</dcterms:created>
  <dcterms:modified xsi:type="dcterms:W3CDTF">2017-04-14T19:53:57Z</dcterms:modified>
</cp:coreProperties>
</file>