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3" r:id="rId20"/>
    <p:sldId id="275" r:id="rId21"/>
    <p:sldId id="276" r:id="rId22"/>
    <p:sldId id="277" r:id="rId23"/>
    <p:sldId id="278" r:id="rId24"/>
    <p:sldId id="279"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9CD2"/>
    <a:srgbClr val="3D5369"/>
    <a:srgbClr val="3D505A"/>
    <a:srgbClr val="DFE8E9"/>
    <a:srgbClr val="3C53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74"/>
  </p:normalViewPr>
  <p:slideViewPr>
    <p:cSldViewPr snapToGrid="0" snapToObjects="1">
      <p:cViewPr varScale="1">
        <p:scale>
          <a:sx n="79" d="100"/>
          <a:sy n="79" d="100"/>
        </p:scale>
        <p:origin x="23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49FE2C-566F-C043-92CE-2B882E11630B}"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15053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9FE2C-566F-C043-92CE-2B882E11630B}"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92524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9FE2C-566F-C043-92CE-2B882E11630B}"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6749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9FE2C-566F-C043-92CE-2B882E11630B}"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105283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9FE2C-566F-C043-92CE-2B882E11630B}"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18266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49FE2C-566F-C043-92CE-2B882E11630B}"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61022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49FE2C-566F-C043-92CE-2B882E11630B}" type="datetimeFigureOut">
              <a:rPr lang="en-US" smtClean="0"/>
              <a:t>4/12/17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179336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49FE2C-566F-C043-92CE-2B882E11630B}" type="datetimeFigureOut">
              <a:rPr lang="en-US" smtClean="0"/>
              <a:t>4/12/17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109984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9FE2C-566F-C043-92CE-2B882E11630B}" type="datetimeFigureOut">
              <a:rPr lang="en-US" smtClean="0"/>
              <a:t>4/12/17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171654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49FE2C-566F-C043-92CE-2B882E11630B}"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65369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49FE2C-566F-C043-92CE-2B882E11630B}"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F055E-48F6-D44F-88AC-8A50EA208A12}" type="slidenum">
              <a:rPr lang="en-US" smtClean="0"/>
              <a:t>‹#›</a:t>
            </a:fld>
            <a:endParaRPr lang="en-US"/>
          </a:p>
        </p:txBody>
      </p:sp>
    </p:spTree>
    <p:extLst>
      <p:ext uri="{BB962C8B-B14F-4D97-AF65-F5344CB8AC3E}">
        <p14:creationId xmlns:p14="http://schemas.microsoft.com/office/powerpoint/2010/main" val="1104510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9FE2C-566F-C043-92CE-2B882E11630B}" type="datetimeFigureOut">
              <a:rPr lang="en-US" smtClean="0"/>
              <a:t>4/12/17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F055E-48F6-D44F-88AC-8A50EA208A12}" type="slidenum">
              <a:rPr lang="en-US" smtClean="0"/>
              <a:t>‹#›</a:t>
            </a:fld>
            <a:endParaRPr lang="en-US"/>
          </a:p>
        </p:txBody>
      </p:sp>
    </p:spTree>
    <p:extLst>
      <p:ext uri="{BB962C8B-B14F-4D97-AF65-F5344CB8AC3E}">
        <p14:creationId xmlns:p14="http://schemas.microsoft.com/office/powerpoint/2010/main" val="1064359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mantic-ui.com/kitchen-sink.html#/modules" TargetMode="Externa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moz.com/beginners-guide-to-seo" TargetMode="External"/><Relationship Id="rId4" Type="http://schemas.openxmlformats.org/officeDocument/2006/relationships/hyperlink" Target="http://caniuse.com/" TargetMode="External"/><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 TargetMode="External"/><Relationship Id="rId4" Type="http://schemas.openxmlformats.org/officeDocument/2006/relationships/hyperlink" Target="http://www.w3schools.com/" TargetMode="External"/><Relationship Id="rId5" Type="http://schemas.openxmlformats.org/officeDocument/2006/relationships/hyperlink" Target="https://www.khanacademy.org/computing/computer-programming/html-js-jquery" TargetMode="External"/><Relationship Id="rId6"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hyperlink" Target="https://www.udemy.com/cours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oogle.com/" TargetMode="External"/><Relationship Id="rId3" Type="http://schemas.openxmlformats.org/officeDocument/2006/relationships/hyperlink" Target="http://stackoverflow.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user/phpacademy" TargetMode="External"/><Relationship Id="rId4" Type="http://schemas.openxmlformats.org/officeDocument/2006/relationships/hyperlink" Target="https://www.youtube.com/channel/UCSJbGtTlrDami-tDGPUV9-w" TargetMode="External"/><Relationship Id="rId5"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hyperlink" Target="https://www.youtube.com/user/DevTipsForDesigners/playlist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ribbble.com/" TargetMode="External"/><Relationship Id="rId4" Type="http://schemas.openxmlformats.org/officeDocument/2006/relationships/hyperlink" Target="https://www.pinterest.com/" TargetMode="External"/><Relationship Id="rId5" Type="http://schemas.openxmlformats.org/officeDocument/2006/relationships/hyperlink" Target="https://www.behance.net/" TargetMode="External"/><Relationship Id="rId6" Type="http://schemas.openxmlformats.org/officeDocument/2006/relationships/hyperlink" Target="http://www.flaticon.com/" TargetMode="External"/><Relationship Id="rId7" Type="http://schemas.openxmlformats.org/officeDocument/2006/relationships/hyperlink" Target="http://www.freepik.com/free-photos-vectors/free-vector-monster" TargetMode="External"/><Relationship Id="rId8" Type="http://schemas.openxmlformats.org/officeDocument/2006/relationships/hyperlink" Target="https://fonts.google.com/" TargetMode="External"/><Relationship Id="rId9" Type="http://schemas.openxmlformats.org/officeDocument/2006/relationships/hyperlink" Target="https://www.iconfinder.com/" TargetMode="External"/><Relationship Id="rId1" Type="http://schemas.openxmlformats.org/officeDocument/2006/relationships/slideLayout" Target="../slideLayouts/slideLayout2.xml"/><Relationship Id="rId2" Type="http://schemas.openxmlformats.org/officeDocument/2006/relationships/hyperlink" Target="https://flatuicolors.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jetbrains.com/phpstorm/" TargetMode="External"/><Relationship Id="rId4" Type="http://schemas.openxmlformats.org/officeDocument/2006/relationships/hyperlink" Target="https://www.codecademy.com/" TargetMode="External"/><Relationship Id="rId5" Type="http://schemas.openxmlformats.org/officeDocument/2006/relationships/hyperlink" Target="https://www.youtube.com/watch?v=NJ4FYsRV3nU&amp;list=PLLnpHn493BHF6utwkwpo7RN-GPg1sZhvK" TargetMode="External"/><Relationship Id="rId6" Type="http://schemas.openxmlformats.org/officeDocument/2006/relationships/hyperlink" Target="https://www.youtube.com/watch?v=d6Dp4Dyeke8&amp;list=PL55RiY5tL51olfU2IEqr455EYLkrhmh3n" TargetMode="External"/><Relationship Id="rId7" Type="http://schemas.openxmlformats.org/officeDocument/2006/relationships/hyperlink" Target="https://www.youtube.com/watch?v=DR7MLaAKcUk&amp;list=PLfdtiltiRHWFEbt9V04NrbmksLV4Pdf3j" TargetMode="External"/><Relationship Id="rId1" Type="http://schemas.openxmlformats.org/officeDocument/2006/relationships/slideLayout" Target="../slideLayouts/slideLayout2.xml"/><Relationship Id="rId2" Type="http://schemas.openxmlformats.org/officeDocument/2006/relationships/hyperlink" Target="https://www.sublimetex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9CD2"/>
        </a:solidFill>
        <a:effectLst/>
      </p:bgPr>
    </p:bg>
    <p:spTree>
      <p:nvGrpSpPr>
        <p:cNvPr id="1" name=""/>
        <p:cNvGrpSpPr/>
        <p:nvPr/>
      </p:nvGrpSpPr>
      <p:grpSpPr>
        <a:xfrm>
          <a:off x="0" y="0"/>
          <a:ext cx="0" cy="0"/>
          <a:chOff x="0" y="0"/>
          <a:chExt cx="0" cy="0"/>
        </a:xfrm>
      </p:grpSpPr>
      <p:grpSp>
        <p:nvGrpSpPr>
          <p:cNvPr id="6" name="Group 5"/>
          <p:cNvGrpSpPr/>
          <p:nvPr/>
        </p:nvGrpSpPr>
        <p:grpSpPr>
          <a:xfrm>
            <a:off x="4072882" y="1041254"/>
            <a:ext cx="4046236" cy="4775492"/>
            <a:chOff x="3572576" y="886159"/>
            <a:chExt cx="4046236" cy="4775492"/>
          </a:xfrm>
        </p:grpSpPr>
        <p:sp>
          <p:nvSpPr>
            <p:cNvPr id="4" name="TextBox 3"/>
            <p:cNvSpPr txBox="1"/>
            <p:nvPr/>
          </p:nvSpPr>
          <p:spPr>
            <a:xfrm>
              <a:off x="3572576" y="4461322"/>
              <a:ext cx="4046236" cy="1200329"/>
            </a:xfrm>
            <a:prstGeom prst="rect">
              <a:avLst/>
            </a:prstGeom>
            <a:noFill/>
          </p:spPr>
          <p:txBody>
            <a:bodyPr wrap="none" rtlCol="0">
              <a:spAutoFit/>
            </a:bodyPr>
            <a:lstStyle/>
            <a:p>
              <a:pPr algn="ctr"/>
              <a:r>
                <a:rPr lang="en-US" sz="3600" dirty="0" smtClean="0">
                  <a:solidFill>
                    <a:srgbClr val="FFFF00"/>
                  </a:solidFill>
                </a:rPr>
                <a:t>FRONT-END</a:t>
              </a:r>
            </a:p>
            <a:p>
              <a:pPr algn="ctr"/>
              <a:r>
                <a:rPr lang="en-US" sz="3600" dirty="0" smtClean="0">
                  <a:solidFill>
                    <a:schemeClr val="bg1"/>
                  </a:solidFill>
                </a:rPr>
                <a:t>WEB DEVELOPMENT</a:t>
              </a:r>
              <a:endParaRPr lang="en-US" sz="3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007" y="886159"/>
              <a:ext cx="3389375" cy="3179000"/>
            </a:xfrm>
            <a:prstGeom prst="rect">
              <a:avLst/>
            </a:prstGeom>
          </p:spPr>
        </p:pic>
      </p:grpSp>
    </p:spTree>
    <p:extLst>
      <p:ext uri="{BB962C8B-B14F-4D97-AF65-F5344CB8AC3E}">
        <p14:creationId xmlns:p14="http://schemas.microsoft.com/office/powerpoint/2010/main" val="374926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505A"/>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5"/>
            <a:ext cx="12192000" cy="104931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888402" cy="584775"/>
          </a:xfrm>
          <a:prstGeom prst="rect">
            <a:avLst/>
          </a:prstGeom>
          <a:noFill/>
        </p:spPr>
        <p:txBody>
          <a:bodyPr wrap="none" rtlCol="0">
            <a:spAutoFit/>
          </a:bodyPr>
          <a:lstStyle/>
          <a:p>
            <a:r>
              <a:rPr lang="en-US" sz="3200" dirty="0">
                <a:solidFill>
                  <a:schemeClr val="bg2"/>
                </a:solidFill>
              </a:rPr>
              <a:t>Container</a:t>
            </a:r>
          </a:p>
        </p:txBody>
      </p:sp>
      <p:sp>
        <p:nvSpPr>
          <p:cNvPr id="14" name="TextBox 13"/>
          <p:cNvSpPr txBox="1"/>
          <p:nvPr/>
        </p:nvSpPr>
        <p:spPr>
          <a:xfrm>
            <a:off x="122360" y="2345527"/>
            <a:ext cx="4901924" cy="830997"/>
          </a:xfrm>
          <a:prstGeom prst="rect">
            <a:avLst/>
          </a:prstGeom>
          <a:noFill/>
        </p:spPr>
        <p:txBody>
          <a:bodyPr wrap="square" rtlCol="0">
            <a:spAutoFit/>
          </a:bodyPr>
          <a:lstStyle/>
          <a:p>
            <a:r>
              <a:rPr lang="en-US" sz="2400" dirty="0">
                <a:solidFill>
                  <a:schemeClr val="bg1"/>
                </a:solidFill>
              </a:rPr>
              <a:t>Example:</a:t>
            </a:r>
          </a:p>
          <a:p>
            <a:endParaRPr lang="en-US" sz="2400" dirty="0">
              <a:solidFill>
                <a:srgbClr val="FF000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51" y="188886"/>
            <a:ext cx="1632685" cy="163268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284" y="2015613"/>
            <a:ext cx="7154518" cy="4842387"/>
          </a:xfrm>
          <a:prstGeom prst="rect">
            <a:avLst/>
          </a:prstGeom>
          <a:effectLst>
            <a:outerShdw blurRad="50800" dist="38100" dir="13500000" algn="br" rotWithShape="0">
              <a:prstClr val="black">
                <a:alpha val="40000"/>
              </a:prstClr>
            </a:outerShdw>
          </a:effectLst>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839" b="25837"/>
          <a:stretch/>
        </p:blipFill>
        <p:spPr>
          <a:xfrm>
            <a:off x="8420025" y="3176525"/>
            <a:ext cx="3771975" cy="3681476"/>
          </a:xfrm>
          <a:prstGeom prst="rect">
            <a:avLst/>
          </a:prstGeom>
          <a:effectLst>
            <a:outerShdw blurRad="50800" dist="38100" dir="13500000" algn="br"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715" y="2894165"/>
            <a:ext cx="4227298" cy="2195999"/>
          </a:xfrm>
          <a:prstGeom prst="rect">
            <a:avLst/>
          </a:prstGeom>
        </p:spPr>
      </p:pic>
      <p:sp>
        <p:nvSpPr>
          <p:cNvPr id="15" name="TextBox 14"/>
          <p:cNvSpPr txBox="1"/>
          <p:nvPr/>
        </p:nvSpPr>
        <p:spPr>
          <a:xfrm>
            <a:off x="5715992" y="5607868"/>
            <a:ext cx="4901924" cy="461665"/>
          </a:xfrm>
          <a:prstGeom prst="rect">
            <a:avLst/>
          </a:prstGeom>
          <a:noFill/>
        </p:spPr>
        <p:txBody>
          <a:bodyPr wrap="square" rtlCol="0">
            <a:spAutoFit/>
          </a:bodyPr>
          <a:lstStyle/>
          <a:p>
            <a:r>
              <a:rPr lang="en-US" sz="2400">
                <a:solidFill>
                  <a:srgbClr val="3C5369"/>
                </a:solidFill>
              </a:rPr>
              <a:t>Big monitor</a:t>
            </a:r>
            <a:endParaRPr lang="en-US" sz="2400" dirty="0">
              <a:solidFill>
                <a:srgbClr val="3C5369"/>
              </a:solidFill>
            </a:endParaRPr>
          </a:p>
        </p:txBody>
      </p:sp>
      <p:sp>
        <p:nvSpPr>
          <p:cNvPr id="16" name="TextBox 15"/>
          <p:cNvSpPr txBox="1"/>
          <p:nvPr/>
        </p:nvSpPr>
        <p:spPr>
          <a:xfrm>
            <a:off x="8734656" y="5607868"/>
            <a:ext cx="2946065" cy="461665"/>
          </a:xfrm>
          <a:prstGeom prst="rect">
            <a:avLst/>
          </a:prstGeom>
          <a:noFill/>
        </p:spPr>
        <p:txBody>
          <a:bodyPr wrap="square" rtlCol="0">
            <a:spAutoFit/>
          </a:bodyPr>
          <a:lstStyle/>
          <a:p>
            <a:r>
              <a:rPr lang="en-US" sz="2400">
                <a:solidFill>
                  <a:srgbClr val="3C5369"/>
                </a:solidFill>
              </a:rPr>
              <a:t>Mobile screen size</a:t>
            </a:r>
            <a:endParaRPr lang="en-US" sz="2400" dirty="0">
              <a:solidFill>
                <a:srgbClr val="3C5369"/>
              </a:solidFill>
            </a:endParaRPr>
          </a:p>
        </p:txBody>
      </p:sp>
    </p:spTree>
    <p:extLst>
      <p:ext uri="{BB962C8B-B14F-4D97-AF65-F5344CB8AC3E}">
        <p14:creationId xmlns:p14="http://schemas.microsoft.com/office/powerpoint/2010/main" val="44165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3"/>
            <a:ext cx="12192000" cy="1049311"/>
          </a:xfrm>
          <a:prstGeom prst="rect">
            <a:avLst/>
          </a:prstGeom>
          <a:solidFill>
            <a:srgbClr val="3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051826" cy="584775"/>
          </a:xfrm>
          <a:prstGeom prst="rect">
            <a:avLst/>
          </a:prstGeom>
          <a:noFill/>
        </p:spPr>
        <p:txBody>
          <a:bodyPr wrap="none" rtlCol="0">
            <a:spAutoFit/>
          </a:bodyPr>
          <a:lstStyle/>
          <a:p>
            <a:r>
              <a:rPr lang="en-US" sz="3200" dirty="0">
                <a:solidFill>
                  <a:schemeClr val="bg2"/>
                </a:solidFill>
              </a:rPr>
              <a:t>Icons</a:t>
            </a:r>
          </a:p>
        </p:txBody>
      </p:sp>
      <p:sp>
        <p:nvSpPr>
          <p:cNvPr id="14" name="TextBox 13"/>
          <p:cNvSpPr txBox="1"/>
          <p:nvPr/>
        </p:nvSpPr>
        <p:spPr>
          <a:xfrm>
            <a:off x="191184" y="2266870"/>
            <a:ext cx="4901924" cy="3416320"/>
          </a:xfrm>
          <a:prstGeom prst="rect">
            <a:avLst/>
          </a:prstGeom>
          <a:noFill/>
        </p:spPr>
        <p:txBody>
          <a:bodyPr wrap="square" rtlCol="0">
            <a:spAutoFit/>
          </a:bodyPr>
          <a:lstStyle/>
          <a:p>
            <a:r>
              <a:rPr lang="en-US" sz="2400" dirty="0"/>
              <a:t>Icons serve a very similar function to text in a page. </a:t>
            </a:r>
          </a:p>
          <a:p>
            <a:r>
              <a:rPr lang="en-US" sz="2400" dirty="0"/>
              <a:t>In Semantic icons receive a special tag </a:t>
            </a:r>
            <a:r>
              <a:rPr lang="en-US" sz="2400" dirty="0">
                <a:solidFill>
                  <a:srgbClr val="FF0000"/>
                </a:solidFill>
              </a:rPr>
              <a:t>&lt;</a:t>
            </a:r>
            <a:r>
              <a:rPr lang="en-US" sz="2400" dirty="0" err="1">
                <a:solidFill>
                  <a:srgbClr val="FF0000"/>
                </a:solidFill>
              </a:rPr>
              <a:t>i</a:t>
            </a:r>
            <a:r>
              <a:rPr lang="en-US" sz="2400" dirty="0">
                <a:solidFill>
                  <a:srgbClr val="FF0000"/>
                </a:solidFill>
              </a:rPr>
              <a:t>&gt;</a:t>
            </a:r>
            <a:r>
              <a:rPr lang="en-US" sz="2400" dirty="0"/>
              <a:t> which allow for an abbreviated markup when sitting along-side text.</a:t>
            </a:r>
          </a:p>
          <a:p>
            <a:endParaRPr lang="en-US" sz="2400" dirty="0"/>
          </a:p>
          <a:p>
            <a:r>
              <a:rPr lang="en-US" sz="2400" dirty="0"/>
              <a:t>You can add icons </a:t>
            </a:r>
            <a:r>
              <a:rPr lang="en-US" sz="2400" dirty="0">
                <a:solidFill>
                  <a:srgbClr val="FF0000"/>
                </a:solidFill>
              </a:rPr>
              <a:t>anywhere</a:t>
            </a:r>
            <a:r>
              <a:rPr lang="en-US" sz="2400" dirty="0"/>
              <a:t> you want, i.e. inside div, button, anchor, </a:t>
            </a:r>
            <a:r>
              <a:rPr lang="en-US" sz="2400" dirty="0" err="1"/>
              <a:t>nav</a:t>
            </a:r>
            <a:r>
              <a:rPr lang="en-US" sz="2400" dirty="0"/>
              <a:t>, </a:t>
            </a:r>
            <a:r>
              <a:rPr lang="is-IS" sz="2400" dirty="0"/>
              <a:t>… etc</a:t>
            </a:r>
            <a:endParaRPr lang="en-US" sz="24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15" y="136723"/>
            <a:ext cx="1751070" cy="175107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871" y="1665144"/>
            <a:ext cx="6440129" cy="5192856"/>
          </a:xfrm>
          <a:prstGeom prst="rect">
            <a:avLst/>
          </a:prstGeom>
        </p:spPr>
      </p:pic>
    </p:spTree>
    <p:extLst>
      <p:ext uri="{BB962C8B-B14F-4D97-AF65-F5344CB8AC3E}">
        <p14:creationId xmlns:p14="http://schemas.microsoft.com/office/powerpoint/2010/main" val="101323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3"/>
            <a:ext cx="12192000" cy="1049311"/>
          </a:xfrm>
          <a:prstGeom prst="rect">
            <a:avLst/>
          </a:prstGeom>
          <a:solidFill>
            <a:srgbClr val="3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051826" cy="584775"/>
          </a:xfrm>
          <a:prstGeom prst="rect">
            <a:avLst/>
          </a:prstGeom>
          <a:noFill/>
        </p:spPr>
        <p:txBody>
          <a:bodyPr wrap="none" rtlCol="0">
            <a:spAutoFit/>
          </a:bodyPr>
          <a:lstStyle/>
          <a:p>
            <a:r>
              <a:rPr lang="en-US" sz="3200" dirty="0">
                <a:solidFill>
                  <a:schemeClr val="bg2"/>
                </a:solidFill>
              </a:rPr>
              <a:t>Icons</a:t>
            </a:r>
          </a:p>
        </p:txBody>
      </p:sp>
      <p:sp>
        <p:nvSpPr>
          <p:cNvPr id="14" name="TextBox 13"/>
          <p:cNvSpPr txBox="1"/>
          <p:nvPr/>
        </p:nvSpPr>
        <p:spPr>
          <a:xfrm>
            <a:off x="191184" y="2266870"/>
            <a:ext cx="4901924" cy="830997"/>
          </a:xfrm>
          <a:prstGeom prst="rect">
            <a:avLst/>
          </a:prstGeom>
          <a:noFill/>
        </p:spPr>
        <p:txBody>
          <a:bodyPr wrap="square" rtlCol="0">
            <a:spAutoFit/>
          </a:bodyPr>
          <a:lstStyle/>
          <a:p>
            <a:r>
              <a:rPr lang="en-US" sz="2400" dirty="0"/>
              <a:t>Example:</a:t>
            </a:r>
          </a:p>
          <a:p>
            <a:endParaRPr lang="en-US" sz="24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15" y="136723"/>
            <a:ext cx="1751070" cy="175107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1854"/>
          <a:stretch/>
        </p:blipFill>
        <p:spPr>
          <a:xfrm>
            <a:off x="5447071" y="2046466"/>
            <a:ext cx="6744929" cy="48115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20" y="3097867"/>
            <a:ext cx="4811252" cy="20695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8010" y="3637935"/>
            <a:ext cx="5029241" cy="3220065"/>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55826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3"/>
            <a:ext cx="12192000" cy="1049311"/>
          </a:xfrm>
          <a:prstGeom prst="rect">
            <a:avLst/>
          </a:prstGeom>
          <a:solidFill>
            <a:srgbClr val="3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369221" cy="584775"/>
          </a:xfrm>
          <a:prstGeom prst="rect">
            <a:avLst/>
          </a:prstGeom>
          <a:noFill/>
        </p:spPr>
        <p:txBody>
          <a:bodyPr wrap="none" rtlCol="0">
            <a:spAutoFit/>
          </a:bodyPr>
          <a:lstStyle/>
          <a:p>
            <a:r>
              <a:rPr lang="en-US" sz="3200" dirty="0">
                <a:solidFill>
                  <a:schemeClr val="bg2"/>
                </a:solidFill>
              </a:rPr>
              <a:t>Images</a:t>
            </a:r>
          </a:p>
        </p:txBody>
      </p:sp>
      <p:sp>
        <p:nvSpPr>
          <p:cNvPr id="14" name="TextBox 13"/>
          <p:cNvSpPr txBox="1"/>
          <p:nvPr/>
        </p:nvSpPr>
        <p:spPr>
          <a:xfrm>
            <a:off x="191182" y="2266870"/>
            <a:ext cx="6425927" cy="4524315"/>
          </a:xfrm>
          <a:prstGeom prst="rect">
            <a:avLst/>
          </a:prstGeom>
          <a:noFill/>
        </p:spPr>
        <p:txBody>
          <a:bodyPr wrap="square" rtlCol="0">
            <a:spAutoFit/>
          </a:bodyPr>
          <a:lstStyle/>
          <a:p>
            <a:r>
              <a:rPr lang="en-US" sz="2400" dirty="0"/>
              <a:t>Semantic provides many classes to manage and work with images easily.</a:t>
            </a:r>
          </a:p>
          <a:p>
            <a:endParaRPr lang="en-US" sz="2400" dirty="0"/>
          </a:p>
          <a:p>
            <a:r>
              <a:rPr lang="en-US" sz="2400" dirty="0"/>
              <a:t>First if you need to add </a:t>
            </a:r>
            <a:r>
              <a:rPr lang="en-US" sz="2400" dirty="0" err="1">
                <a:solidFill>
                  <a:srgbClr val="002060"/>
                </a:solidFill>
              </a:rPr>
              <a:t>ui</a:t>
            </a:r>
            <a:r>
              <a:rPr lang="en-US" sz="2400" dirty="0">
                <a:solidFill>
                  <a:srgbClr val="002060"/>
                </a:solidFill>
              </a:rPr>
              <a:t> image </a:t>
            </a:r>
            <a:r>
              <a:rPr lang="en-US" sz="2400" dirty="0">
                <a:solidFill>
                  <a:schemeClr val="tx1">
                    <a:lumMod val="95000"/>
                    <a:lumOff val="5000"/>
                  </a:schemeClr>
                </a:solidFill>
              </a:rPr>
              <a:t>classes, and then you specify the custom action you want.</a:t>
            </a:r>
          </a:p>
          <a:p>
            <a:endParaRPr lang="en-US" sz="2400" dirty="0">
              <a:solidFill>
                <a:schemeClr val="tx1">
                  <a:lumMod val="95000"/>
                  <a:lumOff val="5000"/>
                </a:schemeClr>
              </a:solidFill>
            </a:endParaRPr>
          </a:p>
          <a:p>
            <a:r>
              <a:rPr lang="en-US" sz="2400" dirty="0">
                <a:solidFill>
                  <a:schemeClr val="tx1">
                    <a:lumMod val="95000"/>
                    <a:lumOff val="5000"/>
                  </a:schemeClr>
                </a:solidFill>
              </a:rPr>
              <a:t>Examples: </a:t>
            </a:r>
          </a:p>
          <a:p>
            <a:r>
              <a:rPr lang="en-US" sz="2400" dirty="0">
                <a:solidFill>
                  <a:schemeClr val="tx1">
                    <a:lumMod val="95000"/>
                    <a:lumOff val="5000"/>
                  </a:schemeClr>
                </a:solidFill>
              </a:rPr>
              <a:t>- you might want to center the image -&gt; </a:t>
            </a:r>
            <a:r>
              <a:rPr lang="en-US" sz="2400" dirty="0">
                <a:solidFill>
                  <a:srgbClr val="7030A0"/>
                </a:solidFill>
              </a:rPr>
              <a:t>centered</a:t>
            </a:r>
          </a:p>
          <a:p>
            <a:r>
              <a:rPr lang="en-US" sz="2400" dirty="0">
                <a:solidFill>
                  <a:schemeClr val="tx1">
                    <a:lumMod val="95000"/>
                    <a:lumOff val="5000"/>
                  </a:schemeClr>
                </a:solidFill>
              </a:rPr>
              <a:t>- Adding border 			 -&gt; </a:t>
            </a:r>
            <a:r>
              <a:rPr lang="en-US" sz="2400" dirty="0">
                <a:solidFill>
                  <a:srgbClr val="7030A0"/>
                </a:solidFill>
              </a:rPr>
              <a:t>Bordered</a:t>
            </a:r>
          </a:p>
          <a:p>
            <a:r>
              <a:rPr lang="en-US" sz="2400" dirty="0">
                <a:solidFill>
                  <a:schemeClr val="tx1">
                    <a:lumMod val="95000"/>
                    <a:lumOff val="5000"/>
                  </a:schemeClr>
                </a:solidFill>
              </a:rPr>
              <a:t>- Make it responsive to any width	 -&gt; </a:t>
            </a:r>
            <a:r>
              <a:rPr lang="en-US" sz="2400" dirty="0">
                <a:solidFill>
                  <a:srgbClr val="7030A0"/>
                </a:solidFill>
              </a:rPr>
              <a:t>Fluid</a:t>
            </a:r>
          </a:p>
          <a:p>
            <a:r>
              <a:rPr lang="en-US" sz="2400" dirty="0">
                <a:solidFill>
                  <a:schemeClr val="tx1">
                    <a:lumMod val="95000"/>
                    <a:lumOff val="5000"/>
                  </a:schemeClr>
                </a:solidFill>
              </a:rPr>
              <a:t>- To make it circle 			 -&gt; </a:t>
            </a:r>
            <a:r>
              <a:rPr lang="en-US" sz="2400" dirty="0">
                <a:solidFill>
                  <a:srgbClr val="7030A0"/>
                </a:solidFill>
              </a:rPr>
              <a:t>circular</a:t>
            </a:r>
          </a:p>
          <a:p>
            <a:r>
              <a:rPr lang="en-US" sz="2400" dirty="0">
                <a:solidFill>
                  <a:schemeClr val="tx1">
                    <a:lumMod val="95000"/>
                    <a:lumOff val="5000"/>
                  </a:schemeClr>
                </a:solidFill>
              </a:rPr>
              <a:t>And many more..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36" y="180409"/>
            <a:ext cx="1649638" cy="16496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297" y="3483601"/>
            <a:ext cx="3040780" cy="3013053"/>
          </a:xfrm>
          <a:prstGeom prst="rect">
            <a:avLst/>
          </a:prstGeom>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046" y="1977332"/>
            <a:ext cx="3040780" cy="301253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3328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3"/>
            <a:ext cx="12192000" cy="1049311"/>
          </a:xfrm>
          <a:prstGeom prst="rect">
            <a:avLst/>
          </a:prstGeom>
          <a:solidFill>
            <a:srgbClr val="3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225079" cy="584775"/>
          </a:xfrm>
          <a:prstGeom prst="rect">
            <a:avLst/>
          </a:prstGeom>
          <a:noFill/>
        </p:spPr>
        <p:txBody>
          <a:bodyPr wrap="none" rtlCol="0">
            <a:spAutoFit/>
          </a:bodyPr>
          <a:lstStyle/>
          <a:p>
            <a:r>
              <a:rPr lang="en-US" sz="3200" dirty="0">
                <a:solidFill>
                  <a:schemeClr val="bg2"/>
                </a:solidFill>
              </a:rPr>
              <a:t>Tables</a:t>
            </a:r>
          </a:p>
        </p:txBody>
      </p:sp>
      <p:sp>
        <p:nvSpPr>
          <p:cNvPr id="14" name="TextBox 13"/>
          <p:cNvSpPr txBox="1"/>
          <p:nvPr/>
        </p:nvSpPr>
        <p:spPr>
          <a:xfrm>
            <a:off x="191182" y="1951133"/>
            <a:ext cx="6425927" cy="2677656"/>
          </a:xfrm>
          <a:prstGeom prst="rect">
            <a:avLst/>
          </a:prstGeom>
          <a:noFill/>
        </p:spPr>
        <p:txBody>
          <a:bodyPr wrap="square" rtlCol="0">
            <a:spAutoFit/>
          </a:bodyPr>
          <a:lstStyle/>
          <a:p>
            <a:r>
              <a:rPr lang="en-US" sz="2400" dirty="0">
                <a:solidFill>
                  <a:srgbClr val="7030A0"/>
                </a:solidFill>
              </a:rPr>
              <a:t>Tables will automatically stack their layouts for mobile devices. </a:t>
            </a:r>
          </a:p>
          <a:p>
            <a:r>
              <a:rPr lang="en-US" sz="2400" dirty="0"/>
              <a:t>There are multiple classes you can specify to perform styling on tables, such as:</a:t>
            </a:r>
          </a:p>
          <a:p>
            <a:r>
              <a:rPr lang="en-US" sz="2400" dirty="0">
                <a:solidFill>
                  <a:srgbClr val="3D5369"/>
                </a:solidFill>
              </a:rPr>
              <a:t>Changing colors, width, columns, rows</a:t>
            </a:r>
            <a:r>
              <a:rPr lang="is-IS" sz="2400" dirty="0">
                <a:solidFill>
                  <a:srgbClr val="3D5369"/>
                </a:solidFill>
              </a:rPr>
              <a:t>… etc</a:t>
            </a:r>
          </a:p>
          <a:p>
            <a:endParaRPr lang="is-IS" sz="2400" dirty="0"/>
          </a:p>
          <a:p>
            <a:r>
              <a:rPr lang="en-US" sz="2400" dirty="0"/>
              <a:t>E</a:t>
            </a:r>
            <a:r>
              <a:rPr lang="is-IS" sz="2400" dirty="0"/>
              <a:t>xample, </a:t>
            </a:r>
            <a:r>
              <a:rPr lang="is-IS" sz="1200" dirty="0"/>
              <a:t>“from semantic website”</a:t>
            </a:r>
            <a:endParaRPr lang="en-US" sz="1200" dirty="0"/>
          </a:p>
        </p:txBody>
      </p:sp>
      <p:pic>
        <p:nvPicPr>
          <p:cNvPr id="3" name="Picture 2"/>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09784" y="59324"/>
            <a:ext cx="1745773" cy="174577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313" y="4227871"/>
            <a:ext cx="8580687" cy="2630129"/>
          </a:xfrm>
          <a:prstGeom prst="rect">
            <a:avLst/>
          </a:prstGeom>
        </p:spPr>
      </p:pic>
    </p:spTree>
    <p:extLst>
      <p:ext uri="{BB962C8B-B14F-4D97-AF65-F5344CB8AC3E}">
        <p14:creationId xmlns:p14="http://schemas.microsoft.com/office/powerpoint/2010/main" val="165224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3"/>
            <a:ext cx="12192000" cy="1049311"/>
          </a:xfrm>
          <a:prstGeom prst="rect">
            <a:avLst/>
          </a:prstGeom>
          <a:solidFill>
            <a:srgbClr val="3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4084003" cy="584775"/>
          </a:xfrm>
          <a:prstGeom prst="rect">
            <a:avLst/>
          </a:prstGeom>
          <a:noFill/>
        </p:spPr>
        <p:txBody>
          <a:bodyPr wrap="none" rtlCol="0">
            <a:spAutoFit/>
          </a:bodyPr>
          <a:lstStyle/>
          <a:p>
            <a:r>
              <a:rPr lang="en-US" sz="3200" dirty="0">
                <a:solidFill>
                  <a:schemeClr val="bg2"/>
                </a:solidFill>
              </a:rPr>
              <a:t>Practice makes perfect!</a:t>
            </a:r>
          </a:p>
        </p:txBody>
      </p:sp>
      <p:sp>
        <p:nvSpPr>
          <p:cNvPr id="14" name="TextBox 13"/>
          <p:cNvSpPr txBox="1"/>
          <p:nvPr/>
        </p:nvSpPr>
        <p:spPr>
          <a:xfrm>
            <a:off x="191182" y="2115138"/>
            <a:ext cx="6425927" cy="3231654"/>
          </a:xfrm>
          <a:prstGeom prst="rect">
            <a:avLst/>
          </a:prstGeom>
          <a:noFill/>
        </p:spPr>
        <p:txBody>
          <a:bodyPr wrap="square" rtlCol="0">
            <a:spAutoFit/>
          </a:bodyPr>
          <a:lstStyle/>
          <a:p>
            <a:r>
              <a:rPr lang="en-US" sz="2400" dirty="0">
                <a:solidFill>
                  <a:srgbClr val="7030A0"/>
                </a:solidFill>
              </a:rPr>
              <a:t>Simple project:</a:t>
            </a:r>
          </a:p>
          <a:p>
            <a:r>
              <a:rPr lang="en-US" sz="2000" dirty="0"/>
              <a:t>Try to construct this simple looking web page using what you’ve learned in Semantic UI.</a:t>
            </a:r>
          </a:p>
          <a:p>
            <a:r>
              <a:rPr lang="en-US" sz="2000" dirty="0"/>
              <a:t>Steps:</a:t>
            </a:r>
          </a:p>
          <a:p>
            <a:pPr marL="457200" indent="-457200">
              <a:buAutoNum type="arabicPeriod"/>
            </a:pPr>
            <a:r>
              <a:rPr lang="en-US" sz="2000" dirty="0"/>
              <a:t>Add image and make it circular</a:t>
            </a:r>
          </a:p>
          <a:p>
            <a:pPr marL="457200" indent="-457200">
              <a:buAutoNum type="arabicPeriod"/>
            </a:pPr>
            <a:r>
              <a:rPr lang="en-US" sz="2000" dirty="0"/>
              <a:t>Add button below it and style it </a:t>
            </a:r>
            <a:br>
              <a:rPr lang="en-US" sz="2000" dirty="0"/>
            </a:br>
            <a:r>
              <a:rPr lang="en-US" sz="2000" dirty="0"/>
              <a:t>as you want.</a:t>
            </a:r>
          </a:p>
          <a:p>
            <a:pPr marL="457200" indent="-457200">
              <a:buAutoNum type="arabicPeriod"/>
            </a:pPr>
            <a:r>
              <a:rPr lang="en-US" sz="2000" dirty="0"/>
              <a:t>And one table containing two rows </a:t>
            </a:r>
            <a:br>
              <a:rPr lang="en-US" sz="2000" dirty="0"/>
            </a:br>
            <a:r>
              <a:rPr lang="en-US" sz="2000" dirty="0"/>
              <a:t>and as much columns you want</a:t>
            </a:r>
            <a:br>
              <a:rPr lang="en-US" sz="2000" dirty="0"/>
            </a:br>
            <a:r>
              <a:rPr lang="en-US" sz="2000" dirty="0"/>
              <a:t>as shown in the example -&gt;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181" y="3075102"/>
            <a:ext cx="7747819" cy="37828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82" y="295344"/>
            <a:ext cx="1800130" cy="1800130"/>
          </a:xfrm>
          <a:prstGeom prst="rect">
            <a:avLst/>
          </a:prstGeom>
        </p:spPr>
      </p:pic>
    </p:spTree>
    <p:extLst>
      <p:ext uri="{BB962C8B-B14F-4D97-AF65-F5344CB8AC3E}">
        <p14:creationId xmlns:p14="http://schemas.microsoft.com/office/powerpoint/2010/main" val="171726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3"/>
            <a:ext cx="12192000" cy="1049311"/>
          </a:xfrm>
          <a:prstGeom prst="rect">
            <a:avLst/>
          </a:prstGeom>
          <a:solidFill>
            <a:srgbClr val="3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332416" cy="584775"/>
          </a:xfrm>
          <a:prstGeom prst="rect">
            <a:avLst/>
          </a:prstGeom>
          <a:noFill/>
        </p:spPr>
        <p:txBody>
          <a:bodyPr wrap="none" rtlCol="0">
            <a:spAutoFit/>
          </a:bodyPr>
          <a:lstStyle/>
          <a:p>
            <a:r>
              <a:rPr lang="en-US" sz="3200" dirty="0">
                <a:solidFill>
                  <a:schemeClr val="bg2"/>
                </a:solidFill>
              </a:rPr>
              <a:t>Menus</a:t>
            </a:r>
          </a:p>
        </p:txBody>
      </p:sp>
      <p:sp>
        <p:nvSpPr>
          <p:cNvPr id="14" name="TextBox 13"/>
          <p:cNvSpPr txBox="1"/>
          <p:nvPr/>
        </p:nvSpPr>
        <p:spPr>
          <a:xfrm>
            <a:off x="102691" y="1633849"/>
            <a:ext cx="11096250" cy="1877437"/>
          </a:xfrm>
          <a:prstGeom prst="rect">
            <a:avLst/>
          </a:prstGeom>
          <a:noFill/>
        </p:spPr>
        <p:txBody>
          <a:bodyPr wrap="square" rtlCol="0">
            <a:spAutoFit/>
          </a:bodyPr>
          <a:lstStyle/>
          <a:p>
            <a:r>
              <a:rPr lang="en-US" sz="2400" dirty="0"/>
              <a:t>A menu displays grouped navigation actions, which clearly we can see most of the websites having almost the same  kind of menu.</a:t>
            </a:r>
          </a:p>
          <a:p>
            <a:r>
              <a:rPr lang="en-US" sz="2400" dirty="0"/>
              <a:t>Semantic provides huge amount of menus we can choose, first we should add as you expect </a:t>
            </a:r>
            <a:r>
              <a:rPr lang="en-US" sz="2400" dirty="0" err="1">
                <a:solidFill>
                  <a:srgbClr val="0070C0"/>
                </a:solidFill>
              </a:rPr>
              <a:t>ui</a:t>
            </a:r>
            <a:r>
              <a:rPr lang="en-US" sz="2400" dirty="0">
                <a:solidFill>
                  <a:srgbClr val="0070C0"/>
                </a:solidFill>
              </a:rPr>
              <a:t> menu </a:t>
            </a:r>
            <a:r>
              <a:rPr lang="en-US" sz="2400" dirty="0"/>
              <a:t>classes</a:t>
            </a:r>
            <a:br>
              <a:rPr lang="en-US" sz="2400" dirty="0"/>
            </a:b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78200"/>
            <a:ext cx="12192000" cy="3479800"/>
          </a:xfrm>
          <a:prstGeom prst="rect">
            <a:avLst/>
          </a:prstGeom>
        </p:spPr>
      </p:pic>
      <p:pic>
        <p:nvPicPr>
          <p:cNvPr id="4" name="Picture 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94222" y="78599"/>
            <a:ext cx="1723068" cy="1723068"/>
          </a:xfrm>
          <a:prstGeom prst="rect">
            <a:avLst/>
          </a:prstGeom>
        </p:spPr>
      </p:pic>
    </p:spTree>
    <p:extLst>
      <p:ext uri="{BB962C8B-B14F-4D97-AF65-F5344CB8AC3E}">
        <p14:creationId xmlns:p14="http://schemas.microsoft.com/office/powerpoint/2010/main" val="202175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3"/>
            <a:ext cx="12192000" cy="1049311"/>
          </a:xfrm>
          <a:prstGeom prst="rect">
            <a:avLst/>
          </a:prstGeom>
          <a:solidFill>
            <a:srgbClr val="3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332416" cy="584775"/>
          </a:xfrm>
          <a:prstGeom prst="rect">
            <a:avLst/>
          </a:prstGeom>
          <a:noFill/>
        </p:spPr>
        <p:txBody>
          <a:bodyPr wrap="none" rtlCol="0">
            <a:spAutoFit/>
          </a:bodyPr>
          <a:lstStyle/>
          <a:p>
            <a:r>
              <a:rPr lang="en-US" sz="3200" dirty="0">
                <a:solidFill>
                  <a:schemeClr val="bg2"/>
                </a:solidFill>
              </a:rPr>
              <a:t>Menus</a:t>
            </a:r>
          </a:p>
        </p:txBody>
      </p:sp>
      <p:sp>
        <p:nvSpPr>
          <p:cNvPr id="14" name="TextBox 13"/>
          <p:cNvSpPr txBox="1"/>
          <p:nvPr/>
        </p:nvSpPr>
        <p:spPr>
          <a:xfrm>
            <a:off x="102691" y="1633849"/>
            <a:ext cx="11096250" cy="1508105"/>
          </a:xfrm>
          <a:prstGeom prst="rect">
            <a:avLst/>
          </a:prstGeom>
          <a:noFill/>
        </p:spPr>
        <p:txBody>
          <a:bodyPr wrap="square" rtlCol="0">
            <a:spAutoFit/>
          </a:bodyPr>
          <a:lstStyle/>
          <a:p>
            <a:r>
              <a:rPr lang="en-US" sz="2400" dirty="0"/>
              <a:t>Example, </a:t>
            </a:r>
          </a:p>
          <a:p>
            <a:r>
              <a:rPr lang="en-US" sz="2400" dirty="0"/>
              <a:t>Note: to move an item to the right -&gt; add </a:t>
            </a:r>
            <a:r>
              <a:rPr lang="en-US" sz="2400" dirty="0">
                <a:solidFill>
                  <a:srgbClr val="0070C0"/>
                </a:solidFill>
              </a:rPr>
              <a:t>right</a:t>
            </a:r>
            <a:r>
              <a:rPr lang="en-US" sz="2400" dirty="0"/>
              <a:t> class, just like that </a:t>
            </a:r>
            <a:r>
              <a:rPr lang="en-US" sz="2400" dirty="0">
                <a:sym typeface="Wingdings"/>
              </a:rPr>
              <a:t> </a:t>
            </a:r>
            <a:endParaRPr lang="en-US" sz="2400" dirty="0"/>
          </a:p>
          <a:p>
            <a:r>
              <a:rPr lang="en-US" sz="2400" dirty="0"/>
              <a:t/>
            </a:r>
            <a:br>
              <a:rPr lang="en-US" sz="2400" dirty="0"/>
            </a:br>
            <a:endParaRPr lang="en-US" sz="2000"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94222" y="78599"/>
            <a:ext cx="1723068" cy="172306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5627"/>
            <a:ext cx="12192000" cy="4312373"/>
          </a:xfrm>
          <a:prstGeom prst="rect">
            <a:avLst/>
          </a:prstGeom>
        </p:spPr>
      </p:pic>
    </p:spTree>
    <p:extLst>
      <p:ext uri="{BB962C8B-B14F-4D97-AF65-F5344CB8AC3E}">
        <p14:creationId xmlns:p14="http://schemas.microsoft.com/office/powerpoint/2010/main" val="142542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6143"/>
            <a:ext cx="12192000" cy="1477328"/>
          </a:xfrm>
          <a:prstGeom prst="rect">
            <a:avLst/>
          </a:prstGeom>
        </p:spPr>
        <p:txBody>
          <a:bodyPr wrap="square">
            <a:spAutoFit/>
          </a:bodyPr>
          <a:lstStyle/>
          <a:p>
            <a:pPr algn="ctr"/>
            <a:r>
              <a:rPr lang="en-US" sz="5400" b="1" dirty="0">
                <a:solidFill>
                  <a:srgbClr val="3C5369"/>
                </a:solidFill>
              </a:rPr>
              <a:t>All semantic elements</a:t>
            </a:r>
          </a:p>
          <a:p>
            <a:pPr algn="ctr"/>
            <a:r>
              <a:rPr lang="en-US" sz="3600" dirty="0">
                <a:hlinkClick r:id="rId2"/>
              </a:rPr>
              <a:t>http://semantic-ui.com/kitchen-sink.html#/modules</a:t>
            </a:r>
            <a:endParaRPr lang="en-US" sz="3600" dirty="0"/>
          </a:p>
        </p:txBody>
      </p:sp>
      <p:pic>
        <p:nvPicPr>
          <p:cNvPr id="5" name="Picture 4"/>
          <p:cNvPicPr>
            <a:picLocks noChangeAspect="1"/>
          </p:cNvPicPr>
          <p:nvPr/>
        </p:nvPicPr>
        <p:blipFill>
          <a:blip r:embed="rId3"/>
          <a:stretch>
            <a:fillRect/>
          </a:stretch>
        </p:blipFill>
        <p:spPr>
          <a:xfrm>
            <a:off x="4886053" y="1247923"/>
            <a:ext cx="2230595" cy="2230595"/>
          </a:xfrm>
          <a:prstGeom prst="rect">
            <a:avLst/>
          </a:prstGeom>
        </p:spPr>
      </p:pic>
    </p:spTree>
    <p:extLst>
      <p:ext uri="{BB962C8B-B14F-4D97-AF65-F5344CB8AC3E}">
        <p14:creationId xmlns:p14="http://schemas.microsoft.com/office/powerpoint/2010/main" val="29769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505A"/>
        </a:solidFill>
        <a:effectLst/>
      </p:bgPr>
    </p:bg>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stretch>
            <a:fillRect/>
          </a:stretch>
        </p:blipFill>
        <p:spPr>
          <a:xfrm>
            <a:off x="4834732" y="1431730"/>
            <a:ext cx="2353860" cy="2353860"/>
          </a:xfrm>
        </p:spPr>
      </p:pic>
      <p:sp>
        <p:nvSpPr>
          <p:cNvPr id="7" name="TextBox 6"/>
          <p:cNvSpPr txBox="1"/>
          <p:nvPr/>
        </p:nvSpPr>
        <p:spPr>
          <a:xfrm>
            <a:off x="3762456" y="4107767"/>
            <a:ext cx="4498411" cy="1323439"/>
          </a:xfrm>
          <a:prstGeom prst="rect">
            <a:avLst/>
          </a:prstGeom>
          <a:noFill/>
        </p:spPr>
        <p:txBody>
          <a:bodyPr wrap="none" rtlCol="0">
            <a:spAutoFit/>
          </a:bodyPr>
          <a:lstStyle/>
          <a:p>
            <a:pPr algn="ctr"/>
            <a:r>
              <a:rPr lang="en-US" sz="4000" dirty="0">
                <a:solidFill>
                  <a:schemeClr val="bg1"/>
                </a:solidFill>
              </a:rPr>
              <a:t>Resources? </a:t>
            </a:r>
          </a:p>
          <a:p>
            <a:pPr algn="ctr"/>
            <a:r>
              <a:rPr lang="en-US" sz="4000" dirty="0">
                <a:solidFill>
                  <a:schemeClr val="bg1"/>
                </a:solidFill>
              </a:rPr>
              <a:t>What I should learn?</a:t>
            </a:r>
          </a:p>
        </p:txBody>
      </p:sp>
    </p:spTree>
    <p:extLst>
      <p:ext uri="{BB962C8B-B14F-4D97-AF65-F5344CB8AC3E}">
        <p14:creationId xmlns:p14="http://schemas.microsoft.com/office/powerpoint/2010/main" val="9003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290" t="28736" r="38100" b="15457"/>
          <a:stretch/>
        </p:blipFill>
        <p:spPr>
          <a:xfrm>
            <a:off x="0" y="0"/>
            <a:ext cx="12192000" cy="6858000"/>
          </a:xfrm>
          <a:prstGeom prst="rect">
            <a:avLst/>
          </a:prstGeom>
        </p:spPr>
      </p:pic>
      <p:sp>
        <p:nvSpPr>
          <p:cNvPr id="5" name="TextBox 4"/>
          <p:cNvSpPr txBox="1"/>
          <p:nvPr/>
        </p:nvSpPr>
        <p:spPr>
          <a:xfrm>
            <a:off x="2800642" y="5093593"/>
            <a:ext cx="6590715" cy="769441"/>
          </a:xfrm>
          <a:prstGeom prst="rect">
            <a:avLst/>
          </a:prstGeom>
          <a:noFill/>
        </p:spPr>
        <p:txBody>
          <a:bodyPr wrap="none" rtlCol="0">
            <a:spAutoFit/>
          </a:bodyPr>
          <a:lstStyle/>
          <a:p>
            <a:r>
              <a:rPr lang="en-US" sz="4400" dirty="0">
                <a:solidFill>
                  <a:srgbClr val="002060"/>
                </a:solidFill>
              </a:rPr>
              <a:t>Introduction to Frameworks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294" y="3086183"/>
            <a:ext cx="2007410" cy="2007410"/>
          </a:xfrm>
          <a:prstGeom prst="rect">
            <a:avLst/>
          </a:prstGeom>
        </p:spPr>
      </p:pic>
    </p:spTree>
    <p:extLst>
      <p:ext uri="{BB962C8B-B14F-4D97-AF65-F5344CB8AC3E}">
        <p14:creationId xmlns:p14="http://schemas.microsoft.com/office/powerpoint/2010/main" val="22624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6701" y="475105"/>
            <a:ext cx="1120407" cy="1120407"/>
          </a:xfrm>
          <a:prstGeom prst="rect">
            <a:avLst/>
          </a:prstGeom>
        </p:spPr>
      </p:pic>
      <p:sp>
        <p:nvSpPr>
          <p:cNvPr id="4" name="TextBox 3"/>
          <p:cNvSpPr txBox="1"/>
          <p:nvPr/>
        </p:nvSpPr>
        <p:spPr>
          <a:xfrm>
            <a:off x="1927274" y="693863"/>
            <a:ext cx="6162906" cy="646331"/>
          </a:xfrm>
          <a:prstGeom prst="rect">
            <a:avLst/>
          </a:prstGeom>
          <a:noFill/>
        </p:spPr>
        <p:txBody>
          <a:bodyPr wrap="none" rtlCol="0">
            <a:spAutoFit/>
          </a:bodyPr>
          <a:lstStyle/>
          <a:p>
            <a:r>
              <a:rPr lang="en-US" sz="3600" dirty="0">
                <a:solidFill>
                  <a:srgbClr val="3D5369"/>
                </a:solidFill>
              </a:rPr>
              <a:t>Things to read and understand:</a:t>
            </a:r>
          </a:p>
        </p:txBody>
      </p:sp>
      <p:sp>
        <p:nvSpPr>
          <p:cNvPr id="5" name="TextBox 4"/>
          <p:cNvSpPr txBox="1"/>
          <p:nvPr/>
        </p:nvSpPr>
        <p:spPr>
          <a:xfrm>
            <a:off x="356701" y="2419643"/>
            <a:ext cx="6163610" cy="2677656"/>
          </a:xfrm>
          <a:prstGeom prst="rect">
            <a:avLst/>
          </a:prstGeom>
          <a:noFill/>
        </p:spPr>
        <p:txBody>
          <a:bodyPr wrap="none" rtlCol="0">
            <a:spAutoFit/>
          </a:bodyPr>
          <a:lstStyle/>
          <a:p>
            <a:pPr marL="457200" indent="-457200">
              <a:buFont typeface="Arial" panose="020B0604020202020204" pitchFamily="34" charset="0"/>
              <a:buChar char="•"/>
            </a:pPr>
            <a:r>
              <a:rPr lang="en-US" sz="2800" dirty="0"/>
              <a:t>SEO:</a:t>
            </a:r>
          </a:p>
          <a:p>
            <a:r>
              <a:rPr lang="en-US" sz="2800" dirty="0">
                <a:hlinkClick r:id="rId3"/>
              </a:rPr>
              <a:t>https://moz.com/beginners-guide-to-seo</a:t>
            </a:r>
            <a:endParaRPr lang="en-US" sz="2800" dirty="0"/>
          </a:p>
          <a:p>
            <a:endParaRPr lang="en-US" sz="2800" dirty="0"/>
          </a:p>
          <a:p>
            <a:pPr marL="457200" indent="-457200">
              <a:buFont typeface="Arial" panose="020B0604020202020204" pitchFamily="34" charset="0"/>
              <a:buChar char="•"/>
            </a:pPr>
            <a:r>
              <a:rPr lang="en-US" sz="2800" dirty="0">
                <a:solidFill>
                  <a:schemeClr val="tx1">
                    <a:lumMod val="95000"/>
                    <a:lumOff val="5000"/>
                  </a:schemeClr>
                </a:solidFill>
              </a:rPr>
              <a:t>Commands availability:</a:t>
            </a:r>
          </a:p>
          <a:p>
            <a:r>
              <a:rPr lang="en-US" sz="2800" dirty="0">
                <a:hlinkClick r:id="rId4"/>
              </a:rPr>
              <a:t>http://caniuse.com/</a:t>
            </a:r>
            <a:endParaRPr lang="en-US" sz="2800" dirty="0"/>
          </a:p>
          <a:p>
            <a:endParaRPr lang="en-US" sz="2800" dirty="0"/>
          </a:p>
        </p:txBody>
      </p:sp>
    </p:spTree>
    <p:extLst>
      <p:ext uri="{BB962C8B-B14F-4D97-AF65-F5344CB8AC3E}">
        <p14:creationId xmlns:p14="http://schemas.microsoft.com/office/powerpoint/2010/main" val="3347089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4" name="TextBox 3"/>
          <p:cNvSpPr txBox="1"/>
          <p:nvPr/>
        </p:nvSpPr>
        <p:spPr>
          <a:xfrm>
            <a:off x="1927274" y="693863"/>
            <a:ext cx="8897500" cy="646331"/>
          </a:xfrm>
          <a:prstGeom prst="rect">
            <a:avLst/>
          </a:prstGeom>
          <a:noFill/>
        </p:spPr>
        <p:txBody>
          <a:bodyPr wrap="none" rtlCol="0">
            <a:spAutoFit/>
          </a:bodyPr>
          <a:lstStyle/>
          <a:p>
            <a:r>
              <a:rPr lang="en-US" sz="3600" dirty="0">
                <a:solidFill>
                  <a:srgbClr val="3D5369"/>
                </a:solidFill>
              </a:rPr>
              <a:t>Courses and best web development recourses:</a:t>
            </a:r>
          </a:p>
        </p:txBody>
      </p:sp>
      <p:sp>
        <p:nvSpPr>
          <p:cNvPr id="5" name="TextBox 4"/>
          <p:cNvSpPr txBox="1"/>
          <p:nvPr/>
        </p:nvSpPr>
        <p:spPr>
          <a:xfrm>
            <a:off x="356701" y="2419643"/>
            <a:ext cx="10696967" cy="3970318"/>
          </a:xfrm>
          <a:prstGeom prst="rect">
            <a:avLst/>
          </a:prstGeom>
          <a:noFill/>
        </p:spPr>
        <p:txBody>
          <a:bodyPr wrap="none" rtlCol="0">
            <a:spAutoFit/>
          </a:bodyPr>
          <a:lstStyle/>
          <a:p>
            <a:pPr marL="457200" indent="-457200">
              <a:buFont typeface="Arial" panose="020B0604020202020204" pitchFamily="34" charset="0"/>
              <a:buChar char="•"/>
            </a:pPr>
            <a:r>
              <a:rPr lang="en-US" sz="2800" dirty="0" err="1"/>
              <a:t>Udemy</a:t>
            </a:r>
            <a:r>
              <a:rPr lang="en-US" sz="2800" dirty="0"/>
              <a:t> :</a:t>
            </a:r>
          </a:p>
          <a:p>
            <a:r>
              <a:rPr lang="en-US" sz="2800" dirty="0">
                <a:hlinkClick r:id="rId2"/>
              </a:rPr>
              <a:t>https://www.udemy.com/courses/\</a:t>
            </a:r>
            <a:endParaRPr lang="en-US" sz="2800" dirty="0"/>
          </a:p>
          <a:p>
            <a:pPr marL="457200" indent="-457200">
              <a:buFont typeface="Arial" panose="020B0604020202020204" pitchFamily="34" charset="0"/>
              <a:buChar char="•"/>
            </a:pPr>
            <a:r>
              <a:rPr lang="en-US" sz="2800" dirty="0" err="1"/>
              <a:t>CodeAcademy</a:t>
            </a:r>
            <a:r>
              <a:rPr lang="en-US" sz="2800" dirty="0"/>
              <a:t> (the best) :</a:t>
            </a:r>
          </a:p>
          <a:p>
            <a:r>
              <a:rPr lang="en-US" sz="2800" dirty="0">
                <a:hlinkClick r:id="rId3"/>
              </a:rPr>
              <a:t>https://www.codecademy.com/</a:t>
            </a:r>
            <a:endParaRPr lang="en-US" sz="2800" dirty="0"/>
          </a:p>
          <a:p>
            <a:pPr marL="457200" indent="-457200">
              <a:buFont typeface="Arial" panose="020B0604020202020204" pitchFamily="34" charset="0"/>
              <a:buChar char="•"/>
            </a:pPr>
            <a:r>
              <a:rPr lang="en-US" sz="2800" dirty="0"/>
              <a:t>W3school :</a:t>
            </a:r>
          </a:p>
          <a:p>
            <a:r>
              <a:rPr lang="en-US" sz="2800" dirty="0">
                <a:hlinkClick r:id="rId4"/>
              </a:rPr>
              <a:t>http://www.w3schools.com/</a:t>
            </a:r>
            <a:endParaRPr lang="en-US" sz="2800" dirty="0"/>
          </a:p>
          <a:p>
            <a:pPr marL="457200" indent="-457200">
              <a:buFont typeface="Arial" panose="020B0604020202020204" pitchFamily="34" charset="0"/>
              <a:buChar char="•"/>
            </a:pPr>
            <a:r>
              <a:rPr lang="en-US" sz="2800" dirty="0"/>
              <a:t>Khan academy : </a:t>
            </a:r>
          </a:p>
          <a:p>
            <a:r>
              <a:rPr lang="en-US" sz="2800" dirty="0">
                <a:hlinkClick r:id="rId5"/>
              </a:rPr>
              <a:t>https://</a:t>
            </a:r>
            <a:r>
              <a:rPr lang="en-US" sz="2400" dirty="0">
                <a:hlinkClick r:id="rId5"/>
              </a:rPr>
              <a:t>www.khanacademy.org/computing/computer-programming/html-js-jquery</a:t>
            </a:r>
            <a:endParaRPr lang="en-US" sz="2800" dirty="0"/>
          </a:p>
          <a:p>
            <a:endParaRPr lang="en-US" sz="2800" dirty="0"/>
          </a:p>
        </p:txBody>
      </p:sp>
      <p:pic>
        <p:nvPicPr>
          <p:cNvPr id="2" name="Picture 1"/>
          <p:cNvPicPr>
            <a:picLocks noChangeAspect="1"/>
          </p:cNvPicPr>
          <p:nvPr/>
        </p:nvPicPr>
        <p:blipFill>
          <a:blip r:embed="rId6">
            <a:duotone>
              <a:prstClr val="black"/>
              <a:schemeClr val="accent1">
                <a:tint val="45000"/>
                <a:satMod val="400000"/>
              </a:schemeClr>
            </a:duotone>
          </a:blip>
          <a:stretch>
            <a:fillRect/>
          </a:stretch>
        </p:blipFill>
        <p:spPr>
          <a:xfrm>
            <a:off x="356701" y="456824"/>
            <a:ext cx="1120407" cy="1120407"/>
          </a:xfrm>
          <a:prstGeom prst="rect">
            <a:avLst/>
          </a:prstGeom>
        </p:spPr>
      </p:pic>
    </p:spTree>
    <p:extLst>
      <p:ext uri="{BB962C8B-B14F-4D97-AF65-F5344CB8AC3E}">
        <p14:creationId xmlns:p14="http://schemas.microsoft.com/office/powerpoint/2010/main" val="195860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4" name="TextBox 3"/>
          <p:cNvSpPr txBox="1"/>
          <p:nvPr/>
        </p:nvSpPr>
        <p:spPr>
          <a:xfrm>
            <a:off x="520505" y="609457"/>
            <a:ext cx="10304269" cy="1015663"/>
          </a:xfrm>
          <a:prstGeom prst="rect">
            <a:avLst/>
          </a:prstGeom>
          <a:noFill/>
        </p:spPr>
        <p:txBody>
          <a:bodyPr wrap="square" rtlCol="0">
            <a:spAutoFit/>
          </a:bodyPr>
          <a:lstStyle/>
          <a:p>
            <a:r>
              <a:rPr lang="en-US" sz="6000" dirty="0">
                <a:solidFill>
                  <a:srgbClr val="FF0000"/>
                </a:solidFill>
              </a:rPr>
              <a:t>?</a:t>
            </a:r>
            <a:r>
              <a:rPr lang="en-US" sz="3600" dirty="0">
                <a:solidFill>
                  <a:srgbClr val="3D5369"/>
                </a:solidFill>
              </a:rPr>
              <a:t> Who you should ask?</a:t>
            </a:r>
          </a:p>
        </p:txBody>
      </p:sp>
      <p:sp>
        <p:nvSpPr>
          <p:cNvPr id="5" name="TextBox 4"/>
          <p:cNvSpPr txBox="1"/>
          <p:nvPr/>
        </p:nvSpPr>
        <p:spPr>
          <a:xfrm>
            <a:off x="356701" y="2419643"/>
            <a:ext cx="4008533" cy="2246769"/>
          </a:xfrm>
          <a:prstGeom prst="rect">
            <a:avLst/>
          </a:prstGeom>
          <a:noFill/>
        </p:spPr>
        <p:txBody>
          <a:bodyPr wrap="none" rtlCol="0">
            <a:spAutoFit/>
          </a:bodyPr>
          <a:lstStyle/>
          <a:p>
            <a:pPr marL="457200" indent="-457200">
              <a:buFont typeface="Arial" panose="020B0604020202020204" pitchFamily="34" charset="0"/>
              <a:buChar char="•"/>
            </a:pPr>
            <a:r>
              <a:rPr lang="en-US" sz="2800" dirty="0"/>
              <a:t>google :</a:t>
            </a:r>
          </a:p>
          <a:p>
            <a:r>
              <a:rPr lang="en-US" sz="2800" dirty="0">
                <a:hlinkClick r:id="rId2"/>
              </a:rPr>
              <a:t>https://www.google.com</a:t>
            </a:r>
            <a:endParaRPr lang="en-US" sz="2800" dirty="0"/>
          </a:p>
          <a:p>
            <a:pPr marL="457200" indent="-457200">
              <a:buFont typeface="Arial" panose="020B0604020202020204" pitchFamily="34" charset="0"/>
              <a:buChar char="•"/>
            </a:pPr>
            <a:r>
              <a:rPr lang="en-US" sz="2800" dirty="0" err="1"/>
              <a:t>stackoverflow</a:t>
            </a:r>
            <a:endParaRPr lang="en-US" sz="2800" dirty="0"/>
          </a:p>
          <a:p>
            <a:r>
              <a:rPr lang="en-US" sz="2800" dirty="0">
                <a:hlinkClick r:id="rId3"/>
              </a:rPr>
              <a:t>http://stackoverflow.com/</a:t>
            </a:r>
            <a:endParaRPr lang="en-US" sz="2800" dirty="0"/>
          </a:p>
          <a:p>
            <a:endParaRPr lang="en-US" sz="2800" dirty="0"/>
          </a:p>
        </p:txBody>
      </p:sp>
    </p:spTree>
    <p:extLst>
      <p:ext uri="{BB962C8B-B14F-4D97-AF65-F5344CB8AC3E}">
        <p14:creationId xmlns:p14="http://schemas.microsoft.com/office/powerpoint/2010/main" val="91930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4" name="TextBox 3"/>
          <p:cNvSpPr txBox="1"/>
          <p:nvPr/>
        </p:nvSpPr>
        <p:spPr>
          <a:xfrm>
            <a:off x="1927274" y="693863"/>
            <a:ext cx="4509953" cy="646331"/>
          </a:xfrm>
          <a:prstGeom prst="rect">
            <a:avLst/>
          </a:prstGeom>
          <a:noFill/>
        </p:spPr>
        <p:txBody>
          <a:bodyPr wrap="none" rtlCol="0">
            <a:spAutoFit/>
          </a:bodyPr>
          <a:lstStyle/>
          <a:p>
            <a:r>
              <a:rPr lang="en-US" sz="3600" dirty="0">
                <a:solidFill>
                  <a:srgbClr val="3D5369"/>
                </a:solidFill>
              </a:rPr>
              <a:t>Best </a:t>
            </a:r>
            <a:r>
              <a:rPr lang="en-US" sz="3600" dirty="0" err="1">
                <a:solidFill>
                  <a:srgbClr val="3D5369"/>
                </a:solidFill>
              </a:rPr>
              <a:t>Youtube</a:t>
            </a:r>
            <a:r>
              <a:rPr lang="en-US" sz="3600" dirty="0">
                <a:solidFill>
                  <a:srgbClr val="3D5369"/>
                </a:solidFill>
              </a:rPr>
              <a:t> channels </a:t>
            </a:r>
          </a:p>
        </p:txBody>
      </p:sp>
      <p:sp>
        <p:nvSpPr>
          <p:cNvPr id="5" name="TextBox 4"/>
          <p:cNvSpPr txBox="1"/>
          <p:nvPr/>
        </p:nvSpPr>
        <p:spPr>
          <a:xfrm>
            <a:off x="356701" y="2419643"/>
            <a:ext cx="9714775" cy="2677656"/>
          </a:xfrm>
          <a:prstGeom prst="rect">
            <a:avLst/>
          </a:prstGeom>
          <a:noFill/>
        </p:spPr>
        <p:txBody>
          <a:bodyPr wrap="none" rtlCol="0">
            <a:spAutoFit/>
          </a:bodyPr>
          <a:lstStyle/>
          <a:p>
            <a:pPr marL="457200" indent="-457200">
              <a:buFont typeface="Arial" panose="020B0604020202020204" pitchFamily="34" charset="0"/>
              <a:buChar char="•"/>
            </a:pPr>
            <a:r>
              <a:rPr lang="en-US" sz="2800" dirty="0" err="1"/>
              <a:t>Devtips</a:t>
            </a:r>
            <a:r>
              <a:rPr lang="en-US" sz="2800" dirty="0"/>
              <a:t> (the best for font-end):</a:t>
            </a:r>
          </a:p>
          <a:p>
            <a:r>
              <a:rPr lang="en-US" sz="2800" dirty="0">
                <a:hlinkClick r:id="rId2"/>
              </a:rPr>
              <a:t>https://www.youtube.com/user/DevTipsForDesigners/playlists</a:t>
            </a:r>
            <a:endParaRPr lang="en-US" sz="2800" dirty="0"/>
          </a:p>
          <a:p>
            <a:pPr marL="457200" indent="-457200">
              <a:buFont typeface="Arial" panose="020B0604020202020204" pitchFamily="34" charset="0"/>
              <a:buChar char="•"/>
            </a:pPr>
            <a:r>
              <a:rPr lang="en-US" sz="2800" dirty="0" err="1"/>
              <a:t>Codecourses</a:t>
            </a:r>
            <a:r>
              <a:rPr lang="en-US" sz="2800" dirty="0"/>
              <a:t> (the best for backend):</a:t>
            </a:r>
          </a:p>
          <a:p>
            <a:r>
              <a:rPr lang="en-US" sz="2800" dirty="0">
                <a:hlinkClick r:id="rId3"/>
              </a:rPr>
              <a:t>https://www.youtube.com/user/phpacademy</a:t>
            </a:r>
            <a:endParaRPr lang="en-US" sz="2800" dirty="0"/>
          </a:p>
          <a:p>
            <a:pPr marL="457200" indent="-457200">
              <a:buFont typeface="Arial" panose="020B0604020202020204" pitchFamily="34" charset="0"/>
              <a:buChar char="•"/>
            </a:pPr>
            <a:r>
              <a:rPr lang="en-US" sz="2800" dirty="0" err="1"/>
              <a:t>Minespace</a:t>
            </a:r>
            <a:r>
              <a:rPr lang="en-US" sz="2800" dirty="0"/>
              <a:t>:</a:t>
            </a:r>
          </a:p>
          <a:p>
            <a:r>
              <a:rPr lang="en-US" sz="2800" dirty="0">
                <a:hlinkClick r:id="rId4"/>
              </a:rPr>
              <a:t>https://www.youtube.com/channel/UCSJbGtTlrDami-tDGPUV9-w</a:t>
            </a:r>
            <a:endParaRPr lang="en-US" sz="2800" dirty="0"/>
          </a:p>
        </p:txBody>
      </p:sp>
      <p:pic>
        <p:nvPicPr>
          <p:cNvPr id="3" name="Picture 2"/>
          <p:cNvPicPr>
            <a:picLocks noChangeAspect="1"/>
          </p:cNvPicPr>
          <p:nvPr/>
        </p:nvPicPr>
        <p:blipFill>
          <a:blip r:embed="rId5"/>
          <a:stretch>
            <a:fillRect/>
          </a:stretch>
        </p:blipFill>
        <p:spPr>
          <a:xfrm>
            <a:off x="356701" y="422977"/>
            <a:ext cx="1188102" cy="1188102"/>
          </a:xfrm>
          <a:prstGeom prst="rect">
            <a:avLst/>
          </a:prstGeom>
        </p:spPr>
      </p:pic>
    </p:spTree>
    <p:extLst>
      <p:ext uri="{BB962C8B-B14F-4D97-AF65-F5344CB8AC3E}">
        <p14:creationId xmlns:p14="http://schemas.microsoft.com/office/powerpoint/2010/main" val="175207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5" name="TextBox 4"/>
          <p:cNvSpPr txBox="1"/>
          <p:nvPr/>
        </p:nvSpPr>
        <p:spPr>
          <a:xfrm>
            <a:off x="525514" y="556001"/>
            <a:ext cx="9841733" cy="5693866"/>
          </a:xfrm>
          <a:prstGeom prst="rect">
            <a:avLst/>
          </a:prstGeom>
          <a:noFill/>
        </p:spPr>
        <p:txBody>
          <a:bodyPr wrap="none" rtlCol="0">
            <a:spAutoFit/>
          </a:bodyPr>
          <a:lstStyle/>
          <a:p>
            <a:pPr marL="457200" indent="-457200">
              <a:buFont typeface="Arial" panose="020B0604020202020204" pitchFamily="34" charset="0"/>
              <a:buChar char="•"/>
            </a:pPr>
            <a:r>
              <a:rPr lang="en-US" sz="2800" dirty="0"/>
              <a:t>Colors and design inspiration:</a:t>
            </a:r>
          </a:p>
          <a:p>
            <a:r>
              <a:rPr lang="en-US" sz="2800" dirty="0">
                <a:hlinkClick r:id="rId2"/>
              </a:rPr>
              <a:t>https://flatuicolors.com/</a:t>
            </a:r>
            <a:endParaRPr lang="en-US" sz="2800" dirty="0"/>
          </a:p>
          <a:p>
            <a:r>
              <a:rPr lang="en-US" sz="2800" dirty="0">
                <a:hlinkClick r:id="rId3"/>
              </a:rPr>
              <a:t>https://dribbble.com/</a:t>
            </a:r>
            <a:endParaRPr lang="en-US" sz="2800" dirty="0"/>
          </a:p>
          <a:p>
            <a:r>
              <a:rPr lang="en-US" sz="2800" dirty="0">
                <a:hlinkClick r:id="rId4"/>
              </a:rPr>
              <a:t>https://www.pinterest.com/</a:t>
            </a:r>
            <a:endParaRPr lang="en-US" sz="2800" dirty="0"/>
          </a:p>
          <a:p>
            <a:r>
              <a:rPr lang="en-US" sz="2800" dirty="0">
                <a:hlinkClick r:id="rId5"/>
              </a:rPr>
              <a:t>https://www.behance.net/</a:t>
            </a:r>
            <a:endParaRPr lang="en-US" sz="2800" dirty="0"/>
          </a:p>
          <a:p>
            <a:endParaRPr lang="en-US" sz="2800" dirty="0"/>
          </a:p>
          <a:p>
            <a:pPr marL="457200" indent="-457200">
              <a:buFont typeface="Arial" panose="020B0604020202020204" pitchFamily="34" charset="0"/>
              <a:buChar char="•"/>
            </a:pPr>
            <a:r>
              <a:rPr lang="en-US" sz="2800" dirty="0"/>
              <a:t>Open source graphic design:</a:t>
            </a:r>
          </a:p>
          <a:p>
            <a:r>
              <a:rPr lang="en-US" sz="2800" dirty="0">
                <a:hlinkClick r:id="rId6"/>
              </a:rPr>
              <a:t>http://www.flaticon.com/</a:t>
            </a:r>
            <a:endParaRPr lang="en-US" sz="2800" dirty="0"/>
          </a:p>
          <a:p>
            <a:r>
              <a:rPr lang="en-US" sz="2800" dirty="0">
                <a:hlinkClick r:id="rId7"/>
              </a:rPr>
              <a:t>http://www.freepik.com/free-photos-vectors/free-vector-monster</a:t>
            </a:r>
            <a:endParaRPr lang="en-US" sz="2800" dirty="0"/>
          </a:p>
          <a:p>
            <a:r>
              <a:rPr lang="en-US" sz="2800" dirty="0">
                <a:hlinkClick r:id="rId8"/>
              </a:rPr>
              <a:t>https://fonts.google.com/</a:t>
            </a:r>
            <a:endParaRPr lang="en-US" sz="2800" dirty="0"/>
          </a:p>
          <a:p>
            <a:endParaRPr lang="en-US" sz="2800" dirty="0"/>
          </a:p>
          <a:p>
            <a:pPr marL="457200" indent="-457200">
              <a:buFont typeface="Arial" panose="020B0604020202020204" pitchFamily="34" charset="0"/>
              <a:buChar char="•"/>
            </a:pPr>
            <a:r>
              <a:rPr lang="en-US" sz="2800" dirty="0"/>
              <a:t>Other helpful website:</a:t>
            </a:r>
          </a:p>
          <a:p>
            <a:r>
              <a:rPr lang="en-US" sz="2800" dirty="0">
                <a:hlinkClick r:id="rId9"/>
              </a:rPr>
              <a:t>https://www.iconfinder.com/</a:t>
            </a:r>
            <a:endParaRPr lang="en-US" sz="2800" dirty="0"/>
          </a:p>
        </p:txBody>
      </p:sp>
    </p:spTree>
    <p:extLst>
      <p:ext uri="{BB962C8B-B14F-4D97-AF65-F5344CB8AC3E}">
        <p14:creationId xmlns:p14="http://schemas.microsoft.com/office/powerpoint/2010/main" val="336071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2706" y="652741"/>
            <a:ext cx="9513887" cy="5909310"/>
          </a:xfrm>
          <a:prstGeom prst="rect">
            <a:avLst/>
          </a:prstGeom>
          <a:noFill/>
        </p:spPr>
        <p:txBody>
          <a:bodyPr wrap="none" rtlCol="0">
            <a:spAutoFit/>
          </a:bodyPr>
          <a:lstStyle/>
          <a:p>
            <a:pPr marL="285750" indent="-285750">
              <a:buFont typeface="Arial" panose="020B0604020202020204" pitchFamily="34" charset="0"/>
              <a:buChar char="•"/>
            </a:pPr>
            <a:r>
              <a:rPr lang="en-US" dirty="0"/>
              <a:t>Better text editor: </a:t>
            </a:r>
          </a:p>
          <a:p>
            <a:r>
              <a:rPr lang="en-US" dirty="0"/>
              <a:t>Sublime:</a:t>
            </a:r>
          </a:p>
          <a:p>
            <a:r>
              <a:rPr lang="en-US" dirty="0">
                <a:hlinkClick r:id="rId2"/>
              </a:rPr>
              <a:t>https://www.sublimetext.com/</a:t>
            </a:r>
            <a:endParaRPr lang="en-US" dirty="0"/>
          </a:p>
          <a:p>
            <a:r>
              <a:rPr lang="en-US" dirty="0" err="1"/>
              <a:t>Phpstorm</a:t>
            </a:r>
            <a:r>
              <a:rPr lang="en-US" dirty="0"/>
              <a:t>:</a:t>
            </a:r>
          </a:p>
          <a:p>
            <a:r>
              <a:rPr lang="en-US" dirty="0">
                <a:hlinkClick r:id="rId3"/>
              </a:rPr>
              <a:t>https://www.jetbrains.com/phpstorm/</a:t>
            </a:r>
            <a:endParaRPr lang="en-US" dirty="0"/>
          </a:p>
          <a:p>
            <a:endParaRPr lang="en-US" dirty="0"/>
          </a:p>
          <a:p>
            <a:pPr marL="285750" indent="-285750">
              <a:buFont typeface="Arial" panose="020B0604020202020204" pitchFamily="34" charset="0"/>
              <a:buChar char="•"/>
            </a:pPr>
            <a:r>
              <a:rPr lang="en-US" dirty="0"/>
              <a:t>What you should learn after now?</a:t>
            </a:r>
          </a:p>
          <a:p>
            <a:r>
              <a:rPr lang="en-US" dirty="0"/>
              <a:t>Sass, </a:t>
            </a:r>
            <a:r>
              <a:rPr lang="en-US" dirty="0" err="1"/>
              <a:t>Scss</a:t>
            </a:r>
            <a:r>
              <a:rPr lang="en-US"/>
              <a:t>, gulp</a:t>
            </a:r>
            <a:endParaRPr lang="en-US" dirty="0"/>
          </a:p>
          <a:p>
            <a:r>
              <a:rPr lang="en-US" dirty="0">
                <a:hlinkClick r:id="rId4"/>
              </a:rPr>
              <a:t>https://www.codecademy.com/</a:t>
            </a:r>
            <a:endParaRPr lang="en-US" dirty="0"/>
          </a:p>
          <a:p>
            <a:endParaRPr lang="en-US" dirty="0"/>
          </a:p>
          <a:p>
            <a:r>
              <a:rPr lang="en-US" dirty="0" err="1"/>
              <a:t>Angularjs</a:t>
            </a:r>
            <a:endParaRPr lang="en-US" dirty="0"/>
          </a:p>
          <a:p>
            <a:r>
              <a:rPr lang="en-US" dirty="0">
                <a:hlinkClick r:id="rId4"/>
              </a:rPr>
              <a:t>https://www.codecademy.com/</a:t>
            </a:r>
            <a:endParaRPr lang="en-US" dirty="0"/>
          </a:p>
          <a:p>
            <a:r>
              <a:rPr lang="en-US" dirty="0">
                <a:hlinkClick r:id="rId5"/>
              </a:rPr>
              <a:t>https://www.youtube.com/watch?v=NJ4FYsRV3nU&amp;list=PLLnpHn493BHF6utwkwpo7RN-GPg1sZhvK</a:t>
            </a:r>
            <a:endParaRPr lang="en-US" dirty="0"/>
          </a:p>
          <a:p>
            <a:r>
              <a:rPr lang="en-US" dirty="0">
                <a:hlinkClick r:id="rId6"/>
              </a:rPr>
              <a:t>https://www.youtube.com/watch?v=d6Dp4Dyeke8&amp;list=PL55RiY5tL51olfU2IEqr455EYLkrhmh3n</a:t>
            </a:r>
            <a:endParaRPr lang="en-US" dirty="0"/>
          </a:p>
          <a:p>
            <a:endParaRPr lang="en-US" dirty="0"/>
          </a:p>
          <a:p>
            <a:r>
              <a:rPr lang="en-US" dirty="0" err="1"/>
              <a:t>Git</a:t>
            </a:r>
            <a:r>
              <a:rPr lang="en-US" dirty="0"/>
              <a:t> and </a:t>
            </a:r>
            <a:r>
              <a:rPr lang="en-US" dirty="0" err="1"/>
              <a:t>github</a:t>
            </a:r>
            <a:r>
              <a:rPr lang="en-US" dirty="0"/>
              <a:t>:</a:t>
            </a:r>
          </a:p>
          <a:p>
            <a:r>
              <a:rPr lang="en-US" dirty="0">
                <a:hlinkClick r:id="rId4"/>
              </a:rPr>
              <a:t>https://www.codecademy.com/</a:t>
            </a:r>
            <a:endParaRPr lang="en-US" dirty="0"/>
          </a:p>
          <a:p>
            <a:r>
              <a:rPr lang="en-US" dirty="0">
                <a:hlinkClick r:id="rId7"/>
              </a:rPr>
              <a:t>https://www.youtube.com/watch?v=DR7MLaAKcUk&amp;list=PLfdtiltiRHWFEbt9V04NrbmksLV4Pdf3j</a:t>
            </a:r>
            <a:endParaRPr lang="en-US" dirty="0"/>
          </a:p>
          <a:p>
            <a:endParaRPr lang="en-US" dirty="0"/>
          </a:p>
          <a:p>
            <a:r>
              <a:rPr lang="en-US" dirty="0"/>
              <a:t>Command line tools:</a:t>
            </a:r>
          </a:p>
          <a:p>
            <a:r>
              <a:rPr lang="en-US" dirty="0">
                <a:hlinkClick r:id="rId4"/>
              </a:rPr>
              <a:t>https://www.codecademy.com/</a:t>
            </a:r>
            <a:endParaRPr lang="en-US" dirty="0"/>
          </a:p>
        </p:txBody>
      </p:sp>
    </p:spTree>
    <p:extLst>
      <p:ext uri="{BB962C8B-B14F-4D97-AF65-F5344CB8AC3E}">
        <p14:creationId xmlns:p14="http://schemas.microsoft.com/office/powerpoint/2010/main" val="36011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696886"/>
            <a:ext cx="12192000" cy="1049311"/>
          </a:xfrm>
          <a:prstGeom prst="rect">
            <a:avLst/>
          </a:prstGeom>
          <a:solidFill>
            <a:srgbClr val="3C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r="7878" b="24254"/>
          <a:stretch/>
        </p:blipFill>
        <p:spPr>
          <a:xfrm>
            <a:off x="5198048" y="2293495"/>
            <a:ext cx="6993952" cy="4564505"/>
          </a:xfrm>
          <a:prstGeom prst="rect">
            <a:avLst/>
          </a:prstGeom>
        </p:spPr>
      </p:pic>
      <p:sp>
        <p:nvSpPr>
          <p:cNvPr id="11" name="TextBox 10"/>
          <p:cNvSpPr txBox="1"/>
          <p:nvPr/>
        </p:nvSpPr>
        <p:spPr>
          <a:xfrm>
            <a:off x="2223186" y="929153"/>
            <a:ext cx="3551293" cy="584775"/>
          </a:xfrm>
          <a:prstGeom prst="rect">
            <a:avLst/>
          </a:prstGeom>
          <a:noFill/>
        </p:spPr>
        <p:txBody>
          <a:bodyPr wrap="none" rtlCol="0">
            <a:spAutoFit/>
          </a:bodyPr>
          <a:lstStyle/>
          <a:p>
            <a:r>
              <a:rPr lang="en-US" sz="3200" dirty="0">
                <a:solidFill>
                  <a:schemeClr val="bg2"/>
                </a:solidFill>
              </a:rPr>
              <a:t>What is framework?</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43" y="195913"/>
            <a:ext cx="1917700" cy="1917700"/>
          </a:xfrm>
          <a:prstGeom prst="rect">
            <a:avLst/>
          </a:prstGeom>
        </p:spPr>
      </p:pic>
      <p:sp>
        <p:nvSpPr>
          <p:cNvPr id="14" name="TextBox 13"/>
          <p:cNvSpPr txBox="1"/>
          <p:nvPr/>
        </p:nvSpPr>
        <p:spPr>
          <a:xfrm>
            <a:off x="314794" y="2173575"/>
            <a:ext cx="4586990" cy="4708981"/>
          </a:xfrm>
          <a:prstGeom prst="rect">
            <a:avLst/>
          </a:prstGeom>
          <a:noFill/>
        </p:spPr>
        <p:txBody>
          <a:bodyPr wrap="square" rtlCol="0">
            <a:spAutoFit/>
          </a:bodyPr>
          <a:lstStyle/>
          <a:p>
            <a:r>
              <a:rPr lang="en-US" sz="2000" dirty="0"/>
              <a:t>A framework is defined as a package made up of a structure of files and folders of standardized code (</a:t>
            </a:r>
            <a:r>
              <a:rPr lang="en-US" sz="2000" b="1" dirty="0"/>
              <a:t>HTML</a:t>
            </a:r>
            <a:r>
              <a:rPr lang="en-US" sz="2000" dirty="0"/>
              <a:t>, </a:t>
            </a:r>
            <a:r>
              <a:rPr lang="en-US" sz="2000" b="1" dirty="0"/>
              <a:t>CSS</a:t>
            </a:r>
            <a:r>
              <a:rPr lang="en-US" sz="2000" dirty="0"/>
              <a:t>, JS ,etc.),</a:t>
            </a:r>
          </a:p>
          <a:p>
            <a:r>
              <a:rPr lang="en-US" sz="2000" dirty="0"/>
              <a:t>which can be used to support the development of websites, as a basis to start building a site.</a:t>
            </a:r>
          </a:p>
          <a:p>
            <a:endParaRPr lang="en-US" sz="2000" dirty="0"/>
          </a:p>
          <a:p>
            <a:r>
              <a:rPr lang="en-US" sz="2000" dirty="0"/>
              <a:t>Most websites share a very similar (not to say identical) structure. The aim of frameworks is to provide a common structure so that developers don’t have to redo it from scratch and can reuse the code provided. In this way, frameworks allow us to cut out much of the work and save a lot of time.</a:t>
            </a:r>
          </a:p>
        </p:txBody>
      </p:sp>
    </p:spTree>
    <p:extLst>
      <p:ext uri="{BB962C8B-B14F-4D97-AF65-F5344CB8AC3E}">
        <p14:creationId xmlns:p14="http://schemas.microsoft.com/office/powerpoint/2010/main" val="41869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696886"/>
            <a:ext cx="12192000" cy="1049311"/>
          </a:xfrm>
          <a:prstGeom prst="rect">
            <a:avLst/>
          </a:prstGeom>
          <a:solidFill>
            <a:srgbClr val="3C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23186" y="929153"/>
            <a:ext cx="3356240" cy="584775"/>
          </a:xfrm>
          <a:prstGeom prst="rect">
            <a:avLst/>
          </a:prstGeom>
          <a:noFill/>
        </p:spPr>
        <p:txBody>
          <a:bodyPr wrap="none" rtlCol="0">
            <a:spAutoFit/>
          </a:bodyPr>
          <a:lstStyle/>
          <a:p>
            <a:r>
              <a:rPr lang="en-US" sz="3200" dirty="0">
                <a:solidFill>
                  <a:schemeClr val="bg2"/>
                </a:solidFill>
              </a:rPr>
              <a:t>Which framework?</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3" y="195913"/>
            <a:ext cx="1917700" cy="1917700"/>
          </a:xfrm>
          <a:prstGeom prst="rect">
            <a:avLst/>
          </a:prstGeom>
        </p:spPr>
      </p:pic>
      <p:sp>
        <p:nvSpPr>
          <p:cNvPr id="14" name="TextBox 13"/>
          <p:cNvSpPr txBox="1"/>
          <p:nvPr/>
        </p:nvSpPr>
        <p:spPr>
          <a:xfrm>
            <a:off x="792492" y="3015771"/>
            <a:ext cx="4586990" cy="2677656"/>
          </a:xfrm>
          <a:prstGeom prst="rect">
            <a:avLst/>
          </a:prstGeom>
          <a:noFill/>
        </p:spPr>
        <p:txBody>
          <a:bodyPr wrap="square" rtlCol="0">
            <a:spAutoFit/>
          </a:bodyPr>
          <a:lstStyle/>
          <a:p>
            <a:r>
              <a:rPr lang="en-US" sz="2400" dirty="0"/>
              <a:t>Choosing a framework is not a critical point,  as long as it fills the requirements of your website.</a:t>
            </a:r>
          </a:p>
          <a:p>
            <a:endParaRPr lang="en-US" sz="2400" dirty="0"/>
          </a:p>
          <a:p>
            <a:r>
              <a:rPr lang="en-US" sz="2400" dirty="0"/>
              <a:t>But don’t choose more than one in your website to prevent overriding classes and ids.</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5311"/>
          <a:stretch/>
        </p:blipFill>
        <p:spPr>
          <a:xfrm>
            <a:off x="8661004" y="4339978"/>
            <a:ext cx="3530996" cy="27068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520" y="1892691"/>
            <a:ext cx="3503480" cy="269797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9118" y="2906155"/>
            <a:ext cx="3647859" cy="2787273"/>
          </a:xfrm>
          <a:prstGeom prst="rect">
            <a:avLst/>
          </a:prstGeom>
        </p:spPr>
      </p:pic>
    </p:spTree>
    <p:extLst>
      <p:ext uri="{BB962C8B-B14F-4D97-AF65-F5344CB8AC3E}">
        <p14:creationId xmlns:p14="http://schemas.microsoft.com/office/powerpoint/2010/main" val="16808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696886"/>
            <a:ext cx="12192000" cy="1049311"/>
          </a:xfrm>
          <a:prstGeom prst="rect">
            <a:avLst/>
          </a:prstGeom>
          <a:solidFill>
            <a:srgbClr val="3C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23186" y="929153"/>
            <a:ext cx="3356240" cy="584775"/>
          </a:xfrm>
          <a:prstGeom prst="rect">
            <a:avLst/>
          </a:prstGeom>
          <a:noFill/>
        </p:spPr>
        <p:txBody>
          <a:bodyPr wrap="none" rtlCol="0">
            <a:spAutoFit/>
          </a:bodyPr>
          <a:lstStyle/>
          <a:p>
            <a:r>
              <a:rPr lang="en-US" sz="3200" dirty="0">
                <a:solidFill>
                  <a:schemeClr val="bg2"/>
                </a:solidFill>
              </a:rPr>
              <a:t>Which framework?</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3" y="195913"/>
            <a:ext cx="1917700" cy="1917700"/>
          </a:xfrm>
          <a:prstGeom prst="rect">
            <a:avLst/>
          </a:prstGeom>
        </p:spPr>
      </p:pic>
      <p:sp>
        <p:nvSpPr>
          <p:cNvPr id="14" name="TextBox 13"/>
          <p:cNvSpPr txBox="1"/>
          <p:nvPr/>
        </p:nvSpPr>
        <p:spPr>
          <a:xfrm>
            <a:off x="373090" y="2225959"/>
            <a:ext cx="4586990" cy="4524315"/>
          </a:xfrm>
          <a:prstGeom prst="rect">
            <a:avLst/>
          </a:prstGeom>
          <a:noFill/>
        </p:spPr>
        <p:txBody>
          <a:bodyPr wrap="square" rtlCol="0">
            <a:spAutoFit/>
          </a:bodyPr>
          <a:lstStyle/>
          <a:p>
            <a:r>
              <a:rPr lang="en-US" sz="2400" dirty="0"/>
              <a:t>There are many framework out there, such as:</a:t>
            </a:r>
          </a:p>
          <a:p>
            <a:endParaRPr lang="en-US" sz="2400" dirty="0"/>
          </a:p>
          <a:p>
            <a:pPr marL="342900" indent="-342900">
              <a:buFont typeface="Arial" charset="0"/>
              <a:buChar char="•"/>
            </a:pPr>
            <a:r>
              <a:rPr lang="en-US" sz="2400" dirty="0"/>
              <a:t>Semantic UI</a:t>
            </a:r>
          </a:p>
          <a:p>
            <a:pPr marL="342900" indent="-342900">
              <a:buFont typeface="Arial" charset="0"/>
              <a:buChar char="•"/>
            </a:pPr>
            <a:r>
              <a:rPr lang="en-US" sz="2400" dirty="0"/>
              <a:t>Bootstrap</a:t>
            </a:r>
          </a:p>
          <a:p>
            <a:pPr marL="342900" indent="-342900">
              <a:buFont typeface="Arial" charset="0"/>
              <a:buChar char="•"/>
            </a:pPr>
            <a:r>
              <a:rPr lang="en-US" sz="2400" dirty="0"/>
              <a:t>Foundation</a:t>
            </a:r>
          </a:p>
          <a:p>
            <a:pPr marL="342900" indent="-342900">
              <a:buFont typeface="Arial" charset="0"/>
              <a:buChar char="•"/>
            </a:pPr>
            <a:r>
              <a:rPr lang="en-US" sz="2400" dirty="0"/>
              <a:t>Materialize</a:t>
            </a:r>
          </a:p>
          <a:p>
            <a:pPr marL="342900" indent="-342900">
              <a:buFont typeface="Arial" charset="0"/>
              <a:buChar char="•"/>
            </a:pPr>
            <a:r>
              <a:rPr lang="en-US" sz="2400" dirty="0" err="1"/>
              <a:t>Pure.css</a:t>
            </a:r>
            <a:endParaRPr lang="en-US" sz="2400" dirty="0"/>
          </a:p>
          <a:p>
            <a:pPr marL="342900" indent="-342900">
              <a:buFont typeface="Arial" charset="0"/>
              <a:buChar char="•"/>
            </a:pPr>
            <a:r>
              <a:rPr lang="en-US" sz="2400" dirty="0"/>
              <a:t>Material-UI</a:t>
            </a:r>
          </a:p>
          <a:p>
            <a:pPr marL="342900" indent="-342900">
              <a:buFont typeface="Arial" charset="0"/>
              <a:buChar char="•"/>
            </a:pPr>
            <a:r>
              <a:rPr lang="en-US" sz="2400" dirty="0"/>
              <a:t>Skeleton</a:t>
            </a:r>
          </a:p>
          <a:p>
            <a:r>
              <a:rPr lang="is-IS" sz="2400" dirty="0"/>
              <a:t>…</a:t>
            </a:r>
          </a:p>
          <a:p>
            <a:r>
              <a:rPr lang="en-US" sz="2400" dirty="0"/>
              <a:t>A</a:t>
            </a:r>
            <a:r>
              <a:rPr lang="is-IS" sz="2400" dirty="0"/>
              <a:t>nd many more..</a:t>
            </a:r>
            <a:endParaRPr lang="en-US" sz="24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5311"/>
          <a:stretch/>
        </p:blipFill>
        <p:spPr>
          <a:xfrm>
            <a:off x="8661004" y="4339978"/>
            <a:ext cx="3530996" cy="27068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520" y="1892691"/>
            <a:ext cx="3503480" cy="269797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9118" y="2906155"/>
            <a:ext cx="3647859" cy="2787273"/>
          </a:xfrm>
          <a:prstGeom prst="rect">
            <a:avLst/>
          </a:prstGeom>
        </p:spPr>
      </p:pic>
    </p:spTree>
    <p:extLst>
      <p:ext uri="{BB962C8B-B14F-4D97-AF65-F5344CB8AC3E}">
        <p14:creationId xmlns:p14="http://schemas.microsoft.com/office/powerpoint/2010/main" val="96968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696886"/>
            <a:ext cx="12192000" cy="1049311"/>
          </a:xfrm>
          <a:prstGeom prst="rect">
            <a:avLst/>
          </a:prstGeom>
          <a:solidFill>
            <a:srgbClr val="3C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23186" y="929153"/>
            <a:ext cx="7204536" cy="584775"/>
          </a:xfrm>
          <a:prstGeom prst="rect">
            <a:avLst/>
          </a:prstGeom>
          <a:noFill/>
        </p:spPr>
        <p:txBody>
          <a:bodyPr wrap="none" rtlCol="0">
            <a:spAutoFit/>
          </a:bodyPr>
          <a:lstStyle/>
          <a:p>
            <a:r>
              <a:rPr lang="en-US" sz="3200" dirty="0">
                <a:solidFill>
                  <a:schemeClr val="bg2"/>
                </a:solidFill>
              </a:rPr>
              <a:t>How to include framework in my website?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3" y="195913"/>
            <a:ext cx="1917700" cy="1917700"/>
          </a:xfrm>
          <a:prstGeom prst="rect">
            <a:avLst/>
          </a:prstGeom>
        </p:spPr>
      </p:pic>
      <p:sp>
        <p:nvSpPr>
          <p:cNvPr id="14" name="TextBox 13"/>
          <p:cNvSpPr txBox="1"/>
          <p:nvPr/>
        </p:nvSpPr>
        <p:spPr>
          <a:xfrm>
            <a:off x="152743" y="2127639"/>
            <a:ext cx="4807337" cy="4708981"/>
          </a:xfrm>
          <a:prstGeom prst="rect">
            <a:avLst/>
          </a:prstGeom>
          <a:noFill/>
        </p:spPr>
        <p:txBody>
          <a:bodyPr wrap="square" rtlCol="0">
            <a:spAutoFit/>
          </a:bodyPr>
          <a:lstStyle/>
          <a:p>
            <a:r>
              <a:rPr lang="en-US" sz="2400" dirty="0"/>
              <a:t>There are two ways:</a:t>
            </a:r>
          </a:p>
          <a:p>
            <a:endParaRPr lang="en-US" sz="2400" dirty="0"/>
          </a:p>
          <a:p>
            <a:pPr marL="457200" indent="-457200">
              <a:buAutoNum type="arabicPeriod"/>
            </a:pPr>
            <a:r>
              <a:rPr lang="en-US" sz="2400" dirty="0"/>
              <a:t>Using CDN</a:t>
            </a:r>
            <a:r>
              <a:rPr lang="en-US" sz="2400" dirty="0">
                <a:solidFill>
                  <a:srgbClr val="FF0000"/>
                </a:solidFill>
              </a:rPr>
              <a:t>*</a:t>
            </a:r>
            <a:r>
              <a:rPr lang="en-US" sz="2400" dirty="0"/>
              <a:t> and link the CSS &amp; JS files directly without download them.</a:t>
            </a:r>
          </a:p>
          <a:p>
            <a:pPr marL="457200" indent="-457200">
              <a:buAutoNum type="arabicPeriod"/>
            </a:pPr>
            <a:endParaRPr lang="en-US" sz="2400" dirty="0"/>
          </a:p>
          <a:p>
            <a:pPr marL="457200" indent="-457200">
              <a:buAutoNum type="arabicPeriod"/>
            </a:pPr>
            <a:r>
              <a:rPr lang="en-US" sz="2400" dirty="0"/>
              <a:t>Download the files and include them manually in the same directory of you project </a:t>
            </a:r>
            <a:br>
              <a:rPr lang="en-US" sz="2400" dirty="0"/>
            </a:br>
            <a:r>
              <a:rPr lang="en-US" sz="1200" dirty="0"/>
              <a:t>(preferred for local development)</a:t>
            </a:r>
            <a:br>
              <a:rPr lang="en-US" sz="1200" dirty="0"/>
            </a:br>
            <a:r>
              <a:rPr lang="en-US" sz="2400" dirty="0"/>
              <a:t/>
            </a:r>
            <a:br>
              <a:rPr lang="en-US" sz="2400" dirty="0"/>
            </a:br>
            <a:r>
              <a:rPr lang="en-US" sz="1200" dirty="0"/>
              <a:t> </a:t>
            </a:r>
            <a:r>
              <a:rPr lang="en-US" sz="1200" dirty="0">
                <a:solidFill>
                  <a:srgbClr val="FF0000"/>
                </a:solidFill>
              </a:rPr>
              <a:t>*</a:t>
            </a:r>
            <a:r>
              <a:rPr lang="en-US" sz="1200" dirty="0"/>
              <a:t> </a:t>
            </a:r>
            <a:r>
              <a:rPr lang="en-US" sz="1200" dirty="0">
                <a:solidFill>
                  <a:schemeClr val="bg2">
                    <a:lumMod val="50000"/>
                  </a:schemeClr>
                </a:solidFill>
              </a:rPr>
              <a:t>A content delivery network (</a:t>
            </a:r>
            <a:r>
              <a:rPr lang="en-US" sz="1200" b="1" dirty="0">
                <a:solidFill>
                  <a:schemeClr val="bg2">
                    <a:lumMod val="50000"/>
                  </a:schemeClr>
                </a:solidFill>
              </a:rPr>
              <a:t>CDN</a:t>
            </a:r>
            <a:r>
              <a:rPr lang="en-US" sz="1200" dirty="0">
                <a:solidFill>
                  <a:schemeClr val="bg2">
                    <a:lumMod val="50000"/>
                  </a:schemeClr>
                </a:solidFill>
              </a:rPr>
              <a:t>) is a system of distributed servers (network) that deliver webpages and other Web content to a user based on the geographic locations of the user, the origin of the webpage and a content delivery server.</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20281" b="19441"/>
          <a:stretch/>
        </p:blipFill>
        <p:spPr>
          <a:xfrm>
            <a:off x="4960081" y="2391183"/>
            <a:ext cx="7231920" cy="4466817"/>
          </a:xfrm>
          <a:prstGeom prst="rect">
            <a:avLst/>
          </a:prstGeom>
        </p:spPr>
      </p:pic>
      <p:sp>
        <p:nvSpPr>
          <p:cNvPr id="6" name="Frame 5"/>
          <p:cNvSpPr/>
          <p:nvPr/>
        </p:nvSpPr>
        <p:spPr>
          <a:xfrm>
            <a:off x="6475752" y="3597640"/>
            <a:ext cx="5456419" cy="749508"/>
          </a:xfrm>
          <a:prstGeom prst="frame">
            <a:avLst>
              <a:gd name="adj1" fmla="val 2500"/>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5413949" y="2391183"/>
            <a:ext cx="2231036" cy="216856"/>
          </a:xfrm>
          <a:prstGeom prst="frame">
            <a:avLst>
              <a:gd name="adj1" fmla="val 2500"/>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1959" y="2053243"/>
            <a:ext cx="749808" cy="499872"/>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b="15969"/>
          <a:stretch/>
        </p:blipFill>
        <p:spPr>
          <a:xfrm>
            <a:off x="5661307" y="4624591"/>
            <a:ext cx="6530693" cy="2233409"/>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63778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505A"/>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696886"/>
            <a:ext cx="12192000" cy="104931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23186" y="929153"/>
            <a:ext cx="3388172" cy="584775"/>
          </a:xfrm>
          <a:prstGeom prst="rect">
            <a:avLst/>
          </a:prstGeom>
          <a:noFill/>
        </p:spPr>
        <p:txBody>
          <a:bodyPr wrap="none" rtlCol="0">
            <a:spAutoFit/>
          </a:bodyPr>
          <a:lstStyle/>
          <a:p>
            <a:r>
              <a:rPr lang="en-US" sz="3200" dirty="0">
                <a:solidFill>
                  <a:schemeClr val="bg2"/>
                </a:solidFill>
              </a:rPr>
              <a:t>Let’s discover it 😇!</a:t>
            </a:r>
          </a:p>
        </p:txBody>
      </p:sp>
      <p:sp>
        <p:nvSpPr>
          <p:cNvPr id="14" name="TextBox 13"/>
          <p:cNvSpPr txBox="1"/>
          <p:nvPr/>
        </p:nvSpPr>
        <p:spPr>
          <a:xfrm>
            <a:off x="191186" y="2764191"/>
            <a:ext cx="5078018" cy="830997"/>
          </a:xfrm>
          <a:prstGeom prst="rect">
            <a:avLst/>
          </a:prstGeom>
          <a:noFill/>
        </p:spPr>
        <p:txBody>
          <a:bodyPr wrap="square" rtlCol="0">
            <a:spAutoFit/>
          </a:bodyPr>
          <a:lstStyle/>
          <a:p>
            <a:r>
              <a:rPr lang="en-US" sz="2400" dirty="0">
                <a:solidFill>
                  <a:schemeClr val="bg2"/>
                </a:solidFill>
              </a:rPr>
              <a:t>Adding </a:t>
            </a:r>
            <a:r>
              <a:rPr lang="en-US" sz="2400" dirty="0">
                <a:solidFill>
                  <a:srgbClr val="FFFF00"/>
                </a:solidFill>
              </a:rPr>
              <a:t>buttons</a:t>
            </a:r>
            <a:r>
              <a:rPr lang="en-US" sz="2400" dirty="0">
                <a:solidFill>
                  <a:schemeClr val="bg2"/>
                </a:solidFill>
              </a:rPr>
              <a:t> to your website becomes extremely easy, just like that: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86" y="3964556"/>
            <a:ext cx="4064000" cy="1308100"/>
          </a:xfrm>
          <a:prstGeom prst="rect">
            <a:avLst/>
          </a:prstGeom>
        </p:spPr>
      </p:pic>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35295" y="457636"/>
            <a:ext cx="1887891" cy="1887891"/>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r="26865" b="34201"/>
          <a:stretch/>
        </p:blipFill>
        <p:spPr>
          <a:xfrm>
            <a:off x="5269204" y="2345527"/>
            <a:ext cx="6922796" cy="4512473"/>
          </a:xfrm>
          <a:prstGeom prst="rect">
            <a:avLst/>
          </a:prstGeom>
        </p:spPr>
      </p:pic>
    </p:spTree>
    <p:extLst>
      <p:ext uri="{BB962C8B-B14F-4D97-AF65-F5344CB8AC3E}">
        <p14:creationId xmlns:p14="http://schemas.microsoft.com/office/powerpoint/2010/main" val="113751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505A"/>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5"/>
            <a:ext cx="12192000" cy="104931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23186" y="712842"/>
            <a:ext cx="3388172" cy="584775"/>
          </a:xfrm>
          <a:prstGeom prst="rect">
            <a:avLst/>
          </a:prstGeom>
          <a:noFill/>
        </p:spPr>
        <p:txBody>
          <a:bodyPr wrap="none" rtlCol="0">
            <a:spAutoFit/>
          </a:bodyPr>
          <a:lstStyle/>
          <a:p>
            <a:r>
              <a:rPr lang="en-US" sz="3200" dirty="0">
                <a:solidFill>
                  <a:schemeClr val="bg2"/>
                </a:solidFill>
              </a:rPr>
              <a:t>Let’s discover it 😇!</a:t>
            </a:r>
          </a:p>
        </p:txBody>
      </p:sp>
      <p:sp>
        <p:nvSpPr>
          <p:cNvPr id="14" name="TextBox 13"/>
          <p:cNvSpPr txBox="1"/>
          <p:nvPr/>
        </p:nvSpPr>
        <p:spPr>
          <a:xfrm>
            <a:off x="122360" y="2345527"/>
            <a:ext cx="5078018" cy="1200329"/>
          </a:xfrm>
          <a:prstGeom prst="rect">
            <a:avLst/>
          </a:prstGeom>
          <a:noFill/>
        </p:spPr>
        <p:txBody>
          <a:bodyPr wrap="square" rtlCol="0">
            <a:spAutoFit/>
          </a:bodyPr>
          <a:lstStyle/>
          <a:p>
            <a:r>
              <a:rPr lang="en-US" sz="2400" dirty="0">
                <a:solidFill>
                  <a:schemeClr val="bg2"/>
                </a:solidFill>
              </a:rPr>
              <a:t>You can choose from various available colors, just by adding the name of the color as extra class!</a:t>
            </a:r>
          </a:p>
        </p:txBody>
      </p:sp>
      <p:pic>
        <p:nvPicPr>
          <p:cNvPr id="5" name="Picture 4"/>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35295" y="241325"/>
            <a:ext cx="1887891" cy="188789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95" y="3545856"/>
            <a:ext cx="2348911" cy="329302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27238" b="30534"/>
          <a:stretch/>
        </p:blipFill>
        <p:spPr>
          <a:xfrm>
            <a:off x="4998821" y="2094031"/>
            <a:ext cx="7193180" cy="4763969"/>
          </a:xfrm>
          <a:prstGeom prst="rect">
            <a:avLst/>
          </a:prstGeom>
        </p:spPr>
      </p:pic>
    </p:spTree>
    <p:extLst>
      <p:ext uri="{BB962C8B-B14F-4D97-AF65-F5344CB8AC3E}">
        <p14:creationId xmlns:p14="http://schemas.microsoft.com/office/powerpoint/2010/main" val="59454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FE8E9"/>
        </a:solidFill>
        <a:effectLst/>
      </p:bgPr>
    </p:bg>
    <p:spTree>
      <p:nvGrpSpPr>
        <p:cNvPr id="1" name=""/>
        <p:cNvGrpSpPr/>
        <p:nvPr/>
      </p:nvGrpSpPr>
      <p:grpSpPr>
        <a:xfrm>
          <a:off x="0" y="0"/>
          <a:ext cx="0" cy="0"/>
          <a:chOff x="0" y="0"/>
          <a:chExt cx="0" cy="0"/>
        </a:xfrm>
      </p:grpSpPr>
      <p:sp>
        <p:nvSpPr>
          <p:cNvPr id="7" name="TextBox 6"/>
          <p:cNvSpPr txBox="1"/>
          <p:nvPr/>
        </p:nvSpPr>
        <p:spPr>
          <a:xfrm>
            <a:off x="2182710" y="816807"/>
            <a:ext cx="4049057" cy="584775"/>
          </a:xfrm>
          <a:prstGeom prst="rect">
            <a:avLst/>
          </a:prstGeom>
          <a:noFill/>
        </p:spPr>
        <p:txBody>
          <a:bodyPr wrap="none" rtlCol="0">
            <a:spAutoFit/>
          </a:bodyPr>
          <a:lstStyle/>
          <a:p>
            <a:r>
              <a:rPr lang="en-US" sz="3200" dirty="0">
                <a:solidFill>
                  <a:srgbClr val="DFE8E9"/>
                </a:solidFill>
              </a:rPr>
              <a:t>So, What’s </a:t>
            </a:r>
            <a:r>
              <a:rPr lang="en-US" sz="3200">
                <a:solidFill>
                  <a:srgbClr val="DFE8E9"/>
                </a:solidFill>
              </a:rPr>
              <a:t>framework?</a:t>
            </a:r>
            <a:endParaRPr lang="en-US" sz="3200" dirty="0">
              <a:solidFill>
                <a:srgbClr val="DFE8E9"/>
              </a:solidFill>
            </a:endParaRPr>
          </a:p>
        </p:txBody>
      </p:sp>
      <p:sp>
        <p:nvSpPr>
          <p:cNvPr id="9" name="Rectangle 8"/>
          <p:cNvSpPr/>
          <p:nvPr/>
        </p:nvSpPr>
        <p:spPr>
          <a:xfrm>
            <a:off x="0" y="480575"/>
            <a:ext cx="12192000" cy="104931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4025" y="712842"/>
            <a:ext cx="1820691" cy="584775"/>
          </a:xfrm>
          <a:prstGeom prst="rect">
            <a:avLst/>
          </a:prstGeom>
          <a:noFill/>
        </p:spPr>
        <p:txBody>
          <a:bodyPr wrap="none" rtlCol="0">
            <a:spAutoFit/>
          </a:bodyPr>
          <a:lstStyle/>
          <a:p>
            <a:r>
              <a:rPr lang="en-US" sz="3200" dirty="0">
                <a:solidFill>
                  <a:schemeClr val="bg2"/>
                </a:solidFill>
              </a:rPr>
              <a:t>Container</a:t>
            </a:r>
          </a:p>
        </p:txBody>
      </p:sp>
      <p:sp>
        <p:nvSpPr>
          <p:cNvPr id="14" name="TextBox 13"/>
          <p:cNvSpPr txBox="1"/>
          <p:nvPr/>
        </p:nvSpPr>
        <p:spPr>
          <a:xfrm>
            <a:off x="122360" y="2345527"/>
            <a:ext cx="4901924" cy="3785652"/>
          </a:xfrm>
          <a:prstGeom prst="rect">
            <a:avLst/>
          </a:prstGeom>
          <a:noFill/>
        </p:spPr>
        <p:txBody>
          <a:bodyPr wrap="square" rtlCol="0">
            <a:spAutoFit/>
          </a:bodyPr>
          <a:lstStyle/>
          <a:p>
            <a:r>
              <a:rPr lang="en-US" sz="2400" dirty="0">
                <a:solidFill>
                  <a:srgbClr val="FF0000"/>
                </a:solidFill>
              </a:rPr>
              <a:t>When to use?</a:t>
            </a:r>
          </a:p>
          <a:p>
            <a:r>
              <a:rPr lang="en-US" sz="2400" dirty="0">
                <a:solidFill>
                  <a:srgbClr val="3C5369"/>
                </a:solidFill>
              </a:rPr>
              <a:t>A container is an element designed to contain page elements to a reasonable maximum width based on the size of a user's screen.</a:t>
            </a:r>
          </a:p>
          <a:p>
            <a:endParaRPr lang="en-US" sz="2400" dirty="0">
              <a:solidFill>
                <a:srgbClr val="3C5369"/>
              </a:solidFill>
            </a:endParaRPr>
          </a:p>
          <a:p>
            <a:r>
              <a:rPr lang="en-US" sz="2400" dirty="0">
                <a:solidFill>
                  <a:srgbClr val="3C5369"/>
                </a:solidFill>
              </a:rPr>
              <a:t>This is useful to couple with other UI elements like grid or menu to restrict their width to a reasonable size for display.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895" y="2663275"/>
            <a:ext cx="6596105" cy="3270492"/>
          </a:xfrm>
          <a:prstGeom prst="rect">
            <a:avLst/>
          </a:prstGeom>
        </p:spPr>
      </p:pic>
      <p:sp>
        <p:nvSpPr>
          <p:cNvPr id="6" name="Frame 5"/>
          <p:cNvSpPr/>
          <p:nvPr/>
        </p:nvSpPr>
        <p:spPr>
          <a:xfrm>
            <a:off x="5611358" y="3932903"/>
            <a:ext cx="6511816" cy="570271"/>
          </a:xfrm>
          <a:prstGeom prst="frame">
            <a:avLst>
              <a:gd name="adj1" fmla="val 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5638039" y="5348971"/>
            <a:ext cx="6511816" cy="476864"/>
          </a:xfrm>
          <a:prstGeom prst="frame">
            <a:avLst>
              <a:gd name="adj1" fmla="val 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51" y="188886"/>
            <a:ext cx="1632685" cy="1632685"/>
          </a:xfrm>
          <a:prstGeom prst="rect">
            <a:avLst/>
          </a:prstGeom>
        </p:spPr>
      </p:pic>
    </p:spTree>
    <p:extLst>
      <p:ext uri="{BB962C8B-B14F-4D97-AF65-F5344CB8AC3E}">
        <p14:creationId xmlns:p14="http://schemas.microsoft.com/office/powerpoint/2010/main" val="774641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744</Words>
  <Application>Microsoft Macintosh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Saleem Haddad</dc:creator>
  <cp:lastModifiedBy>Saleem Haddad</cp:lastModifiedBy>
  <cp:revision>30</cp:revision>
  <dcterms:created xsi:type="dcterms:W3CDTF">2016-11-12T20:25:58Z</dcterms:created>
  <dcterms:modified xsi:type="dcterms:W3CDTF">2017-04-12T12:29:02Z</dcterms:modified>
</cp:coreProperties>
</file>