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60" r:id="rId2"/>
    <p:sldId id="257" r:id="rId3"/>
    <p:sldId id="258" r:id="rId4"/>
    <p:sldId id="261" r:id="rId5"/>
    <p:sldId id="259" r:id="rId6"/>
    <p:sldId id="262" r:id="rId7"/>
    <p:sldId id="263" r:id="rId8"/>
    <p:sldId id="264" r:id="rId9"/>
    <p:sldId id="265" r:id="rId10"/>
    <p:sldId id="266" r:id="rId11"/>
    <p:sldId id="267" r:id="rId12"/>
    <p:sldId id="268" r:id="rId13"/>
    <p:sldId id="269" r:id="rId14"/>
    <p:sldId id="275" r:id="rId15"/>
    <p:sldId id="276" r:id="rId16"/>
    <p:sldId id="270" r:id="rId17"/>
    <p:sldId id="271" r:id="rId18"/>
    <p:sldId id="272" r:id="rId19"/>
    <p:sldId id="273" r:id="rId20"/>
    <p:sldId id="274"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a:srgbClr val="F56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42062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53D32-FF6E-44BD-8BA2-7CA3D00EE617}"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56246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414062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3114262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3004483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897822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3171685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134706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13862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32196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E53D32-FF6E-44BD-8BA2-7CA3D00EE617}"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278398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E53D32-FF6E-44BD-8BA2-7CA3D00EE617}"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33597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E53D32-FF6E-44BD-8BA2-7CA3D00EE617}"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7212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E53D32-FF6E-44BD-8BA2-7CA3D00EE617}"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332817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53D32-FF6E-44BD-8BA2-7CA3D00EE617}"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263131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53D32-FF6E-44BD-8BA2-7CA3D00EE617}"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129869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E53D32-FF6E-44BD-8BA2-7CA3D00EE617}"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18CBE-F97A-475A-A885-A302F98605E1}" type="slidenum">
              <a:rPr lang="en-US" smtClean="0"/>
              <a:t>‹#›</a:t>
            </a:fld>
            <a:endParaRPr lang="en-US"/>
          </a:p>
        </p:txBody>
      </p:sp>
    </p:spTree>
    <p:extLst>
      <p:ext uri="{BB962C8B-B14F-4D97-AF65-F5344CB8AC3E}">
        <p14:creationId xmlns:p14="http://schemas.microsoft.com/office/powerpoint/2010/main" val="62674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E53D32-FF6E-44BD-8BA2-7CA3D00EE617}" type="datetimeFigureOut">
              <a:rPr lang="en-US" smtClean="0"/>
              <a:t>7/2/2019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618CBE-F97A-475A-A885-A302F98605E1}" type="slidenum">
              <a:rPr lang="en-US" smtClean="0"/>
              <a:t>‹#›</a:t>
            </a:fld>
            <a:endParaRPr lang="en-US"/>
          </a:p>
        </p:txBody>
      </p:sp>
    </p:spTree>
    <p:extLst>
      <p:ext uri="{BB962C8B-B14F-4D97-AF65-F5344CB8AC3E}">
        <p14:creationId xmlns:p14="http://schemas.microsoft.com/office/powerpoint/2010/main" val="9456928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effectLst>
            <a:reflection stA="45000" endPos="0" dir="5400000" sy="-100000" algn="bl" rotWithShape="0"/>
            <a:softEdge rad="12700"/>
          </a:effectLst>
          <a:scene3d>
            <a:camera prst="orthographicFront"/>
            <a:lightRig rig="threePt" dir="t"/>
          </a:scene3d>
          <a:sp3d contourW="12700">
            <a:bevelT/>
            <a:bevelB w="101600" prst="riblet"/>
            <a:contourClr>
              <a:schemeClr val="tx2">
                <a:lumMod val="50000"/>
                <a:lumOff val="50000"/>
              </a:schemeClr>
            </a:contourClr>
          </a:sp3d>
        </p:spPr>
      </p:pic>
      <p:sp>
        <p:nvSpPr>
          <p:cNvPr id="3" name="TextBox 2"/>
          <p:cNvSpPr txBox="1"/>
          <p:nvPr/>
        </p:nvSpPr>
        <p:spPr>
          <a:xfrm>
            <a:off x="420131" y="5288692"/>
            <a:ext cx="4464907" cy="461665"/>
          </a:xfrm>
          <a:prstGeom prst="rect">
            <a:avLst/>
          </a:prstGeom>
          <a:noFill/>
        </p:spPr>
        <p:txBody>
          <a:bodyPr wrap="square" rtlCol="0">
            <a:spAutoFit/>
          </a:bodyPr>
          <a:lstStyle/>
          <a:p>
            <a:r>
              <a:rPr lang="en-US" sz="2400" dirty="0" smtClean="0"/>
              <a:t>P . Nanda kishore Reddy</a:t>
            </a:r>
          </a:p>
        </p:txBody>
      </p:sp>
    </p:spTree>
    <p:extLst>
      <p:ext uri="{BB962C8B-B14F-4D97-AF65-F5344CB8AC3E}">
        <p14:creationId xmlns:p14="http://schemas.microsoft.com/office/powerpoint/2010/main" val="3422470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061" y="-139790"/>
            <a:ext cx="6508206" cy="1367916"/>
          </a:xfrm>
        </p:spPr>
        <p:txBody>
          <a:bodyPr/>
          <a:lstStyle/>
          <a:p>
            <a:r>
              <a:rPr lang="en-US" dirty="0" smtClean="0">
                <a:solidFill>
                  <a:srgbClr val="FF0000"/>
                </a:solidFill>
              </a:rPr>
              <a:t>Real life Scenario's  like…  </a:t>
            </a:r>
            <a:endParaRPr lang="en-US" dirty="0">
              <a:solidFill>
                <a:srgbClr val="FF0000"/>
              </a:solidFill>
            </a:endParaRPr>
          </a:p>
        </p:txBody>
      </p:sp>
      <p:sp>
        <p:nvSpPr>
          <p:cNvPr id="3" name="Content Placeholder 2"/>
          <p:cNvSpPr>
            <a:spLocks noGrp="1"/>
          </p:cNvSpPr>
          <p:nvPr>
            <p:ph idx="1"/>
          </p:nvPr>
        </p:nvSpPr>
        <p:spPr>
          <a:xfrm>
            <a:off x="1669841" y="1660196"/>
            <a:ext cx="10018713" cy="5390788"/>
          </a:xfrm>
        </p:spPr>
        <p:txBody>
          <a:bodyPr>
            <a:normAutofit fontScale="92500" lnSpcReduction="10000"/>
          </a:bodyPr>
          <a:lstStyle/>
          <a:p>
            <a:pPr marL="0" indent="0">
              <a:buNone/>
            </a:pPr>
            <a:endParaRPr lang="en-IN" cap="small" dirty="0" smtClean="0"/>
          </a:p>
          <a:p>
            <a:pPr marL="0" indent="0">
              <a:buNone/>
            </a:pPr>
            <a:r>
              <a:rPr lang="en-IN" b="1" cap="small" dirty="0" smtClean="0"/>
              <a:t>While people  </a:t>
            </a:r>
            <a:r>
              <a:rPr lang="en-IN" b="1" cap="small" dirty="0"/>
              <a:t>work with their hands and </a:t>
            </a:r>
            <a:r>
              <a:rPr lang="en-IN" b="1" cap="small" dirty="0" smtClean="0"/>
              <a:t>eyes separately </a:t>
            </a:r>
          </a:p>
          <a:p>
            <a:pPr marL="0" indent="0">
              <a:buNone/>
            </a:pPr>
            <a:r>
              <a:rPr lang="en-IN" cap="small" dirty="0" smtClean="0"/>
              <a:t> </a:t>
            </a:r>
            <a:r>
              <a:rPr lang="en-IN" dirty="0" smtClean="0"/>
              <a:t>Speaking </a:t>
            </a:r>
            <a:r>
              <a:rPr lang="en-IN" dirty="0"/>
              <a:t>and listening are especially useful situations where the caller’s eyes and/or hands are busy</a:t>
            </a:r>
            <a:r>
              <a:rPr lang="en-IN" dirty="0" smtClean="0"/>
              <a:t>.</a:t>
            </a:r>
            <a:r>
              <a:rPr lang="en-IN" dirty="0"/>
              <a:t> (Although is it not recommended that you hold and use a cell phone while driving a car.)</a:t>
            </a:r>
            <a:endParaRPr lang="en-US" dirty="0"/>
          </a:p>
          <a:p>
            <a:pPr marL="0" indent="0">
              <a:buNone/>
            </a:pPr>
            <a:r>
              <a:rPr lang="en-IN" b="1" cap="small" dirty="0" smtClean="0"/>
              <a:t>at </a:t>
            </a:r>
            <a:r>
              <a:rPr lang="en-IN" b="1" cap="small" dirty="0"/>
              <a:t>anytime during the </a:t>
            </a:r>
            <a:r>
              <a:rPr lang="en-IN" b="1" cap="small" dirty="0" smtClean="0"/>
              <a:t>day</a:t>
            </a:r>
          </a:p>
          <a:p>
            <a:pPr marL="0" indent="0">
              <a:buNone/>
            </a:pPr>
            <a:r>
              <a:rPr lang="en-IN" dirty="0"/>
              <a:t>Many telephone help lines and receptionists are available only during working hours. Computers can automate much of this </a:t>
            </a:r>
            <a:r>
              <a:rPr lang="en-IN" dirty="0" smtClean="0"/>
              <a:t>activity by 24 </a:t>
            </a:r>
            <a:r>
              <a:rPr lang="en-IN" dirty="0"/>
              <a:t>hours a day, 7 days a week via a telephone by speaking and listening to a computer</a:t>
            </a:r>
            <a:r>
              <a:rPr lang="en-IN" dirty="0" smtClean="0"/>
              <a:t>.</a:t>
            </a:r>
          </a:p>
          <a:p>
            <a:r>
              <a:rPr lang="en-IN" b="1" cap="small" dirty="0"/>
              <a:t>with instant connection without being on “hold”</a:t>
            </a:r>
          </a:p>
          <a:p>
            <a:r>
              <a:rPr lang="en-IN" b="1" cap="small" dirty="0"/>
              <a:t>using languages that do not lend to keyboarding .</a:t>
            </a:r>
          </a:p>
          <a:p>
            <a:r>
              <a:rPr lang="en-IN" b="1" cap="small" dirty="0"/>
              <a:t>to convey emotion.</a:t>
            </a:r>
          </a:p>
          <a:p>
            <a:pPr marL="0" indent="0">
              <a:buNone/>
            </a:pPr>
            <a:endParaRPr lang="en-IN" b="1" cap="small" dirty="0" smtClean="0"/>
          </a:p>
          <a:p>
            <a:pPr marL="0" indent="0">
              <a:buNone/>
            </a:pPr>
            <a:endParaRPr lang="en-IN"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5758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688754" y="1235676"/>
            <a:ext cx="10322011" cy="3838832"/>
          </a:xfrm>
        </p:spPr>
        <p:txBody>
          <a:bodyPr>
            <a:normAutofit lnSpcReduction="10000"/>
          </a:bodyPr>
          <a:lstStyle/>
          <a:p>
            <a:pPr marL="0" indent="0">
              <a:buNone/>
            </a:pPr>
            <a:endParaRPr lang="en-IN" dirty="0" smtClean="0"/>
          </a:p>
          <a:p>
            <a:pPr marL="0" indent="0">
              <a:buNone/>
            </a:pPr>
            <a:r>
              <a:rPr lang="en-IN" sz="5400" dirty="0" smtClean="0">
                <a:solidFill>
                  <a:srgbClr val="FF0000"/>
                </a:solidFill>
              </a:rPr>
              <a:t>Solution </a:t>
            </a:r>
          </a:p>
          <a:p>
            <a:pPr marL="0" indent="0">
              <a:buNone/>
            </a:pPr>
            <a:r>
              <a:rPr lang="en-IN" sz="2800" dirty="0" smtClean="0"/>
              <a:t>for </a:t>
            </a:r>
            <a:r>
              <a:rPr lang="en-IN" sz="2800" dirty="0"/>
              <a:t>all the above mentioned speech application SALT(Speech Application Language Tag) is the better solution. Reuse of application </a:t>
            </a:r>
            <a:r>
              <a:rPr lang="en-IN" sz="2800" dirty="0" smtClean="0"/>
              <a:t>logic, rapid </a:t>
            </a:r>
            <a:r>
              <a:rPr lang="en-IN" sz="2800" dirty="0"/>
              <a:t>development and speech+GUI application are the major benefits of SALT.</a:t>
            </a:r>
            <a:endParaRPr lang="en-US" sz="2800" dirty="0"/>
          </a:p>
          <a:p>
            <a:pPr marL="0" indent="0">
              <a:buNone/>
            </a:pPr>
            <a:endParaRPr lang="en-US" dirty="0"/>
          </a:p>
          <a:p>
            <a:endParaRPr lang="en-US" dirty="0"/>
          </a:p>
        </p:txBody>
      </p:sp>
    </p:spTree>
    <p:extLst>
      <p:ext uri="{BB962C8B-B14F-4D97-AF65-F5344CB8AC3E}">
        <p14:creationId xmlns:p14="http://schemas.microsoft.com/office/powerpoint/2010/main" val="3778442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1178" y="115330"/>
            <a:ext cx="9926593" cy="6145427"/>
          </a:xfrm>
          <a:solidFill>
            <a:schemeClr val="bg2"/>
          </a:solidFill>
        </p:spPr>
        <p:txBody>
          <a:bodyPr>
            <a:normAutofit fontScale="62500" lnSpcReduction="20000"/>
          </a:bodyPr>
          <a:lstStyle/>
          <a:p>
            <a:pPr marL="0" indent="0">
              <a:buNone/>
            </a:pPr>
            <a:r>
              <a:rPr lang="en-IN" dirty="0" smtClean="0"/>
              <a:t>The </a:t>
            </a:r>
            <a:r>
              <a:rPr lang="en-IN" dirty="0">
                <a:solidFill>
                  <a:schemeClr val="accent1"/>
                </a:solidFill>
              </a:rPr>
              <a:t>SALT</a:t>
            </a:r>
            <a:r>
              <a:rPr lang="en-IN" dirty="0"/>
              <a:t> specification contains a small number of XML elements enabling </a:t>
            </a:r>
            <a:r>
              <a:rPr lang="en-IN" dirty="0">
                <a:solidFill>
                  <a:srgbClr val="00B050"/>
                </a:solidFill>
              </a:rPr>
              <a:t>speech output to the user</a:t>
            </a:r>
            <a:r>
              <a:rPr lang="en-IN" dirty="0"/>
              <a:t>, called prompts, and speech input form the user, called responses. SALT elements include:</a:t>
            </a:r>
            <a:endParaRPr lang="en-US" dirty="0"/>
          </a:p>
          <a:p>
            <a:pPr marL="0" lvl="0" indent="0">
              <a:buNone/>
            </a:pPr>
            <a:r>
              <a:rPr lang="en-IN" b="1" i="1" dirty="0"/>
              <a:t>&lt;prompt&gt;</a:t>
            </a:r>
            <a:r>
              <a:rPr lang="en-IN" dirty="0"/>
              <a:t>—presents audio recordings and synthesized speech to the user. SALT also contains a prompt queue and commands for managing the presentation of prompt on the queue to the user.    </a:t>
            </a:r>
            <a:endParaRPr lang="en-US" dirty="0"/>
          </a:p>
          <a:p>
            <a:pPr marL="0" indent="0">
              <a:buNone/>
            </a:pPr>
            <a:r>
              <a:rPr lang="en-IN" dirty="0"/>
              <a:t>          </a:t>
            </a:r>
            <a:r>
              <a:rPr lang="en-US" dirty="0"/>
              <a:t>• Simple TTS prompt </a:t>
            </a:r>
          </a:p>
          <a:p>
            <a:pPr marL="0" indent="0">
              <a:buNone/>
            </a:pPr>
            <a:r>
              <a:rPr lang="en-US" dirty="0"/>
              <a:t>      &lt;</a:t>
            </a:r>
            <a:r>
              <a:rPr lang="en-US" dirty="0" err="1"/>
              <a:t>salt:prompt</a:t>
            </a:r>
            <a:r>
              <a:rPr lang="en-US" dirty="0"/>
              <a:t> id = "Welcome"&gt;</a:t>
            </a:r>
          </a:p>
          <a:p>
            <a:pPr marL="0" indent="0">
              <a:buNone/>
            </a:pPr>
            <a:r>
              <a:rPr lang="en-US" dirty="0"/>
              <a:t>            Welcome to your SALT application. </a:t>
            </a:r>
          </a:p>
          <a:p>
            <a:pPr marL="0" indent="0">
              <a:buNone/>
            </a:pPr>
            <a:r>
              <a:rPr lang="en-US" dirty="0"/>
              <a:t>            What would you like to do?</a:t>
            </a:r>
          </a:p>
          <a:p>
            <a:pPr marL="0" indent="0">
              <a:buNone/>
            </a:pPr>
            <a:r>
              <a:rPr lang="en-US" dirty="0"/>
              <a:t>      &lt;/</a:t>
            </a:r>
            <a:r>
              <a:rPr lang="en-US" dirty="0" err="1"/>
              <a:t>salt:prompt</a:t>
            </a:r>
            <a:r>
              <a:rPr lang="en-US" dirty="0"/>
              <a:t>&gt;</a:t>
            </a:r>
          </a:p>
          <a:p>
            <a:pPr marL="0" indent="0">
              <a:buNone/>
            </a:pPr>
            <a:r>
              <a:rPr lang="en-US" dirty="0"/>
              <a:t>        • Pre -recorded audio </a:t>
            </a:r>
          </a:p>
          <a:p>
            <a:pPr marL="0" indent="0">
              <a:buNone/>
            </a:pPr>
            <a:r>
              <a:rPr lang="en-US" dirty="0"/>
              <a:t>      </a:t>
            </a:r>
            <a:r>
              <a:rPr lang="en-US" dirty="0" smtClean="0"/>
              <a:t>&lt;</a:t>
            </a:r>
            <a:r>
              <a:rPr lang="en-US" dirty="0" err="1" smtClean="0"/>
              <a:t>salt:prompt</a:t>
            </a:r>
            <a:r>
              <a:rPr lang="en-US" dirty="0" smtClean="0"/>
              <a:t> id </a:t>
            </a:r>
            <a:r>
              <a:rPr lang="en-US" dirty="0"/>
              <a:t>= </a:t>
            </a:r>
            <a:r>
              <a:rPr lang="en-US" dirty="0" smtClean="0"/>
              <a:t>"</a:t>
            </a:r>
            <a:r>
              <a:rPr lang="en-US" dirty="0" err="1" smtClean="0"/>
              <a:t>RecordedPrompt</a:t>
            </a:r>
            <a:r>
              <a:rPr lang="en-US" dirty="0" smtClean="0"/>
              <a:t>"&gt;</a:t>
            </a:r>
            <a:endParaRPr lang="en-US" dirty="0"/>
          </a:p>
          <a:p>
            <a:pPr marL="0" indent="0">
              <a:buNone/>
            </a:pPr>
            <a:r>
              <a:rPr lang="en-US" dirty="0"/>
              <a:t>         &lt;content </a:t>
            </a:r>
            <a:r>
              <a:rPr lang="en-US" dirty="0" err="1"/>
              <a:t>href</a:t>
            </a:r>
            <a:r>
              <a:rPr lang="en-US" dirty="0"/>
              <a:t> = "welcome.wav"/&gt; </a:t>
            </a:r>
          </a:p>
          <a:p>
            <a:pPr marL="0" indent="0">
              <a:buNone/>
            </a:pPr>
            <a:r>
              <a:rPr lang="en-US" dirty="0"/>
              <a:t>      </a:t>
            </a:r>
            <a:r>
              <a:rPr lang="en-US" dirty="0" smtClean="0"/>
              <a:t>&lt;/</a:t>
            </a:r>
            <a:r>
              <a:rPr lang="en-US" dirty="0" err="1" smtClean="0"/>
              <a:t>salt:prompt</a:t>
            </a:r>
            <a:r>
              <a:rPr lang="en-US" dirty="0" smtClean="0"/>
              <a:t>&gt;</a:t>
            </a:r>
            <a:endParaRPr lang="en-US" dirty="0"/>
          </a:p>
          <a:p>
            <a:pPr marL="0" indent="0">
              <a:buNone/>
            </a:pPr>
            <a:r>
              <a:rPr lang="en-IN" dirty="0"/>
              <a:t> </a:t>
            </a:r>
            <a:endParaRPr lang="en-US" dirty="0"/>
          </a:p>
          <a:p>
            <a:pPr marL="0" lvl="0" indent="0">
              <a:buNone/>
            </a:pPr>
            <a:r>
              <a:rPr lang="en-IN" b="1" i="1" dirty="0"/>
              <a:t>&lt;</a:t>
            </a:r>
            <a:r>
              <a:rPr lang="en-IN" b="1" i="1" dirty="0" smtClean="0"/>
              <a:t>listen&gt;  </a:t>
            </a:r>
            <a:r>
              <a:rPr lang="en-IN" dirty="0" smtClean="0"/>
              <a:t>recognizes </a:t>
            </a:r>
            <a:r>
              <a:rPr lang="en-IN" dirty="0"/>
              <a:t>spoken words and phrases. There are three listen modes:</a:t>
            </a:r>
            <a:endParaRPr lang="en-US" dirty="0"/>
          </a:p>
          <a:p>
            <a:pPr marL="0" indent="0">
              <a:buNone/>
            </a:pPr>
            <a:r>
              <a:rPr lang="en-IN" i="1" dirty="0"/>
              <a:t> </a:t>
            </a:r>
            <a:endParaRPr lang="en-US" dirty="0"/>
          </a:p>
          <a:p>
            <a:pPr marL="0" indent="0">
              <a:buNone/>
            </a:pPr>
            <a:r>
              <a:rPr lang="en-IN" i="1" dirty="0">
                <a:solidFill>
                  <a:srgbClr val="FFFF00"/>
                </a:solidFill>
              </a:rPr>
              <a:t>Automatic</a:t>
            </a:r>
            <a:r>
              <a:rPr lang="en-IN" dirty="0"/>
              <a:t>—used for recognition in </a:t>
            </a:r>
            <a:r>
              <a:rPr lang="en-IN" dirty="0">
                <a:solidFill>
                  <a:srgbClr val="00B050"/>
                </a:solidFill>
              </a:rPr>
              <a:t>telephony or hands-free </a:t>
            </a:r>
            <a:r>
              <a:rPr lang="en-IN" dirty="0"/>
              <a:t>scenarios. The speech platform rather than the application controls when to stop the recognition </a:t>
            </a:r>
            <a:r>
              <a:rPr lang="en-IN" dirty="0" smtClean="0"/>
              <a:t>facility.</a:t>
            </a:r>
            <a:endParaRPr lang="en-US" dirty="0"/>
          </a:p>
          <a:p>
            <a:pPr marL="0" indent="0">
              <a:buNone/>
            </a:pPr>
            <a:r>
              <a:rPr lang="en-IN" i="1" dirty="0" smtClean="0">
                <a:solidFill>
                  <a:srgbClr val="FFFF00"/>
                </a:solidFill>
              </a:rPr>
              <a:t>Single</a:t>
            </a:r>
            <a:r>
              <a:rPr lang="en-IN" dirty="0" smtClean="0"/>
              <a:t>—used </a:t>
            </a:r>
            <a:r>
              <a:rPr lang="en-IN" dirty="0"/>
              <a:t>for </a:t>
            </a:r>
            <a:r>
              <a:rPr lang="en-IN" dirty="0">
                <a:solidFill>
                  <a:srgbClr val="00B050"/>
                </a:solidFill>
              </a:rPr>
              <a:t>push-to-talk</a:t>
            </a:r>
            <a:r>
              <a:rPr lang="en-IN" dirty="0"/>
              <a:t> applications. An explicit stop from the </a:t>
            </a:r>
            <a:r>
              <a:rPr lang="en-IN" dirty="0" smtClean="0"/>
              <a:t>application  </a:t>
            </a:r>
            <a:r>
              <a:rPr lang="en-IN" dirty="0"/>
              <a:t>returns the recognition result. </a:t>
            </a:r>
            <a:endParaRPr lang="en-US" dirty="0"/>
          </a:p>
          <a:p>
            <a:pPr marL="0" indent="0">
              <a:buNone/>
            </a:pPr>
            <a:r>
              <a:rPr lang="en-IN" i="1" dirty="0" smtClean="0"/>
              <a:t>  </a:t>
            </a:r>
            <a:r>
              <a:rPr lang="en-IN" i="1" dirty="0">
                <a:solidFill>
                  <a:srgbClr val="FFFF00"/>
                </a:solidFill>
              </a:rPr>
              <a:t>Multiple</a:t>
            </a:r>
            <a:r>
              <a:rPr lang="en-IN" dirty="0"/>
              <a:t>—used for “</a:t>
            </a:r>
            <a:r>
              <a:rPr lang="en-IN" dirty="0">
                <a:solidFill>
                  <a:srgbClr val="00B050"/>
                </a:solidFill>
              </a:rPr>
              <a:t>open-microphone</a:t>
            </a:r>
            <a:r>
              <a:rPr lang="en-IN" dirty="0"/>
              <a:t>” or dictation applications. Recognition </a:t>
            </a:r>
            <a:r>
              <a:rPr lang="en-IN" dirty="0" smtClean="0"/>
              <a:t>results </a:t>
            </a:r>
            <a:r>
              <a:rPr lang="en-IN" dirty="0"/>
              <a:t>are returned at intervals until the application makes an explicit stop. </a:t>
            </a:r>
            <a:endParaRPr lang="en-US" dirty="0"/>
          </a:p>
        </p:txBody>
      </p:sp>
    </p:spTree>
    <p:extLst>
      <p:ext uri="{BB962C8B-B14F-4D97-AF65-F5344CB8AC3E}">
        <p14:creationId xmlns:p14="http://schemas.microsoft.com/office/powerpoint/2010/main" val="1832171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5277" y="74140"/>
            <a:ext cx="9844215" cy="5692346"/>
          </a:xfrm>
        </p:spPr>
        <p:txBody>
          <a:bodyPr>
            <a:normAutofit fontScale="85000" lnSpcReduction="10000"/>
          </a:bodyPr>
          <a:lstStyle/>
          <a:p>
            <a:pPr lvl="0"/>
            <a:endParaRPr lang="en-IN" dirty="0"/>
          </a:p>
          <a:p>
            <a:pPr lvl="0"/>
            <a:endParaRPr lang="en-IN" b="1" i="1" dirty="0" smtClean="0"/>
          </a:p>
          <a:p>
            <a:pPr marL="0" lvl="0" indent="0">
              <a:buNone/>
            </a:pPr>
            <a:r>
              <a:rPr lang="en-IN" sz="5800" b="1" i="1" dirty="0" smtClean="0">
                <a:solidFill>
                  <a:srgbClr val="FF0000"/>
                </a:solidFill>
              </a:rPr>
              <a:t>Tags :_</a:t>
            </a:r>
            <a:endParaRPr lang="en-IN" sz="5800" b="1" i="1" dirty="0">
              <a:solidFill>
                <a:srgbClr val="FF0000"/>
              </a:solidFill>
            </a:endParaRPr>
          </a:p>
          <a:p>
            <a:pPr lvl="0"/>
            <a:r>
              <a:rPr lang="en-IN" b="1" i="1" dirty="0" smtClean="0"/>
              <a:t>&lt;</a:t>
            </a:r>
            <a:r>
              <a:rPr lang="en-IN" b="1" i="1" dirty="0"/>
              <a:t>grammar&gt;</a:t>
            </a:r>
            <a:r>
              <a:rPr lang="en-IN" dirty="0"/>
              <a:t>—specifies the words and phrases a user might speak    </a:t>
            </a:r>
            <a:endParaRPr lang="en-US" dirty="0"/>
          </a:p>
          <a:p>
            <a:pPr lvl="0"/>
            <a:r>
              <a:rPr lang="en-IN" b="1" i="1" dirty="0"/>
              <a:t>&lt;dtmf&gt;</a:t>
            </a:r>
            <a:r>
              <a:rPr lang="en-IN" dirty="0"/>
              <a:t>—recognizes DTMF (telephone touch-tones)</a:t>
            </a:r>
            <a:endParaRPr lang="en-US" dirty="0"/>
          </a:p>
          <a:p>
            <a:pPr lvl="0"/>
            <a:r>
              <a:rPr lang="en-IN" b="1" i="1" dirty="0"/>
              <a:t>&lt;record&gt;</a:t>
            </a:r>
            <a:r>
              <a:rPr lang="en-IN" i="1" dirty="0"/>
              <a:t>—</a:t>
            </a:r>
            <a:r>
              <a:rPr lang="en-IN" dirty="0"/>
              <a:t>captures spoken speech, music, and other sounds </a:t>
            </a:r>
            <a:endParaRPr lang="en-US" dirty="0"/>
          </a:p>
          <a:p>
            <a:pPr lvl="0"/>
            <a:r>
              <a:rPr lang="en-IN" b="1" i="1" dirty="0"/>
              <a:t>&lt;bind&gt;</a:t>
            </a:r>
            <a:r>
              <a:rPr lang="en-IN" dirty="0"/>
              <a:t>—integrates recognized words and phrases with application logic </a:t>
            </a:r>
            <a:endParaRPr lang="en-US" dirty="0"/>
          </a:p>
          <a:p>
            <a:pPr lvl="0"/>
            <a:r>
              <a:rPr lang="en-IN" b="1" i="1" dirty="0"/>
              <a:t>&lt;smex&gt;</a:t>
            </a:r>
            <a:r>
              <a:rPr lang="en-IN" dirty="0"/>
              <a:t>—communicates with other platform components</a:t>
            </a:r>
            <a:endParaRPr lang="en-US" dirty="0"/>
          </a:p>
          <a:p>
            <a:r>
              <a:rPr lang="en-US" b="1" dirty="0" smtClean="0"/>
              <a:t>&lt;</a:t>
            </a:r>
            <a:r>
              <a:rPr lang="en-US" b="1" dirty="0" err="1" smtClean="0"/>
              <a:t>xmlns:salt</a:t>
            </a:r>
            <a:r>
              <a:rPr lang="en-US" b="1" dirty="0" smtClean="0"/>
              <a:t>&gt; </a:t>
            </a:r>
            <a:r>
              <a:rPr lang="en-US" dirty="0" smtClean="0"/>
              <a:t>defines a namespace</a:t>
            </a:r>
          </a:p>
          <a:p>
            <a:r>
              <a:rPr lang="en-US" b="1" dirty="0" smtClean="0"/>
              <a:t>&lt;</a:t>
            </a:r>
            <a:r>
              <a:rPr lang="en-US" b="1" dirty="0" smtClean="0"/>
              <a:t>salt: prompt&gt; </a:t>
            </a:r>
            <a:r>
              <a:rPr lang="en-US" dirty="0"/>
              <a:t>defines a speech </a:t>
            </a:r>
            <a:r>
              <a:rPr lang="en-US" dirty="0" smtClean="0"/>
              <a:t>prompt</a:t>
            </a:r>
          </a:p>
          <a:p>
            <a:pPr marL="0" indent="0">
              <a:buNone/>
            </a:pPr>
            <a:r>
              <a:rPr lang="en-US" sz="3800" dirty="0" smtClean="0">
                <a:latin typeface="Angsana New" panose="02020603050405020304" pitchFamily="18" charset="-34"/>
                <a:cs typeface="Angsana New" panose="02020603050405020304" pitchFamily="18" charset="-34"/>
              </a:rPr>
              <a:t> </a:t>
            </a:r>
            <a:r>
              <a:rPr lang="en-US" sz="3800" dirty="0">
                <a:latin typeface="Angsana New" panose="02020603050405020304" pitchFamily="18" charset="-34"/>
                <a:cs typeface="Angsana New" panose="02020603050405020304" pitchFamily="18" charset="-34"/>
              </a:rPr>
              <a:t>Document needs to be loaded in SALT 1.0 compatible </a:t>
            </a:r>
            <a:r>
              <a:rPr lang="en-US" sz="3800" dirty="0" smtClean="0">
                <a:latin typeface="Angsana New" panose="02020603050405020304" pitchFamily="18" charset="-34"/>
                <a:cs typeface="Angsana New" panose="02020603050405020304" pitchFamily="18" charset="-34"/>
              </a:rPr>
              <a:t>browser. Methods </a:t>
            </a:r>
            <a:r>
              <a:rPr lang="en-US" sz="3800" dirty="0">
                <a:latin typeface="Angsana New" panose="02020603050405020304" pitchFamily="18" charset="-34"/>
                <a:cs typeface="Angsana New" panose="02020603050405020304" pitchFamily="18" charset="-34"/>
              </a:rPr>
              <a:t>such as  Start() initiate SALT tags</a:t>
            </a:r>
            <a:r>
              <a:rPr lang="en-US" sz="3800" dirty="0" smtClean="0">
                <a:latin typeface="Angsana New" panose="02020603050405020304" pitchFamily="18" charset="-34"/>
                <a:cs typeface="Angsana New" panose="02020603050405020304" pitchFamily="18" charset="-34"/>
              </a:rPr>
              <a:t>. </a:t>
            </a:r>
            <a:r>
              <a:rPr lang="en-US" sz="3800" dirty="0">
                <a:latin typeface="Angsana New" panose="02020603050405020304" pitchFamily="18" charset="-34"/>
                <a:cs typeface="Angsana New" panose="02020603050405020304" pitchFamily="18" charset="-34"/>
              </a:rPr>
              <a:t>It would say "Hello World” using a text-to-speech </a:t>
            </a:r>
            <a:r>
              <a:rPr lang="en-US" sz="3800" dirty="0" smtClean="0">
                <a:latin typeface="Angsana New" panose="02020603050405020304" pitchFamily="18" charset="-34"/>
                <a:cs typeface="Angsana New" panose="02020603050405020304" pitchFamily="18" charset="-34"/>
              </a:rPr>
              <a:t>engine</a:t>
            </a:r>
            <a:endParaRPr lang="en-US" dirty="0"/>
          </a:p>
        </p:txBody>
      </p:sp>
    </p:spTree>
    <p:extLst>
      <p:ext uri="{BB962C8B-B14F-4D97-AF65-F5344CB8AC3E}">
        <p14:creationId xmlns:p14="http://schemas.microsoft.com/office/powerpoint/2010/main" val="853704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7092" y="123568"/>
            <a:ext cx="11953103" cy="6627340"/>
          </a:xfrm>
          <a:prstGeom prst="rect">
            <a:avLst/>
          </a:prstGeom>
          <a:noFill/>
          <a:ln>
            <a:noFill/>
          </a:ln>
        </p:spPr>
      </p:pic>
    </p:spTree>
    <p:extLst>
      <p:ext uri="{BB962C8B-B14F-4D97-AF65-F5344CB8AC3E}">
        <p14:creationId xmlns:p14="http://schemas.microsoft.com/office/powerpoint/2010/main" val="425906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7039" y="205947"/>
            <a:ext cx="10074875" cy="6293708"/>
          </a:xfrm>
        </p:spPr>
        <p:txBody>
          <a:bodyPr>
            <a:normAutofit/>
          </a:bodyPr>
          <a:lstStyle/>
          <a:p>
            <a:pPr marL="0" indent="0">
              <a:buNone/>
            </a:pPr>
            <a:r>
              <a:rPr lang="en-IN" sz="3200" dirty="0" smtClean="0">
                <a:solidFill>
                  <a:srgbClr val="FF0000"/>
                </a:solidFill>
              </a:rPr>
              <a:t> </a:t>
            </a:r>
            <a:r>
              <a:rPr lang="en-IN" sz="3200" dirty="0">
                <a:solidFill>
                  <a:srgbClr val="FF0000"/>
                </a:solidFill>
                <a:latin typeface="Agency FB" panose="020B0503020202020204" pitchFamily="34" charset="0"/>
              </a:rPr>
              <a:t>EXAMPLE:</a:t>
            </a:r>
            <a:endParaRPr lang="en-US" sz="3200" dirty="0">
              <a:solidFill>
                <a:srgbClr val="FF0000"/>
              </a:solidFill>
              <a:latin typeface="Agency FB" panose="020B0503020202020204" pitchFamily="34" charset="0"/>
            </a:endParaRPr>
          </a:p>
          <a:p>
            <a:pPr marL="0" indent="0">
              <a:buNone/>
            </a:pPr>
            <a:r>
              <a:rPr lang="en-US" sz="1800" dirty="0"/>
              <a:t>&lt;/html&gt; html </a:t>
            </a:r>
            <a:r>
              <a:rPr lang="en-US" sz="1800" dirty="0" err="1"/>
              <a:t>xmlns:salt</a:t>
            </a:r>
            <a:r>
              <a:rPr lang="en-US" sz="1800" dirty="0"/>
              <a:t> = "http://www.saltforum.org/2002/SALT"&gt;</a:t>
            </a:r>
          </a:p>
          <a:p>
            <a:pPr marL="0" indent="0">
              <a:buNone/>
            </a:pPr>
            <a:r>
              <a:rPr lang="en-US" sz="1800" dirty="0" smtClean="0"/>
              <a:t>&lt;</a:t>
            </a:r>
            <a:r>
              <a:rPr lang="en-US" sz="1800" dirty="0"/>
              <a:t>input name = "</a:t>
            </a:r>
            <a:r>
              <a:rPr lang="en-US" sz="1800" dirty="0" err="1"/>
              <a:t>txtBoxCity</a:t>
            </a:r>
            <a:r>
              <a:rPr lang="en-US" sz="1800" dirty="0"/>
              <a:t> type = "text" </a:t>
            </a:r>
            <a:r>
              <a:rPr lang="en-US" sz="1800" dirty="0" smtClean="0"/>
              <a:t>/&gt;</a:t>
            </a:r>
          </a:p>
          <a:p>
            <a:pPr marL="0" indent="0">
              <a:buNone/>
            </a:pPr>
            <a:r>
              <a:rPr lang="en-US" sz="1800" dirty="0" smtClean="0"/>
              <a:t>………….</a:t>
            </a:r>
            <a:endParaRPr lang="en-US" sz="1800" dirty="0"/>
          </a:p>
          <a:p>
            <a:pPr marL="0" indent="0">
              <a:buNone/>
            </a:pPr>
            <a:r>
              <a:rPr lang="en-US" sz="1800" dirty="0"/>
              <a:t>    &lt;input name = "</a:t>
            </a:r>
            <a:r>
              <a:rPr lang="en-US" sz="1800" dirty="0" err="1"/>
              <a:t>buttonCityListen</a:t>
            </a:r>
            <a:r>
              <a:rPr lang="en-US" sz="1800" dirty="0"/>
              <a:t>" type = "button"</a:t>
            </a:r>
          </a:p>
          <a:p>
            <a:pPr marL="0" indent="0">
              <a:buNone/>
            </a:pPr>
            <a:r>
              <a:rPr lang="en-US" sz="1800" dirty="0"/>
              <a:t>          </a:t>
            </a:r>
            <a:r>
              <a:rPr lang="en-US" sz="1800" dirty="0" err="1"/>
              <a:t>onClick</a:t>
            </a:r>
            <a:r>
              <a:rPr lang="en-US" sz="1800" dirty="0"/>
              <a:t> = "</a:t>
            </a:r>
            <a:r>
              <a:rPr lang="en-US" sz="1800" dirty="0" err="1"/>
              <a:t>listenCity.Start</a:t>
            </a:r>
            <a:r>
              <a:rPr lang="en-US" sz="1800" dirty="0" smtClean="0"/>
              <a:t>();"/&gt;</a:t>
            </a:r>
          </a:p>
          <a:p>
            <a:pPr marL="0" indent="0">
              <a:buNone/>
            </a:pPr>
            <a:r>
              <a:rPr lang="en-US" sz="1800" dirty="0" smtClean="0"/>
              <a:t>……………</a:t>
            </a:r>
            <a:endParaRPr lang="en-US" sz="1800" dirty="0"/>
          </a:p>
          <a:p>
            <a:pPr marL="0" indent="0">
              <a:buNone/>
            </a:pPr>
            <a:r>
              <a:rPr lang="en-US" sz="1800" dirty="0"/>
              <a:t> </a:t>
            </a:r>
            <a:r>
              <a:rPr lang="en-US" sz="1800" dirty="0" smtClean="0"/>
              <a:t>&lt;! </a:t>
            </a:r>
            <a:r>
              <a:rPr lang="en-US" sz="1800" dirty="0"/>
              <a:t>- Speech Application Language Tags --&gt; </a:t>
            </a:r>
          </a:p>
          <a:p>
            <a:pPr marL="0" indent="0">
              <a:buNone/>
            </a:pPr>
            <a:r>
              <a:rPr lang="en-US" sz="1800" dirty="0"/>
              <a:t>  &lt;</a:t>
            </a:r>
            <a:r>
              <a:rPr lang="en-US" sz="1800" dirty="0" err="1"/>
              <a:t>salt:listen</a:t>
            </a:r>
            <a:r>
              <a:rPr lang="en-US" sz="1800" dirty="0"/>
              <a:t> id = "</a:t>
            </a:r>
            <a:r>
              <a:rPr lang="en-US" sz="1800" dirty="0" err="1"/>
              <a:t>listenCity</a:t>
            </a:r>
            <a:r>
              <a:rPr lang="en-US" sz="1800" dirty="0"/>
              <a:t>"&gt; </a:t>
            </a:r>
          </a:p>
          <a:p>
            <a:pPr marL="0" indent="0">
              <a:buNone/>
            </a:pPr>
            <a:r>
              <a:rPr lang="en-US" sz="1800" dirty="0"/>
              <a:t>         </a:t>
            </a:r>
            <a:r>
              <a:rPr lang="en-US" sz="1800" dirty="0" smtClean="0"/>
              <a:t>&lt;</a:t>
            </a:r>
            <a:r>
              <a:rPr lang="en-US" sz="1800" dirty="0" err="1" smtClean="0"/>
              <a:t>salt:grammar</a:t>
            </a:r>
            <a:r>
              <a:rPr lang="en-US" sz="1800" dirty="0" smtClean="0"/>
              <a:t> </a:t>
            </a:r>
            <a:r>
              <a:rPr lang="en-US" sz="1800" dirty="0"/>
              <a:t>name = "</a:t>
            </a:r>
            <a:r>
              <a:rPr lang="en-US" sz="1800" dirty="0" err="1"/>
              <a:t>g_city</a:t>
            </a:r>
            <a:r>
              <a:rPr lang="en-US" sz="1800" dirty="0"/>
              <a:t>" </a:t>
            </a:r>
            <a:r>
              <a:rPr lang="en-US" sz="1800" dirty="0" err="1"/>
              <a:t>src</a:t>
            </a:r>
            <a:r>
              <a:rPr lang="en-US" sz="1800" dirty="0"/>
              <a:t> = "</a:t>
            </a:r>
            <a:r>
              <a:rPr lang="en-US" sz="1800" dirty="0" err="1"/>
              <a:t>city.grxml</a:t>
            </a:r>
            <a:r>
              <a:rPr lang="en-US" sz="1800" dirty="0"/>
              <a:t>" /&gt; </a:t>
            </a:r>
          </a:p>
          <a:p>
            <a:pPr marL="0" indent="0">
              <a:buNone/>
            </a:pPr>
            <a:r>
              <a:rPr lang="en-US" sz="1800" dirty="0"/>
              <a:t>         </a:t>
            </a:r>
            <a:r>
              <a:rPr lang="en-US" sz="1800" dirty="0" smtClean="0"/>
              <a:t>&lt;</a:t>
            </a:r>
            <a:r>
              <a:rPr lang="en-US" sz="1800" dirty="0" err="1" smtClean="0"/>
              <a:t>salt:bind</a:t>
            </a:r>
            <a:r>
              <a:rPr lang="en-US" sz="1800" dirty="0" smtClean="0"/>
              <a:t> </a:t>
            </a:r>
            <a:r>
              <a:rPr lang="en-US" sz="1800" dirty="0" err="1"/>
              <a:t>targetelement</a:t>
            </a:r>
            <a:r>
              <a:rPr lang="en-US" sz="1800" dirty="0"/>
              <a:t> = "</a:t>
            </a:r>
            <a:r>
              <a:rPr lang="en-US" sz="1800" dirty="0" err="1"/>
              <a:t>txtBoxCity</a:t>
            </a:r>
            <a:r>
              <a:rPr lang="en-US" sz="1800" dirty="0"/>
              <a:t>" value = "//city" /&gt;</a:t>
            </a:r>
          </a:p>
          <a:p>
            <a:pPr marL="0" indent="0">
              <a:buNone/>
            </a:pPr>
            <a:r>
              <a:rPr lang="en-US" sz="1800" dirty="0"/>
              <a:t>  </a:t>
            </a:r>
            <a:r>
              <a:rPr lang="en-US" sz="1800" dirty="0" smtClean="0"/>
              <a:t>&lt;/</a:t>
            </a:r>
            <a:r>
              <a:rPr lang="en-US" sz="1800" dirty="0" err="1" smtClean="0"/>
              <a:t>salt:listen</a:t>
            </a:r>
            <a:r>
              <a:rPr lang="en-US" sz="1800" dirty="0" smtClean="0"/>
              <a:t>&gt; </a:t>
            </a:r>
            <a:endParaRPr lang="en-US" sz="1800" dirty="0"/>
          </a:p>
          <a:p>
            <a:pPr marL="0" indent="0">
              <a:buNone/>
            </a:pPr>
            <a:r>
              <a:rPr lang="en-US" sz="1800" dirty="0"/>
              <a:t>&lt;/body&gt; </a:t>
            </a:r>
          </a:p>
          <a:p>
            <a:endParaRPr lang="en-US" dirty="0"/>
          </a:p>
        </p:txBody>
      </p:sp>
    </p:spTree>
    <p:extLst>
      <p:ext uri="{BB962C8B-B14F-4D97-AF65-F5344CB8AC3E}">
        <p14:creationId xmlns:p14="http://schemas.microsoft.com/office/powerpoint/2010/main" val="4113525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316" y="1"/>
            <a:ext cx="9323733" cy="996778"/>
          </a:xfrm>
        </p:spPr>
        <p:txBody>
          <a:bodyPr/>
          <a:lstStyle/>
          <a:p>
            <a:r>
              <a:rPr lang="en-IN" b="1" cap="small" dirty="0">
                <a:solidFill>
                  <a:srgbClr val="C00000"/>
                </a:solidFill>
              </a:rPr>
              <a:t>architectures for salt </a:t>
            </a:r>
            <a:r>
              <a:rPr lang="en-IN" b="1" cap="small" dirty="0" smtClean="0">
                <a:solidFill>
                  <a:srgbClr val="C00000"/>
                </a:solidFill>
              </a:rPr>
              <a:t>applications</a:t>
            </a:r>
            <a:endParaRPr lang="en-US" dirty="0">
              <a:solidFill>
                <a:srgbClr val="C00000"/>
              </a:solidFill>
            </a:endParaRPr>
          </a:p>
        </p:txBody>
      </p:sp>
      <p:sp>
        <p:nvSpPr>
          <p:cNvPr id="3" name="Content Placeholder 2"/>
          <p:cNvSpPr>
            <a:spLocks noGrp="1"/>
          </p:cNvSpPr>
          <p:nvPr>
            <p:ph idx="1"/>
          </p:nvPr>
        </p:nvSpPr>
        <p:spPr>
          <a:xfrm>
            <a:off x="1484310" y="1252151"/>
            <a:ext cx="10018713" cy="4539049"/>
          </a:xfrm>
        </p:spPr>
        <p:txBody>
          <a:bodyPr>
            <a:normAutofit fontScale="77500" lnSpcReduction="20000"/>
          </a:bodyPr>
          <a:lstStyle/>
          <a:p>
            <a:pPr marL="0" indent="0">
              <a:buNone/>
            </a:pPr>
            <a:r>
              <a:rPr lang="en-IN" dirty="0"/>
              <a:t>Users interact with telephony  applications using a telephone, cell phone, or other mobile device with a microphone and speaker. The hardware architecture for telephony applications, illustrated </a:t>
            </a:r>
            <a:r>
              <a:rPr lang="en-IN" dirty="0" smtClean="0"/>
              <a:t>in</a:t>
            </a:r>
            <a:endParaRPr lang="en-US" dirty="0"/>
          </a:p>
          <a:p>
            <a:pPr marL="0" indent="0">
              <a:buNone/>
            </a:pPr>
            <a:r>
              <a:rPr lang="en-IN" dirty="0"/>
              <a:t>contains:</a:t>
            </a:r>
            <a:endParaRPr lang="en-US" dirty="0"/>
          </a:p>
          <a:p>
            <a:pPr marL="0" lvl="0" indent="0">
              <a:buNone/>
            </a:pPr>
            <a:r>
              <a:rPr lang="en-IN" dirty="0">
                <a:solidFill>
                  <a:schemeClr val="accent3">
                    <a:lumMod val="50000"/>
                  </a:schemeClr>
                </a:solidFill>
              </a:rPr>
              <a:t>Web</a:t>
            </a:r>
            <a:r>
              <a:rPr lang="en-IN" dirty="0">
                <a:solidFill>
                  <a:srgbClr val="FFC000"/>
                </a:solidFill>
              </a:rPr>
              <a:t> </a:t>
            </a:r>
            <a:r>
              <a:rPr lang="en-IN" dirty="0">
                <a:solidFill>
                  <a:schemeClr val="accent3">
                    <a:lumMod val="50000"/>
                  </a:schemeClr>
                </a:solidFill>
              </a:rPr>
              <a:t>server</a:t>
            </a:r>
            <a:r>
              <a:rPr lang="en-IN" dirty="0"/>
              <a:t>—contains</a:t>
            </a:r>
            <a:r>
              <a:rPr lang="en-IN" dirty="0">
                <a:solidFill>
                  <a:srgbClr val="FFC000"/>
                </a:solidFill>
              </a:rPr>
              <a:t> </a:t>
            </a:r>
            <a:r>
              <a:rPr lang="en-IN" dirty="0"/>
              <a:t>HTML, SALT and embedded scripts. The scripts control the </a:t>
            </a:r>
            <a:endParaRPr lang="en-US" dirty="0"/>
          </a:p>
          <a:p>
            <a:pPr marL="0" indent="0">
              <a:buNone/>
            </a:pPr>
            <a:r>
              <a:rPr lang="en-IN" dirty="0"/>
              <a:t>dialog flow, such as the order for playing audio prompts to the caller.</a:t>
            </a:r>
            <a:endParaRPr lang="en-US" dirty="0"/>
          </a:p>
          <a:p>
            <a:pPr marL="0" lvl="0" indent="0">
              <a:buNone/>
            </a:pPr>
            <a:r>
              <a:rPr lang="en-IN" dirty="0">
                <a:solidFill>
                  <a:schemeClr val="accent3">
                    <a:lumMod val="50000"/>
                  </a:schemeClr>
                </a:solidFill>
              </a:rPr>
              <a:t>Telephony</a:t>
            </a:r>
            <a:r>
              <a:rPr lang="en-IN" dirty="0"/>
              <a:t> </a:t>
            </a:r>
            <a:r>
              <a:rPr lang="en-IN" dirty="0">
                <a:solidFill>
                  <a:schemeClr val="accent3">
                    <a:lumMod val="50000"/>
                  </a:schemeClr>
                </a:solidFill>
              </a:rPr>
              <a:t>server</a:t>
            </a:r>
            <a:r>
              <a:rPr lang="en-IN" dirty="0"/>
              <a:t>—connects the IP network (and the speech server) to the </a:t>
            </a:r>
            <a:endParaRPr lang="en-US" dirty="0"/>
          </a:p>
          <a:p>
            <a:pPr marL="0" indent="0">
              <a:buNone/>
            </a:pPr>
            <a:r>
              <a:rPr lang="en-IN" dirty="0"/>
              <a:t>telephone network </a:t>
            </a:r>
            <a:endParaRPr lang="en-US" dirty="0"/>
          </a:p>
          <a:p>
            <a:pPr marL="0" lvl="0" indent="0">
              <a:buNone/>
            </a:pPr>
            <a:r>
              <a:rPr lang="en-IN" dirty="0" smtClean="0">
                <a:solidFill>
                  <a:schemeClr val="accent3">
                    <a:lumMod val="50000"/>
                  </a:schemeClr>
                </a:solidFill>
              </a:rPr>
              <a:t>Speech</a:t>
            </a:r>
            <a:r>
              <a:rPr lang="en-IN" dirty="0" smtClean="0">
                <a:solidFill>
                  <a:schemeClr val="accent3"/>
                </a:solidFill>
              </a:rPr>
              <a:t> </a:t>
            </a:r>
            <a:r>
              <a:rPr lang="en-IN" dirty="0" smtClean="0">
                <a:solidFill>
                  <a:schemeClr val="accent3">
                    <a:lumMod val="50000"/>
                  </a:schemeClr>
                </a:solidFill>
              </a:rPr>
              <a:t>server</a:t>
            </a:r>
            <a:r>
              <a:rPr lang="en-IN" dirty="0" smtClean="0"/>
              <a:t>—contains</a:t>
            </a:r>
            <a:r>
              <a:rPr lang="en-IN" dirty="0" smtClean="0">
                <a:solidFill>
                  <a:schemeClr val="accent3"/>
                </a:solidFill>
              </a:rPr>
              <a:t> </a:t>
            </a:r>
            <a:r>
              <a:rPr lang="en-IN" dirty="0" smtClean="0"/>
              <a:t>a </a:t>
            </a:r>
            <a:r>
              <a:rPr lang="en-IN" dirty="0"/>
              <a:t>speech recognition engine which converts spoken speech </a:t>
            </a:r>
            <a:r>
              <a:rPr lang="en-IN" dirty="0" smtClean="0"/>
              <a:t>into </a:t>
            </a:r>
            <a:r>
              <a:rPr lang="en-IN" dirty="0"/>
              <a:t>text, a speech synthesis engine which converts text to human-sounding speech, and an audio subsystem for playing prompts and responses back to the user. </a:t>
            </a:r>
            <a:endParaRPr lang="en-US" dirty="0"/>
          </a:p>
          <a:p>
            <a:pPr marL="0" lvl="0" indent="0">
              <a:buNone/>
            </a:pPr>
            <a:r>
              <a:rPr lang="en-IN" dirty="0">
                <a:solidFill>
                  <a:schemeClr val="accent3">
                    <a:lumMod val="50000"/>
                  </a:schemeClr>
                </a:solidFill>
              </a:rPr>
              <a:t>Client</a:t>
            </a:r>
            <a:r>
              <a:rPr lang="en-IN" dirty="0">
                <a:solidFill>
                  <a:schemeClr val="accent3">
                    <a:lumMod val="75000"/>
                  </a:schemeClr>
                </a:solidFill>
              </a:rPr>
              <a:t> </a:t>
            </a:r>
            <a:r>
              <a:rPr lang="en-IN" dirty="0">
                <a:solidFill>
                  <a:schemeClr val="accent3">
                    <a:lumMod val="50000"/>
                  </a:schemeClr>
                </a:solidFill>
              </a:rPr>
              <a:t>devices</a:t>
            </a:r>
            <a:r>
              <a:rPr lang="en-IN" dirty="0"/>
              <a:t>—device</a:t>
            </a:r>
            <a:r>
              <a:rPr lang="en-IN" dirty="0">
                <a:solidFill>
                  <a:schemeClr val="accent3">
                    <a:lumMod val="75000"/>
                  </a:schemeClr>
                </a:solidFill>
              </a:rPr>
              <a:t> </a:t>
            </a:r>
            <a:r>
              <a:rPr lang="en-IN" dirty="0"/>
              <a:t>to which to user listens and speaks, such as for example mobile </a:t>
            </a:r>
            <a:r>
              <a:rPr lang="en-IN" dirty="0" smtClean="0"/>
              <a:t>telephone </a:t>
            </a:r>
            <a:r>
              <a:rPr lang="en-IN" dirty="0"/>
              <a:t> </a:t>
            </a:r>
            <a:endParaRPr lang="en-US" dirty="0"/>
          </a:p>
          <a:p>
            <a:pPr marL="0" indent="0">
              <a:buNone/>
            </a:pPr>
            <a:endParaRPr lang="en-US" dirty="0"/>
          </a:p>
        </p:txBody>
      </p:sp>
    </p:spTree>
    <p:extLst>
      <p:ext uri="{BB962C8B-B14F-4D97-AF65-F5344CB8AC3E}">
        <p14:creationId xmlns:p14="http://schemas.microsoft.com/office/powerpoint/2010/main" val="1786781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LT"/>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Tree>
    <p:extLst>
      <p:ext uri="{BB962C8B-B14F-4D97-AF65-F5344CB8AC3E}">
        <p14:creationId xmlns:p14="http://schemas.microsoft.com/office/powerpoint/2010/main" val="1702855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2854" y="74140"/>
            <a:ext cx="10066638" cy="6557319"/>
          </a:xfrm>
        </p:spPr>
        <p:txBody>
          <a:bodyPr/>
          <a:lstStyle/>
          <a:p>
            <a:pPr marL="0" indent="0">
              <a:buNone/>
            </a:pPr>
            <a:r>
              <a:rPr lang="en-IN" dirty="0"/>
              <a:t>The various servers may be combined or replicated depending upon the workload. And the telephony server could by replaced by internet connections to speech-enabled desktop devices, bypassing the telephone communication system entirely.</a:t>
            </a:r>
            <a:endParaRPr lang="en-US" dirty="0"/>
          </a:p>
          <a:p>
            <a:pPr marL="0" indent="0">
              <a:buNone/>
            </a:pPr>
            <a:r>
              <a:rPr lang="en-IN" dirty="0"/>
              <a:t> 	 	Some mobile devices—and most desktop devices—have screens and input devices such as keyboard, mouse, and stylus. These devices support multimodal applications, which support more than one mode of input from the user, including keyed text, handwriting and pen gestures, and spoken speech.</a:t>
            </a:r>
            <a:endParaRPr lang="en-US" dirty="0"/>
          </a:p>
          <a:p>
            <a:pPr marL="0" indent="0">
              <a:buNone/>
            </a:pPr>
            <a:endParaRPr lang="en-US" dirty="0"/>
          </a:p>
        </p:txBody>
      </p:sp>
    </p:spTree>
    <p:extLst>
      <p:ext uri="{BB962C8B-B14F-4D97-AF65-F5344CB8AC3E}">
        <p14:creationId xmlns:p14="http://schemas.microsoft.com/office/powerpoint/2010/main" val="1841794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55" y="1542536"/>
            <a:ext cx="9694435" cy="689919"/>
          </a:xfrm>
        </p:spPr>
        <p:txBody>
          <a:bodyPr>
            <a:normAutofit fontScale="90000"/>
          </a:bodyPr>
          <a:lstStyle/>
          <a:p>
            <a:r>
              <a:rPr lang="en-US" b="1" u="sng" dirty="0" smtClean="0">
                <a:solidFill>
                  <a:srgbClr val="FF0000"/>
                </a:solidFill>
              </a:rPr>
              <a:t> APPLICATIONS </a:t>
            </a:r>
            <a:r>
              <a:rPr lang="en-US" b="1" u="sng" dirty="0">
                <a:solidFill>
                  <a:srgbClr val="FF0000"/>
                </a:solidFill>
              </a:rPr>
              <a:t>THAT CAN </a:t>
            </a:r>
            <a:r>
              <a:rPr lang="en-US" b="1" u="sng" dirty="0" smtClean="0">
                <a:solidFill>
                  <a:srgbClr val="FF0000"/>
                </a:solidFill>
              </a:rPr>
              <a:t>BUILD </a:t>
            </a:r>
            <a:r>
              <a:rPr lang="en-US" b="1" u="sng" dirty="0">
                <a:solidFill>
                  <a:srgbClr val="FF0000"/>
                </a:solidFill>
              </a:rPr>
              <a:t>WITH SALT</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237177" y="1993558"/>
            <a:ext cx="10018713" cy="3124201"/>
          </a:xfrm>
        </p:spPr>
        <p:txBody>
          <a:bodyPr/>
          <a:lstStyle/>
          <a:p>
            <a:pPr lvl="2"/>
            <a:r>
              <a:rPr lang="en-US" dirty="0"/>
              <a:t>SALT can be used to add speech recognition. </a:t>
            </a:r>
            <a:endParaRPr lang="en-US" sz="1400" dirty="0"/>
          </a:p>
          <a:p>
            <a:pPr lvl="2"/>
            <a:r>
              <a:rPr lang="en-US" dirty="0"/>
              <a:t>Synthesis and telephony capabilities to HTML or XHTML based applications.</a:t>
            </a:r>
            <a:endParaRPr lang="en-US" sz="1400" dirty="0"/>
          </a:p>
          <a:p>
            <a:pPr lvl="2"/>
            <a:r>
              <a:rPr lang="en-US" dirty="0"/>
              <a:t>Making them accessible from telephones or other GUI–based devices such as PCs, telephones, tablet PCs and wireless personal digital assistants (PDAs). </a:t>
            </a:r>
            <a:endParaRPr lang="en-US" sz="1400" dirty="0"/>
          </a:p>
          <a:p>
            <a:endParaRPr lang="en-US" dirty="0"/>
          </a:p>
        </p:txBody>
      </p:sp>
    </p:spTree>
    <p:extLst>
      <p:ext uri="{BB962C8B-B14F-4D97-AF65-F5344CB8AC3E}">
        <p14:creationId xmlns:p14="http://schemas.microsoft.com/office/powerpoint/2010/main" val="1288866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055973"/>
          </a:xfrm>
        </p:spPr>
        <p:txBody>
          <a:bodyPr>
            <a:normAutofit/>
          </a:bodyPr>
          <a:lstStyle/>
          <a:p>
            <a:r>
              <a:rPr lang="en-US" sz="5400" dirty="0" smtClean="0">
                <a:latin typeface="Cooper Black" panose="0208090404030B020404" pitchFamily="18" charset="0"/>
              </a:rPr>
              <a:t>MY  </a:t>
            </a:r>
            <a:br>
              <a:rPr lang="en-US" sz="5400" dirty="0" smtClean="0">
                <a:latin typeface="Cooper Black" panose="0208090404030B020404" pitchFamily="18" charset="0"/>
              </a:rPr>
            </a:br>
            <a:r>
              <a:rPr lang="en-US" sz="5400" dirty="0" smtClean="0">
                <a:latin typeface="Cooper Black" panose="0208090404030B020404" pitchFamily="18" charset="0"/>
              </a:rPr>
              <a:t>topic</a:t>
            </a:r>
            <a:br>
              <a:rPr lang="en-US" sz="5400" dirty="0" smtClean="0">
                <a:latin typeface="Cooper Black" panose="0208090404030B020404" pitchFamily="18" charset="0"/>
              </a:rPr>
            </a:br>
            <a:r>
              <a:rPr lang="en-US" sz="5400" dirty="0" smtClean="0">
                <a:latin typeface="Cooper Black" panose="0208090404030B020404" pitchFamily="18" charset="0"/>
              </a:rPr>
              <a:t> is </a:t>
            </a:r>
            <a:br>
              <a:rPr lang="en-US" sz="5400" dirty="0" smtClean="0">
                <a:latin typeface="Cooper Black" panose="0208090404030B020404" pitchFamily="18" charset="0"/>
              </a:rPr>
            </a:br>
            <a:r>
              <a:rPr lang="en-US" sz="5400" dirty="0" smtClean="0">
                <a:latin typeface="Cooper Black" panose="0208090404030B020404" pitchFamily="18" charset="0"/>
              </a:rPr>
              <a:t> about</a:t>
            </a:r>
            <a:endParaRPr lang="en-US" sz="5400" dirty="0">
              <a:latin typeface="Cooper Black" panose="0208090404030B020404" pitchFamily="18" charset="0"/>
            </a:endParaRPr>
          </a:p>
        </p:txBody>
      </p:sp>
    </p:spTree>
    <p:extLst>
      <p:ext uri="{BB962C8B-B14F-4D97-AF65-F5344CB8AC3E}">
        <p14:creationId xmlns:p14="http://schemas.microsoft.com/office/powerpoint/2010/main" val="3485038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749" y="405713"/>
            <a:ext cx="10411127" cy="1546655"/>
          </a:xfrm>
        </p:spPr>
        <p:txBody>
          <a:bodyPr/>
          <a:lstStyle/>
          <a:p>
            <a:r>
              <a:rPr lang="en-IN" b="1" u="sng" cap="small" dirty="0">
                <a:solidFill>
                  <a:srgbClr val="FFC000"/>
                </a:solidFill>
              </a:rPr>
              <a:t>conclusion</a:t>
            </a:r>
            <a:r>
              <a:rPr lang="en-US" dirty="0"/>
              <a:t/>
            </a:r>
            <a:br>
              <a:rPr lang="en-US" dirty="0"/>
            </a:br>
            <a:endParaRPr lang="en-US" dirty="0"/>
          </a:p>
        </p:txBody>
      </p:sp>
      <p:sp>
        <p:nvSpPr>
          <p:cNvPr id="3" name="Content Placeholder 2"/>
          <p:cNvSpPr>
            <a:spLocks noGrp="1"/>
          </p:cNvSpPr>
          <p:nvPr>
            <p:ph idx="1"/>
          </p:nvPr>
        </p:nvSpPr>
        <p:spPr>
          <a:xfrm>
            <a:off x="1550212" y="1581665"/>
            <a:ext cx="10320512" cy="4893276"/>
          </a:xfrm>
        </p:spPr>
        <p:txBody>
          <a:bodyPr>
            <a:normAutofit fontScale="92500"/>
          </a:bodyPr>
          <a:lstStyle/>
          <a:p>
            <a:pPr marL="0" indent="0">
              <a:buNone/>
            </a:pPr>
            <a:r>
              <a:rPr lang="en-IN" dirty="0"/>
              <a:t>It is not clear at when this article was written if SALT will overtake and replace VoiceXML as the most widely used language for writing telephony applications. It is also not clear if SALT or some other language will become the preferred language for developing multimodal applications. The availability of high-level design tools, code generators, and system development environments that hide the choice of development language from the speech application developer may minimize the importance of programming language choice. </a:t>
            </a:r>
            <a:endParaRPr lang="en-IN" dirty="0" smtClean="0"/>
          </a:p>
          <a:p>
            <a:pPr marL="0" indent="0">
              <a:buNone/>
            </a:pPr>
            <a:r>
              <a:rPr lang="en-US" dirty="0"/>
              <a:t> </a:t>
            </a:r>
            <a:r>
              <a:rPr lang="en-US" dirty="0" smtClean="0"/>
              <a:t>                                                               This </a:t>
            </a:r>
            <a:r>
              <a:rPr lang="en-US" dirty="0"/>
              <a:t>presentation </a:t>
            </a:r>
            <a:r>
              <a:rPr lang="en-US" dirty="0" smtClean="0"/>
              <a:t>discussion </a:t>
            </a:r>
            <a:r>
              <a:rPr lang="en-US" dirty="0"/>
              <a:t>on the Web-based distributed computing environment and elaborates how SALT can be used to implement multimodal dialog systems. How advanced dialog effects </a:t>
            </a:r>
            <a:r>
              <a:rPr lang="en-US" dirty="0" smtClean="0"/>
              <a:t>can </a:t>
            </a:r>
            <a:r>
              <a:rPr lang="en-US" dirty="0"/>
              <a:t>be realized in SALT is also discussed.</a:t>
            </a:r>
          </a:p>
          <a:p>
            <a:pPr marL="0" indent="0">
              <a:buNone/>
            </a:pPr>
            <a:r>
              <a:rPr lang="en-IN" b="1" cap="small" dirty="0"/>
              <a:t> </a:t>
            </a:r>
            <a:endParaRPr lang="en-US" dirty="0"/>
          </a:p>
          <a:p>
            <a:endParaRPr lang="en-US" dirty="0"/>
          </a:p>
        </p:txBody>
      </p:sp>
    </p:spTree>
    <p:extLst>
      <p:ext uri="{BB962C8B-B14F-4D97-AF65-F5344CB8AC3E}">
        <p14:creationId xmlns:p14="http://schemas.microsoft.com/office/powerpoint/2010/main" val="848482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8" y="30790"/>
            <a:ext cx="12035481" cy="6827210"/>
          </a:xfrm>
          <a:prstGeom prst="rect">
            <a:avLst/>
          </a:prstGeom>
        </p:spPr>
      </p:pic>
      <p:sp>
        <p:nvSpPr>
          <p:cNvPr id="5" name="Rectangle 4"/>
          <p:cNvSpPr/>
          <p:nvPr/>
        </p:nvSpPr>
        <p:spPr>
          <a:xfrm>
            <a:off x="7522175" y="3413605"/>
            <a:ext cx="4419800" cy="1754326"/>
          </a:xfrm>
          <a:prstGeom prst="rect">
            <a:avLst/>
          </a:prstGeom>
          <a:noFill/>
        </p:spPr>
        <p:txBody>
          <a:bodyPr wrap="none" lIns="91440" tIns="45720" rIns="91440" bIns="45720">
            <a:spAutoFit/>
          </a:bodyPr>
          <a:lstStyle/>
          <a:p>
            <a:pPr algn="ctr"/>
            <a:r>
              <a:rPr lang="en-US" sz="5400" dirty="0" smtClean="0">
                <a:ln w="0"/>
                <a:solidFill>
                  <a:schemeClr val="bg1">
                    <a:lumMod val="95000"/>
                  </a:schemeClr>
                </a:solidFill>
                <a:effectLst>
                  <a:outerShdw blurRad="38100" dist="19050" dir="2700000" algn="tl" rotWithShape="0">
                    <a:schemeClr val="dk1">
                      <a:alpha val="40000"/>
                    </a:schemeClr>
                  </a:outerShdw>
                </a:effectLst>
              </a:rPr>
              <a:t>ANY </a:t>
            </a:r>
            <a:r>
              <a:rPr lang="en-US" sz="5400" dirty="0" smtClean="0">
                <a:ln w="0"/>
                <a:solidFill>
                  <a:schemeClr val="bg1">
                    <a:lumMod val="95000"/>
                  </a:schemeClr>
                </a:solidFill>
                <a:effectLst>
                  <a:outerShdw blurRad="38100" dist="19050" dir="2700000" algn="tl" rotWithShape="0">
                    <a:schemeClr val="dk1">
                      <a:alpha val="40000"/>
                    </a:schemeClr>
                  </a:outerShdw>
                </a:effectLst>
              </a:rPr>
              <a:t>DOUBTS</a:t>
            </a:r>
          </a:p>
          <a:p>
            <a:pPr algn="ctr"/>
            <a:r>
              <a:rPr lang="en-US" sz="5400" dirty="0" smtClean="0">
                <a:ln w="0"/>
                <a:solidFill>
                  <a:schemeClr val="bg1">
                    <a:lumMod val="95000"/>
                  </a:schemeClr>
                </a:solidFill>
                <a:effectLst>
                  <a:outerShdw blurRad="38100" dist="19050" dir="2700000" algn="tl" rotWithShape="0">
                    <a:schemeClr val="dk1">
                      <a:alpha val="40000"/>
                    </a:schemeClr>
                  </a:outerShdw>
                </a:effectLst>
              </a:rPr>
              <a:t>Guys  </a:t>
            </a:r>
            <a:endParaRPr lang="en-US" sz="5400" dirty="0">
              <a:ln w="0"/>
              <a:solidFill>
                <a:schemeClr val="bg1">
                  <a:lumMod val="9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85754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365" y="1064741"/>
            <a:ext cx="10427603" cy="4232189"/>
          </a:xfrm>
        </p:spPr>
        <p:txBody>
          <a:bodyPr>
            <a:normAutofit/>
          </a:bodyPr>
          <a:lstStyle/>
          <a:p>
            <a:r>
              <a:rPr lang="en-US" sz="7200" dirty="0" smtClean="0"/>
              <a:t>Thank you !</a:t>
            </a:r>
            <a:endParaRPr lang="en-US" sz="7200" dirty="0"/>
          </a:p>
        </p:txBody>
      </p:sp>
    </p:spTree>
    <p:extLst>
      <p:ext uri="{BB962C8B-B14F-4D97-AF65-F5344CB8AC3E}">
        <p14:creationId xmlns:p14="http://schemas.microsoft.com/office/powerpoint/2010/main" val="1245617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1523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68845" cy="6858000"/>
          </a:xfrm>
          <a:prstGeom prst="rect">
            <a:avLst/>
          </a:prstGeom>
        </p:spPr>
      </p:pic>
    </p:spTree>
    <p:extLst>
      <p:ext uri="{BB962C8B-B14F-4D97-AF65-F5344CB8AC3E}">
        <p14:creationId xmlns:p14="http://schemas.microsoft.com/office/powerpoint/2010/main" val="246383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524" y="-98855"/>
            <a:ext cx="9959546" cy="5214552"/>
          </a:xfrm>
        </p:spPr>
        <p:txBody>
          <a:bodyPr>
            <a:normAutofit/>
          </a:bodyPr>
          <a:lstStyle/>
          <a:p>
            <a:r>
              <a:rPr lang="en-IN" b="1" dirty="0" smtClean="0">
                <a:latin typeface="Agency FB" panose="020B0503020202020204" pitchFamily="34" charset="0"/>
              </a:rPr>
              <a:t>ABBRIVATION    OF   SALT </a:t>
            </a:r>
            <a:br>
              <a:rPr lang="en-IN" b="1" dirty="0" smtClean="0">
                <a:latin typeface="Agency FB" panose="020B0503020202020204" pitchFamily="34" charset="0"/>
              </a:rPr>
            </a:br>
            <a:r>
              <a:rPr lang="en-IN" b="1" dirty="0" smtClean="0">
                <a:latin typeface="Andalus" panose="02020603050405020304" pitchFamily="18" charset="-78"/>
                <a:cs typeface="Andalus" panose="02020603050405020304" pitchFamily="18" charset="-78"/>
              </a:rPr>
              <a:t/>
            </a:r>
            <a:br>
              <a:rPr lang="en-IN" b="1" dirty="0" smtClean="0">
                <a:latin typeface="Andalus" panose="02020603050405020304" pitchFamily="18" charset="-78"/>
                <a:cs typeface="Andalus" panose="02020603050405020304" pitchFamily="18" charset="-78"/>
              </a:rPr>
            </a:br>
            <a:r>
              <a:rPr lang="en-IN" b="1" dirty="0" smtClean="0">
                <a:latin typeface="Andalus" panose="02020603050405020304" pitchFamily="18" charset="-78"/>
                <a:cs typeface="Andalus" panose="02020603050405020304" pitchFamily="18" charset="-78"/>
              </a:rPr>
              <a:t> </a:t>
            </a:r>
            <a:r>
              <a:rPr lang="en-IN" sz="3200" b="1" dirty="0" smtClean="0">
                <a:solidFill>
                  <a:srgbClr val="00B050"/>
                </a:solidFill>
              </a:rPr>
              <a:t>SPEECH   APPLICATION  LANGUAGE  TAGS</a:t>
            </a:r>
            <a:endParaRPr lang="en-US" sz="3200" dirty="0">
              <a:solidFill>
                <a:srgbClr val="00B050"/>
              </a:solidFill>
            </a:endParaRPr>
          </a:p>
        </p:txBody>
      </p:sp>
    </p:spTree>
    <p:extLst>
      <p:ext uri="{BB962C8B-B14F-4D97-AF65-F5344CB8AC3E}">
        <p14:creationId xmlns:p14="http://schemas.microsoft.com/office/powerpoint/2010/main" val="262705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051" y="694038"/>
            <a:ext cx="5740273" cy="1052384"/>
          </a:xfrm>
        </p:spPr>
        <p:txBody>
          <a:bodyPr>
            <a:normAutofit/>
          </a:bodyPr>
          <a:lstStyle/>
          <a:p>
            <a:r>
              <a:rPr lang="en-IN" b="1" dirty="0" smtClean="0">
                <a:solidFill>
                  <a:srgbClr val="00B0F0"/>
                </a:solidFill>
              </a:rPr>
              <a:t>INTRODUCTION</a:t>
            </a:r>
            <a:r>
              <a:rPr lang="en-IN" b="1"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1400432" y="1746422"/>
            <a:ext cx="10676238" cy="4539048"/>
          </a:xfrm>
        </p:spPr>
        <p:txBody>
          <a:bodyPr>
            <a:normAutofit/>
          </a:bodyPr>
          <a:lstStyle/>
          <a:p>
            <a:pPr marL="0" indent="0">
              <a:buNone/>
            </a:pPr>
            <a:r>
              <a:rPr lang="en-IN" sz="2800" dirty="0"/>
              <a:t>Speaking and listening is so fundamental that people take it for granted. Everyday people ask questions. They give instructions. Speaking and listening are necessary for learning and training, for selling and buying, for persuading and agreeing, and for most social interactions. For the majority of people, speaking and understanding spoken speech is simply the most convenient and natural way of interacting with other people</a:t>
            </a:r>
            <a:r>
              <a:rPr lang="en-IN" dirty="0"/>
              <a:t>.</a:t>
            </a:r>
            <a:endParaRPr lang="en-US" dirty="0"/>
          </a:p>
          <a:p>
            <a:endParaRPr lang="en-US" dirty="0"/>
          </a:p>
        </p:txBody>
      </p:sp>
    </p:spTree>
    <p:extLst>
      <p:ext uri="{BB962C8B-B14F-4D97-AF65-F5344CB8AC3E}">
        <p14:creationId xmlns:p14="http://schemas.microsoft.com/office/powerpoint/2010/main" val="32609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647" y="417353"/>
            <a:ext cx="10018713" cy="1752599"/>
          </a:xfrm>
        </p:spPr>
        <p:txBody>
          <a:bodyPr>
            <a:normAutofit fontScale="90000"/>
          </a:bodyPr>
          <a:lstStyle/>
          <a:p>
            <a:r>
              <a:rPr lang="en-IN" smtClean="0">
                <a:solidFill>
                  <a:srgbClr val="FF0000"/>
                </a:solidFill>
              </a:rPr>
              <a:t>So, is it possible to speak and listen to a computer ?</a:t>
            </a:r>
            <a:r>
              <a:rPr lang="en-US" smtClean="0"/>
              <a:t/>
            </a:r>
            <a:br>
              <a:rPr lang="en-US" smtClean="0"/>
            </a:br>
            <a:endParaRPr lang="en-US" dirty="0"/>
          </a:p>
        </p:txBody>
      </p:sp>
      <p:sp>
        <p:nvSpPr>
          <p:cNvPr id="3" name="Content Placeholder 2"/>
          <p:cNvSpPr>
            <a:spLocks noGrp="1"/>
          </p:cNvSpPr>
          <p:nvPr>
            <p:ph idx="1"/>
          </p:nvPr>
        </p:nvSpPr>
        <p:spPr>
          <a:xfrm>
            <a:off x="1468073" y="1293652"/>
            <a:ext cx="10544962" cy="4897423"/>
          </a:xfrm>
        </p:spPr>
        <p:txBody>
          <a:bodyPr>
            <a:normAutofit fontScale="55000" lnSpcReduction="20000"/>
          </a:bodyPr>
          <a:lstStyle/>
          <a:p>
            <a:pPr marL="0" indent="0">
              <a:buNone/>
            </a:pPr>
            <a:r>
              <a:rPr lang="en-IN" smtClean="0"/>
              <a:t>                                                                       									</a:t>
            </a:r>
            <a:r>
              <a:rPr lang="en-IN" sz="8600" b="1" smtClean="0"/>
              <a:t>                                             										</a:t>
            </a:r>
            <a:r>
              <a:rPr lang="en-IN" sz="8600" b="1" smtClean="0">
                <a:solidFill>
                  <a:srgbClr val="92D050"/>
                </a:solidFill>
              </a:rPr>
              <a:t>Yes</a:t>
            </a:r>
          </a:p>
          <a:p>
            <a:pPr marL="0" indent="0">
              <a:buNone/>
            </a:pPr>
            <a:endParaRPr lang="en-US" smtClean="0"/>
          </a:p>
          <a:p>
            <a:pPr marL="0" indent="0">
              <a:buNone/>
            </a:pPr>
            <a:r>
              <a:rPr lang="en-IN" sz="3600" smtClean="0"/>
              <a:t>Emerging technology enables users to speak and listen to the computer now. Speech recognition converts spoken words and phrases into text, and speech synthesis converts text human-like spoken words and phrases. </a:t>
            </a:r>
            <a:endParaRPr lang="en-US" sz="3600" smtClean="0"/>
          </a:p>
          <a:p>
            <a:pPr marL="0" indent="0">
              <a:buNone/>
            </a:pPr>
            <a:r>
              <a:rPr lang="en-IN" sz="3600" smtClean="0"/>
              <a:t> 	 	While speech recognition and synthesis have long been in the research stage, three recent advances have enabled speech recognition and synthesis technologies to be used in real products and services: </a:t>
            </a:r>
            <a:endParaRPr lang="en-US" sz="3600" smtClean="0"/>
          </a:p>
          <a:p>
            <a:pPr marL="0" indent="0">
              <a:buNone/>
            </a:pPr>
            <a:r>
              <a:rPr lang="en-IN" sz="3600" smtClean="0"/>
              <a:t> (1) faster, more powerful computer technology, </a:t>
            </a:r>
          </a:p>
          <a:p>
            <a:pPr marL="0" indent="0">
              <a:buNone/>
            </a:pPr>
            <a:r>
              <a:rPr lang="en-IN" sz="3600" smtClean="0"/>
              <a:t>(2) improved algorithms using speech data captured from the real world, and</a:t>
            </a:r>
          </a:p>
          <a:p>
            <a:pPr marL="0" indent="0">
              <a:buNone/>
            </a:pPr>
            <a:r>
              <a:rPr lang="en-IN" sz="3600" smtClean="0"/>
              <a:t>(3) improved strategies for using speech recognition and speech synthesis in conversational dialogs enabling users to speak and listen to the computer.</a:t>
            </a:r>
            <a:endParaRPr lang="en-US" sz="3600" smtClean="0"/>
          </a:p>
          <a:p>
            <a:pPr marL="0" indent="0">
              <a:buNone/>
            </a:pPr>
            <a:endParaRPr lang="en-US" dirty="0"/>
          </a:p>
        </p:txBody>
      </p:sp>
    </p:spTree>
    <p:extLst>
      <p:ext uri="{BB962C8B-B14F-4D97-AF65-F5344CB8AC3E}">
        <p14:creationId xmlns:p14="http://schemas.microsoft.com/office/powerpoint/2010/main" val="25915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976" y="341870"/>
            <a:ext cx="10981039" cy="6380206"/>
          </a:xfrm>
        </p:spPr>
        <p:txBody>
          <a:bodyPr anchor="t">
            <a:normAutofit fontScale="92500" lnSpcReduction="10000"/>
          </a:bodyPr>
          <a:lstStyle/>
          <a:p>
            <a:pPr marL="0" indent="0">
              <a:buNone/>
            </a:pPr>
            <a:r>
              <a:rPr lang="en-IN" sz="3600" b="1" u="sng" cap="small" dirty="0">
                <a:solidFill>
                  <a:srgbClr val="FF0000"/>
                </a:solidFill>
              </a:rPr>
              <a:t>need for speaking and listening to a </a:t>
            </a:r>
            <a:r>
              <a:rPr lang="en-IN" sz="3600" b="1" u="sng" cap="small" dirty="0" smtClean="0">
                <a:solidFill>
                  <a:srgbClr val="FF0000"/>
                </a:solidFill>
              </a:rPr>
              <a:t>computer</a:t>
            </a:r>
          </a:p>
          <a:p>
            <a:pPr marL="0" indent="0">
              <a:buNone/>
            </a:pPr>
            <a:endParaRPr lang="en-US" dirty="0"/>
          </a:p>
          <a:p>
            <a:pPr marL="0" indent="0" algn="just">
              <a:buNone/>
            </a:pPr>
            <a:r>
              <a:rPr lang="en-IN" dirty="0" smtClean="0"/>
              <a:t>Speech </a:t>
            </a:r>
            <a:r>
              <a:rPr lang="en-IN" dirty="0"/>
              <a:t>applications enable users to speak and listen to a computer despite physical impairments such as blindness or poor physical dexterity. Speaking enables impaired callers to access computers. Callers with </a:t>
            </a:r>
            <a:r>
              <a:rPr lang="en-IN" dirty="0" smtClean="0">
                <a:solidFill>
                  <a:schemeClr val="tx2">
                    <a:lumMod val="90000"/>
                    <a:lumOff val="10000"/>
                  </a:schemeClr>
                </a:solidFill>
                <a:effectLst>
                  <a:outerShdw blurRad="38100" dist="38100" dir="2700000" algn="tl">
                    <a:srgbClr val="000000">
                      <a:alpha val="43137"/>
                    </a:srgbClr>
                  </a:outerShdw>
                </a:effectLst>
              </a:rPr>
              <a:t>poor </a:t>
            </a:r>
            <a:r>
              <a:rPr lang="en-IN" dirty="0">
                <a:solidFill>
                  <a:schemeClr val="tx2">
                    <a:lumMod val="90000"/>
                    <a:lumOff val="10000"/>
                  </a:schemeClr>
                </a:solidFill>
                <a:effectLst>
                  <a:outerShdw blurRad="38100" dist="38100" dir="2700000" algn="tl">
                    <a:srgbClr val="000000">
                      <a:alpha val="43137"/>
                    </a:srgbClr>
                  </a:outerShdw>
                </a:effectLst>
              </a:rPr>
              <a:t>physical dexterity</a:t>
            </a:r>
            <a:r>
              <a:rPr lang="en-IN" b="1" dirty="0">
                <a:solidFill>
                  <a:schemeClr val="accent3">
                    <a:lumMod val="75000"/>
                  </a:schemeClr>
                </a:solidFill>
                <a:effectLst>
                  <a:outerShdw blurRad="38100" dist="38100" dir="2700000" algn="tl">
                    <a:srgbClr val="000000">
                      <a:alpha val="43137"/>
                    </a:srgbClr>
                  </a:outerShdw>
                </a:effectLst>
              </a:rPr>
              <a:t> </a:t>
            </a:r>
            <a:r>
              <a:rPr lang="en-IN" dirty="0"/>
              <a:t>(who cannot type) can use speech to enter requests to the computer</a:t>
            </a:r>
            <a:r>
              <a:rPr lang="en-IN" dirty="0" smtClean="0"/>
              <a:t>. </a:t>
            </a:r>
          </a:p>
          <a:p>
            <a:pPr marL="0" indent="0" algn="just">
              <a:buNone/>
            </a:pPr>
            <a:r>
              <a:rPr lang="en-IN" spc="-150" dirty="0" smtClean="0"/>
              <a:t>                                                                           </a:t>
            </a:r>
            <a:r>
              <a:rPr lang="en-IN" dirty="0" smtClean="0"/>
              <a:t>The  sight-impaired  can listen to the computer as it speaks. When visual and/or mechanical interfaces are not an option, callers can perform transactions by saying what they want done and supplying the appropriate information. If a person with impairments can speak and listen, that person can use a computer to bypass the limitations of small keyboards and screens. As devices become smaller, our fingers do not. Keys on the keypad shrink often to the point where people with thick fingers press two or more keys with one finger stroke.  The small screens on some cell phones may be difficult to see, especially in extreme lighting conditions. Even PDAs with QWERTY keyboards are awkward.</a:t>
            </a:r>
            <a:endParaRPr lang="en-US" dirty="0" smtClean="0"/>
          </a:p>
          <a:p>
            <a:pPr marL="0" indent="0">
              <a:buNone/>
            </a:pPr>
            <a:r>
              <a:rPr lang="en-IN" dirty="0" smtClean="0"/>
              <a:t>                                        </a:t>
            </a:r>
            <a:br>
              <a:rPr lang="en-IN" dirty="0" smtClean="0"/>
            </a:br>
            <a:endParaRPr lang="en-US" dirty="0"/>
          </a:p>
        </p:txBody>
      </p:sp>
    </p:spTree>
    <p:extLst>
      <p:ext uri="{BB962C8B-B14F-4D97-AF65-F5344CB8AC3E}">
        <p14:creationId xmlns:p14="http://schemas.microsoft.com/office/powerpoint/2010/main" val="1406020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09" y="136964"/>
            <a:ext cx="7857397" cy="1167714"/>
          </a:xfrm>
        </p:spPr>
        <p:txBody>
          <a:bodyPr>
            <a:noAutofit/>
          </a:bodyPr>
          <a:lstStyle/>
          <a:p>
            <a:r>
              <a:rPr lang="en-IN" b="1" cap="small" dirty="0">
                <a:solidFill>
                  <a:srgbClr val="FF0000"/>
                </a:solidFill>
              </a:rPr>
              <a:t>if the device has no </a:t>
            </a:r>
            <a:r>
              <a:rPr lang="en-IN" b="1" cap="small" dirty="0" smtClean="0">
                <a:solidFill>
                  <a:srgbClr val="FF0000"/>
                </a:solidFill>
              </a:rPr>
              <a:t>keyboard</a:t>
            </a:r>
            <a:r>
              <a:rPr lang="en-IN" b="1" dirty="0" smtClean="0">
                <a:solidFill>
                  <a:srgbClr val="FF0000"/>
                </a:solidFill>
              </a:rPr>
              <a:t> </a:t>
            </a:r>
            <a:r>
              <a:rPr lang="en-IN" b="1" dirty="0">
                <a:solidFill>
                  <a:srgbClr val="FF0000"/>
                </a:solidFill>
              </a:rPr>
              <a:t>!</a:t>
            </a:r>
            <a:r>
              <a:rPr lang="en-IN" b="1" dirty="0" smtClean="0">
                <a:solidFill>
                  <a:srgbClr val="FF0000"/>
                </a:solidFill>
              </a:rPr>
              <a:t> </a:t>
            </a:r>
            <a:r>
              <a:rPr lang="en-US" dirty="0"/>
              <a:t/>
            </a:r>
            <a:br>
              <a:rPr lang="en-US" dirty="0"/>
            </a:br>
            <a:endParaRPr lang="en-US" dirty="0"/>
          </a:p>
        </p:txBody>
      </p:sp>
      <p:sp>
        <p:nvSpPr>
          <p:cNvPr id="3" name="Content Placeholder 2"/>
          <p:cNvSpPr>
            <a:spLocks noGrp="1"/>
          </p:cNvSpPr>
          <p:nvPr>
            <p:ph idx="1"/>
          </p:nvPr>
        </p:nvSpPr>
        <p:spPr>
          <a:xfrm>
            <a:off x="1409565" y="1304678"/>
            <a:ext cx="10262847" cy="4407242"/>
          </a:xfrm>
        </p:spPr>
        <p:txBody>
          <a:bodyPr>
            <a:normAutofit fontScale="92500" lnSpcReduction="10000"/>
          </a:bodyPr>
          <a:lstStyle/>
          <a:p>
            <a:pPr marL="0" indent="0">
              <a:buNone/>
            </a:pPr>
            <a:r>
              <a:rPr lang="en-IN" dirty="0"/>
              <a:t>	 	</a:t>
            </a:r>
            <a:endParaRPr lang="en-IN" dirty="0" smtClean="0"/>
          </a:p>
          <a:p>
            <a:pPr marL="0" indent="0">
              <a:buNone/>
            </a:pPr>
            <a:r>
              <a:rPr lang="en-IN" dirty="0" smtClean="0"/>
              <a:t>Many </a:t>
            </a:r>
            <a:r>
              <a:rPr lang="en-IN" dirty="0"/>
              <a:t>devices have no keypad or keyboard. For example, stoves, refrigerators, and heating and air conditioning thermostats have no keyboards. These appliances may have a small control panel with a couple of buttons and a dial. The physical controls are good for turning the appliance on and off and adjusting its temperature and time. </a:t>
            </a:r>
            <a:endParaRPr lang="en-US" dirty="0"/>
          </a:p>
          <a:p>
            <a:pPr marL="0" indent="0">
              <a:buNone/>
            </a:pPr>
            <a:r>
              <a:rPr lang="en-IN" dirty="0"/>
              <a:t> 	 	Without speech, a user cannot specify complex instructions such as, </a:t>
            </a:r>
            <a:r>
              <a:rPr lang="en-IN" b="1" dirty="0"/>
              <a:t>“turn the temperature in the oven to 350 degrees for 30 minutes, then change the temperature to 250 degrees for 15 minutes, and finally leave the oven on warm.” </a:t>
            </a:r>
            <a:r>
              <a:rPr lang="en-IN" dirty="0"/>
              <a:t>Without speech, the appliance cannot ask questions such as, </a:t>
            </a:r>
            <a:r>
              <a:rPr lang="en-IN" b="1" dirty="0"/>
              <a:t>“When on Saturday morning do you turn the heat </a:t>
            </a:r>
            <a:r>
              <a:rPr lang="en-IN" b="1" dirty="0" smtClean="0"/>
              <a:t>on</a:t>
            </a:r>
            <a:r>
              <a:rPr lang="en-IN" b="1" dirty="0" smtClean="0">
                <a:latin typeface="+mj-lt"/>
              </a:rPr>
              <a:t> </a:t>
            </a:r>
            <a:r>
              <a:rPr lang="en-IN" b="1" dirty="0" smtClean="0">
                <a:latin typeface="Bodoni MT Black" panose="02070A03080606020203" pitchFamily="18" charset="0"/>
              </a:rPr>
              <a:t>?</a:t>
            </a:r>
            <a:r>
              <a:rPr lang="en-IN" b="1" dirty="0" smtClean="0"/>
              <a:t>” </a:t>
            </a:r>
            <a:r>
              <a:rPr lang="en-IN" dirty="0"/>
              <a:t>Any sophisticated dialog with these appliances will require speech input. And speech can be used with rotary phones, which do not have a keypad. </a:t>
            </a:r>
            <a:endParaRPr lang="en-US" dirty="0"/>
          </a:p>
          <a:p>
            <a:endParaRPr lang="en-US" dirty="0"/>
          </a:p>
        </p:txBody>
      </p:sp>
    </p:spTree>
    <p:extLst>
      <p:ext uri="{BB962C8B-B14F-4D97-AF65-F5344CB8AC3E}">
        <p14:creationId xmlns:p14="http://schemas.microsoft.com/office/powerpoint/2010/main" val="1596974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380</TotalTime>
  <Words>1036</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Agency FB</vt:lpstr>
      <vt:lpstr>Andalus</vt:lpstr>
      <vt:lpstr>Angsana New</vt:lpstr>
      <vt:lpstr>Arial</vt:lpstr>
      <vt:lpstr>Bodoni MT Black</vt:lpstr>
      <vt:lpstr>Century Gothic</vt:lpstr>
      <vt:lpstr>Cooper Black</vt:lpstr>
      <vt:lpstr>Parallax</vt:lpstr>
      <vt:lpstr>PowerPoint Presentation</vt:lpstr>
      <vt:lpstr>MY   topic  is   about</vt:lpstr>
      <vt:lpstr>PowerPoint Presentation</vt:lpstr>
      <vt:lpstr>PowerPoint Presentation</vt:lpstr>
      <vt:lpstr>ABBRIVATION    OF   SALT    SPEECH   APPLICATION  LANGUAGE  TAGS</vt:lpstr>
      <vt:lpstr>INTRODUCTION </vt:lpstr>
      <vt:lpstr>So, is it possible to speak and listen to a computer ? </vt:lpstr>
      <vt:lpstr>PowerPoint Presentation</vt:lpstr>
      <vt:lpstr>if the device has no keyboard !  </vt:lpstr>
      <vt:lpstr>Real life Scenario's  like…  </vt:lpstr>
      <vt:lpstr>PowerPoint Presentation</vt:lpstr>
      <vt:lpstr>PowerPoint Presentation</vt:lpstr>
      <vt:lpstr>PowerPoint Presentation</vt:lpstr>
      <vt:lpstr>PowerPoint Presentation</vt:lpstr>
      <vt:lpstr>PowerPoint Presentation</vt:lpstr>
      <vt:lpstr>architectures for salt applications</vt:lpstr>
      <vt:lpstr>PowerPoint Presentation</vt:lpstr>
      <vt:lpstr>PowerPoint Presentation</vt:lpstr>
      <vt:lpstr> APPLICATIONS THAT CAN BUILD WITH SALT </vt:lpstr>
      <vt:lpstr>conclusion </vt:lpstr>
      <vt:lpstr>PowerPoint Presentation</vt:lpstr>
      <vt:lpstr>Thank you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pottipati, Nanda kishore reddy</dc:creator>
  <cp:lastModifiedBy>pottipati, Nanda kishore reddy</cp:lastModifiedBy>
  <cp:revision>35</cp:revision>
  <dcterms:created xsi:type="dcterms:W3CDTF">2019-06-24T12:03:37Z</dcterms:created>
  <dcterms:modified xsi:type="dcterms:W3CDTF">2019-07-02T11:09:16Z</dcterms:modified>
</cp:coreProperties>
</file>