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1" r:id="rId4"/>
    <p:sldId id="262" r:id="rId5"/>
    <p:sldId id="258" r:id="rId6"/>
    <p:sldId id="263"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75068" autoAdjust="0"/>
  </p:normalViewPr>
  <p:slideViewPr>
    <p:cSldViewPr snapToGrid="0">
      <p:cViewPr varScale="1">
        <p:scale>
          <a:sx n="75" d="100"/>
          <a:sy n="75" d="100"/>
        </p:scale>
        <p:origin x="14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05419-CE7C-4302-804A-9C5E1735549B}" type="datetimeFigureOut">
              <a:rPr lang="en-SG" smtClean="0"/>
              <a:t>19/8/2022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301068-6452-4A0A-8B39-9522F38A407A}" type="slidenum">
              <a:rPr lang="en-SG" smtClean="0"/>
              <a:t>‹#›</a:t>
            </a:fld>
            <a:endParaRPr lang="en-SG"/>
          </a:p>
        </p:txBody>
      </p:sp>
    </p:spTree>
    <p:extLst>
      <p:ext uri="{BB962C8B-B14F-4D97-AF65-F5344CB8AC3E}">
        <p14:creationId xmlns:p14="http://schemas.microsoft.com/office/powerpoint/2010/main" val="512484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Thanks to increasingly improved weather forecasting service provided by local meteorological organizations, weather forecasting data such as temperature, dew point, humidity, visibility, wind speed and descriptive weather summary, are becoming readily available through the Internet, while the irradiance forecasting data are often unavailable.</a:t>
            </a:r>
          </a:p>
          <a:p>
            <a:endParaRPr lang="en-SG" dirty="0"/>
          </a:p>
        </p:txBody>
      </p:sp>
      <p:sp>
        <p:nvSpPr>
          <p:cNvPr id="4" name="Slide Number Placeholder 3"/>
          <p:cNvSpPr>
            <a:spLocks noGrp="1"/>
          </p:cNvSpPr>
          <p:nvPr>
            <p:ph type="sldNum" sz="quarter" idx="5"/>
          </p:nvPr>
        </p:nvSpPr>
        <p:spPr/>
        <p:txBody>
          <a:bodyPr/>
          <a:lstStyle/>
          <a:p>
            <a:fld id="{DD301068-6452-4A0A-8B39-9522F38A407A}" type="slidenum">
              <a:rPr lang="en-SG" smtClean="0"/>
              <a:t>2</a:t>
            </a:fld>
            <a:endParaRPr lang="en-SG"/>
          </a:p>
        </p:txBody>
      </p:sp>
    </p:spTree>
    <p:extLst>
      <p:ext uri="{BB962C8B-B14F-4D97-AF65-F5344CB8AC3E}">
        <p14:creationId xmlns:p14="http://schemas.microsoft.com/office/powerpoint/2010/main" val="455072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9A04-EDAE-94E3-683B-F52F37D66E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A88064A-229D-B57B-56CC-CB86126872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E11532C-C6C9-CAA8-91A9-0BA7117F251F}"/>
              </a:ext>
            </a:extLst>
          </p:cNvPr>
          <p:cNvSpPr>
            <a:spLocks noGrp="1"/>
          </p:cNvSpPr>
          <p:nvPr>
            <p:ph type="dt" sz="half" idx="10"/>
          </p:nvPr>
        </p:nvSpPr>
        <p:spPr/>
        <p:txBody>
          <a:bodyPr/>
          <a:lstStyle/>
          <a:p>
            <a:fld id="{4A1BE564-7DD6-423E-B6C6-720F5F462B71}" type="datetimeFigureOut">
              <a:rPr lang="en-SG" smtClean="0"/>
              <a:t>19/8/2022</a:t>
            </a:fld>
            <a:endParaRPr lang="en-SG"/>
          </a:p>
        </p:txBody>
      </p:sp>
      <p:sp>
        <p:nvSpPr>
          <p:cNvPr id="5" name="Footer Placeholder 4">
            <a:extLst>
              <a:ext uri="{FF2B5EF4-FFF2-40B4-BE49-F238E27FC236}">
                <a16:creationId xmlns:a16="http://schemas.microsoft.com/office/drawing/2014/main" id="{D4A50BB4-3BC7-CAD0-4243-DC658887F11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553B275-E5F5-CF1B-9091-3E6EE7A03073}"/>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2637137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CCA8C-4866-0FE2-A025-4CA043CB652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D1580B1-CA94-3B1E-14EC-745EDEF924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AF45F98-AD9C-BC6C-E965-ED4058923F72}"/>
              </a:ext>
            </a:extLst>
          </p:cNvPr>
          <p:cNvSpPr>
            <a:spLocks noGrp="1"/>
          </p:cNvSpPr>
          <p:nvPr>
            <p:ph type="dt" sz="half" idx="10"/>
          </p:nvPr>
        </p:nvSpPr>
        <p:spPr/>
        <p:txBody>
          <a:bodyPr/>
          <a:lstStyle/>
          <a:p>
            <a:fld id="{4A1BE564-7DD6-423E-B6C6-720F5F462B71}" type="datetimeFigureOut">
              <a:rPr lang="en-SG" smtClean="0"/>
              <a:t>19/8/2022</a:t>
            </a:fld>
            <a:endParaRPr lang="en-SG"/>
          </a:p>
        </p:txBody>
      </p:sp>
      <p:sp>
        <p:nvSpPr>
          <p:cNvPr id="5" name="Footer Placeholder 4">
            <a:extLst>
              <a:ext uri="{FF2B5EF4-FFF2-40B4-BE49-F238E27FC236}">
                <a16:creationId xmlns:a16="http://schemas.microsoft.com/office/drawing/2014/main" id="{838B832B-29BF-22E7-8B88-C28A935AB93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B0AD786-FDA3-ED39-C8A7-B5FC8ED812DD}"/>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1284202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927005-87AC-7562-5907-5879CB4BEB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28D7BCD-F608-BC57-81B2-F0E71F2FF4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FD927DB-8B64-CC49-0BB7-CF0FC5562C80}"/>
              </a:ext>
            </a:extLst>
          </p:cNvPr>
          <p:cNvSpPr>
            <a:spLocks noGrp="1"/>
          </p:cNvSpPr>
          <p:nvPr>
            <p:ph type="dt" sz="half" idx="10"/>
          </p:nvPr>
        </p:nvSpPr>
        <p:spPr/>
        <p:txBody>
          <a:bodyPr/>
          <a:lstStyle/>
          <a:p>
            <a:fld id="{4A1BE564-7DD6-423E-B6C6-720F5F462B71}" type="datetimeFigureOut">
              <a:rPr lang="en-SG" smtClean="0"/>
              <a:t>19/8/2022</a:t>
            </a:fld>
            <a:endParaRPr lang="en-SG"/>
          </a:p>
        </p:txBody>
      </p:sp>
      <p:sp>
        <p:nvSpPr>
          <p:cNvPr id="5" name="Footer Placeholder 4">
            <a:extLst>
              <a:ext uri="{FF2B5EF4-FFF2-40B4-BE49-F238E27FC236}">
                <a16:creationId xmlns:a16="http://schemas.microsoft.com/office/drawing/2014/main" id="{0B85D109-3848-3FF4-6A23-20695666CCE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F176F3F-13E0-93C6-8AD5-1A41009A7D35}"/>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15537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196BA-46E2-B6BC-FA5B-4B5CE38913C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E149F45-ACEF-2D75-3FBC-DADCFC1B0A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76CEECE-5FB1-B2B4-E723-82E50D86FBD5}"/>
              </a:ext>
            </a:extLst>
          </p:cNvPr>
          <p:cNvSpPr>
            <a:spLocks noGrp="1"/>
          </p:cNvSpPr>
          <p:nvPr>
            <p:ph type="dt" sz="half" idx="10"/>
          </p:nvPr>
        </p:nvSpPr>
        <p:spPr/>
        <p:txBody>
          <a:bodyPr/>
          <a:lstStyle/>
          <a:p>
            <a:fld id="{4A1BE564-7DD6-423E-B6C6-720F5F462B71}" type="datetimeFigureOut">
              <a:rPr lang="en-SG" smtClean="0"/>
              <a:t>19/8/2022</a:t>
            </a:fld>
            <a:endParaRPr lang="en-SG"/>
          </a:p>
        </p:txBody>
      </p:sp>
      <p:sp>
        <p:nvSpPr>
          <p:cNvPr id="5" name="Footer Placeholder 4">
            <a:extLst>
              <a:ext uri="{FF2B5EF4-FFF2-40B4-BE49-F238E27FC236}">
                <a16:creationId xmlns:a16="http://schemas.microsoft.com/office/drawing/2014/main" id="{29E9A8E8-8E79-A768-A2D5-E7E7E892E3A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0744AC5-1E3E-7C27-89A5-5164A5285AE8}"/>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116469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9A465-29D6-73D5-F873-1CDBA4664B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84600954-5C83-BE05-B888-F801CCCC55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508463-B79B-0C7D-29EC-858CB80C772B}"/>
              </a:ext>
            </a:extLst>
          </p:cNvPr>
          <p:cNvSpPr>
            <a:spLocks noGrp="1"/>
          </p:cNvSpPr>
          <p:nvPr>
            <p:ph type="dt" sz="half" idx="10"/>
          </p:nvPr>
        </p:nvSpPr>
        <p:spPr/>
        <p:txBody>
          <a:bodyPr/>
          <a:lstStyle/>
          <a:p>
            <a:fld id="{4A1BE564-7DD6-423E-B6C6-720F5F462B71}" type="datetimeFigureOut">
              <a:rPr lang="en-SG" smtClean="0"/>
              <a:t>19/8/2022</a:t>
            </a:fld>
            <a:endParaRPr lang="en-SG"/>
          </a:p>
        </p:txBody>
      </p:sp>
      <p:sp>
        <p:nvSpPr>
          <p:cNvPr id="5" name="Footer Placeholder 4">
            <a:extLst>
              <a:ext uri="{FF2B5EF4-FFF2-40B4-BE49-F238E27FC236}">
                <a16:creationId xmlns:a16="http://schemas.microsoft.com/office/drawing/2014/main" id="{E232A562-60E9-0395-DCDD-D38B2A77419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3B69D12-81BB-EE74-20B1-ECAA9518EC3B}"/>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40412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0DBE-4C38-BE70-49CB-9369EFC6B64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5D602C5-6BD0-090E-79EE-24D54853C1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F4FD7A6-B1DB-63EC-37F1-8E17A5BCBA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6C918E4-1172-CA4D-E04A-1234FDF827D4}"/>
              </a:ext>
            </a:extLst>
          </p:cNvPr>
          <p:cNvSpPr>
            <a:spLocks noGrp="1"/>
          </p:cNvSpPr>
          <p:nvPr>
            <p:ph type="dt" sz="half" idx="10"/>
          </p:nvPr>
        </p:nvSpPr>
        <p:spPr/>
        <p:txBody>
          <a:bodyPr/>
          <a:lstStyle/>
          <a:p>
            <a:fld id="{4A1BE564-7DD6-423E-B6C6-720F5F462B71}" type="datetimeFigureOut">
              <a:rPr lang="en-SG" smtClean="0"/>
              <a:t>19/8/2022</a:t>
            </a:fld>
            <a:endParaRPr lang="en-SG"/>
          </a:p>
        </p:txBody>
      </p:sp>
      <p:sp>
        <p:nvSpPr>
          <p:cNvPr id="6" name="Footer Placeholder 5">
            <a:extLst>
              <a:ext uri="{FF2B5EF4-FFF2-40B4-BE49-F238E27FC236}">
                <a16:creationId xmlns:a16="http://schemas.microsoft.com/office/drawing/2014/main" id="{D1DA02E8-CFBD-9759-97F3-AC8605871FE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E045BA8-9E41-D731-9044-0D51B5FC805E}"/>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212740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D4A2-13CA-2EC8-8F05-5EDD346F6786}"/>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459486D-AD52-543C-4676-7A611A9505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A5D5E8-69A8-AF6D-D56F-EEDA94EF53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712402DB-64FB-A460-8E2B-BC5D99A60C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E2A1BD-38C1-9993-6A06-941ED0FEC6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A18FBC00-0A25-2B8B-358F-3A03C17EDCE0}"/>
              </a:ext>
            </a:extLst>
          </p:cNvPr>
          <p:cNvSpPr>
            <a:spLocks noGrp="1"/>
          </p:cNvSpPr>
          <p:nvPr>
            <p:ph type="dt" sz="half" idx="10"/>
          </p:nvPr>
        </p:nvSpPr>
        <p:spPr/>
        <p:txBody>
          <a:bodyPr/>
          <a:lstStyle/>
          <a:p>
            <a:fld id="{4A1BE564-7DD6-423E-B6C6-720F5F462B71}" type="datetimeFigureOut">
              <a:rPr lang="en-SG" smtClean="0"/>
              <a:t>19/8/2022</a:t>
            </a:fld>
            <a:endParaRPr lang="en-SG"/>
          </a:p>
        </p:txBody>
      </p:sp>
      <p:sp>
        <p:nvSpPr>
          <p:cNvPr id="8" name="Footer Placeholder 7">
            <a:extLst>
              <a:ext uri="{FF2B5EF4-FFF2-40B4-BE49-F238E27FC236}">
                <a16:creationId xmlns:a16="http://schemas.microsoft.com/office/drawing/2014/main" id="{D639EBD4-E8F8-452E-2255-44F387609D2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9AEC698-291F-6EA6-653E-4F0C0F11301A}"/>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226735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446A-15C4-090F-C61D-045E07A4EBC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7C352E54-5041-DD21-C45D-A31F5C9B42F8}"/>
              </a:ext>
            </a:extLst>
          </p:cNvPr>
          <p:cNvSpPr>
            <a:spLocks noGrp="1"/>
          </p:cNvSpPr>
          <p:nvPr>
            <p:ph type="dt" sz="half" idx="10"/>
          </p:nvPr>
        </p:nvSpPr>
        <p:spPr/>
        <p:txBody>
          <a:bodyPr/>
          <a:lstStyle/>
          <a:p>
            <a:fld id="{4A1BE564-7DD6-423E-B6C6-720F5F462B71}" type="datetimeFigureOut">
              <a:rPr lang="en-SG" smtClean="0"/>
              <a:t>19/8/2022</a:t>
            </a:fld>
            <a:endParaRPr lang="en-SG"/>
          </a:p>
        </p:txBody>
      </p:sp>
      <p:sp>
        <p:nvSpPr>
          <p:cNvPr id="4" name="Footer Placeholder 3">
            <a:extLst>
              <a:ext uri="{FF2B5EF4-FFF2-40B4-BE49-F238E27FC236}">
                <a16:creationId xmlns:a16="http://schemas.microsoft.com/office/drawing/2014/main" id="{04F1EA2D-D2CB-34F7-A285-125CB2C6D21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37F9D452-939E-FC57-82B3-F97C721F701E}"/>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387955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8369C-88F3-CAEC-CCCE-C988C09AB0CD}"/>
              </a:ext>
            </a:extLst>
          </p:cNvPr>
          <p:cNvSpPr>
            <a:spLocks noGrp="1"/>
          </p:cNvSpPr>
          <p:nvPr>
            <p:ph type="dt" sz="half" idx="10"/>
          </p:nvPr>
        </p:nvSpPr>
        <p:spPr/>
        <p:txBody>
          <a:bodyPr/>
          <a:lstStyle/>
          <a:p>
            <a:fld id="{4A1BE564-7DD6-423E-B6C6-720F5F462B71}" type="datetimeFigureOut">
              <a:rPr lang="en-SG" smtClean="0"/>
              <a:t>19/8/2022</a:t>
            </a:fld>
            <a:endParaRPr lang="en-SG"/>
          </a:p>
        </p:txBody>
      </p:sp>
      <p:sp>
        <p:nvSpPr>
          <p:cNvPr id="3" name="Footer Placeholder 2">
            <a:extLst>
              <a:ext uri="{FF2B5EF4-FFF2-40B4-BE49-F238E27FC236}">
                <a16:creationId xmlns:a16="http://schemas.microsoft.com/office/drawing/2014/main" id="{443BFAF5-D866-2CE9-D842-56539BB257AD}"/>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A58F5F38-4C73-8E20-A20A-4E1DF0BD187A}"/>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338999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505C-318C-090C-D4C7-56FFA6A39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FDBBE58-346A-FE20-E367-A1FE70964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E766369A-B70D-9074-E85A-8D9FD93C3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D226E4-1312-E12F-7806-821B2BCAB150}"/>
              </a:ext>
            </a:extLst>
          </p:cNvPr>
          <p:cNvSpPr>
            <a:spLocks noGrp="1"/>
          </p:cNvSpPr>
          <p:nvPr>
            <p:ph type="dt" sz="half" idx="10"/>
          </p:nvPr>
        </p:nvSpPr>
        <p:spPr/>
        <p:txBody>
          <a:bodyPr/>
          <a:lstStyle/>
          <a:p>
            <a:fld id="{4A1BE564-7DD6-423E-B6C6-720F5F462B71}" type="datetimeFigureOut">
              <a:rPr lang="en-SG" smtClean="0"/>
              <a:t>19/8/2022</a:t>
            </a:fld>
            <a:endParaRPr lang="en-SG"/>
          </a:p>
        </p:txBody>
      </p:sp>
      <p:sp>
        <p:nvSpPr>
          <p:cNvPr id="6" name="Footer Placeholder 5">
            <a:extLst>
              <a:ext uri="{FF2B5EF4-FFF2-40B4-BE49-F238E27FC236}">
                <a16:creationId xmlns:a16="http://schemas.microsoft.com/office/drawing/2014/main" id="{5C964219-A6AA-3E29-B65E-6BABDCD55C8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6B32774-A788-8DA7-DBEF-7937389CA324}"/>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3072788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258E-A70A-6353-01A0-74EADA339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F866293-9BCF-B150-EA81-F68A2DCC2B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0B3FF81-17C4-5C45-ED59-93BAD29AE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B5750F-0D2B-EE6B-BBF9-D8F4B92CBBE9}"/>
              </a:ext>
            </a:extLst>
          </p:cNvPr>
          <p:cNvSpPr>
            <a:spLocks noGrp="1"/>
          </p:cNvSpPr>
          <p:nvPr>
            <p:ph type="dt" sz="half" idx="10"/>
          </p:nvPr>
        </p:nvSpPr>
        <p:spPr/>
        <p:txBody>
          <a:bodyPr/>
          <a:lstStyle/>
          <a:p>
            <a:fld id="{4A1BE564-7DD6-423E-B6C6-720F5F462B71}" type="datetimeFigureOut">
              <a:rPr lang="en-SG" smtClean="0"/>
              <a:t>19/8/2022</a:t>
            </a:fld>
            <a:endParaRPr lang="en-SG"/>
          </a:p>
        </p:txBody>
      </p:sp>
      <p:sp>
        <p:nvSpPr>
          <p:cNvPr id="6" name="Footer Placeholder 5">
            <a:extLst>
              <a:ext uri="{FF2B5EF4-FFF2-40B4-BE49-F238E27FC236}">
                <a16:creationId xmlns:a16="http://schemas.microsoft.com/office/drawing/2014/main" id="{5B8C7152-0DEB-541D-0EFB-6529CF4A156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25DC77A-F680-E7DD-E60E-64C531D1DFC9}"/>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2515793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4AD5B-8870-FACA-87A5-1584AECF72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AEDC47E-9FAD-D0DE-0832-D46D57E20D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8F63CBC-4734-A1AA-B25C-4371972821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BE564-7DD6-423E-B6C6-720F5F462B71}" type="datetimeFigureOut">
              <a:rPr lang="en-SG" smtClean="0"/>
              <a:t>19/8/2022</a:t>
            </a:fld>
            <a:endParaRPr lang="en-SG"/>
          </a:p>
        </p:txBody>
      </p:sp>
      <p:sp>
        <p:nvSpPr>
          <p:cNvPr id="5" name="Footer Placeholder 4">
            <a:extLst>
              <a:ext uri="{FF2B5EF4-FFF2-40B4-BE49-F238E27FC236}">
                <a16:creationId xmlns:a16="http://schemas.microsoft.com/office/drawing/2014/main" id="{7971F0DE-2571-0BB8-9A4B-675DCD7C7C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B402133D-AE8A-BAE6-5A86-0EE949A1EC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9FECC-D394-4D68-96B2-B800B92A7CCD}" type="slidenum">
              <a:rPr lang="en-SG" smtClean="0"/>
              <a:t>‹#›</a:t>
            </a:fld>
            <a:endParaRPr lang="en-SG"/>
          </a:p>
        </p:txBody>
      </p:sp>
    </p:spTree>
    <p:extLst>
      <p:ext uri="{BB962C8B-B14F-4D97-AF65-F5344CB8AC3E}">
        <p14:creationId xmlns:p14="http://schemas.microsoft.com/office/powerpoint/2010/main" val="4224209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CCA1-84B6-7501-0DE4-852CEC45AEBB}"/>
              </a:ext>
            </a:extLst>
          </p:cNvPr>
          <p:cNvSpPr>
            <a:spLocks noGrp="1"/>
          </p:cNvSpPr>
          <p:nvPr>
            <p:ph type="ctrTitle"/>
          </p:nvPr>
        </p:nvSpPr>
        <p:spPr/>
        <p:txBody>
          <a:bodyPr/>
          <a:lstStyle/>
          <a:p>
            <a:r>
              <a:rPr lang="en-SG" dirty="0"/>
              <a:t>Solar irradiation prediction</a:t>
            </a:r>
          </a:p>
        </p:txBody>
      </p:sp>
      <p:sp>
        <p:nvSpPr>
          <p:cNvPr id="3" name="Subtitle 2">
            <a:extLst>
              <a:ext uri="{FF2B5EF4-FFF2-40B4-BE49-F238E27FC236}">
                <a16:creationId xmlns:a16="http://schemas.microsoft.com/office/drawing/2014/main" id="{5E36C1F2-4BB7-EFBA-44BF-6E7652F06CE9}"/>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1152757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3864-851E-ED3B-6823-8F0B38B63789}"/>
              </a:ext>
            </a:extLst>
          </p:cNvPr>
          <p:cNvSpPr>
            <a:spLocks noGrp="1"/>
          </p:cNvSpPr>
          <p:nvPr>
            <p:ph type="title"/>
          </p:nvPr>
        </p:nvSpPr>
        <p:spPr/>
        <p:txBody>
          <a:bodyPr/>
          <a:lstStyle/>
          <a:p>
            <a:r>
              <a:rPr lang="en-SG" dirty="0"/>
              <a:t>Background</a:t>
            </a:r>
          </a:p>
        </p:txBody>
      </p:sp>
      <p:sp>
        <p:nvSpPr>
          <p:cNvPr id="3" name="Content Placeholder 2">
            <a:extLst>
              <a:ext uri="{FF2B5EF4-FFF2-40B4-BE49-F238E27FC236}">
                <a16:creationId xmlns:a16="http://schemas.microsoft.com/office/drawing/2014/main" id="{7EF4B428-E268-504F-9B0C-2204CDF5C849}"/>
              </a:ext>
            </a:extLst>
          </p:cNvPr>
          <p:cNvSpPr>
            <a:spLocks noGrp="1"/>
          </p:cNvSpPr>
          <p:nvPr>
            <p:ph idx="1"/>
          </p:nvPr>
        </p:nvSpPr>
        <p:spPr>
          <a:xfrm>
            <a:off x="838200" y="1825625"/>
            <a:ext cx="6940062" cy="4351338"/>
          </a:xfrm>
        </p:spPr>
        <p:txBody>
          <a:bodyPr>
            <a:normAutofit/>
          </a:bodyPr>
          <a:lstStyle/>
          <a:p>
            <a:r>
              <a:rPr lang="en-US" sz="1800" dirty="0"/>
              <a:t>Prediction of solar irradiance is essential for minimizing energy costs and providing high power quality in electrical power grids </a:t>
            </a:r>
          </a:p>
          <a:p>
            <a:r>
              <a:rPr lang="en-US" sz="1800" dirty="0"/>
              <a:t>For residential and small commercial users deploying on-site photovoltaic generations, the historical irradiance data can not be obtained directly because of expensive solar irradiance meters. </a:t>
            </a:r>
          </a:p>
          <a:p>
            <a:r>
              <a:rPr lang="en-US" sz="1800" dirty="0"/>
              <a:t>According to the proposed regulations, wind and solar power generators will not have to pay penalties for up to 10% deviation in scheduling power. For deviation beyond 10%, they will have to pay charges at 10% of the normal rate.</a:t>
            </a:r>
          </a:p>
          <a:p>
            <a:r>
              <a:rPr lang="en-US" sz="1800" dirty="0"/>
              <a:t>There is a need to predict solar power generation as passing clouds would cause power plants to quickly ramp up / ramp down to match the electrical demand.</a:t>
            </a:r>
            <a:br>
              <a:rPr lang="en-US" sz="1800" dirty="0"/>
            </a:br>
            <a:endParaRPr lang="en-SG" sz="1800" dirty="0"/>
          </a:p>
        </p:txBody>
      </p:sp>
      <p:pic>
        <p:nvPicPr>
          <p:cNvPr id="1028" name="Picture 4" descr="The Solar Duck Curve - Sunhive">
            <a:extLst>
              <a:ext uri="{FF2B5EF4-FFF2-40B4-BE49-F238E27FC236}">
                <a16:creationId xmlns:a16="http://schemas.microsoft.com/office/drawing/2014/main" id="{D1C86BA1-3D35-97B2-F74F-D349FC45DA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0348" y="1938094"/>
            <a:ext cx="3692307" cy="2617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4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5039-3915-0BD1-7BDA-DA3E8C4982A3}"/>
              </a:ext>
            </a:extLst>
          </p:cNvPr>
          <p:cNvSpPr>
            <a:spLocks noGrp="1"/>
          </p:cNvSpPr>
          <p:nvPr>
            <p:ph type="title"/>
          </p:nvPr>
        </p:nvSpPr>
        <p:spPr/>
        <p:txBody>
          <a:bodyPr/>
          <a:lstStyle/>
          <a:p>
            <a:r>
              <a:rPr lang="en-SG" dirty="0"/>
              <a:t>What is irradiance?</a:t>
            </a:r>
          </a:p>
        </p:txBody>
      </p:sp>
      <p:sp>
        <p:nvSpPr>
          <p:cNvPr id="3" name="Content Placeholder 2">
            <a:extLst>
              <a:ext uri="{FF2B5EF4-FFF2-40B4-BE49-F238E27FC236}">
                <a16:creationId xmlns:a16="http://schemas.microsoft.com/office/drawing/2014/main" id="{6C058867-F9E2-7E5A-D64C-104AED518471}"/>
              </a:ext>
            </a:extLst>
          </p:cNvPr>
          <p:cNvSpPr>
            <a:spLocks noGrp="1"/>
          </p:cNvSpPr>
          <p:nvPr>
            <p:ph idx="1"/>
          </p:nvPr>
        </p:nvSpPr>
        <p:spPr/>
        <p:txBody>
          <a:bodyPr/>
          <a:lstStyle/>
          <a:p>
            <a:r>
              <a:rPr lang="en-SG" dirty="0"/>
              <a:t>Amount of solar power per m^2</a:t>
            </a:r>
          </a:p>
          <a:p>
            <a:r>
              <a:rPr lang="en-SG" dirty="0"/>
              <a:t>Typical curve in SG</a:t>
            </a:r>
          </a:p>
        </p:txBody>
      </p:sp>
      <p:pic>
        <p:nvPicPr>
          <p:cNvPr id="1028" name="Picture 4">
            <a:extLst>
              <a:ext uri="{FF2B5EF4-FFF2-40B4-BE49-F238E27FC236}">
                <a16:creationId xmlns:a16="http://schemas.microsoft.com/office/drawing/2014/main" id="{C569AD5D-4DEA-A07A-F84A-EAA3FF993C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4332" y="1690688"/>
            <a:ext cx="3792509" cy="23061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C756D62-7225-FD1D-5FFB-4DE7130F522A}"/>
              </a:ext>
            </a:extLst>
          </p:cNvPr>
          <p:cNvPicPr>
            <a:picLocks noChangeAspect="1"/>
          </p:cNvPicPr>
          <p:nvPr/>
        </p:nvPicPr>
        <p:blipFill>
          <a:blip r:embed="rId3"/>
          <a:stretch>
            <a:fillRect/>
          </a:stretch>
        </p:blipFill>
        <p:spPr>
          <a:xfrm>
            <a:off x="1179212" y="2901474"/>
            <a:ext cx="4296375" cy="3410426"/>
          </a:xfrm>
          <a:prstGeom prst="rect">
            <a:avLst/>
          </a:prstGeom>
        </p:spPr>
      </p:pic>
    </p:spTree>
    <p:extLst>
      <p:ext uri="{BB962C8B-B14F-4D97-AF65-F5344CB8AC3E}">
        <p14:creationId xmlns:p14="http://schemas.microsoft.com/office/powerpoint/2010/main" val="313861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4AB3802-519B-4490-F98D-09F94387769E}"/>
              </a:ext>
            </a:extLst>
          </p:cNvPr>
          <p:cNvPicPr>
            <a:picLocks noChangeAspect="1"/>
          </p:cNvPicPr>
          <p:nvPr/>
        </p:nvPicPr>
        <p:blipFill>
          <a:blip r:embed="rId2"/>
          <a:stretch>
            <a:fillRect/>
          </a:stretch>
        </p:blipFill>
        <p:spPr>
          <a:xfrm>
            <a:off x="2706788" y="3605424"/>
            <a:ext cx="4629254" cy="2591287"/>
          </a:xfrm>
          <a:prstGeom prst="rect">
            <a:avLst/>
          </a:prstGeom>
        </p:spPr>
      </p:pic>
      <p:sp>
        <p:nvSpPr>
          <p:cNvPr id="2" name="Title 1">
            <a:extLst>
              <a:ext uri="{FF2B5EF4-FFF2-40B4-BE49-F238E27FC236}">
                <a16:creationId xmlns:a16="http://schemas.microsoft.com/office/drawing/2014/main" id="{DFEE93CD-5B89-EA27-1616-0B752BA75581}"/>
              </a:ext>
            </a:extLst>
          </p:cNvPr>
          <p:cNvSpPr>
            <a:spLocks noGrp="1"/>
          </p:cNvSpPr>
          <p:nvPr>
            <p:ph type="title"/>
          </p:nvPr>
        </p:nvSpPr>
        <p:spPr/>
        <p:txBody>
          <a:bodyPr/>
          <a:lstStyle/>
          <a:p>
            <a:r>
              <a:rPr lang="en-SG" dirty="0"/>
              <a:t>How to predict?</a:t>
            </a:r>
          </a:p>
        </p:txBody>
      </p:sp>
      <p:sp>
        <p:nvSpPr>
          <p:cNvPr id="3" name="Content Placeholder 2">
            <a:extLst>
              <a:ext uri="{FF2B5EF4-FFF2-40B4-BE49-F238E27FC236}">
                <a16:creationId xmlns:a16="http://schemas.microsoft.com/office/drawing/2014/main" id="{FBB16085-0173-18B8-7526-812ACEC5D421}"/>
              </a:ext>
            </a:extLst>
          </p:cNvPr>
          <p:cNvSpPr>
            <a:spLocks noGrp="1"/>
          </p:cNvSpPr>
          <p:nvPr>
            <p:ph idx="1"/>
          </p:nvPr>
        </p:nvSpPr>
        <p:spPr/>
        <p:txBody>
          <a:bodyPr/>
          <a:lstStyle/>
          <a:p>
            <a:r>
              <a:rPr lang="en-SG" dirty="0"/>
              <a:t>Intuitively, the amount of sunlight is determined by the cloud cover in SG.</a:t>
            </a:r>
          </a:p>
          <a:p>
            <a:r>
              <a:rPr lang="en-SG" dirty="0"/>
              <a:t>Sun angle / time of the day.</a:t>
            </a:r>
          </a:p>
          <a:p>
            <a:r>
              <a:rPr lang="en-SG" dirty="0"/>
              <a:t>Cloud is hard to predict.</a:t>
            </a:r>
          </a:p>
          <a:p>
            <a:r>
              <a:rPr lang="en-SG" dirty="0"/>
              <a:t>Temp &amp; RH indicative</a:t>
            </a:r>
          </a:p>
        </p:txBody>
      </p:sp>
      <p:pic>
        <p:nvPicPr>
          <p:cNvPr id="5" name="Picture 4">
            <a:extLst>
              <a:ext uri="{FF2B5EF4-FFF2-40B4-BE49-F238E27FC236}">
                <a16:creationId xmlns:a16="http://schemas.microsoft.com/office/drawing/2014/main" id="{881B5B57-9B9B-4145-5E6F-1499D597C8BD}"/>
              </a:ext>
            </a:extLst>
          </p:cNvPr>
          <p:cNvPicPr>
            <a:picLocks noChangeAspect="1"/>
          </p:cNvPicPr>
          <p:nvPr/>
        </p:nvPicPr>
        <p:blipFill>
          <a:blip r:embed="rId3"/>
          <a:stretch>
            <a:fillRect/>
          </a:stretch>
        </p:blipFill>
        <p:spPr>
          <a:xfrm>
            <a:off x="7615442" y="3205812"/>
            <a:ext cx="3882291" cy="2856029"/>
          </a:xfrm>
          <a:prstGeom prst="rect">
            <a:avLst/>
          </a:prstGeom>
        </p:spPr>
      </p:pic>
    </p:spTree>
    <p:extLst>
      <p:ext uri="{BB962C8B-B14F-4D97-AF65-F5344CB8AC3E}">
        <p14:creationId xmlns:p14="http://schemas.microsoft.com/office/powerpoint/2010/main" val="964736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DA99-301D-B38D-6E16-3569F3F69E77}"/>
              </a:ext>
            </a:extLst>
          </p:cNvPr>
          <p:cNvSpPr>
            <a:spLocks noGrp="1"/>
          </p:cNvSpPr>
          <p:nvPr>
            <p:ph type="title"/>
          </p:nvPr>
        </p:nvSpPr>
        <p:spPr/>
        <p:txBody>
          <a:bodyPr/>
          <a:lstStyle/>
          <a:p>
            <a:r>
              <a:rPr lang="en-SG" dirty="0"/>
              <a:t>Lots of data from The National Solar Radiation Database (NSRDB) </a:t>
            </a:r>
          </a:p>
        </p:txBody>
      </p:sp>
      <p:sp>
        <p:nvSpPr>
          <p:cNvPr id="3" name="Content Placeholder 2">
            <a:extLst>
              <a:ext uri="{FF2B5EF4-FFF2-40B4-BE49-F238E27FC236}">
                <a16:creationId xmlns:a16="http://schemas.microsoft.com/office/drawing/2014/main" id="{75E391B2-4F8C-61E7-44E2-DC13215A9140}"/>
              </a:ext>
            </a:extLst>
          </p:cNvPr>
          <p:cNvSpPr>
            <a:spLocks noGrp="1"/>
          </p:cNvSpPr>
          <p:nvPr>
            <p:ph idx="1"/>
          </p:nvPr>
        </p:nvSpPr>
        <p:spPr/>
        <p:txBody>
          <a:bodyPr/>
          <a:lstStyle/>
          <a:p>
            <a:r>
              <a:rPr lang="en-SG" dirty="0"/>
              <a:t>5 years of 10mins interval data</a:t>
            </a:r>
          </a:p>
        </p:txBody>
      </p:sp>
      <p:pic>
        <p:nvPicPr>
          <p:cNvPr id="7" name="Picture 6">
            <a:extLst>
              <a:ext uri="{FF2B5EF4-FFF2-40B4-BE49-F238E27FC236}">
                <a16:creationId xmlns:a16="http://schemas.microsoft.com/office/drawing/2014/main" id="{7C746286-7419-ABB2-5CD4-56BF4D08FC7A}"/>
              </a:ext>
            </a:extLst>
          </p:cNvPr>
          <p:cNvPicPr>
            <a:picLocks noChangeAspect="1"/>
          </p:cNvPicPr>
          <p:nvPr/>
        </p:nvPicPr>
        <p:blipFill>
          <a:blip r:embed="rId2"/>
          <a:stretch>
            <a:fillRect/>
          </a:stretch>
        </p:blipFill>
        <p:spPr>
          <a:xfrm>
            <a:off x="8178417" y="2421466"/>
            <a:ext cx="3704360" cy="1109133"/>
          </a:xfrm>
          <a:prstGeom prst="rect">
            <a:avLst/>
          </a:prstGeom>
        </p:spPr>
      </p:pic>
      <p:pic>
        <p:nvPicPr>
          <p:cNvPr id="9" name="Picture 8">
            <a:extLst>
              <a:ext uri="{FF2B5EF4-FFF2-40B4-BE49-F238E27FC236}">
                <a16:creationId xmlns:a16="http://schemas.microsoft.com/office/drawing/2014/main" id="{D1146E43-2DA3-94F1-CA4C-5626E70B28A6}"/>
              </a:ext>
            </a:extLst>
          </p:cNvPr>
          <p:cNvPicPr>
            <a:picLocks noChangeAspect="1"/>
          </p:cNvPicPr>
          <p:nvPr/>
        </p:nvPicPr>
        <p:blipFill>
          <a:blip r:embed="rId3"/>
          <a:stretch>
            <a:fillRect/>
          </a:stretch>
        </p:blipFill>
        <p:spPr>
          <a:xfrm>
            <a:off x="691018" y="2786162"/>
            <a:ext cx="7165632" cy="3090013"/>
          </a:xfrm>
          <a:prstGeom prst="rect">
            <a:avLst/>
          </a:prstGeom>
        </p:spPr>
      </p:pic>
      <p:cxnSp>
        <p:nvCxnSpPr>
          <p:cNvPr id="11" name="Straight Arrow Connector 10">
            <a:extLst>
              <a:ext uri="{FF2B5EF4-FFF2-40B4-BE49-F238E27FC236}">
                <a16:creationId xmlns:a16="http://schemas.microsoft.com/office/drawing/2014/main" id="{2DDCE834-3C3C-455C-636F-744CAF1DD675}"/>
              </a:ext>
            </a:extLst>
          </p:cNvPr>
          <p:cNvCxnSpPr/>
          <p:nvPr/>
        </p:nvCxnSpPr>
        <p:spPr>
          <a:xfrm flipH="1">
            <a:off x="7603067" y="2786162"/>
            <a:ext cx="635000" cy="1898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B9C3C1F4-8BB1-D526-BA74-4B0683F24418}"/>
              </a:ext>
            </a:extLst>
          </p:cNvPr>
          <p:cNvSpPr/>
          <p:nvPr/>
        </p:nvSpPr>
        <p:spPr>
          <a:xfrm>
            <a:off x="3810000" y="3429000"/>
            <a:ext cx="279400" cy="2150533"/>
          </a:xfrm>
          <a:prstGeom prst="rect">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D7154CFF-43DE-CEB1-543E-128EEBF62B23}"/>
              </a:ext>
            </a:extLst>
          </p:cNvPr>
          <p:cNvSpPr txBox="1"/>
          <p:nvPr/>
        </p:nvSpPr>
        <p:spPr>
          <a:xfrm>
            <a:off x="8585200" y="4448751"/>
            <a:ext cx="2768600" cy="646331"/>
          </a:xfrm>
          <a:prstGeom prst="rect">
            <a:avLst/>
          </a:prstGeom>
          <a:noFill/>
        </p:spPr>
        <p:txBody>
          <a:bodyPr wrap="square" rtlCol="0">
            <a:spAutoFit/>
          </a:bodyPr>
          <a:lstStyle/>
          <a:p>
            <a:r>
              <a:rPr lang="en-SG" dirty="0"/>
              <a:t>GHI = global horizontal irradiance</a:t>
            </a:r>
          </a:p>
        </p:txBody>
      </p:sp>
    </p:spTree>
    <p:extLst>
      <p:ext uri="{BB962C8B-B14F-4D97-AF65-F5344CB8AC3E}">
        <p14:creationId xmlns:p14="http://schemas.microsoft.com/office/powerpoint/2010/main" val="119178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6546-D521-1C58-89E8-CDB4F1539F50}"/>
              </a:ext>
            </a:extLst>
          </p:cNvPr>
          <p:cNvSpPr>
            <a:spLocks noGrp="1"/>
          </p:cNvSpPr>
          <p:nvPr>
            <p:ph type="title"/>
          </p:nvPr>
        </p:nvSpPr>
        <p:spPr>
          <a:xfrm>
            <a:off x="838200" y="365126"/>
            <a:ext cx="10515600" cy="540808"/>
          </a:xfrm>
        </p:spPr>
        <p:txBody>
          <a:bodyPr>
            <a:normAutofit fontScale="90000"/>
          </a:bodyPr>
          <a:lstStyle/>
          <a:p>
            <a:r>
              <a:rPr lang="en-US" dirty="0"/>
              <a:t>Heatmap</a:t>
            </a:r>
            <a:endParaRPr lang="en-SG" dirty="0"/>
          </a:p>
        </p:txBody>
      </p:sp>
      <p:pic>
        <p:nvPicPr>
          <p:cNvPr id="5" name="Content Placeholder 4">
            <a:extLst>
              <a:ext uri="{FF2B5EF4-FFF2-40B4-BE49-F238E27FC236}">
                <a16:creationId xmlns:a16="http://schemas.microsoft.com/office/drawing/2014/main" id="{8918B446-382F-5F35-5680-9D458C65CE0F}"/>
              </a:ext>
            </a:extLst>
          </p:cNvPr>
          <p:cNvPicPr>
            <a:picLocks noGrp="1" noChangeAspect="1"/>
          </p:cNvPicPr>
          <p:nvPr>
            <p:ph idx="1"/>
          </p:nvPr>
        </p:nvPicPr>
        <p:blipFill>
          <a:blip r:embed="rId2"/>
          <a:stretch>
            <a:fillRect/>
          </a:stretch>
        </p:blipFill>
        <p:spPr>
          <a:xfrm>
            <a:off x="973666" y="1083997"/>
            <a:ext cx="9812867" cy="5652698"/>
          </a:xfrm>
        </p:spPr>
      </p:pic>
    </p:spTree>
    <p:extLst>
      <p:ext uri="{BB962C8B-B14F-4D97-AF65-F5344CB8AC3E}">
        <p14:creationId xmlns:p14="http://schemas.microsoft.com/office/powerpoint/2010/main" val="2252608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02C4-60D6-2532-53EF-80C69EB754BF}"/>
              </a:ext>
            </a:extLst>
          </p:cNvPr>
          <p:cNvSpPr>
            <a:spLocks noGrp="1"/>
          </p:cNvSpPr>
          <p:nvPr>
            <p:ph type="title"/>
          </p:nvPr>
        </p:nvSpPr>
        <p:spPr/>
        <p:txBody>
          <a:bodyPr/>
          <a:lstStyle/>
          <a:p>
            <a:r>
              <a:rPr lang="en-SG" dirty="0"/>
              <a:t>Models</a:t>
            </a:r>
          </a:p>
        </p:txBody>
      </p:sp>
      <p:sp>
        <p:nvSpPr>
          <p:cNvPr id="3" name="Content Placeholder 2">
            <a:extLst>
              <a:ext uri="{FF2B5EF4-FFF2-40B4-BE49-F238E27FC236}">
                <a16:creationId xmlns:a16="http://schemas.microsoft.com/office/drawing/2014/main" id="{806D0C3B-6E2D-8AC6-D39A-8347C3F8300D}"/>
              </a:ext>
            </a:extLst>
          </p:cNvPr>
          <p:cNvSpPr>
            <a:spLocks noGrp="1"/>
          </p:cNvSpPr>
          <p:nvPr>
            <p:ph idx="1"/>
          </p:nvPr>
        </p:nvSpPr>
        <p:spPr/>
        <p:txBody>
          <a:bodyPr/>
          <a:lstStyle/>
          <a:p>
            <a:pPr marL="571500" indent="-571500">
              <a:buFont typeface="+mj-lt"/>
              <a:buAutoNum type="romanLcPeriod"/>
            </a:pPr>
            <a:r>
              <a:rPr lang="en-SG" dirty="0"/>
              <a:t>Univariate ARIMA</a:t>
            </a:r>
          </a:p>
          <a:p>
            <a:pPr marL="571500" indent="-571500">
              <a:buFont typeface="+mj-lt"/>
              <a:buAutoNum type="romanLcPeriod"/>
            </a:pPr>
            <a:r>
              <a:rPr lang="en-SG" dirty="0"/>
              <a:t>Multivariate ARIMA</a:t>
            </a:r>
          </a:p>
          <a:p>
            <a:pPr marL="571500" indent="-571500">
              <a:buFont typeface="+mj-lt"/>
              <a:buAutoNum type="romanLcPeriod"/>
            </a:pPr>
            <a:r>
              <a:rPr lang="en-SG" dirty="0"/>
              <a:t>Deep learning – RNN (LSTM)</a:t>
            </a:r>
          </a:p>
        </p:txBody>
      </p:sp>
      <p:pic>
        <p:nvPicPr>
          <p:cNvPr id="5" name="Picture 4">
            <a:extLst>
              <a:ext uri="{FF2B5EF4-FFF2-40B4-BE49-F238E27FC236}">
                <a16:creationId xmlns:a16="http://schemas.microsoft.com/office/drawing/2014/main" id="{11053237-2567-E831-E296-2459A6CF2614}"/>
              </a:ext>
            </a:extLst>
          </p:cNvPr>
          <p:cNvPicPr>
            <a:picLocks noChangeAspect="1"/>
          </p:cNvPicPr>
          <p:nvPr/>
        </p:nvPicPr>
        <p:blipFill>
          <a:blip r:embed="rId2"/>
          <a:stretch>
            <a:fillRect/>
          </a:stretch>
        </p:blipFill>
        <p:spPr>
          <a:xfrm>
            <a:off x="1871133" y="4337386"/>
            <a:ext cx="7838684" cy="1600528"/>
          </a:xfrm>
          <a:prstGeom prst="rect">
            <a:avLst/>
          </a:prstGeom>
        </p:spPr>
      </p:pic>
    </p:spTree>
    <p:extLst>
      <p:ext uri="{BB962C8B-B14F-4D97-AF65-F5344CB8AC3E}">
        <p14:creationId xmlns:p14="http://schemas.microsoft.com/office/powerpoint/2010/main" val="103919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FD17B-7066-742B-D5EA-98FA61CF10D1}"/>
              </a:ext>
            </a:extLst>
          </p:cNvPr>
          <p:cNvSpPr>
            <a:spLocks noGrp="1"/>
          </p:cNvSpPr>
          <p:nvPr>
            <p:ph type="title"/>
          </p:nvPr>
        </p:nvSpPr>
        <p:spPr/>
        <p:txBody>
          <a:bodyPr/>
          <a:lstStyle/>
          <a:p>
            <a:r>
              <a:rPr lang="en-SG" dirty="0"/>
              <a:t>What is the end product?</a:t>
            </a:r>
          </a:p>
        </p:txBody>
      </p:sp>
      <p:sp>
        <p:nvSpPr>
          <p:cNvPr id="3" name="Content Placeholder 2">
            <a:extLst>
              <a:ext uri="{FF2B5EF4-FFF2-40B4-BE49-F238E27FC236}">
                <a16:creationId xmlns:a16="http://schemas.microsoft.com/office/drawing/2014/main" id="{1241A472-53DF-68FA-FFC0-B93DC55E6049}"/>
              </a:ext>
            </a:extLst>
          </p:cNvPr>
          <p:cNvSpPr>
            <a:spLocks noGrp="1"/>
          </p:cNvSpPr>
          <p:nvPr>
            <p:ph idx="1"/>
          </p:nvPr>
        </p:nvSpPr>
        <p:spPr>
          <a:xfrm>
            <a:off x="838200" y="1825625"/>
            <a:ext cx="6273800" cy="4351338"/>
          </a:xfrm>
        </p:spPr>
        <p:txBody>
          <a:bodyPr>
            <a:normAutofit/>
          </a:bodyPr>
          <a:lstStyle/>
          <a:p>
            <a:r>
              <a:rPr lang="en-SG" sz="2000" dirty="0"/>
              <a:t>An app that regularly calls current weather API or even weather forecasts and predict the irradiance.</a:t>
            </a:r>
          </a:p>
          <a:p>
            <a:r>
              <a:rPr lang="en-SG" sz="2000" dirty="0"/>
              <a:t>Unfortunately, NSRDB do not provide real time weather data.</a:t>
            </a:r>
          </a:p>
          <a:p>
            <a:r>
              <a:rPr lang="en-SG" sz="2000" dirty="0"/>
              <a:t>Closest I could find was from </a:t>
            </a:r>
            <a:r>
              <a:rPr lang="en-SG" sz="2000" dirty="0" err="1"/>
              <a:t>openweather</a:t>
            </a:r>
            <a:r>
              <a:rPr lang="en-SG" sz="2000" dirty="0"/>
              <a:t> </a:t>
            </a:r>
            <a:r>
              <a:rPr lang="en-SG" sz="2000" dirty="0" err="1"/>
              <a:t>api</a:t>
            </a:r>
            <a:r>
              <a:rPr lang="en-SG" sz="2000" dirty="0"/>
              <a:t>.</a:t>
            </a:r>
            <a:endParaRPr lang="en-SG" sz="1600" dirty="0"/>
          </a:p>
          <a:p>
            <a:r>
              <a:rPr lang="en-SG" sz="2000" dirty="0"/>
              <a:t>Data provided has cloud type, which could be interpolated.</a:t>
            </a:r>
          </a:p>
          <a:p>
            <a:endParaRPr lang="en-SG" sz="2000" dirty="0"/>
          </a:p>
        </p:txBody>
      </p:sp>
      <p:sp>
        <p:nvSpPr>
          <p:cNvPr id="5" name="TextBox 4">
            <a:extLst>
              <a:ext uri="{FF2B5EF4-FFF2-40B4-BE49-F238E27FC236}">
                <a16:creationId xmlns:a16="http://schemas.microsoft.com/office/drawing/2014/main" id="{329E2922-79F3-9929-B423-E8CD18B5BAD6}"/>
              </a:ext>
            </a:extLst>
          </p:cNvPr>
          <p:cNvSpPr txBox="1"/>
          <p:nvPr/>
        </p:nvSpPr>
        <p:spPr>
          <a:xfrm>
            <a:off x="7508000" y="1450595"/>
            <a:ext cx="2988734" cy="5101397"/>
          </a:xfrm>
          <a:prstGeom prst="rect">
            <a:avLst/>
          </a:prstGeom>
          <a:noFill/>
        </p:spPr>
        <p:txBody>
          <a:bodyPr wrap="square">
            <a:spAutoFit/>
          </a:bodyPr>
          <a:lstStyle/>
          <a:p>
            <a:r>
              <a:rPr lang="en-SG" sz="1050" b="1" u="sng" dirty="0"/>
              <a:t>Real weather API </a:t>
            </a:r>
            <a:r>
              <a:rPr lang="en-SG" sz="1050" b="1" u="sng" dirty="0" err="1"/>
              <a:t>json</a:t>
            </a:r>
            <a:endParaRPr lang="en-SG" sz="1050" b="1" u="sng" dirty="0"/>
          </a:p>
          <a:p>
            <a:r>
              <a:rPr lang="en-SG" sz="1050" dirty="0"/>
              <a:t>{</a:t>
            </a:r>
          </a:p>
          <a:p>
            <a:r>
              <a:rPr lang="en-SG" sz="1050" dirty="0"/>
              <a:t> "</a:t>
            </a:r>
            <a:r>
              <a:rPr lang="en-SG" sz="1050" dirty="0" err="1"/>
              <a:t>coord</a:t>
            </a:r>
            <a:r>
              <a:rPr lang="en-SG" sz="1050" dirty="0"/>
              <a:t>": {</a:t>
            </a:r>
          </a:p>
          <a:p>
            <a:r>
              <a:rPr lang="en-SG" sz="1050" dirty="0"/>
              <a:t>  "</a:t>
            </a:r>
            <a:r>
              <a:rPr lang="en-SG" sz="1050" dirty="0" err="1"/>
              <a:t>lon</a:t>
            </a:r>
            <a:r>
              <a:rPr lang="en-SG" sz="1050" dirty="0"/>
              <a:t>": 103.8233,</a:t>
            </a:r>
          </a:p>
          <a:p>
            <a:r>
              <a:rPr lang="en-SG" sz="1050" dirty="0"/>
              <a:t>  "</a:t>
            </a:r>
            <a:r>
              <a:rPr lang="en-SG" sz="1050" dirty="0" err="1"/>
              <a:t>lat</a:t>
            </a:r>
            <a:r>
              <a:rPr lang="en-SG" sz="1050" dirty="0"/>
              <a:t>": 1.3717</a:t>
            </a:r>
          </a:p>
          <a:p>
            <a:r>
              <a:rPr lang="en-SG" sz="1050" dirty="0"/>
              <a:t> },</a:t>
            </a:r>
          </a:p>
          <a:p>
            <a:r>
              <a:rPr lang="en-SG" sz="1050" dirty="0"/>
              <a:t> "weather": [</a:t>
            </a:r>
          </a:p>
          <a:p>
            <a:r>
              <a:rPr lang="en-SG" sz="1050" dirty="0"/>
              <a:t>  {</a:t>
            </a:r>
          </a:p>
          <a:p>
            <a:r>
              <a:rPr lang="en-SG" sz="1050" dirty="0"/>
              <a:t>   "id": 803,</a:t>
            </a:r>
          </a:p>
          <a:p>
            <a:r>
              <a:rPr lang="en-SG" sz="1050" dirty="0"/>
              <a:t>   "main": "Clouds",</a:t>
            </a:r>
          </a:p>
          <a:p>
            <a:r>
              <a:rPr lang="en-SG" sz="1050" dirty="0"/>
              <a:t>   "description": "broken clouds",</a:t>
            </a:r>
          </a:p>
          <a:p>
            <a:r>
              <a:rPr lang="en-SG" sz="1050" dirty="0"/>
              <a:t>   "icon": "04n"</a:t>
            </a:r>
          </a:p>
          <a:p>
            <a:r>
              <a:rPr lang="en-SG" sz="1050" dirty="0"/>
              <a:t>  }</a:t>
            </a:r>
          </a:p>
          <a:p>
            <a:r>
              <a:rPr lang="en-SG" sz="1050" dirty="0"/>
              <a:t> ],</a:t>
            </a:r>
          </a:p>
          <a:p>
            <a:r>
              <a:rPr lang="en-SG" sz="1050" dirty="0"/>
              <a:t> "base": "stations",</a:t>
            </a:r>
          </a:p>
          <a:p>
            <a:r>
              <a:rPr lang="en-SG" sz="1050" dirty="0"/>
              <a:t> "main": {</a:t>
            </a:r>
          </a:p>
          <a:p>
            <a:r>
              <a:rPr lang="en-SG" sz="1050" dirty="0"/>
              <a:t>  "temp": 28.88,</a:t>
            </a:r>
          </a:p>
          <a:p>
            <a:r>
              <a:rPr lang="en-SG" sz="1050" dirty="0"/>
              <a:t>  "</a:t>
            </a:r>
            <a:r>
              <a:rPr lang="en-SG" sz="1050" dirty="0" err="1"/>
              <a:t>feels_like</a:t>
            </a:r>
            <a:r>
              <a:rPr lang="en-SG" sz="1050" dirty="0"/>
              <a:t>": 33.21,</a:t>
            </a:r>
          </a:p>
          <a:p>
            <a:r>
              <a:rPr lang="en-SG" sz="1050" dirty="0"/>
              <a:t>  "</a:t>
            </a:r>
            <a:r>
              <a:rPr lang="en-SG" sz="1050" dirty="0" err="1"/>
              <a:t>temp_min</a:t>
            </a:r>
            <a:r>
              <a:rPr lang="en-SG" sz="1050" dirty="0"/>
              <a:t>": 27.83,</a:t>
            </a:r>
          </a:p>
          <a:p>
            <a:r>
              <a:rPr lang="en-SG" sz="1050" dirty="0"/>
              <a:t>  "</a:t>
            </a:r>
            <a:r>
              <a:rPr lang="en-SG" sz="1050" dirty="0" err="1"/>
              <a:t>temp_max</a:t>
            </a:r>
            <a:r>
              <a:rPr lang="en-SG" sz="1050" dirty="0"/>
              <a:t>": 28.97,</a:t>
            </a:r>
          </a:p>
          <a:p>
            <a:r>
              <a:rPr lang="en-SG" sz="1050" dirty="0"/>
              <a:t>  "pressure": 1010,</a:t>
            </a:r>
          </a:p>
          <a:p>
            <a:r>
              <a:rPr lang="en-SG" sz="1050" dirty="0"/>
              <a:t>  "humidity": 74</a:t>
            </a:r>
          </a:p>
          <a:p>
            <a:r>
              <a:rPr lang="en-SG" sz="1050" dirty="0"/>
              <a:t> },</a:t>
            </a:r>
          </a:p>
          <a:p>
            <a:r>
              <a:rPr lang="en-SG" sz="1050" dirty="0"/>
              <a:t> "visibility": 10000,</a:t>
            </a:r>
          </a:p>
          <a:p>
            <a:r>
              <a:rPr lang="en-SG" sz="1050" dirty="0"/>
              <a:t> "wind": {</a:t>
            </a:r>
          </a:p>
          <a:p>
            <a:r>
              <a:rPr lang="en-SG" sz="1050" dirty="0"/>
              <a:t>  "speed": 4.12,</a:t>
            </a:r>
          </a:p>
          <a:p>
            <a:r>
              <a:rPr lang="en-SG" sz="1050" dirty="0"/>
              <a:t>  "</a:t>
            </a:r>
            <a:r>
              <a:rPr lang="en-SG" sz="1050" dirty="0" err="1"/>
              <a:t>deg</a:t>
            </a:r>
            <a:r>
              <a:rPr lang="en-SG" sz="1050" dirty="0"/>
              <a:t>": 120</a:t>
            </a:r>
          </a:p>
          <a:p>
            <a:r>
              <a:rPr lang="en-SG" sz="1050" dirty="0"/>
              <a:t> },</a:t>
            </a:r>
          </a:p>
          <a:p>
            <a:r>
              <a:rPr lang="en-SG" sz="1050" dirty="0"/>
              <a:t> </a:t>
            </a:r>
            <a:r>
              <a:rPr lang="en-SG" sz="1050" dirty="0">
                <a:highlight>
                  <a:srgbClr val="FFFF00"/>
                </a:highlight>
              </a:rPr>
              <a:t>"clouds": {</a:t>
            </a:r>
          </a:p>
          <a:p>
            <a:r>
              <a:rPr lang="en-SG" sz="1050" dirty="0">
                <a:highlight>
                  <a:srgbClr val="FFFF00"/>
                </a:highlight>
              </a:rPr>
              <a:t>  "all": 75</a:t>
            </a:r>
          </a:p>
          <a:p>
            <a:r>
              <a:rPr lang="en-SG" sz="1050" dirty="0"/>
              <a:t> },</a:t>
            </a:r>
          </a:p>
        </p:txBody>
      </p:sp>
      <p:sp>
        <p:nvSpPr>
          <p:cNvPr id="7" name="TextBox 6">
            <a:extLst>
              <a:ext uri="{FF2B5EF4-FFF2-40B4-BE49-F238E27FC236}">
                <a16:creationId xmlns:a16="http://schemas.microsoft.com/office/drawing/2014/main" id="{82C52CD6-2055-8CDC-2E19-CA7981001EBF}"/>
              </a:ext>
            </a:extLst>
          </p:cNvPr>
          <p:cNvSpPr txBox="1"/>
          <p:nvPr/>
        </p:nvSpPr>
        <p:spPr>
          <a:xfrm>
            <a:off x="9429689" y="237519"/>
            <a:ext cx="6096000" cy="6555641"/>
          </a:xfrm>
          <a:prstGeom prst="rect">
            <a:avLst/>
          </a:prstGeom>
          <a:noFill/>
        </p:spPr>
        <p:txBody>
          <a:bodyPr wrap="square">
            <a:spAutoFit/>
          </a:bodyPr>
          <a:lstStyle/>
          <a:p>
            <a:r>
              <a:rPr lang="en-SG" sz="1050" b="1" u="sng" dirty="0"/>
              <a:t>5 days forecast (3 hourly interval)</a:t>
            </a:r>
          </a:p>
          <a:p>
            <a:r>
              <a:rPr lang="en-SG" sz="1050" dirty="0"/>
              <a:t> {</a:t>
            </a:r>
          </a:p>
          <a:p>
            <a:r>
              <a:rPr lang="en-SG" sz="1050" dirty="0"/>
              <a:t>   "dt": 1661104800,</a:t>
            </a:r>
          </a:p>
          <a:p>
            <a:r>
              <a:rPr lang="en-SG" sz="1050" dirty="0"/>
              <a:t>   "main": {</a:t>
            </a:r>
          </a:p>
          <a:p>
            <a:r>
              <a:rPr lang="en-SG" sz="1050" dirty="0"/>
              <a:t>    "temp": 297.25,</a:t>
            </a:r>
          </a:p>
          <a:p>
            <a:r>
              <a:rPr lang="en-SG" sz="1050" dirty="0"/>
              <a:t>    "</a:t>
            </a:r>
            <a:r>
              <a:rPr lang="en-SG" sz="1050" dirty="0" err="1"/>
              <a:t>feels_like</a:t>
            </a:r>
            <a:r>
              <a:rPr lang="en-SG" sz="1050" dirty="0"/>
              <a:t>": 298.14,</a:t>
            </a:r>
          </a:p>
          <a:p>
            <a:r>
              <a:rPr lang="en-SG" sz="1050" dirty="0"/>
              <a:t>    "</a:t>
            </a:r>
            <a:r>
              <a:rPr lang="en-SG" sz="1050" dirty="0" err="1"/>
              <a:t>temp_min</a:t>
            </a:r>
            <a:r>
              <a:rPr lang="en-SG" sz="1050" dirty="0"/>
              <a:t>": 297.25,</a:t>
            </a:r>
          </a:p>
          <a:p>
            <a:r>
              <a:rPr lang="en-SG" sz="1050" dirty="0"/>
              <a:t>    "</a:t>
            </a:r>
            <a:r>
              <a:rPr lang="en-SG" sz="1050" dirty="0" err="1"/>
              <a:t>temp_max</a:t>
            </a:r>
            <a:r>
              <a:rPr lang="en-SG" sz="1050" dirty="0"/>
              <a:t>": 297.25,</a:t>
            </a:r>
          </a:p>
          <a:p>
            <a:r>
              <a:rPr lang="en-SG" sz="1050" dirty="0"/>
              <a:t>    "pressure": 1009,</a:t>
            </a:r>
          </a:p>
          <a:p>
            <a:r>
              <a:rPr lang="en-SG" sz="1050" dirty="0"/>
              <a:t>    "</a:t>
            </a:r>
            <a:r>
              <a:rPr lang="en-SG" sz="1050" dirty="0" err="1"/>
              <a:t>sea_level</a:t>
            </a:r>
            <a:r>
              <a:rPr lang="en-SG" sz="1050" dirty="0"/>
              <a:t>": 1009,</a:t>
            </a:r>
          </a:p>
          <a:p>
            <a:r>
              <a:rPr lang="en-SG" sz="1050" dirty="0"/>
              <a:t>    "</a:t>
            </a:r>
            <a:r>
              <a:rPr lang="en-SG" sz="1050" dirty="0" err="1"/>
              <a:t>grnd_level</a:t>
            </a:r>
            <a:r>
              <a:rPr lang="en-SG" sz="1050" dirty="0"/>
              <a:t>": 1006,</a:t>
            </a:r>
          </a:p>
          <a:p>
            <a:r>
              <a:rPr lang="en-SG" sz="1050" dirty="0"/>
              <a:t>    "humidity": 93,</a:t>
            </a:r>
          </a:p>
          <a:p>
            <a:r>
              <a:rPr lang="en-SG" sz="1050" dirty="0"/>
              <a:t>    "</a:t>
            </a:r>
            <a:r>
              <a:rPr lang="en-SG" sz="1050" dirty="0" err="1"/>
              <a:t>temp_kf</a:t>
            </a:r>
            <a:r>
              <a:rPr lang="en-SG" sz="1050" dirty="0"/>
              <a:t>": 0</a:t>
            </a:r>
          </a:p>
          <a:p>
            <a:r>
              <a:rPr lang="en-SG" sz="1050" dirty="0"/>
              <a:t>   },</a:t>
            </a:r>
          </a:p>
          <a:p>
            <a:r>
              <a:rPr lang="en-SG" sz="1050" dirty="0"/>
              <a:t>   "weather": [</a:t>
            </a:r>
          </a:p>
          <a:p>
            <a:r>
              <a:rPr lang="en-SG" sz="1050" dirty="0"/>
              <a:t>    {</a:t>
            </a:r>
          </a:p>
          <a:p>
            <a:r>
              <a:rPr lang="en-SG" sz="1050" dirty="0"/>
              <a:t>     "id": 501,</a:t>
            </a:r>
          </a:p>
          <a:p>
            <a:r>
              <a:rPr lang="en-SG" sz="1050" dirty="0"/>
              <a:t>     "main": "Rain",</a:t>
            </a:r>
          </a:p>
          <a:p>
            <a:r>
              <a:rPr lang="en-SG" sz="1050" dirty="0"/>
              <a:t>     "description": "moderate rain",</a:t>
            </a:r>
          </a:p>
          <a:p>
            <a:r>
              <a:rPr lang="en-SG" sz="1050" dirty="0"/>
              <a:t>     "icon": "10n"</a:t>
            </a:r>
          </a:p>
          <a:p>
            <a:r>
              <a:rPr lang="en-SG" sz="1050" dirty="0"/>
              <a:t>    }</a:t>
            </a:r>
          </a:p>
          <a:p>
            <a:r>
              <a:rPr lang="en-SG" sz="1050" dirty="0"/>
              <a:t>   ],</a:t>
            </a:r>
          </a:p>
          <a:p>
            <a:r>
              <a:rPr lang="en-SG" sz="1050" dirty="0"/>
              <a:t>   </a:t>
            </a:r>
            <a:r>
              <a:rPr lang="en-SG" sz="1050" dirty="0">
                <a:highlight>
                  <a:srgbClr val="FFFF00"/>
                </a:highlight>
              </a:rPr>
              <a:t>"clouds": {</a:t>
            </a:r>
          </a:p>
          <a:p>
            <a:r>
              <a:rPr lang="en-SG" sz="1050" dirty="0">
                <a:highlight>
                  <a:srgbClr val="FFFF00"/>
                </a:highlight>
              </a:rPr>
              <a:t>    "all": 100</a:t>
            </a:r>
          </a:p>
          <a:p>
            <a:r>
              <a:rPr lang="en-SG" sz="1050" dirty="0"/>
              <a:t>   },</a:t>
            </a:r>
          </a:p>
          <a:p>
            <a:r>
              <a:rPr lang="en-SG" sz="1050" dirty="0"/>
              <a:t>   "wind": {</a:t>
            </a:r>
          </a:p>
          <a:p>
            <a:r>
              <a:rPr lang="en-SG" sz="1050" dirty="0"/>
              <a:t>    "speed": 3.37,</a:t>
            </a:r>
          </a:p>
          <a:p>
            <a:r>
              <a:rPr lang="en-SG" sz="1050" dirty="0"/>
              <a:t>    "</a:t>
            </a:r>
            <a:r>
              <a:rPr lang="en-SG" sz="1050" dirty="0" err="1"/>
              <a:t>deg</a:t>
            </a:r>
            <a:r>
              <a:rPr lang="en-SG" sz="1050" dirty="0"/>
              <a:t>": 219,</a:t>
            </a:r>
          </a:p>
          <a:p>
            <a:r>
              <a:rPr lang="en-SG" sz="1050" dirty="0"/>
              <a:t>    "gust": 5.17</a:t>
            </a:r>
          </a:p>
          <a:p>
            <a:r>
              <a:rPr lang="en-SG" sz="1050" dirty="0"/>
              <a:t>   },</a:t>
            </a:r>
          </a:p>
          <a:p>
            <a:r>
              <a:rPr lang="en-SG" sz="1050" dirty="0"/>
              <a:t>   "visibility": 8485,</a:t>
            </a:r>
          </a:p>
          <a:p>
            <a:r>
              <a:rPr lang="en-SG" sz="1050" dirty="0"/>
              <a:t>   "pop": 1,</a:t>
            </a:r>
          </a:p>
          <a:p>
            <a:r>
              <a:rPr lang="en-SG" sz="1050" dirty="0"/>
              <a:t>   "rain": {</a:t>
            </a:r>
          </a:p>
          <a:p>
            <a:r>
              <a:rPr lang="en-SG" sz="1050" dirty="0"/>
              <a:t>    "3h": 7.41</a:t>
            </a:r>
          </a:p>
          <a:p>
            <a:r>
              <a:rPr lang="en-SG" sz="1050" dirty="0"/>
              <a:t>   },</a:t>
            </a:r>
          </a:p>
          <a:p>
            <a:r>
              <a:rPr lang="en-SG" sz="1050" dirty="0"/>
              <a:t>   "sys": {</a:t>
            </a:r>
          </a:p>
          <a:p>
            <a:r>
              <a:rPr lang="en-SG" sz="1050" dirty="0"/>
              <a:t>    "pod": "n"</a:t>
            </a:r>
          </a:p>
          <a:p>
            <a:r>
              <a:rPr lang="en-SG" sz="1050" dirty="0"/>
              <a:t>   },</a:t>
            </a:r>
          </a:p>
          <a:p>
            <a:r>
              <a:rPr lang="en-SG" sz="1050" dirty="0"/>
              <a:t>   "</a:t>
            </a:r>
            <a:r>
              <a:rPr lang="en-SG" sz="1050" dirty="0" err="1"/>
              <a:t>dt_txt</a:t>
            </a:r>
            <a:r>
              <a:rPr lang="en-SG" sz="1050" dirty="0"/>
              <a:t>": "</a:t>
            </a:r>
            <a:r>
              <a:rPr lang="en-SG" sz="1050" dirty="0">
                <a:highlight>
                  <a:srgbClr val="FFFF00"/>
                </a:highlight>
              </a:rPr>
              <a:t>2022-08-21 18:00:00</a:t>
            </a:r>
            <a:r>
              <a:rPr lang="en-SG" sz="1050" dirty="0"/>
              <a:t>"</a:t>
            </a:r>
          </a:p>
          <a:p>
            <a:r>
              <a:rPr lang="en-SG" sz="1050" dirty="0"/>
              <a:t>  },</a:t>
            </a:r>
          </a:p>
        </p:txBody>
      </p:sp>
      <p:graphicFrame>
        <p:nvGraphicFramePr>
          <p:cNvPr id="8" name="Table 7">
            <a:extLst>
              <a:ext uri="{FF2B5EF4-FFF2-40B4-BE49-F238E27FC236}">
                <a16:creationId xmlns:a16="http://schemas.microsoft.com/office/drawing/2014/main" id="{616B0878-265F-F53C-A161-E958850173C5}"/>
              </a:ext>
            </a:extLst>
          </p:cNvPr>
          <p:cNvGraphicFramePr>
            <a:graphicFrameLocks noGrp="1"/>
          </p:cNvGraphicFramePr>
          <p:nvPr>
            <p:extLst>
              <p:ext uri="{D42A27DB-BD31-4B8C-83A1-F6EECF244321}">
                <p14:modId xmlns:p14="http://schemas.microsoft.com/office/powerpoint/2010/main" val="379839940"/>
              </p:ext>
            </p:extLst>
          </p:nvPr>
        </p:nvGraphicFramePr>
        <p:xfrm>
          <a:off x="723902" y="4162355"/>
          <a:ext cx="6502396" cy="2630805"/>
        </p:xfrm>
        <a:graphic>
          <a:graphicData uri="http://schemas.openxmlformats.org/drawingml/2006/table">
            <a:tbl>
              <a:tblPr/>
              <a:tblGrid>
                <a:gridCol w="609302">
                  <a:extLst>
                    <a:ext uri="{9D8B030D-6E8A-4147-A177-3AD203B41FA5}">
                      <a16:colId xmlns:a16="http://schemas.microsoft.com/office/drawing/2014/main" val="3031664112"/>
                    </a:ext>
                  </a:extLst>
                </a:gridCol>
                <a:gridCol w="609302">
                  <a:extLst>
                    <a:ext uri="{9D8B030D-6E8A-4147-A177-3AD203B41FA5}">
                      <a16:colId xmlns:a16="http://schemas.microsoft.com/office/drawing/2014/main" val="3240339856"/>
                    </a:ext>
                  </a:extLst>
                </a:gridCol>
                <a:gridCol w="609302">
                  <a:extLst>
                    <a:ext uri="{9D8B030D-6E8A-4147-A177-3AD203B41FA5}">
                      <a16:colId xmlns:a16="http://schemas.microsoft.com/office/drawing/2014/main" val="726642141"/>
                    </a:ext>
                  </a:extLst>
                </a:gridCol>
                <a:gridCol w="609302">
                  <a:extLst>
                    <a:ext uri="{9D8B030D-6E8A-4147-A177-3AD203B41FA5}">
                      <a16:colId xmlns:a16="http://schemas.microsoft.com/office/drawing/2014/main" val="133924015"/>
                    </a:ext>
                  </a:extLst>
                </a:gridCol>
                <a:gridCol w="609302">
                  <a:extLst>
                    <a:ext uri="{9D8B030D-6E8A-4147-A177-3AD203B41FA5}">
                      <a16:colId xmlns:a16="http://schemas.microsoft.com/office/drawing/2014/main" val="45357375"/>
                    </a:ext>
                  </a:extLst>
                </a:gridCol>
                <a:gridCol w="609302">
                  <a:extLst>
                    <a:ext uri="{9D8B030D-6E8A-4147-A177-3AD203B41FA5}">
                      <a16:colId xmlns:a16="http://schemas.microsoft.com/office/drawing/2014/main" val="2426644021"/>
                    </a:ext>
                  </a:extLst>
                </a:gridCol>
                <a:gridCol w="609302">
                  <a:extLst>
                    <a:ext uri="{9D8B030D-6E8A-4147-A177-3AD203B41FA5}">
                      <a16:colId xmlns:a16="http://schemas.microsoft.com/office/drawing/2014/main" val="1173523303"/>
                    </a:ext>
                  </a:extLst>
                </a:gridCol>
                <a:gridCol w="609302">
                  <a:extLst>
                    <a:ext uri="{9D8B030D-6E8A-4147-A177-3AD203B41FA5}">
                      <a16:colId xmlns:a16="http://schemas.microsoft.com/office/drawing/2014/main" val="3620275472"/>
                    </a:ext>
                  </a:extLst>
                </a:gridCol>
                <a:gridCol w="609302">
                  <a:extLst>
                    <a:ext uri="{9D8B030D-6E8A-4147-A177-3AD203B41FA5}">
                      <a16:colId xmlns:a16="http://schemas.microsoft.com/office/drawing/2014/main" val="1335589659"/>
                    </a:ext>
                  </a:extLst>
                </a:gridCol>
                <a:gridCol w="1018678">
                  <a:extLst>
                    <a:ext uri="{9D8B030D-6E8A-4147-A177-3AD203B41FA5}">
                      <a16:colId xmlns:a16="http://schemas.microsoft.com/office/drawing/2014/main" val="1466328897"/>
                    </a:ext>
                  </a:extLst>
                </a:gridCol>
              </a:tblGrid>
              <a:tr h="190500">
                <a:tc>
                  <a:txBody>
                    <a:bodyPr/>
                    <a:lstStyle/>
                    <a:p>
                      <a:pPr algn="l" fontAlgn="b"/>
                      <a:r>
                        <a:rPr lang="en-SG" sz="1100" b="0" i="0" u="none" strike="noStrike">
                          <a:solidFill>
                            <a:srgbClr val="000000"/>
                          </a:solidFill>
                          <a:effectLst/>
                          <a:latin typeface="Calibri" panose="020F0502020204030204" pitchFamily="34" charset="0"/>
                        </a:rPr>
                        <a:t>Year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SG" sz="1100" b="0" i="0" u="none" strike="noStrike">
                          <a:solidFill>
                            <a:srgbClr val="000000"/>
                          </a:solidFill>
                          <a:effectLst/>
                          <a:latin typeface="Calibri" panose="020F0502020204030204" pitchFamily="34" charset="0"/>
                        </a:rPr>
                        <a:t>Month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SG" sz="1100" b="0" i="0" u="none" strike="noStrike">
                          <a:solidFill>
                            <a:srgbClr val="000000"/>
                          </a:solidFill>
                          <a:effectLst/>
                          <a:latin typeface="Calibri" panose="020F0502020204030204" pitchFamily="34" charset="0"/>
                        </a:rPr>
                        <a:t>Day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SG" sz="1100" b="0" i="0" u="none" strike="noStrike">
                          <a:solidFill>
                            <a:srgbClr val="000000"/>
                          </a:solidFill>
                          <a:effectLst/>
                          <a:latin typeface="Calibri" panose="020F0502020204030204" pitchFamily="34" charset="0"/>
                        </a:rPr>
                        <a:t>Hour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SG" sz="1100" b="0" i="0" u="none" strike="noStrike">
                          <a:solidFill>
                            <a:srgbClr val="000000"/>
                          </a:solidFill>
                          <a:effectLst/>
                          <a:latin typeface="Calibri" panose="020F0502020204030204" pitchFamily="34" charset="0"/>
                        </a:rPr>
                        <a:t>Minute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SG" sz="1100" b="0" i="0" u="none" strike="noStrike" dirty="0">
                          <a:solidFill>
                            <a:srgbClr val="000000"/>
                          </a:solidFill>
                          <a:effectLst/>
                          <a:latin typeface="Calibri" panose="020F0502020204030204" pitchFamily="34" charset="0"/>
                        </a:rPr>
                        <a:t>Temperature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SG" sz="1100" b="0" i="0" u="none" strike="noStrike">
                          <a:solidFill>
                            <a:srgbClr val="000000"/>
                          </a:solidFill>
                          <a:effectLst/>
                          <a:latin typeface="Calibri" panose="020F0502020204030204" pitchFamily="34" charset="0"/>
                        </a:rPr>
                        <a:t>Clearsky DHI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SG" sz="1100" b="0" i="0" u="none" strike="noStrike">
                          <a:solidFill>
                            <a:srgbClr val="000000"/>
                          </a:solidFill>
                          <a:effectLst/>
                          <a:latin typeface="Calibri" panose="020F0502020204030204" pitchFamily="34" charset="0"/>
                        </a:rPr>
                        <a:t>Clearsky DNI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SG" sz="1100" b="0" i="0" u="none" strike="noStrike">
                          <a:solidFill>
                            <a:srgbClr val="000000"/>
                          </a:solidFill>
                          <a:effectLst/>
                          <a:latin typeface="Calibri" panose="020F0502020204030204" pitchFamily="34" charset="0"/>
                        </a:rPr>
                        <a:t>Clearsky GHI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SG" sz="1100" b="0" i="0" u="none" strike="noStrike" dirty="0">
                          <a:solidFill>
                            <a:srgbClr val="000000"/>
                          </a:solidFill>
                          <a:effectLst/>
                          <a:latin typeface="Calibri" panose="020F0502020204030204" pitchFamily="34" charset="0"/>
                        </a:rPr>
                        <a:t>Cloud Type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573963944"/>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088661622"/>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336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550843914"/>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389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698975862"/>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435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4124996522"/>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457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77722322"/>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494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320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821800283"/>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527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359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826938865"/>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557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397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560388617"/>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584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435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446598466"/>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608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472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81371936"/>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612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506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489453263"/>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632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541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425966868"/>
                  </a:ext>
                </a:extLst>
              </a:tr>
            </a:tbl>
          </a:graphicData>
        </a:graphic>
      </p:graphicFrame>
      <p:graphicFrame>
        <p:nvGraphicFramePr>
          <p:cNvPr id="9" name="Table 8">
            <a:extLst>
              <a:ext uri="{FF2B5EF4-FFF2-40B4-BE49-F238E27FC236}">
                <a16:creationId xmlns:a16="http://schemas.microsoft.com/office/drawing/2014/main" id="{F883FB6E-99DD-47EB-E0D1-837A04308EE8}"/>
              </a:ext>
            </a:extLst>
          </p:cNvPr>
          <p:cNvGraphicFramePr>
            <a:graphicFrameLocks noGrp="1"/>
          </p:cNvGraphicFramePr>
          <p:nvPr>
            <p:extLst>
              <p:ext uri="{D42A27DB-BD31-4B8C-83A1-F6EECF244321}">
                <p14:modId xmlns:p14="http://schemas.microsoft.com/office/powerpoint/2010/main" val="1362063040"/>
              </p:ext>
            </p:extLst>
          </p:nvPr>
        </p:nvGraphicFramePr>
        <p:xfrm>
          <a:off x="438334" y="4844119"/>
          <a:ext cx="7924800" cy="857250"/>
        </p:xfrm>
        <a:graphic>
          <a:graphicData uri="http://schemas.openxmlformats.org/drawingml/2006/table">
            <a:tbl>
              <a:tblPr/>
              <a:tblGrid>
                <a:gridCol w="609600">
                  <a:extLst>
                    <a:ext uri="{9D8B030D-6E8A-4147-A177-3AD203B41FA5}">
                      <a16:colId xmlns:a16="http://schemas.microsoft.com/office/drawing/2014/main" val="380085077"/>
                    </a:ext>
                  </a:extLst>
                </a:gridCol>
                <a:gridCol w="609600">
                  <a:extLst>
                    <a:ext uri="{9D8B030D-6E8A-4147-A177-3AD203B41FA5}">
                      <a16:colId xmlns:a16="http://schemas.microsoft.com/office/drawing/2014/main" val="2570967380"/>
                    </a:ext>
                  </a:extLst>
                </a:gridCol>
                <a:gridCol w="609600">
                  <a:extLst>
                    <a:ext uri="{9D8B030D-6E8A-4147-A177-3AD203B41FA5}">
                      <a16:colId xmlns:a16="http://schemas.microsoft.com/office/drawing/2014/main" val="1461359421"/>
                    </a:ext>
                  </a:extLst>
                </a:gridCol>
                <a:gridCol w="609600">
                  <a:extLst>
                    <a:ext uri="{9D8B030D-6E8A-4147-A177-3AD203B41FA5}">
                      <a16:colId xmlns:a16="http://schemas.microsoft.com/office/drawing/2014/main" val="1525698428"/>
                    </a:ext>
                  </a:extLst>
                </a:gridCol>
                <a:gridCol w="609600">
                  <a:extLst>
                    <a:ext uri="{9D8B030D-6E8A-4147-A177-3AD203B41FA5}">
                      <a16:colId xmlns:a16="http://schemas.microsoft.com/office/drawing/2014/main" val="1706890898"/>
                    </a:ext>
                  </a:extLst>
                </a:gridCol>
                <a:gridCol w="609600">
                  <a:extLst>
                    <a:ext uri="{9D8B030D-6E8A-4147-A177-3AD203B41FA5}">
                      <a16:colId xmlns:a16="http://schemas.microsoft.com/office/drawing/2014/main" val="1871821831"/>
                    </a:ext>
                  </a:extLst>
                </a:gridCol>
                <a:gridCol w="609600">
                  <a:extLst>
                    <a:ext uri="{9D8B030D-6E8A-4147-A177-3AD203B41FA5}">
                      <a16:colId xmlns:a16="http://schemas.microsoft.com/office/drawing/2014/main" val="4002728789"/>
                    </a:ext>
                  </a:extLst>
                </a:gridCol>
                <a:gridCol w="609600">
                  <a:extLst>
                    <a:ext uri="{9D8B030D-6E8A-4147-A177-3AD203B41FA5}">
                      <a16:colId xmlns:a16="http://schemas.microsoft.com/office/drawing/2014/main" val="1977167751"/>
                    </a:ext>
                  </a:extLst>
                </a:gridCol>
                <a:gridCol w="609600">
                  <a:extLst>
                    <a:ext uri="{9D8B030D-6E8A-4147-A177-3AD203B41FA5}">
                      <a16:colId xmlns:a16="http://schemas.microsoft.com/office/drawing/2014/main" val="2124931329"/>
                    </a:ext>
                  </a:extLst>
                </a:gridCol>
                <a:gridCol w="609600">
                  <a:extLst>
                    <a:ext uri="{9D8B030D-6E8A-4147-A177-3AD203B41FA5}">
                      <a16:colId xmlns:a16="http://schemas.microsoft.com/office/drawing/2014/main" val="1660620704"/>
                    </a:ext>
                  </a:extLst>
                </a:gridCol>
                <a:gridCol w="609600">
                  <a:extLst>
                    <a:ext uri="{9D8B030D-6E8A-4147-A177-3AD203B41FA5}">
                      <a16:colId xmlns:a16="http://schemas.microsoft.com/office/drawing/2014/main" val="3794054719"/>
                    </a:ext>
                  </a:extLst>
                </a:gridCol>
                <a:gridCol w="609600">
                  <a:extLst>
                    <a:ext uri="{9D8B030D-6E8A-4147-A177-3AD203B41FA5}">
                      <a16:colId xmlns:a16="http://schemas.microsoft.com/office/drawing/2014/main" val="2423420095"/>
                    </a:ext>
                  </a:extLst>
                </a:gridCol>
                <a:gridCol w="609600">
                  <a:extLst>
                    <a:ext uri="{9D8B030D-6E8A-4147-A177-3AD203B41FA5}">
                      <a16:colId xmlns:a16="http://schemas.microsoft.com/office/drawing/2014/main" val="526692722"/>
                    </a:ext>
                  </a:extLst>
                </a:gridCol>
              </a:tblGrid>
              <a:tr h="190500">
                <a:tc>
                  <a:txBody>
                    <a:bodyPr/>
                    <a:lstStyle/>
                    <a:p>
                      <a:pPr algn="l" fontAlgn="b"/>
                      <a:r>
                        <a:rPr lang="en-SG" sz="1100" b="0" i="0" u="none" strike="noStrike">
                          <a:solidFill>
                            <a:srgbClr val="000000"/>
                          </a:solidFill>
                          <a:effectLst/>
                          <a:latin typeface="Calibri" panose="020F0502020204030204" pitchFamily="34" charset="0"/>
                        </a:rPr>
                        <a:t>Cloud Type 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Cloud Type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Cloud Type 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Cloud Type 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Cloud Type 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Cloud Type 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Cloud Type 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Cloud Type 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Cloud Type 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dirty="0">
                          <a:solidFill>
                            <a:srgbClr val="000000"/>
                          </a:solidFill>
                          <a:effectLst/>
                          <a:latin typeface="Calibri" panose="020F0502020204030204" pitchFamily="34" charset="0"/>
                        </a:rPr>
                        <a:t>Cloud Type 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Cloud Type 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Cloud Type 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Cloud Type 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279848"/>
                  </a:ext>
                </a:extLst>
              </a:tr>
              <a:tr h="190500">
                <a:tc>
                  <a:txBody>
                    <a:bodyPr/>
                    <a:lstStyle/>
                    <a:p>
                      <a:pPr algn="l" fontAlgn="b"/>
                      <a:r>
                        <a:rPr lang="en-SG" sz="1100" b="0" i="0" u="none" strike="noStrike">
                          <a:solidFill>
                            <a:srgbClr val="000000"/>
                          </a:solidFill>
                          <a:effectLst/>
                          <a:latin typeface="Calibri" panose="020F0502020204030204" pitchFamily="34" charset="0"/>
                        </a:rPr>
                        <a:t>Clear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Probably Clear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Fog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Water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Super-Cooled Water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Mixed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Opaque Ice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Cirrus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Overlapping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Overshooting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Unknown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Dust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dirty="0">
                          <a:solidFill>
                            <a:srgbClr val="000000"/>
                          </a:solidFill>
                          <a:effectLst/>
                          <a:latin typeface="Calibri" panose="020F0502020204030204" pitchFamily="34" charset="0"/>
                        </a:rPr>
                        <a:t>Smoke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5518471"/>
                  </a:ext>
                </a:extLst>
              </a:tr>
            </a:tbl>
          </a:graphicData>
        </a:graphic>
      </p:graphicFrame>
    </p:spTree>
    <p:extLst>
      <p:ext uri="{BB962C8B-B14F-4D97-AF65-F5344CB8AC3E}">
        <p14:creationId xmlns:p14="http://schemas.microsoft.com/office/powerpoint/2010/main" val="63495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876</Words>
  <Application>Microsoft Office PowerPoint</Application>
  <PresentationFormat>Widescreen</PresentationFormat>
  <Paragraphs>256</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Solar irradiation prediction</vt:lpstr>
      <vt:lpstr>Background</vt:lpstr>
      <vt:lpstr>What is irradiance?</vt:lpstr>
      <vt:lpstr>How to predict?</vt:lpstr>
      <vt:lpstr>Lots of data from The National Solar Radiation Database (NSRDB) </vt:lpstr>
      <vt:lpstr>Heatmap</vt:lpstr>
      <vt:lpstr>Models</vt:lpstr>
      <vt:lpstr>What is the end product?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irradiation prediction</dc:title>
  <dc:creator>Bin 彬</dc:creator>
  <cp:lastModifiedBy>Bin 彬</cp:lastModifiedBy>
  <cp:revision>7</cp:revision>
  <dcterms:created xsi:type="dcterms:W3CDTF">2022-08-05T13:56:15Z</dcterms:created>
  <dcterms:modified xsi:type="dcterms:W3CDTF">2022-08-19T06:48:51Z</dcterms:modified>
</cp:coreProperties>
</file>