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81"/>
  </p:normalViewPr>
  <p:slideViewPr>
    <p:cSldViewPr snapToGrid="0">
      <p:cViewPr>
        <p:scale>
          <a:sx n="175" d="100"/>
          <a:sy n="175" d="100"/>
        </p:scale>
        <p:origin x="-29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F4A1-79DE-51A0-F520-B373DBB6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1CBBB-9647-1A91-3F2A-6E0A06B1E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20E5-17DD-B6B0-F3D4-D2CDFC03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79CA-2882-564E-BA30-B00FA0BCCBA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CF642-C783-F8B7-EC76-74E7B8DD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25DE-390F-6B19-9BC2-55AAB18E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B8CE-E1FE-DA40-85D9-E92A70BF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2381-3E4B-B1EE-E39E-B8B91FD8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2BF36-C6DE-CDE3-6FF0-18C16DAFA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550F-D077-8767-072B-636648FD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79CA-2882-564E-BA30-B00FA0BCCBA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A08F1-3DF3-D505-CEA9-34E555A8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024F-DEA7-8E2E-AB7F-10A181EB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B8CE-E1FE-DA40-85D9-E92A70BF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53A63-B0FD-1787-8341-E371B0E67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06D9B-F86C-F11A-09DB-2FD270FD6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94902-7A48-06B4-AE10-CD86AC70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79CA-2882-564E-BA30-B00FA0BCCBA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23C1-A3B3-3270-DF90-BEDF459E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C515-46F8-F1C6-6F02-C528717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B8CE-E1FE-DA40-85D9-E92A70BF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4E5F-E1F1-A5E1-86F8-328340A2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74C0-2E43-90B7-A931-FCD3D0A5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DD9D-0FF1-405A-A141-50ABBDC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79CA-2882-564E-BA30-B00FA0BCCBA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F6C2-6CB5-BF3E-7284-0B05522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32A1-3B62-9177-8DB9-D4F1838A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B8CE-E1FE-DA40-85D9-E92A70BF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9424-1EB8-D644-B42F-199DBDF8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50EEC-6CA5-AE91-EBD7-388155869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2AAF-5A58-AD94-9DB8-ABBBDDFB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79CA-2882-564E-BA30-B00FA0BCCBA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2BBA9-DE2A-5CA6-7AD7-92A58F40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B564-101C-600A-43DC-D53CF868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B8CE-E1FE-DA40-85D9-E92A70BF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8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9041-F345-7E4E-5901-CC573CAF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8931-2C80-4B11-79D9-11805F02C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95827-E6F8-3816-16AF-D517C7E6D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03347-2283-665E-C73A-6DCB57B2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79CA-2882-564E-BA30-B00FA0BCCBA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0E48F-411C-4F9D-28AF-A101B1E7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AD26C-84C9-6651-E2A9-95028B30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B8CE-E1FE-DA40-85D9-E92A70BF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7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1267-965C-E094-3BB9-AC59D831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082F3-03F4-7359-22C8-C850ACD5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7477E-9DCD-BD1E-F797-DE98D7C39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F1806-A742-458B-A96B-B718BE292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295BD-2D08-6CCF-725D-B417D2B80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7757E-2CA3-2CC7-28E3-53F7CF78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79CA-2882-564E-BA30-B00FA0BCCBA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E579A-0706-B3DA-8A71-21E7EF7E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27039-ACEA-6C34-5BF4-E980B17B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B8CE-E1FE-DA40-85D9-E92A70BF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7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B623-EC87-1279-C574-3048C5A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DE273-5220-9E0E-6C8B-F02CCEF8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79CA-2882-564E-BA30-B00FA0BCCBA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638FD-C9A9-8CFB-C95E-3B74888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B4EE0-F3AA-BFC3-5402-4F1D50B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B8CE-E1FE-DA40-85D9-E92A70BF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9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A9BAF-221D-3F24-11C4-7A860FF1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79CA-2882-564E-BA30-B00FA0BCCBA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639FB-2790-074C-D9F8-25DFFF43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16E41-3F4E-4613-61DA-53B3A129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B8CE-E1FE-DA40-85D9-E92A70BF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0E62-C6A0-30EC-8B52-AFED4147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CD2B-746E-4A4E-54C0-066F7AB9B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226EF-D158-24E9-74EC-392C11775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A757C-68D6-84AF-7952-C707D09B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79CA-2882-564E-BA30-B00FA0BCCBA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3FA81-A387-44A8-3939-C606FA79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732C6-D898-EC08-EDAA-B2F47D14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B8CE-E1FE-DA40-85D9-E92A70BF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33EB-F91D-D2AE-0CDE-F6B388A6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EEC9F-07A6-1497-B704-ACE278DA3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44E2-5C1A-D270-BC01-75DF79B0F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90148-9582-336F-FF94-F2D403F8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79CA-2882-564E-BA30-B00FA0BCCBA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3D694-6AA8-85E6-DB7A-B755D2C3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DF9AE-23E9-4724-EE50-99BC8154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B8CE-E1FE-DA40-85D9-E92A70BF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14209-9990-78C8-22B2-C3752885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9F6A-3902-110D-E81D-74B87F33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0C317-A928-DFEC-94DC-78D38BBDA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679CA-2882-564E-BA30-B00FA0BCCBA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08E9-E96E-B15D-37A5-553CDAA66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79BC-1BF0-9001-3CB4-98A87324B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1B8CE-E1FE-DA40-85D9-E92A70BF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D70EB-0F11-BA84-D365-1AC2B615469A}"/>
              </a:ext>
            </a:extLst>
          </p:cNvPr>
          <p:cNvSpPr txBox="1"/>
          <p:nvPr/>
        </p:nvSpPr>
        <p:spPr>
          <a:xfrm>
            <a:off x="956930" y="318977"/>
            <a:ext cx="105900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dirty="0"/>
              <a:t>Experiment Plan and Framework for LLM Testing with Suricata Rules</a:t>
            </a:r>
            <a:endParaRPr lang="en-US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14C79-0102-9F17-EAD7-CB1588FBAFC6}"/>
              </a:ext>
            </a:extLst>
          </p:cNvPr>
          <p:cNvSpPr txBox="1"/>
          <p:nvPr/>
        </p:nvSpPr>
        <p:spPr>
          <a:xfrm>
            <a:off x="1013637" y="1669310"/>
            <a:ext cx="50823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Optimizing Accuracy, Cost, and Consistency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8353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6E394-53E7-B264-249E-BC153AFF5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BE9EF-408A-D404-5B7E-3C867CA6EEFD}"/>
              </a:ext>
            </a:extLst>
          </p:cNvPr>
          <p:cNvSpPr txBox="1"/>
          <p:nvPr/>
        </p:nvSpPr>
        <p:spPr>
          <a:xfrm>
            <a:off x="2878916" y="116950"/>
            <a:ext cx="607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Existing Problems/Pain Points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BAB77-B500-0E8E-9814-5BF5C9113CA8}"/>
              </a:ext>
            </a:extLst>
          </p:cNvPr>
          <p:cNvSpPr txBox="1"/>
          <p:nvPr/>
        </p:nvSpPr>
        <p:spPr>
          <a:xfrm>
            <a:off x="364311" y="956937"/>
            <a:ext cx="116185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Hallucination: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LLM generates incorrect or fabricated mappings, especially when the context is ambiguous or insufficient. Requires manual review, increasing the time and effort for validation. Ex: Execution Hypothesized by the LLM output which is not in MITRE ATTACK techniques</a:t>
            </a:r>
          </a:p>
          <a:p>
            <a:r>
              <a:rPr lang="en-IN" b="1" dirty="0"/>
              <a:t>Output Truncation: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Long Suricata rule messages or prompts exceeding the context limit cause incomplete responses.</a:t>
            </a:r>
          </a:p>
          <a:p>
            <a:r>
              <a:rPr lang="en-IN" b="1" dirty="0"/>
              <a:t>Context Loss: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Relevant parts of the input can be deprioritized in larger contexts, leading to suboptimal outputs.</a:t>
            </a:r>
          </a:p>
          <a:p>
            <a:r>
              <a:rPr lang="en-IN" b="1" dirty="0"/>
              <a:t>Higher Model Costs: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Superior models like GPT-4 with larger context windows incur significant API costs. Larger batch sizes and context sizes further increase costs.</a:t>
            </a:r>
          </a:p>
          <a:p>
            <a:r>
              <a:rPr lang="en-IN" b="1" dirty="0"/>
              <a:t>Limited Dataset Variety for Testing: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test dataset is relatively small, with insufficient variation across rule types. Larger and more diverse datasets (100–500 alerts) are needed to generalize.</a:t>
            </a:r>
          </a:p>
          <a:p>
            <a:r>
              <a:rPr lang="en-IN" b="1" dirty="0"/>
              <a:t>Consistency Challenges: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LLM outputs can vary across multiple runs for the same input, impacting reliability.</a:t>
            </a:r>
          </a:p>
          <a:p>
            <a:r>
              <a:rPr lang="en-IN" b="1" dirty="0"/>
              <a:t>Embedding Limitations: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Using embeddings for context optimization might not always align perfectly with LLM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Trade-offs between accuracy and token savings require thorough evaluation.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66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93D72-0526-C6E5-AB0B-CED83079C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BA0D2D-3933-FAE0-390A-616DBAB7A63B}"/>
              </a:ext>
            </a:extLst>
          </p:cNvPr>
          <p:cNvSpPr txBox="1"/>
          <p:nvPr/>
        </p:nvSpPr>
        <p:spPr>
          <a:xfrm>
            <a:off x="4235555" y="95694"/>
            <a:ext cx="385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Dataset Extraction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D6507-DCC6-D2BB-8009-64DC2F728304}"/>
              </a:ext>
            </a:extLst>
          </p:cNvPr>
          <p:cNvSpPr txBox="1"/>
          <p:nvPr/>
        </p:nvSpPr>
        <p:spPr>
          <a:xfrm>
            <a:off x="435935" y="1244009"/>
            <a:ext cx="110791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Total Rules Processed:</a:t>
            </a:r>
            <a:r>
              <a:rPr lang="en-IN" dirty="0"/>
              <a:t> 40,576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Last Extracted SID:</a:t>
            </a:r>
            <a:r>
              <a:rPr lang="en-IN" dirty="0"/>
              <a:t> 2103157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Skipped Entries:</a:t>
            </a:r>
            <a:r>
              <a:rPr lang="en-IN" dirty="0"/>
              <a:t> Commented-out rules (#alerts) and malformed 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Number of Rule Files:</a:t>
            </a:r>
            <a:r>
              <a:rPr lang="en-IN" dirty="0"/>
              <a:t> 50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MITRE Techniques:</a:t>
            </a:r>
            <a:r>
              <a:rPr lang="en-IN" dirty="0"/>
              <a:t> 50 mapped techniques.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Overview:</a:t>
            </a:r>
            <a:endParaRPr lang="en-IN" dirty="0"/>
          </a:p>
          <a:p>
            <a:r>
              <a:rPr lang="en-IN" dirty="0"/>
              <a:t>A Python program designed to parse .rules files and extract fields (</a:t>
            </a:r>
            <a:r>
              <a:rPr lang="en-IN" dirty="0" err="1"/>
              <a:t>suri_rule_id</a:t>
            </a:r>
            <a:r>
              <a:rPr lang="en-IN" dirty="0"/>
              <a:t>, </a:t>
            </a:r>
            <a:r>
              <a:rPr lang="en-IN" dirty="0" err="1"/>
              <a:t>suri_rule_classtype</a:t>
            </a:r>
            <a:r>
              <a:rPr lang="en-IN" dirty="0"/>
              <a:t>, </a:t>
            </a:r>
            <a:r>
              <a:rPr lang="en-IN" dirty="0" err="1"/>
              <a:t>suri_rule_msg</a:t>
            </a:r>
            <a:r>
              <a:rPr lang="en-IN" dirty="0"/>
              <a:t>).</a:t>
            </a:r>
          </a:p>
          <a:p>
            <a:r>
              <a:rPr lang="en-IN" dirty="0"/>
              <a:t>Outputs consolidated JSON in the required format.</a:t>
            </a:r>
          </a:p>
          <a:p>
            <a:r>
              <a:rPr lang="en-IN" b="1" dirty="0"/>
              <a:t>Features: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Extracts key fields: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 err="1"/>
              <a:t>suri_rule_id</a:t>
            </a:r>
            <a:r>
              <a:rPr lang="en-IN" dirty="0"/>
              <a:t>: Unique Rule ID.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 err="1"/>
              <a:t>suri_rule_classtype</a:t>
            </a:r>
            <a:r>
              <a:rPr lang="en-IN" dirty="0"/>
              <a:t>: Rule Classification Type.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 err="1"/>
              <a:t>suri_rule_msg</a:t>
            </a:r>
            <a:r>
              <a:rPr lang="en-IN" dirty="0"/>
              <a:t>: Description of the rule.</a:t>
            </a:r>
          </a:p>
          <a:p>
            <a:pPr>
              <a:buFont typeface="+mj-lt"/>
              <a:buAutoNum type="arabicPeriod"/>
            </a:pPr>
            <a:r>
              <a:rPr lang="en-IN" dirty="0"/>
              <a:t>Handles bulk processing (multiple files) and deduplication.</a:t>
            </a:r>
          </a:p>
          <a:p>
            <a:pPr>
              <a:buFont typeface="+mj-lt"/>
              <a:buAutoNum type="arabicPeriod"/>
            </a:pPr>
            <a:r>
              <a:rPr lang="en-IN" dirty="0"/>
              <a:t>Configurable to process a single file or an entire directory.</a:t>
            </a:r>
          </a:p>
          <a:p>
            <a:pPr>
              <a:buFont typeface="+mj-lt"/>
              <a:buAutoNum type="arabicPeriod"/>
            </a:pPr>
            <a:r>
              <a:rPr lang="en-IN" dirty="0"/>
              <a:t>Logs processing details for transparency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0E44C-64FF-A9B4-D9CE-F8A57E9E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04" y="1371600"/>
            <a:ext cx="4593883" cy="16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6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572AE-9F13-434B-385D-DE34A35C6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ADB5F-376E-1CDB-D0C9-9E3AD7ED1849}"/>
              </a:ext>
            </a:extLst>
          </p:cNvPr>
          <p:cNvSpPr txBox="1"/>
          <p:nvPr/>
        </p:nvSpPr>
        <p:spPr>
          <a:xfrm>
            <a:off x="3569165" y="0"/>
            <a:ext cx="359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LLM Experiments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AC5E9-6915-0A9C-9844-F2033FD10CF2}"/>
              </a:ext>
            </a:extLst>
          </p:cNvPr>
          <p:cNvSpPr txBox="1"/>
          <p:nvPr/>
        </p:nvSpPr>
        <p:spPr>
          <a:xfrm>
            <a:off x="435935" y="1244009"/>
            <a:ext cx="11079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Phase 1: Baseline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Ran LLM on 50 initial test rules for 52 MITRE ATT&amp;CK techniques.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Recorded outputs for various OpenAI models.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Performed </a:t>
            </a:r>
            <a:r>
              <a:rPr lang="en-IN" b="1" dirty="0"/>
              <a:t>accuracy vs. cost vs. consistency</a:t>
            </a:r>
            <a:r>
              <a:rPr lang="en-IN" dirty="0"/>
              <a:t> comparison using different hyperparameters.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Compared results with ground truth and developed a basic proof-of-concept.</a:t>
            </a:r>
          </a:p>
          <a:p>
            <a:endParaRPr lang="en-IN" b="1" dirty="0"/>
          </a:p>
          <a:p>
            <a:r>
              <a:rPr lang="en-IN" b="1" dirty="0"/>
              <a:t>Phase 2: Test Set Generation and Annotation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Created a diverse test set of </a:t>
            </a:r>
            <a:r>
              <a:rPr lang="en-IN" b="1" dirty="0"/>
              <a:t>515 rules</a:t>
            </a:r>
            <a:r>
              <a:rPr lang="en-IN" dirty="0"/>
              <a:t> from 55 Suricata rule files.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Developing a </a:t>
            </a:r>
            <a:r>
              <a:rPr lang="en-IN" b="1" dirty="0" err="1"/>
              <a:t>Salude</a:t>
            </a:r>
            <a:r>
              <a:rPr lang="en-IN" b="1" dirty="0"/>
              <a:t> web app</a:t>
            </a:r>
            <a:r>
              <a:rPr lang="en-IN" dirty="0"/>
              <a:t> to enable cybersecurity SMEs to label LLM-generated Suricata rule mappings for </a:t>
            </a:r>
            <a:r>
              <a:rPr lang="en-IN" b="1" dirty="0"/>
              <a:t>300 MITRE techniques</a:t>
            </a:r>
            <a:r>
              <a:rPr lang="en-IN" dirty="0"/>
              <a:t>.</a:t>
            </a:r>
          </a:p>
          <a:p>
            <a:endParaRPr lang="en-IN" b="1" dirty="0"/>
          </a:p>
          <a:p>
            <a:r>
              <a:rPr lang="en-IN" b="1" dirty="0"/>
              <a:t>Phase 3: Embedding and Hierarchical Agent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Building a </a:t>
            </a:r>
            <a:r>
              <a:rPr lang="en-IN" b="1" dirty="0"/>
              <a:t>vector embedding database</a:t>
            </a:r>
            <a:r>
              <a:rPr lang="en-IN" dirty="0"/>
              <a:t> for embedding retrieval across 300 MITRE rules.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Creating a set of </a:t>
            </a:r>
            <a:r>
              <a:rPr lang="en-IN" b="1" dirty="0"/>
              <a:t>hierarchical agents</a:t>
            </a:r>
            <a:r>
              <a:rPr lang="en-IN" dirty="0"/>
              <a:t> for advanced testing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88545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5D25-EC40-A049-DA89-E6296E12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540" y="-8626"/>
            <a:ext cx="4528868" cy="1325563"/>
          </a:xfrm>
        </p:spPr>
        <p:txBody>
          <a:bodyPr/>
          <a:lstStyle/>
          <a:p>
            <a:r>
              <a:rPr lang="en-US" dirty="0"/>
              <a:t>LLM Methodology</a:t>
            </a:r>
          </a:p>
        </p:txBody>
      </p:sp>
      <p:pic>
        <p:nvPicPr>
          <p:cNvPr id="7" name="Content Placeholder 6" descr="A diagram of a flowchart&#10;&#10;Description automatically generated">
            <a:extLst>
              <a:ext uri="{FF2B5EF4-FFF2-40B4-BE49-F238E27FC236}">
                <a16:creationId xmlns:a16="http://schemas.microsoft.com/office/drawing/2014/main" id="{C6F81461-E515-B74E-9AA2-6B5EAC4ED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63" y="0"/>
            <a:ext cx="4450556" cy="6858000"/>
          </a:xfrm>
        </p:spPr>
      </p:pic>
    </p:spTree>
    <p:extLst>
      <p:ext uri="{BB962C8B-B14F-4D97-AF65-F5344CB8AC3E}">
        <p14:creationId xmlns:p14="http://schemas.microsoft.com/office/powerpoint/2010/main" val="190242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482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LLM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Dave, Daksh Rajesh</dc:creator>
  <cp:lastModifiedBy>Dave, Daksh Rajesh</cp:lastModifiedBy>
  <cp:revision>2</cp:revision>
  <dcterms:created xsi:type="dcterms:W3CDTF">2025-01-15T17:29:21Z</dcterms:created>
  <dcterms:modified xsi:type="dcterms:W3CDTF">2025-01-15T18:27:31Z</dcterms:modified>
</cp:coreProperties>
</file>