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6" r:id="rId3"/>
    <p:sldId id="293" r:id="rId4"/>
    <p:sldId id="294" r:id="rId5"/>
    <p:sldId id="302" r:id="rId6"/>
    <p:sldId id="300" r:id="rId7"/>
    <p:sldId id="301" r:id="rId8"/>
    <p:sldId id="257" r:id="rId9"/>
    <p:sldId id="287" r:id="rId10"/>
    <p:sldId id="307" r:id="rId11"/>
    <p:sldId id="288" r:id="rId12"/>
    <p:sldId id="289" r:id="rId13"/>
    <p:sldId id="290" r:id="rId14"/>
    <p:sldId id="291" r:id="rId15"/>
    <p:sldId id="292" r:id="rId16"/>
    <p:sldId id="296" r:id="rId17"/>
    <p:sldId id="295" r:id="rId18"/>
    <p:sldId id="299" r:id="rId19"/>
    <p:sldId id="303" r:id="rId20"/>
    <p:sldId id="305" r:id="rId21"/>
    <p:sldId id="298" r:id="rId22"/>
    <p:sldId id="306" r:id="rId23"/>
    <p:sldId id="258" r:id="rId24"/>
    <p:sldId id="259" r:id="rId25"/>
    <p:sldId id="260" r:id="rId26"/>
    <p:sldId id="30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57"/>
    <p:restoredTop sz="94681"/>
  </p:normalViewPr>
  <p:slideViewPr>
    <p:cSldViewPr snapToGrid="0">
      <p:cViewPr>
        <p:scale>
          <a:sx n="110" d="100"/>
          <a:sy n="110" d="100"/>
        </p:scale>
        <p:origin x="272"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07956-8979-000F-60B5-74AB141013B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78570C7-9598-572B-C3FC-A926599B01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4636EF3-410C-B945-E2E7-281E71884D00}"/>
              </a:ext>
            </a:extLst>
          </p:cNvPr>
          <p:cNvSpPr>
            <a:spLocks noGrp="1"/>
          </p:cNvSpPr>
          <p:nvPr>
            <p:ph type="dt" sz="half" idx="10"/>
          </p:nvPr>
        </p:nvSpPr>
        <p:spPr/>
        <p:txBody>
          <a:bodyPr/>
          <a:lstStyle/>
          <a:p>
            <a:fld id="{FDA1A67C-0D67-1F49-9FE6-992D32909067}" type="datetimeFigureOut">
              <a:rPr lang="en-US" smtClean="0"/>
              <a:t>1/29/25</a:t>
            </a:fld>
            <a:endParaRPr lang="en-US"/>
          </a:p>
        </p:txBody>
      </p:sp>
      <p:sp>
        <p:nvSpPr>
          <p:cNvPr id="5" name="Footer Placeholder 4">
            <a:extLst>
              <a:ext uri="{FF2B5EF4-FFF2-40B4-BE49-F238E27FC236}">
                <a16:creationId xmlns:a16="http://schemas.microsoft.com/office/drawing/2014/main" id="{FFDBFE6D-EC33-8058-5144-13AF5522E2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983398-7BF9-5DEC-A00E-A6DB0A7B2DCA}"/>
              </a:ext>
            </a:extLst>
          </p:cNvPr>
          <p:cNvSpPr>
            <a:spLocks noGrp="1"/>
          </p:cNvSpPr>
          <p:nvPr>
            <p:ph type="sldNum" sz="quarter" idx="12"/>
          </p:nvPr>
        </p:nvSpPr>
        <p:spPr/>
        <p:txBody>
          <a:bodyPr/>
          <a:lstStyle/>
          <a:p>
            <a:fld id="{F112F1EE-0C67-A24F-AF2E-2FD091BE261F}" type="slidenum">
              <a:rPr lang="en-US" smtClean="0"/>
              <a:t>‹#›</a:t>
            </a:fld>
            <a:endParaRPr lang="en-US"/>
          </a:p>
        </p:txBody>
      </p:sp>
    </p:spTree>
    <p:extLst>
      <p:ext uri="{BB962C8B-B14F-4D97-AF65-F5344CB8AC3E}">
        <p14:creationId xmlns:p14="http://schemas.microsoft.com/office/powerpoint/2010/main" val="3660137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BBDFF-76CD-81EA-7E2C-99997401D05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913614-36B3-B119-7E90-838687B9AB1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83C6E58-E389-1997-3ED6-09A46A6C6D2A}"/>
              </a:ext>
            </a:extLst>
          </p:cNvPr>
          <p:cNvSpPr>
            <a:spLocks noGrp="1"/>
          </p:cNvSpPr>
          <p:nvPr>
            <p:ph type="dt" sz="half" idx="10"/>
          </p:nvPr>
        </p:nvSpPr>
        <p:spPr/>
        <p:txBody>
          <a:bodyPr/>
          <a:lstStyle/>
          <a:p>
            <a:fld id="{FDA1A67C-0D67-1F49-9FE6-992D32909067}" type="datetimeFigureOut">
              <a:rPr lang="en-US" smtClean="0"/>
              <a:t>1/29/25</a:t>
            </a:fld>
            <a:endParaRPr lang="en-US"/>
          </a:p>
        </p:txBody>
      </p:sp>
      <p:sp>
        <p:nvSpPr>
          <p:cNvPr id="5" name="Footer Placeholder 4">
            <a:extLst>
              <a:ext uri="{FF2B5EF4-FFF2-40B4-BE49-F238E27FC236}">
                <a16:creationId xmlns:a16="http://schemas.microsoft.com/office/drawing/2014/main" id="{A19DD01E-30BD-99D6-1B1F-347953829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699A4-1A5E-E24A-0137-B3D2F266554A}"/>
              </a:ext>
            </a:extLst>
          </p:cNvPr>
          <p:cNvSpPr>
            <a:spLocks noGrp="1"/>
          </p:cNvSpPr>
          <p:nvPr>
            <p:ph type="sldNum" sz="quarter" idx="12"/>
          </p:nvPr>
        </p:nvSpPr>
        <p:spPr/>
        <p:txBody>
          <a:bodyPr/>
          <a:lstStyle/>
          <a:p>
            <a:fld id="{F112F1EE-0C67-A24F-AF2E-2FD091BE261F}" type="slidenum">
              <a:rPr lang="en-US" smtClean="0"/>
              <a:t>‹#›</a:t>
            </a:fld>
            <a:endParaRPr lang="en-US"/>
          </a:p>
        </p:txBody>
      </p:sp>
    </p:spTree>
    <p:extLst>
      <p:ext uri="{BB962C8B-B14F-4D97-AF65-F5344CB8AC3E}">
        <p14:creationId xmlns:p14="http://schemas.microsoft.com/office/powerpoint/2010/main" val="114464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9AD770-4E6D-0661-B38C-BE3C87437BC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575AB10-5FBF-3C05-C988-A603E1E3302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47E92D-E503-37BE-09BE-925D03B56ADC}"/>
              </a:ext>
            </a:extLst>
          </p:cNvPr>
          <p:cNvSpPr>
            <a:spLocks noGrp="1"/>
          </p:cNvSpPr>
          <p:nvPr>
            <p:ph type="dt" sz="half" idx="10"/>
          </p:nvPr>
        </p:nvSpPr>
        <p:spPr/>
        <p:txBody>
          <a:bodyPr/>
          <a:lstStyle/>
          <a:p>
            <a:fld id="{FDA1A67C-0D67-1F49-9FE6-992D32909067}" type="datetimeFigureOut">
              <a:rPr lang="en-US" smtClean="0"/>
              <a:t>1/29/25</a:t>
            </a:fld>
            <a:endParaRPr lang="en-US"/>
          </a:p>
        </p:txBody>
      </p:sp>
      <p:sp>
        <p:nvSpPr>
          <p:cNvPr id="5" name="Footer Placeholder 4">
            <a:extLst>
              <a:ext uri="{FF2B5EF4-FFF2-40B4-BE49-F238E27FC236}">
                <a16:creationId xmlns:a16="http://schemas.microsoft.com/office/drawing/2014/main" id="{CE57F2D0-914C-F610-1070-4BCF780C15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96B53-DB7B-3716-BCB5-D6E0B6F3DD15}"/>
              </a:ext>
            </a:extLst>
          </p:cNvPr>
          <p:cNvSpPr>
            <a:spLocks noGrp="1"/>
          </p:cNvSpPr>
          <p:nvPr>
            <p:ph type="sldNum" sz="quarter" idx="12"/>
          </p:nvPr>
        </p:nvSpPr>
        <p:spPr/>
        <p:txBody>
          <a:bodyPr/>
          <a:lstStyle/>
          <a:p>
            <a:fld id="{F112F1EE-0C67-A24F-AF2E-2FD091BE261F}" type="slidenum">
              <a:rPr lang="en-US" smtClean="0"/>
              <a:t>‹#›</a:t>
            </a:fld>
            <a:endParaRPr lang="en-US"/>
          </a:p>
        </p:txBody>
      </p:sp>
    </p:spTree>
    <p:extLst>
      <p:ext uri="{BB962C8B-B14F-4D97-AF65-F5344CB8AC3E}">
        <p14:creationId xmlns:p14="http://schemas.microsoft.com/office/powerpoint/2010/main" val="385758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53F8-41DB-DB9C-9305-10723C7CA0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2A249EE-6E63-4F96-4A11-D2E89F7D098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984B88-FFC1-16FF-BF2E-252DF6D1098F}"/>
              </a:ext>
            </a:extLst>
          </p:cNvPr>
          <p:cNvSpPr>
            <a:spLocks noGrp="1"/>
          </p:cNvSpPr>
          <p:nvPr>
            <p:ph type="dt" sz="half" idx="10"/>
          </p:nvPr>
        </p:nvSpPr>
        <p:spPr/>
        <p:txBody>
          <a:bodyPr/>
          <a:lstStyle/>
          <a:p>
            <a:fld id="{FDA1A67C-0D67-1F49-9FE6-992D32909067}" type="datetimeFigureOut">
              <a:rPr lang="en-US" smtClean="0"/>
              <a:t>1/29/25</a:t>
            </a:fld>
            <a:endParaRPr lang="en-US"/>
          </a:p>
        </p:txBody>
      </p:sp>
      <p:sp>
        <p:nvSpPr>
          <p:cNvPr id="5" name="Footer Placeholder 4">
            <a:extLst>
              <a:ext uri="{FF2B5EF4-FFF2-40B4-BE49-F238E27FC236}">
                <a16:creationId xmlns:a16="http://schemas.microsoft.com/office/drawing/2014/main" id="{D8E75040-C362-893B-4598-676093B17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B0FD4-E3CC-8872-866F-B6A99285118C}"/>
              </a:ext>
            </a:extLst>
          </p:cNvPr>
          <p:cNvSpPr>
            <a:spLocks noGrp="1"/>
          </p:cNvSpPr>
          <p:nvPr>
            <p:ph type="sldNum" sz="quarter" idx="12"/>
          </p:nvPr>
        </p:nvSpPr>
        <p:spPr/>
        <p:txBody>
          <a:bodyPr/>
          <a:lstStyle/>
          <a:p>
            <a:fld id="{F112F1EE-0C67-A24F-AF2E-2FD091BE261F}" type="slidenum">
              <a:rPr lang="en-US" smtClean="0"/>
              <a:t>‹#›</a:t>
            </a:fld>
            <a:endParaRPr lang="en-US"/>
          </a:p>
        </p:txBody>
      </p:sp>
    </p:spTree>
    <p:extLst>
      <p:ext uri="{BB962C8B-B14F-4D97-AF65-F5344CB8AC3E}">
        <p14:creationId xmlns:p14="http://schemas.microsoft.com/office/powerpoint/2010/main" val="2508644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5368-C1F2-199E-84C9-3AD629960FE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D2A5D95-7D38-62F6-4502-91321CDF63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5E23C6-10FA-7ABB-0F5A-09282F82ACBF}"/>
              </a:ext>
            </a:extLst>
          </p:cNvPr>
          <p:cNvSpPr>
            <a:spLocks noGrp="1"/>
          </p:cNvSpPr>
          <p:nvPr>
            <p:ph type="dt" sz="half" idx="10"/>
          </p:nvPr>
        </p:nvSpPr>
        <p:spPr/>
        <p:txBody>
          <a:bodyPr/>
          <a:lstStyle/>
          <a:p>
            <a:fld id="{FDA1A67C-0D67-1F49-9FE6-992D32909067}" type="datetimeFigureOut">
              <a:rPr lang="en-US" smtClean="0"/>
              <a:t>1/29/25</a:t>
            </a:fld>
            <a:endParaRPr lang="en-US"/>
          </a:p>
        </p:txBody>
      </p:sp>
      <p:sp>
        <p:nvSpPr>
          <p:cNvPr id="5" name="Footer Placeholder 4">
            <a:extLst>
              <a:ext uri="{FF2B5EF4-FFF2-40B4-BE49-F238E27FC236}">
                <a16:creationId xmlns:a16="http://schemas.microsoft.com/office/drawing/2014/main" id="{4B6AB92C-047D-B31E-04F1-CC2BF804A6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DFA644-2B4E-B4E4-BF37-C60F73624F13}"/>
              </a:ext>
            </a:extLst>
          </p:cNvPr>
          <p:cNvSpPr>
            <a:spLocks noGrp="1"/>
          </p:cNvSpPr>
          <p:nvPr>
            <p:ph type="sldNum" sz="quarter" idx="12"/>
          </p:nvPr>
        </p:nvSpPr>
        <p:spPr/>
        <p:txBody>
          <a:bodyPr/>
          <a:lstStyle/>
          <a:p>
            <a:fld id="{F112F1EE-0C67-A24F-AF2E-2FD091BE261F}" type="slidenum">
              <a:rPr lang="en-US" smtClean="0"/>
              <a:t>‹#›</a:t>
            </a:fld>
            <a:endParaRPr lang="en-US"/>
          </a:p>
        </p:txBody>
      </p:sp>
    </p:spTree>
    <p:extLst>
      <p:ext uri="{BB962C8B-B14F-4D97-AF65-F5344CB8AC3E}">
        <p14:creationId xmlns:p14="http://schemas.microsoft.com/office/powerpoint/2010/main" val="4156467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555C-B2E0-04B3-DE8E-16146CA3025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2313595-C0E4-1FF9-6DC1-607C87AD51A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57EA24F-3DCA-5BC0-4F8F-24CEDC273F2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6EDAFBF-100C-FD25-8AB9-E97D2842694C}"/>
              </a:ext>
            </a:extLst>
          </p:cNvPr>
          <p:cNvSpPr>
            <a:spLocks noGrp="1"/>
          </p:cNvSpPr>
          <p:nvPr>
            <p:ph type="dt" sz="half" idx="10"/>
          </p:nvPr>
        </p:nvSpPr>
        <p:spPr/>
        <p:txBody>
          <a:bodyPr/>
          <a:lstStyle/>
          <a:p>
            <a:fld id="{FDA1A67C-0D67-1F49-9FE6-992D32909067}" type="datetimeFigureOut">
              <a:rPr lang="en-US" smtClean="0"/>
              <a:t>1/29/25</a:t>
            </a:fld>
            <a:endParaRPr lang="en-US"/>
          </a:p>
        </p:txBody>
      </p:sp>
      <p:sp>
        <p:nvSpPr>
          <p:cNvPr id="6" name="Footer Placeholder 5">
            <a:extLst>
              <a:ext uri="{FF2B5EF4-FFF2-40B4-BE49-F238E27FC236}">
                <a16:creationId xmlns:a16="http://schemas.microsoft.com/office/drawing/2014/main" id="{7C197FFE-7CBF-9418-A683-A8AA6BFF4C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2A5489-8BC8-C498-1D19-502DD849CA87}"/>
              </a:ext>
            </a:extLst>
          </p:cNvPr>
          <p:cNvSpPr>
            <a:spLocks noGrp="1"/>
          </p:cNvSpPr>
          <p:nvPr>
            <p:ph type="sldNum" sz="quarter" idx="12"/>
          </p:nvPr>
        </p:nvSpPr>
        <p:spPr/>
        <p:txBody>
          <a:bodyPr/>
          <a:lstStyle/>
          <a:p>
            <a:fld id="{F112F1EE-0C67-A24F-AF2E-2FD091BE261F}" type="slidenum">
              <a:rPr lang="en-US" smtClean="0"/>
              <a:t>‹#›</a:t>
            </a:fld>
            <a:endParaRPr lang="en-US"/>
          </a:p>
        </p:txBody>
      </p:sp>
    </p:spTree>
    <p:extLst>
      <p:ext uri="{BB962C8B-B14F-4D97-AF65-F5344CB8AC3E}">
        <p14:creationId xmlns:p14="http://schemas.microsoft.com/office/powerpoint/2010/main" val="1851866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B00D-2157-7E06-0840-D3EC28ED5B8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00C9B67-8CA5-73A5-A179-FF0A2F10F8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C10298C-6117-AC29-B587-112C4B6EBE2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3DC72D4-3A0F-7BF1-6680-EEC1D8EFB8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1DA3F37-58F4-A814-0779-78D7C728FB0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4ED4CBC-9862-3678-DEBE-6850728FDEB3}"/>
              </a:ext>
            </a:extLst>
          </p:cNvPr>
          <p:cNvSpPr>
            <a:spLocks noGrp="1"/>
          </p:cNvSpPr>
          <p:nvPr>
            <p:ph type="dt" sz="half" idx="10"/>
          </p:nvPr>
        </p:nvSpPr>
        <p:spPr/>
        <p:txBody>
          <a:bodyPr/>
          <a:lstStyle/>
          <a:p>
            <a:fld id="{FDA1A67C-0D67-1F49-9FE6-992D32909067}" type="datetimeFigureOut">
              <a:rPr lang="en-US" smtClean="0"/>
              <a:t>1/29/25</a:t>
            </a:fld>
            <a:endParaRPr lang="en-US"/>
          </a:p>
        </p:txBody>
      </p:sp>
      <p:sp>
        <p:nvSpPr>
          <p:cNvPr id="8" name="Footer Placeholder 7">
            <a:extLst>
              <a:ext uri="{FF2B5EF4-FFF2-40B4-BE49-F238E27FC236}">
                <a16:creationId xmlns:a16="http://schemas.microsoft.com/office/drawing/2014/main" id="{5549139D-3171-6A2B-3EDE-6DECFA62019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63BB9D-C000-9782-E436-C32DCA159816}"/>
              </a:ext>
            </a:extLst>
          </p:cNvPr>
          <p:cNvSpPr>
            <a:spLocks noGrp="1"/>
          </p:cNvSpPr>
          <p:nvPr>
            <p:ph type="sldNum" sz="quarter" idx="12"/>
          </p:nvPr>
        </p:nvSpPr>
        <p:spPr/>
        <p:txBody>
          <a:bodyPr/>
          <a:lstStyle/>
          <a:p>
            <a:fld id="{F112F1EE-0C67-A24F-AF2E-2FD091BE261F}" type="slidenum">
              <a:rPr lang="en-US" smtClean="0"/>
              <a:t>‹#›</a:t>
            </a:fld>
            <a:endParaRPr lang="en-US"/>
          </a:p>
        </p:txBody>
      </p:sp>
    </p:spTree>
    <p:extLst>
      <p:ext uri="{BB962C8B-B14F-4D97-AF65-F5344CB8AC3E}">
        <p14:creationId xmlns:p14="http://schemas.microsoft.com/office/powerpoint/2010/main" val="4148284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18E3F-9B2B-7008-1A4D-5F434DF01FA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635610E-CB84-465A-F9D7-E0223B6479A9}"/>
              </a:ext>
            </a:extLst>
          </p:cNvPr>
          <p:cNvSpPr>
            <a:spLocks noGrp="1"/>
          </p:cNvSpPr>
          <p:nvPr>
            <p:ph type="dt" sz="half" idx="10"/>
          </p:nvPr>
        </p:nvSpPr>
        <p:spPr/>
        <p:txBody>
          <a:bodyPr/>
          <a:lstStyle/>
          <a:p>
            <a:fld id="{FDA1A67C-0D67-1F49-9FE6-992D32909067}" type="datetimeFigureOut">
              <a:rPr lang="en-US" smtClean="0"/>
              <a:t>1/29/25</a:t>
            </a:fld>
            <a:endParaRPr lang="en-US"/>
          </a:p>
        </p:txBody>
      </p:sp>
      <p:sp>
        <p:nvSpPr>
          <p:cNvPr id="4" name="Footer Placeholder 3">
            <a:extLst>
              <a:ext uri="{FF2B5EF4-FFF2-40B4-BE49-F238E27FC236}">
                <a16:creationId xmlns:a16="http://schemas.microsoft.com/office/drawing/2014/main" id="{82E7EFC5-73B3-B145-5D47-7DA1959297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AB8C1D-CBE7-D003-A631-FDD500920BE9}"/>
              </a:ext>
            </a:extLst>
          </p:cNvPr>
          <p:cNvSpPr>
            <a:spLocks noGrp="1"/>
          </p:cNvSpPr>
          <p:nvPr>
            <p:ph type="sldNum" sz="quarter" idx="12"/>
          </p:nvPr>
        </p:nvSpPr>
        <p:spPr/>
        <p:txBody>
          <a:bodyPr/>
          <a:lstStyle/>
          <a:p>
            <a:fld id="{F112F1EE-0C67-A24F-AF2E-2FD091BE261F}" type="slidenum">
              <a:rPr lang="en-US" smtClean="0"/>
              <a:t>‹#›</a:t>
            </a:fld>
            <a:endParaRPr lang="en-US"/>
          </a:p>
        </p:txBody>
      </p:sp>
    </p:spTree>
    <p:extLst>
      <p:ext uri="{BB962C8B-B14F-4D97-AF65-F5344CB8AC3E}">
        <p14:creationId xmlns:p14="http://schemas.microsoft.com/office/powerpoint/2010/main" val="23439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8D5065-C678-A44C-AEB9-D53285A91C10}"/>
              </a:ext>
            </a:extLst>
          </p:cNvPr>
          <p:cNvSpPr>
            <a:spLocks noGrp="1"/>
          </p:cNvSpPr>
          <p:nvPr>
            <p:ph type="dt" sz="half" idx="10"/>
          </p:nvPr>
        </p:nvSpPr>
        <p:spPr/>
        <p:txBody>
          <a:bodyPr/>
          <a:lstStyle/>
          <a:p>
            <a:fld id="{FDA1A67C-0D67-1F49-9FE6-992D32909067}" type="datetimeFigureOut">
              <a:rPr lang="en-US" smtClean="0"/>
              <a:t>1/29/25</a:t>
            </a:fld>
            <a:endParaRPr lang="en-US"/>
          </a:p>
        </p:txBody>
      </p:sp>
      <p:sp>
        <p:nvSpPr>
          <p:cNvPr id="3" name="Footer Placeholder 2">
            <a:extLst>
              <a:ext uri="{FF2B5EF4-FFF2-40B4-BE49-F238E27FC236}">
                <a16:creationId xmlns:a16="http://schemas.microsoft.com/office/drawing/2014/main" id="{05FDE56D-3B64-EA88-8431-8FB450EC96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01D770-D2D9-C45D-3A37-3447C44F6212}"/>
              </a:ext>
            </a:extLst>
          </p:cNvPr>
          <p:cNvSpPr>
            <a:spLocks noGrp="1"/>
          </p:cNvSpPr>
          <p:nvPr>
            <p:ph type="sldNum" sz="quarter" idx="12"/>
          </p:nvPr>
        </p:nvSpPr>
        <p:spPr/>
        <p:txBody>
          <a:bodyPr/>
          <a:lstStyle/>
          <a:p>
            <a:fld id="{F112F1EE-0C67-A24F-AF2E-2FD091BE261F}" type="slidenum">
              <a:rPr lang="en-US" smtClean="0"/>
              <a:t>‹#›</a:t>
            </a:fld>
            <a:endParaRPr lang="en-US"/>
          </a:p>
        </p:txBody>
      </p:sp>
    </p:spTree>
    <p:extLst>
      <p:ext uri="{BB962C8B-B14F-4D97-AF65-F5344CB8AC3E}">
        <p14:creationId xmlns:p14="http://schemas.microsoft.com/office/powerpoint/2010/main" val="1381361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275C3-96FF-EB2C-094D-F86FF73059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FE0E87E-4C3D-B807-4318-02340FA5ED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BCE2382-A941-7424-6C09-EAB220AD65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E3E797-B854-22F7-0B44-884CA0872F35}"/>
              </a:ext>
            </a:extLst>
          </p:cNvPr>
          <p:cNvSpPr>
            <a:spLocks noGrp="1"/>
          </p:cNvSpPr>
          <p:nvPr>
            <p:ph type="dt" sz="half" idx="10"/>
          </p:nvPr>
        </p:nvSpPr>
        <p:spPr/>
        <p:txBody>
          <a:bodyPr/>
          <a:lstStyle/>
          <a:p>
            <a:fld id="{FDA1A67C-0D67-1F49-9FE6-992D32909067}" type="datetimeFigureOut">
              <a:rPr lang="en-US" smtClean="0"/>
              <a:t>1/29/25</a:t>
            </a:fld>
            <a:endParaRPr lang="en-US"/>
          </a:p>
        </p:txBody>
      </p:sp>
      <p:sp>
        <p:nvSpPr>
          <p:cNvPr id="6" name="Footer Placeholder 5">
            <a:extLst>
              <a:ext uri="{FF2B5EF4-FFF2-40B4-BE49-F238E27FC236}">
                <a16:creationId xmlns:a16="http://schemas.microsoft.com/office/drawing/2014/main" id="{63E1277B-4923-57C6-B707-2EFCF250B4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982DAB-720D-8BAE-86D9-A02D7EFD68ED}"/>
              </a:ext>
            </a:extLst>
          </p:cNvPr>
          <p:cNvSpPr>
            <a:spLocks noGrp="1"/>
          </p:cNvSpPr>
          <p:nvPr>
            <p:ph type="sldNum" sz="quarter" idx="12"/>
          </p:nvPr>
        </p:nvSpPr>
        <p:spPr/>
        <p:txBody>
          <a:bodyPr/>
          <a:lstStyle/>
          <a:p>
            <a:fld id="{F112F1EE-0C67-A24F-AF2E-2FD091BE261F}" type="slidenum">
              <a:rPr lang="en-US" smtClean="0"/>
              <a:t>‹#›</a:t>
            </a:fld>
            <a:endParaRPr lang="en-US"/>
          </a:p>
        </p:txBody>
      </p:sp>
    </p:spTree>
    <p:extLst>
      <p:ext uri="{BB962C8B-B14F-4D97-AF65-F5344CB8AC3E}">
        <p14:creationId xmlns:p14="http://schemas.microsoft.com/office/powerpoint/2010/main" val="3316035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5958-2F94-299C-F73B-A8AD429ADC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13C46C5-E2F2-B01E-F88C-76BF8A3010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556220-6E80-C7A7-FD9A-83716E90A6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6451FD-CB25-144D-B5AC-D4B626B73553}"/>
              </a:ext>
            </a:extLst>
          </p:cNvPr>
          <p:cNvSpPr>
            <a:spLocks noGrp="1"/>
          </p:cNvSpPr>
          <p:nvPr>
            <p:ph type="dt" sz="half" idx="10"/>
          </p:nvPr>
        </p:nvSpPr>
        <p:spPr/>
        <p:txBody>
          <a:bodyPr/>
          <a:lstStyle/>
          <a:p>
            <a:fld id="{FDA1A67C-0D67-1F49-9FE6-992D32909067}" type="datetimeFigureOut">
              <a:rPr lang="en-US" smtClean="0"/>
              <a:t>1/29/25</a:t>
            </a:fld>
            <a:endParaRPr lang="en-US"/>
          </a:p>
        </p:txBody>
      </p:sp>
      <p:sp>
        <p:nvSpPr>
          <p:cNvPr id="6" name="Footer Placeholder 5">
            <a:extLst>
              <a:ext uri="{FF2B5EF4-FFF2-40B4-BE49-F238E27FC236}">
                <a16:creationId xmlns:a16="http://schemas.microsoft.com/office/drawing/2014/main" id="{0FD66BB3-6076-23BD-EEBA-C650341A9E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59F41B-64EE-21EC-4A87-0EF8FB3D4B8B}"/>
              </a:ext>
            </a:extLst>
          </p:cNvPr>
          <p:cNvSpPr>
            <a:spLocks noGrp="1"/>
          </p:cNvSpPr>
          <p:nvPr>
            <p:ph type="sldNum" sz="quarter" idx="12"/>
          </p:nvPr>
        </p:nvSpPr>
        <p:spPr/>
        <p:txBody>
          <a:bodyPr/>
          <a:lstStyle/>
          <a:p>
            <a:fld id="{F112F1EE-0C67-A24F-AF2E-2FD091BE261F}" type="slidenum">
              <a:rPr lang="en-US" smtClean="0"/>
              <a:t>‹#›</a:t>
            </a:fld>
            <a:endParaRPr lang="en-US"/>
          </a:p>
        </p:txBody>
      </p:sp>
    </p:spTree>
    <p:extLst>
      <p:ext uri="{BB962C8B-B14F-4D97-AF65-F5344CB8AC3E}">
        <p14:creationId xmlns:p14="http://schemas.microsoft.com/office/powerpoint/2010/main" val="2112031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060965-031D-0BE1-5AFC-8F426DC73C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95C2319-5A91-C44A-9E73-33F352F0A7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03A3264-8796-8348-7F4C-B8A91D9F30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A1A67C-0D67-1F49-9FE6-992D32909067}" type="datetimeFigureOut">
              <a:rPr lang="en-US" smtClean="0"/>
              <a:t>1/29/25</a:t>
            </a:fld>
            <a:endParaRPr lang="en-US"/>
          </a:p>
        </p:txBody>
      </p:sp>
      <p:sp>
        <p:nvSpPr>
          <p:cNvPr id="5" name="Footer Placeholder 4">
            <a:extLst>
              <a:ext uri="{FF2B5EF4-FFF2-40B4-BE49-F238E27FC236}">
                <a16:creationId xmlns:a16="http://schemas.microsoft.com/office/drawing/2014/main" id="{2AB05AD9-30A8-68CA-849B-35CFFA98A5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574E24C-319C-BB07-44B3-961CC9042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12F1EE-0C67-A24F-AF2E-2FD091BE261F}" type="slidenum">
              <a:rPr lang="en-US" smtClean="0"/>
              <a:t>‹#›</a:t>
            </a:fld>
            <a:endParaRPr lang="en-US"/>
          </a:p>
        </p:txBody>
      </p:sp>
    </p:spTree>
    <p:extLst>
      <p:ext uri="{BB962C8B-B14F-4D97-AF65-F5344CB8AC3E}">
        <p14:creationId xmlns:p14="http://schemas.microsoft.com/office/powerpoint/2010/main" val="523876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7D70EB-0F11-BA84-D365-1AC2B615469A}"/>
              </a:ext>
            </a:extLst>
          </p:cNvPr>
          <p:cNvSpPr txBox="1"/>
          <p:nvPr/>
        </p:nvSpPr>
        <p:spPr>
          <a:xfrm>
            <a:off x="956930" y="318977"/>
            <a:ext cx="10590027" cy="1261884"/>
          </a:xfrm>
          <a:prstGeom prst="rect">
            <a:avLst/>
          </a:prstGeom>
          <a:noFill/>
        </p:spPr>
        <p:txBody>
          <a:bodyPr wrap="square" rtlCol="0">
            <a:spAutoFit/>
          </a:bodyPr>
          <a:lstStyle/>
          <a:p>
            <a:r>
              <a:rPr lang="en-IN" sz="3800" dirty="0"/>
              <a:t>Experiment Plan and Framework for LLM Testing with Suricata Rules</a:t>
            </a:r>
            <a:endParaRPr lang="en-US" sz="3800" dirty="0"/>
          </a:p>
        </p:txBody>
      </p:sp>
      <p:sp>
        <p:nvSpPr>
          <p:cNvPr id="5" name="TextBox 4">
            <a:extLst>
              <a:ext uri="{FF2B5EF4-FFF2-40B4-BE49-F238E27FC236}">
                <a16:creationId xmlns:a16="http://schemas.microsoft.com/office/drawing/2014/main" id="{57D14C79-0102-9F17-EAD7-CB1588FBAFC6}"/>
              </a:ext>
            </a:extLst>
          </p:cNvPr>
          <p:cNvSpPr txBox="1"/>
          <p:nvPr/>
        </p:nvSpPr>
        <p:spPr>
          <a:xfrm>
            <a:off x="1013637" y="1669310"/>
            <a:ext cx="5082363" cy="892552"/>
          </a:xfrm>
          <a:prstGeom prst="rect">
            <a:avLst/>
          </a:prstGeom>
          <a:noFill/>
        </p:spPr>
        <p:txBody>
          <a:bodyPr wrap="square" rtlCol="0">
            <a:spAutoFit/>
          </a:bodyPr>
          <a:lstStyle/>
          <a:p>
            <a:r>
              <a:rPr lang="en-IN" sz="2600" dirty="0"/>
              <a:t>Optimizing Accuracy, Cost, and Consistency</a:t>
            </a:r>
            <a:endParaRPr lang="en-US" sz="2600" dirty="0"/>
          </a:p>
        </p:txBody>
      </p:sp>
    </p:spTree>
    <p:extLst>
      <p:ext uri="{BB962C8B-B14F-4D97-AF65-F5344CB8AC3E}">
        <p14:creationId xmlns:p14="http://schemas.microsoft.com/office/powerpoint/2010/main" val="3883538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5D25-EC40-A049-DA89-E6296E124850}"/>
              </a:ext>
            </a:extLst>
          </p:cNvPr>
          <p:cNvSpPr>
            <a:spLocks noGrp="1"/>
          </p:cNvSpPr>
          <p:nvPr>
            <p:ph type="title"/>
          </p:nvPr>
        </p:nvSpPr>
        <p:spPr>
          <a:xfrm>
            <a:off x="7099540" y="-8626"/>
            <a:ext cx="4528868" cy="1325563"/>
          </a:xfrm>
        </p:spPr>
        <p:txBody>
          <a:bodyPr/>
          <a:lstStyle/>
          <a:p>
            <a:r>
              <a:rPr lang="en-US" dirty="0"/>
              <a:t>LLM Methodology</a:t>
            </a:r>
          </a:p>
        </p:txBody>
      </p:sp>
      <p:pic>
        <p:nvPicPr>
          <p:cNvPr id="7" name="Content Placeholder 6" descr="A diagram of a flowchart&#10;&#10;Description automatically generated">
            <a:extLst>
              <a:ext uri="{FF2B5EF4-FFF2-40B4-BE49-F238E27FC236}">
                <a16:creationId xmlns:a16="http://schemas.microsoft.com/office/drawing/2014/main" id="{C6F81461-E515-B74E-9AA2-6B5EAC4ED51A}"/>
              </a:ext>
            </a:extLst>
          </p:cNvPr>
          <p:cNvPicPr>
            <a:picLocks noGrp="1" noChangeAspect="1"/>
          </p:cNvPicPr>
          <p:nvPr>
            <p:ph idx="1"/>
          </p:nvPr>
        </p:nvPicPr>
        <p:blipFill>
          <a:blip r:embed="rId2"/>
          <a:stretch>
            <a:fillRect/>
          </a:stretch>
        </p:blipFill>
        <p:spPr>
          <a:xfrm>
            <a:off x="1455385" y="-16840"/>
            <a:ext cx="4450556" cy="6858000"/>
          </a:xfrm>
        </p:spPr>
      </p:pic>
    </p:spTree>
    <p:extLst>
      <p:ext uri="{BB962C8B-B14F-4D97-AF65-F5344CB8AC3E}">
        <p14:creationId xmlns:p14="http://schemas.microsoft.com/office/powerpoint/2010/main" val="1902426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572AE-9F13-434B-385D-DE34A35C6C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C5ADB5F-376E-1CDB-D0C9-9E3AD7ED1849}"/>
              </a:ext>
            </a:extLst>
          </p:cNvPr>
          <p:cNvSpPr txBox="1"/>
          <p:nvPr/>
        </p:nvSpPr>
        <p:spPr>
          <a:xfrm>
            <a:off x="3569165" y="0"/>
            <a:ext cx="4812664" cy="646331"/>
          </a:xfrm>
          <a:prstGeom prst="rect">
            <a:avLst/>
          </a:prstGeom>
          <a:noFill/>
        </p:spPr>
        <p:txBody>
          <a:bodyPr wrap="none" rtlCol="0">
            <a:spAutoFit/>
          </a:bodyPr>
          <a:lstStyle/>
          <a:p>
            <a:r>
              <a:rPr lang="en-IN" sz="3600" dirty="0"/>
              <a:t>LLM Testing Framework</a:t>
            </a:r>
            <a:endParaRPr lang="en-US" sz="3600" dirty="0"/>
          </a:p>
        </p:txBody>
      </p:sp>
      <p:sp>
        <p:nvSpPr>
          <p:cNvPr id="3" name="TextBox 2">
            <a:extLst>
              <a:ext uri="{FF2B5EF4-FFF2-40B4-BE49-F238E27FC236}">
                <a16:creationId xmlns:a16="http://schemas.microsoft.com/office/drawing/2014/main" id="{989AC5E9-6915-0A9C-9844-F2033FD10CF2}"/>
              </a:ext>
            </a:extLst>
          </p:cNvPr>
          <p:cNvSpPr txBox="1"/>
          <p:nvPr/>
        </p:nvSpPr>
        <p:spPr>
          <a:xfrm>
            <a:off x="435935" y="1244009"/>
            <a:ext cx="11079125" cy="2585323"/>
          </a:xfrm>
          <a:prstGeom prst="rect">
            <a:avLst/>
          </a:prstGeom>
          <a:noFill/>
        </p:spPr>
        <p:txBody>
          <a:bodyPr wrap="square" rtlCol="0">
            <a:spAutoFit/>
          </a:bodyPr>
          <a:lstStyle/>
          <a:p>
            <a:r>
              <a:rPr lang="en-IN" b="1" dirty="0"/>
              <a:t>Experiment Phases:</a:t>
            </a:r>
          </a:p>
          <a:p>
            <a:endParaRPr lang="en-IN" b="1" dirty="0"/>
          </a:p>
          <a:p>
            <a:r>
              <a:rPr lang="en-IN" b="1" dirty="0"/>
              <a:t>Phase 1:</a:t>
            </a:r>
            <a:r>
              <a:rPr lang="en-IN" dirty="0"/>
              <a:t> Baseline Testing (Run LLM on first 10 rules, record outputs, compare with ground truth, create a testing set).</a:t>
            </a:r>
          </a:p>
          <a:p>
            <a:r>
              <a:rPr lang="en-IN" b="1" dirty="0"/>
              <a:t>Phase 2:</a:t>
            </a:r>
            <a:r>
              <a:rPr lang="en-IN" dirty="0"/>
              <a:t> Batch Size Optimization (Batches of 10 and 20 rules; </a:t>
            </a:r>
            <a:r>
              <a:rPr lang="en-IN" dirty="0" err="1"/>
              <a:t>analyze</a:t>
            </a:r>
            <a:r>
              <a:rPr lang="en-IN" dirty="0"/>
              <a:t> accuracy, cost, and consistency with different models and context sizes).</a:t>
            </a:r>
          </a:p>
          <a:p>
            <a:r>
              <a:rPr lang="en-IN" b="1" dirty="0"/>
              <a:t>Phase 3:</a:t>
            </a:r>
            <a:r>
              <a:rPr lang="en-IN" dirty="0"/>
              <a:t> Similarity Testing with Embeddings (Top-5 techniques retrieved, accuracy vs baseline).</a:t>
            </a:r>
          </a:p>
          <a:p>
            <a:pPr>
              <a:buFont typeface="Arial" panose="020B0604020202020204" pitchFamily="34" charset="0"/>
              <a:buChar char="•"/>
            </a:pPr>
            <a:endParaRPr lang="en-IN"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885457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90421-2ADA-5FD4-95FB-91B3760B3AA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C17B6A9-C5CD-CB32-ED56-F43FA532AB26}"/>
              </a:ext>
            </a:extLst>
          </p:cNvPr>
          <p:cNvSpPr txBox="1"/>
          <p:nvPr/>
        </p:nvSpPr>
        <p:spPr>
          <a:xfrm>
            <a:off x="3569165" y="0"/>
            <a:ext cx="3157018" cy="646331"/>
          </a:xfrm>
          <a:prstGeom prst="rect">
            <a:avLst/>
          </a:prstGeom>
          <a:noFill/>
        </p:spPr>
        <p:txBody>
          <a:bodyPr wrap="none" rtlCol="0">
            <a:spAutoFit/>
          </a:bodyPr>
          <a:lstStyle/>
          <a:p>
            <a:r>
              <a:rPr lang="en-IN" sz="3600" dirty="0"/>
              <a:t>Testing Metrics</a:t>
            </a:r>
          </a:p>
        </p:txBody>
      </p:sp>
      <p:sp>
        <p:nvSpPr>
          <p:cNvPr id="3" name="TextBox 2">
            <a:extLst>
              <a:ext uri="{FF2B5EF4-FFF2-40B4-BE49-F238E27FC236}">
                <a16:creationId xmlns:a16="http://schemas.microsoft.com/office/drawing/2014/main" id="{C0079541-0C9E-841B-E3C2-AC54299179CC}"/>
              </a:ext>
            </a:extLst>
          </p:cNvPr>
          <p:cNvSpPr txBox="1"/>
          <p:nvPr/>
        </p:nvSpPr>
        <p:spPr>
          <a:xfrm>
            <a:off x="435935" y="1244009"/>
            <a:ext cx="11079125" cy="2862322"/>
          </a:xfrm>
          <a:prstGeom prst="rect">
            <a:avLst/>
          </a:prstGeom>
          <a:noFill/>
        </p:spPr>
        <p:txBody>
          <a:bodyPr wrap="square" rtlCol="0">
            <a:spAutoFit/>
          </a:bodyPr>
          <a:lstStyle/>
          <a:p>
            <a:r>
              <a:rPr lang="en-IN" b="1" dirty="0"/>
              <a:t>Key Metrics</a:t>
            </a:r>
          </a:p>
          <a:p>
            <a:pPr marL="285750" indent="-285750">
              <a:buFont typeface="Arial" panose="020B0604020202020204" pitchFamily="34" charset="0"/>
              <a:buChar char="•"/>
            </a:pPr>
            <a:r>
              <a:rPr lang="en-IN" dirty="0"/>
              <a:t>Prediction Accuracy (% correct predictions).</a:t>
            </a:r>
          </a:p>
          <a:p>
            <a:pPr marL="285750" indent="-285750">
              <a:buFont typeface="Arial" panose="020B0604020202020204" pitchFamily="34" charset="0"/>
              <a:buChar char="•"/>
            </a:pPr>
            <a:r>
              <a:rPr lang="en-IN" dirty="0"/>
              <a:t>Consistency (outputs stable across runs).</a:t>
            </a:r>
          </a:p>
          <a:p>
            <a:pPr marL="285750" indent="-285750">
              <a:buFont typeface="Arial" panose="020B0604020202020204" pitchFamily="34" charset="0"/>
              <a:buChar char="•"/>
            </a:pPr>
            <a:r>
              <a:rPr lang="en-IN" dirty="0"/>
              <a:t>Cost (API usage based on batch size and tokens and prompts(With and without MITRE Techniques)).</a:t>
            </a:r>
          </a:p>
          <a:p>
            <a:pPr marL="285750" indent="-285750">
              <a:buFont typeface="Arial" panose="020B0604020202020204" pitchFamily="34" charset="0"/>
              <a:buChar char="•"/>
            </a:pPr>
            <a:r>
              <a:rPr lang="en-IN" dirty="0"/>
              <a:t>Execution Time(Maybe not important) (batch vs individual).</a:t>
            </a:r>
          </a:p>
          <a:p>
            <a:r>
              <a:rPr lang="en-IN" b="1" dirty="0"/>
              <a:t>Reconciliation</a:t>
            </a:r>
          </a:p>
          <a:p>
            <a:pPr marL="285750" indent="-285750">
              <a:buFont typeface="Arial" panose="020B0604020202020204" pitchFamily="34" charset="0"/>
              <a:buChar char="•"/>
            </a:pPr>
            <a:r>
              <a:rPr lang="en-IN" dirty="0"/>
              <a:t>Human intervention: Manual review of 10% predictions.</a:t>
            </a:r>
          </a:p>
          <a:p>
            <a:pPr marL="285750" indent="-285750">
              <a:buFont typeface="Arial" panose="020B0604020202020204" pitchFamily="34" charset="0"/>
              <a:buChar char="•"/>
            </a:pPr>
            <a:r>
              <a:rPr lang="en-IN" dirty="0"/>
              <a:t>Similarity Score for reconciliation?(Will have to think about a reconciliation framework if we plan to have something automated as we don’t have a labelled set reconciliation I believe should not be possible other than human intervention but we can still explore later on)</a:t>
            </a:r>
          </a:p>
        </p:txBody>
      </p:sp>
    </p:spTree>
    <p:extLst>
      <p:ext uri="{BB962C8B-B14F-4D97-AF65-F5344CB8AC3E}">
        <p14:creationId xmlns:p14="http://schemas.microsoft.com/office/powerpoint/2010/main" val="725617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932F6-0C4B-603D-C7E6-AB50C7492AD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272A867-7EDE-66E2-FE23-CCEC17355678}"/>
              </a:ext>
            </a:extLst>
          </p:cNvPr>
          <p:cNvSpPr txBox="1"/>
          <p:nvPr/>
        </p:nvSpPr>
        <p:spPr>
          <a:xfrm>
            <a:off x="3569165" y="0"/>
            <a:ext cx="4605748" cy="646331"/>
          </a:xfrm>
          <a:prstGeom prst="rect">
            <a:avLst/>
          </a:prstGeom>
          <a:noFill/>
        </p:spPr>
        <p:txBody>
          <a:bodyPr wrap="none" rtlCol="0">
            <a:spAutoFit/>
          </a:bodyPr>
          <a:lstStyle/>
          <a:p>
            <a:r>
              <a:rPr lang="en-IN" sz="3600" dirty="0"/>
              <a:t>Experiment Repetition</a:t>
            </a:r>
            <a:endParaRPr lang="en-US" sz="3600" dirty="0"/>
          </a:p>
        </p:txBody>
      </p:sp>
      <p:sp>
        <p:nvSpPr>
          <p:cNvPr id="3" name="TextBox 2">
            <a:extLst>
              <a:ext uri="{FF2B5EF4-FFF2-40B4-BE49-F238E27FC236}">
                <a16:creationId xmlns:a16="http://schemas.microsoft.com/office/drawing/2014/main" id="{770702F5-32FF-1245-CCEC-540B52417C47}"/>
              </a:ext>
            </a:extLst>
          </p:cNvPr>
          <p:cNvSpPr txBox="1"/>
          <p:nvPr/>
        </p:nvSpPr>
        <p:spPr>
          <a:xfrm>
            <a:off x="435935" y="1244009"/>
            <a:ext cx="11079125" cy="1754326"/>
          </a:xfrm>
          <a:prstGeom prst="rect">
            <a:avLst/>
          </a:prstGeom>
          <a:noFill/>
        </p:spPr>
        <p:txBody>
          <a:bodyPr wrap="square" rtlCol="0">
            <a:spAutoFit/>
          </a:bodyPr>
          <a:lstStyle/>
          <a:p>
            <a:r>
              <a:rPr lang="en-IN" b="1" dirty="0"/>
              <a:t>Stability Check</a:t>
            </a:r>
          </a:p>
          <a:p>
            <a:pPr marL="285750" indent="-285750">
              <a:buFont typeface="Arial" panose="020B0604020202020204" pitchFamily="34" charset="0"/>
              <a:buChar char="•"/>
            </a:pPr>
            <a:r>
              <a:rPr lang="en-IN" dirty="0"/>
              <a:t>Repeat LLM runs multiple times, and compare the results.</a:t>
            </a:r>
          </a:p>
          <a:p>
            <a:r>
              <a:rPr lang="en-IN" b="1" dirty="0"/>
              <a:t>Rule-Based Testing</a:t>
            </a:r>
          </a:p>
          <a:p>
            <a:pPr marL="285750" indent="-285750">
              <a:buFont typeface="Arial" panose="020B0604020202020204" pitchFamily="34" charset="0"/>
              <a:buChar char="•"/>
            </a:pPr>
            <a:r>
              <a:rPr lang="en-IN" dirty="0"/>
              <a:t>Test 10 rules to 500 rules.</a:t>
            </a:r>
          </a:p>
          <a:p>
            <a:pPr marL="285750" indent="-285750">
              <a:buFont typeface="Arial" panose="020B0604020202020204" pitchFamily="34" charset="0"/>
              <a:buChar char="•"/>
            </a:pPr>
            <a:r>
              <a:rPr lang="en-IN" dirty="0"/>
              <a:t>Measure cost, accuracy, breaking points, token size, temperature, different models and prompts</a:t>
            </a:r>
          </a:p>
          <a:p>
            <a:pPr marL="285750" indent="-285750">
              <a:buFont typeface="Arial" panose="020B0604020202020204" pitchFamily="34" charset="0"/>
              <a:buChar char="•"/>
            </a:pPr>
            <a:r>
              <a:rPr lang="en-IN" dirty="0"/>
              <a:t>I want to experiment by changing the output </a:t>
            </a:r>
            <a:r>
              <a:rPr lang="en-IN" dirty="0" err="1"/>
              <a:t>to.json</a:t>
            </a:r>
            <a:r>
              <a:rPr lang="en-IN" dirty="0"/>
              <a:t> in the playground and see the performance</a:t>
            </a:r>
          </a:p>
        </p:txBody>
      </p:sp>
    </p:spTree>
    <p:extLst>
      <p:ext uri="{BB962C8B-B14F-4D97-AF65-F5344CB8AC3E}">
        <p14:creationId xmlns:p14="http://schemas.microsoft.com/office/powerpoint/2010/main" val="575747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E0EEF-108D-76B2-9400-610FEBCA1A2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D13098A-E781-99AE-C2A6-D4BB748BD057}"/>
              </a:ext>
            </a:extLst>
          </p:cNvPr>
          <p:cNvSpPr txBox="1"/>
          <p:nvPr/>
        </p:nvSpPr>
        <p:spPr>
          <a:xfrm>
            <a:off x="4043878" y="0"/>
            <a:ext cx="3863237" cy="646331"/>
          </a:xfrm>
          <a:prstGeom prst="rect">
            <a:avLst/>
          </a:prstGeom>
          <a:noFill/>
        </p:spPr>
        <p:txBody>
          <a:bodyPr wrap="none" rtlCol="0">
            <a:spAutoFit/>
          </a:bodyPr>
          <a:lstStyle/>
          <a:p>
            <a:r>
              <a:rPr lang="en-IN" sz="3600" dirty="0"/>
              <a:t>Tables and Graphs</a:t>
            </a:r>
            <a:endParaRPr lang="en-IN" sz="3600" b="1" dirty="0"/>
          </a:p>
        </p:txBody>
      </p:sp>
      <p:sp>
        <p:nvSpPr>
          <p:cNvPr id="3" name="TextBox 2">
            <a:extLst>
              <a:ext uri="{FF2B5EF4-FFF2-40B4-BE49-F238E27FC236}">
                <a16:creationId xmlns:a16="http://schemas.microsoft.com/office/drawing/2014/main" id="{66647E6D-9BC8-C6D9-8F01-9FD2246C81E9}"/>
              </a:ext>
            </a:extLst>
          </p:cNvPr>
          <p:cNvSpPr txBox="1"/>
          <p:nvPr/>
        </p:nvSpPr>
        <p:spPr>
          <a:xfrm>
            <a:off x="435935" y="1244009"/>
            <a:ext cx="11079125" cy="2862322"/>
          </a:xfrm>
          <a:prstGeom prst="rect">
            <a:avLst/>
          </a:prstGeom>
          <a:noFill/>
        </p:spPr>
        <p:txBody>
          <a:bodyPr wrap="square" rtlCol="0">
            <a:spAutoFit/>
          </a:bodyPr>
          <a:lstStyle/>
          <a:p>
            <a:r>
              <a:rPr lang="en-IN" b="1" dirty="0"/>
              <a:t>Tables:</a:t>
            </a:r>
          </a:p>
          <a:p>
            <a:pPr marL="285750" indent="-285750">
              <a:buFont typeface="Arial" panose="020B0604020202020204" pitchFamily="34" charset="0"/>
              <a:buChar char="•"/>
            </a:pPr>
            <a:r>
              <a:rPr lang="en-IN" dirty="0"/>
              <a:t>ChatGPT Models vs Accuracy</a:t>
            </a:r>
          </a:p>
          <a:p>
            <a:pPr marL="285750" indent="-285750">
              <a:buFont typeface="Arial" panose="020B0604020202020204" pitchFamily="34" charset="0"/>
              <a:buChar char="•"/>
            </a:pPr>
            <a:r>
              <a:rPr lang="en-IN" dirty="0"/>
              <a:t>Batch Size Rule Optimization</a:t>
            </a:r>
          </a:p>
          <a:p>
            <a:pPr marL="285750" indent="-285750">
              <a:buFont typeface="Arial" panose="020B0604020202020204" pitchFamily="34" charset="0"/>
              <a:buChar char="•"/>
            </a:pPr>
            <a:r>
              <a:rPr lang="en-IN" dirty="0"/>
              <a:t>Batch Size Rule vs Accuracy, Token Size, API Cost, Execution Time</a:t>
            </a:r>
          </a:p>
          <a:p>
            <a:pPr marL="285750" indent="-285750">
              <a:buFont typeface="Arial" panose="020B0604020202020204" pitchFamily="34" charset="0"/>
              <a:buChar char="•"/>
            </a:pPr>
            <a:r>
              <a:rPr lang="en-IN" dirty="0"/>
              <a:t>Embedding Retrieval Accuracy (With vs Without)</a:t>
            </a:r>
          </a:p>
          <a:p>
            <a:pPr marL="285750" indent="-285750">
              <a:buFont typeface="Arial" panose="020B0604020202020204" pitchFamily="34" charset="0"/>
              <a:buChar char="•"/>
            </a:pPr>
            <a:r>
              <a:rPr lang="en-IN" dirty="0"/>
              <a:t>Cost vs Accuracy (With vs Without MITRE Techniques)</a:t>
            </a:r>
          </a:p>
          <a:p>
            <a:r>
              <a:rPr lang="en-IN" b="1" dirty="0"/>
              <a:t>Graphs:</a:t>
            </a:r>
          </a:p>
          <a:p>
            <a:pPr marL="285750" indent="-285750">
              <a:buFont typeface="Arial" panose="020B0604020202020204" pitchFamily="34" charset="0"/>
              <a:buChar char="•"/>
            </a:pPr>
            <a:r>
              <a:rPr lang="en-IN" dirty="0"/>
              <a:t>Accuracy vs Cost</a:t>
            </a:r>
          </a:p>
          <a:p>
            <a:pPr marL="285750" indent="-285750">
              <a:buFont typeface="Arial" panose="020B0604020202020204" pitchFamily="34" charset="0"/>
              <a:buChar char="•"/>
            </a:pPr>
            <a:r>
              <a:rPr lang="en-IN" dirty="0"/>
              <a:t>Batch Size vs Token Consumption</a:t>
            </a:r>
          </a:p>
          <a:p>
            <a:pPr marL="285750" indent="-285750">
              <a:buFont typeface="Arial" panose="020B0604020202020204" pitchFamily="34" charset="0"/>
              <a:buChar char="•"/>
            </a:pPr>
            <a:r>
              <a:rPr lang="en-IN" dirty="0"/>
              <a:t>Cost vs Accuracy (Embedding vs No Embedding)</a:t>
            </a:r>
          </a:p>
        </p:txBody>
      </p:sp>
    </p:spTree>
    <p:extLst>
      <p:ext uri="{BB962C8B-B14F-4D97-AF65-F5344CB8AC3E}">
        <p14:creationId xmlns:p14="http://schemas.microsoft.com/office/powerpoint/2010/main" val="368133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EEC24-8A1D-55CE-89E6-3EB548EC53D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4F662D9-8646-4E44-4596-5F926BFD5252}"/>
              </a:ext>
            </a:extLst>
          </p:cNvPr>
          <p:cNvSpPr txBox="1"/>
          <p:nvPr/>
        </p:nvSpPr>
        <p:spPr>
          <a:xfrm>
            <a:off x="2351620" y="0"/>
            <a:ext cx="6872779" cy="646331"/>
          </a:xfrm>
          <a:prstGeom prst="rect">
            <a:avLst/>
          </a:prstGeom>
          <a:noFill/>
        </p:spPr>
        <p:txBody>
          <a:bodyPr wrap="none" rtlCol="0">
            <a:spAutoFit/>
          </a:bodyPr>
          <a:lstStyle/>
          <a:p>
            <a:r>
              <a:rPr lang="en-IN" sz="3600" dirty="0"/>
              <a:t>Suggested Experimentation Order</a:t>
            </a:r>
          </a:p>
        </p:txBody>
      </p:sp>
      <p:sp>
        <p:nvSpPr>
          <p:cNvPr id="3" name="TextBox 2">
            <a:extLst>
              <a:ext uri="{FF2B5EF4-FFF2-40B4-BE49-F238E27FC236}">
                <a16:creationId xmlns:a16="http://schemas.microsoft.com/office/drawing/2014/main" id="{4B2991EF-A628-38B6-8E2F-C92B011F2293}"/>
              </a:ext>
            </a:extLst>
          </p:cNvPr>
          <p:cNvSpPr txBox="1"/>
          <p:nvPr/>
        </p:nvSpPr>
        <p:spPr>
          <a:xfrm>
            <a:off x="435935" y="1244009"/>
            <a:ext cx="11079125" cy="2031325"/>
          </a:xfrm>
          <a:prstGeom prst="rect">
            <a:avLst/>
          </a:prstGeom>
          <a:noFill/>
        </p:spPr>
        <p:txBody>
          <a:bodyPr wrap="square" rtlCol="0">
            <a:spAutoFit/>
          </a:bodyPr>
          <a:lstStyle/>
          <a:p>
            <a:pPr>
              <a:buFont typeface="+mj-lt"/>
              <a:buAutoNum type="arabicPeriod"/>
            </a:pPr>
            <a:r>
              <a:rPr lang="en-IN" dirty="0"/>
              <a:t>Develop an accuracy measurement script.</a:t>
            </a:r>
          </a:p>
          <a:p>
            <a:pPr>
              <a:buFont typeface="+mj-lt"/>
              <a:buAutoNum type="arabicPeriod"/>
            </a:pPr>
            <a:r>
              <a:rPr lang="en-IN" dirty="0"/>
              <a:t>Baseline Testing (ChatGPT Models).</a:t>
            </a:r>
          </a:p>
          <a:p>
            <a:pPr>
              <a:buFont typeface="+mj-lt"/>
              <a:buAutoNum type="arabicPeriod"/>
            </a:pPr>
            <a:r>
              <a:rPr lang="en-IN" dirty="0"/>
              <a:t>Batch Size Optimization.</a:t>
            </a:r>
          </a:p>
          <a:p>
            <a:pPr>
              <a:buFont typeface="+mj-lt"/>
              <a:buAutoNum type="arabicPeriod"/>
            </a:pPr>
            <a:r>
              <a:rPr lang="en-IN" dirty="0"/>
              <a:t>Token Size Analysis.</a:t>
            </a:r>
          </a:p>
          <a:p>
            <a:pPr>
              <a:buFont typeface="+mj-lt"/>
              <a:buAutoNum type="arabicPeriod"/>
            </a:pPr>
            <a:r>
              <a:rPr lang="en-IN" dirty="0"/>
              <a:t>Cost vs Accuracy (With and Without MITRE Techniques).</a:t>
            </a:r>
          </a:p>
          <a:p>
            <a:pPr>
              <a:buFont typeface="+mj-lt"/>
              <a:buAutoNum type="arabicPeriod"/>
            </a:pPr>
            <a:r>
              <a:rPr lang="en-IN" dirty="0"/>
              <a:t>Accuracy vs Embedding Retrieval.</a:t>
            </a:r>
          </a:p>
          <a:p>
            <a:pPr>
              <a:buFont typeface="+mj-lt"/>
              <a:buAutoNum type="arabicPeriod"/>
            </a:pPr>
            <a:r>
              <a:rPr lang="en-IN" dirty="0"/>
              <a:t>Repeated Runs for Consistency Testing.</a:t>
            </a:r>
          </a:p>
        </p:txBody>
      </p:sp>
    </p:spTree>
    <p:extLst>
      <p:ext uri="{BB962C8B-B14F-4D97-AF65-F5344CB8AC3E}">
        <p14:creationId xmlns:p14="http://schemas.microsoft.com/office/powerpoint/2010/main" val="172503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E283E-878A-724E-A3C4-CF2A68E6778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47669C0-537F-78D9-F6CF-38CAB88B7A0F}"/>
              </a:ext>
            </a:extLst>
          </p:cNvPr>
          <p:cNvSpPr txBox="1"/>
          <p:nvPr/>
        </p:nvSpPr>
        <p:spPr>
          <a:xfrm>
            <a:off x="2351620" y="0"/>
            <a:ext cx="5774209" cy="646331"/>
          </a:xfrm>
          <a:prstGeom prst="rect">
            <a:avLst/>
          </a:prstGeom>
          <a:noFill/>
        </p:spPr>
        <p:txBody>
          <a:bodyPr wrap="none" rtlCol="0">
            <a:spAutoFit/>
          </a:bodyPr>
          <a:lstStyle/>
          <a:p>
            <a:r>
              <a:rPr lang="en-IN" sz="3600" dirty="0"/>
              <a:t>LLM Hyperparameter Tuning</a:t>
            </a:r>
          </a:p>
        </p:txBody>
      </p:sp>
      <p:sp>
        <p:nvSpPr>
          <p:cNvPr id="3" name="TextBox 2">
            <a:extLst>
              <a:ext uri="{FF2B5EF4-FFF2-40B4-BE49-F238E27FC236}">
                <a16:creationId xmlns:a16="http://schemas.microsoft.com/office/drawing/2014/main" id="{668613A9-4258-02A5-DE92-3E383DFFA832}"/>
              </a:ext>
            </a:extLst>
          </p:cNvPr>
          <p:cNvSpPr txBox="1"/>
          <p:nvPr/>
        </p:nvSpPr>
        <p:spPr>
          <a:xfrm>
            <a:off x="435935" y="871878"/>
            <a:ext cx="11756065" cy="5078313"/>
          </a:xfrm>
          <a:prstGeom prst="rect">
            <a:avLst/>
          </a:prstGeom>
          <a:noFill/>
        </p:spPr>
        <p:txBody>
          <a:bodyPr wrap="square" rtlCol="0">
            <a:spAutoFit/>
          </a:bodyPr>
          <a:lstStyle/>
          <a:p>
            <a:r>
              <a:rPr lang="en-IN" b="1" dirty="0"/>
              <a:t>Response Format</a:t>
            </a:r>
            <a:r>
              <a:rPr lang="en-IN" dirty="0"/>
              <a:t>: Plain Text, JSON </a:t>
            </a:r>
          </a:p>
          <a:p>
            <a:r>
              <a:rPr lang="en-IN" b="1" dirty="0"/>
              <a:t>Temperature</a:t>
            </a:r>
            <a:r>
              <a:rPr lang="en-IN" dirty="0">
                <a:sym typeface="Wingdings" pitchFamily="2" charset="2"/>
              </a:rPr>
              <a:t>(0-2)</a:t>
            </a:r>
            <a:r>
              <a:rPr lang="en-IN" dirty="0"/>
              <a:t> Controls the randomness of responses. (Examine with this.)</a:t>
            </a:r>
          </a:p>
          <a:p>
            <a:pPr>
              <a:buFont typeface="Arial" panose="020B0604020202020204" pitchFamily="34" charset="0"/>
              <a:buChar char="•"/>
            </a:pPr>
            <a:r>
              <a:rPr lang="en-IN" dirty="0"/>
              <a:t>Lower values (e.g., 0.2) make the output more deterministic and focused.</a:t>
            </a:r>
          </a:p>
          <a:p>
            <a:pPr>
              <a:buFont typeface="Arial" panose="020B0604020202020204" pitchFamily="34" charset="0"/>
              <a:buChar char="•"/>
            </a:pPr>
            <a:r>
              <a:rPr lang="en-IN" dirty="0"/>
              <a:t>Higher values (e.g., 1.0) introduce more randomness, making responses creative but potentially less consistent.</a:t>
            </a:r>
          </a:p>
          <a:p>
            <a:r>
              <a:rPr lang="en-IN" b="1" dirty="0"/>
              <a:t>Max Tokens</a:t>
            </a:r>
            <a:r>
              <a:rPr lang="en-IN" dirty="0">
                <a:sym typeface="Wingdings" pitchFamily="2" charset="2"/>
              </a:rPr>
              <a:t>(0-16383) Will experiment with this</a:t>
            </a:r>
            <a:br>
              <a:rPr lang="en-IN" dirty="0"/>
            </a:br>
            <a:r>
              <a:rPr lang="en-IN" dirty="0"/>
              <a:t>Sets the maximum length of the AI's response. Higher values allow longer responses, while lower values can restrict verbosity.</a:t>
            </a:r>
          </a:p>
          <a:p>
            <a:r>
              <a:rPr lang="en-IN" b="1" dirty="0"/>
              <a:t>Top P (Nucleus Sampling):</a:t>
            </a:r>
            <a:r>
              <a:rPr lang="en-IN" b="1" dirty="0">
                <a:sym typeface="Wingdings" pitchFamily="2" charset="2"/>
              </a:rPr>
              <a:t>(0-1) </a:t>
            </a:r>
            <a:r>
              <a:rPr lang="en-IN" dirty="0">
                <a:sym typeface="Wingdings" pitchFamily="2" charset="2"/>
              </a:rPr>
              <a:t>We can experiment with this: since we want it be diverse but specific as well.</a:t>
            </a:r>
            <a:br>
              <a:rPr lang="en-IN" dirty="0"/>
            </a:br>
            <a:r>
              <a:rPr lang="en-IN" dirty="0"/>
              <a:t>Adjusts the diversity of responses. The AI considers the top p probability mass of tokens for a generation.</a:t>
            </a:r>
          </a:p>
          <a:p>
            <a:pPr>
              <a:buFont typeface="Arial" panose="020B0604020202020204" pitchFamily="34" charset="0"/>
              <a:buChar char="•"/>
            </a:pPr>
            <a:r>
              <a:rPr lang="en-IN" dirty="0"/>
              <a:t>A value of 1.0 means no filtering (full spectrum of possibilities).</a:t>
            </a:r>
          </a:p>
          <a:p>
            <a:pPr>
              <a:buFont typeface="Arial" panose="020B0604020202020204" pitchFamily="34" charset="0"/>
              <a:buChar char="•"/>
            </a:pPr>
            <a:r>
              <a:rPr lang="en-IN" dirty="0"/>
              <a:t>Lower values limit the AI to higher-probability responses for more focused outputs.</a:t>
            </a:r>
          </a:p>
          <a:p>
            <a:r>
              <a:rPr lang="en-IN" b="1" dirty="0"/>
              <a:t>Frequency Penalty:</a:t>
            </a:r>
            <a:r>
              <a:rPr lang="en-IN" b="1" dirty="0">
                <a:sym typeface="Wingdings" pitchFamily="2" charset="2"/>
              </a:rPr>
              <a:t>(0-2) </a:t>
            </a:r>
            <a:r>
              <a:rPr lang="en-IN" dirty="0">
                <a:sym typeface="Wingdings" pitchFamily="2" charset="2"/>
              </a:rPr>
              <a:t>0 in our case since tokens can repeat</a:t>
            </a:r>
            <a:br>
              <a:rPr lang="en-IN" dirty="0"/>
            </a:br>
            <a:r>
              <a:rPr lang="en-IN" dirty="0"/>
              <a:t>Penalises repetitive use of tokens based on their frequency.</a:t>
            </a:r>
          </a:p>
          <a:p>
            <a:pPr>
              <a:buFont typeface="Arial" panose="020B0604020202020204" pitchFamily="34" charset="0"/>
              <a:buChar char="•"/>
            </a:pPr>
            <a:r>
              <a:rPr lang="en-IN" dirty="0"/>
              <a:t>Higher values reduce repetition in responses.</a:t>
            </a:r>
          </a:p>
          <a:p>
            <a:r>
              <a:rPr lang="en-IN" b="1" dirty="0"/>
              <a:t>Presence Penalty:</a:t>
            </a:r>
            <a:r>
              <a:rPr lang="en-IN" b="1" dirty="0">
                <a:sym typeface="Wingdings" pitchFamily="2" charset="2"/>
              </a:rPr>
              <a:t>(0-2</a:t>
            </a:r>
            <a:r>
              <a:rPr lang="en-IN" dirty="0">
                <a:sym typeface="Wingdings" pitchFamily="2" charset="2"/>
              </a:rPr>
              <a:t>) For us 0 is best</a:t>
            </a:r>
            <a:br>
              <a:rPr lang="en-IN" dirty="0"/>
            </a:br>
            <a:r>
              <a:rPr lang="en-IN" dirty="0"/>
              <a:t>Encourages or discourages introducing new topics in responses.</a:t>
            </a:r>
          </a:p>
          <a:p>
            <a:pPr>
              <a:buFont typeface="Arial" panose="020B0604020202020204" pitchFamily="34" charset="0"/>
              <a:buChar char="•"/>
            </a:pPr>
            <a:r>
              <a:rPr lang="en-IN" dirty="0"/>
              <a:t>Higher values make the AI more likely to explore new ideas rather than staying within previously discussed topics.</a:t>
            </a:r>
          </a:p>
          <a:p>
            <a:pPr>
              <a:buFont typeface="+mj-lt"/>
              <a:buAutoNum type="arabicPeriod"/>
            </a:pPr>
            <a:endParaRPr lang="en-IN" dirty="0"/>
          </a:p>
        </p:txBody>
      </p:sp>
    </p:spTree>
    <p:extLst>
      <p:ext uri="{BB962C8B-B14F-4D97-AF65-F5344CB8AC3E}">
        <p14:creationId xmlns:p14="http://schemas.microsoft.com/office/powerpoint/2010/main" val="204026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CD726-DDE5-C4F9-1034-950BE3B7F80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C1D72BD-EE9E-D923-061C-45433C77C87C}"/>
              </a:ext>
            </a:extLst>
          </p:cNvPr>
          <p:cNvSpPr txBox="1"/>
          <p:nvPr/>
        </p:nvSpPr>
        <p:spPr>
          <a:xfrm>
            <a:off x="3564580" y="0"/>
            <a:ext cx="4821833" cy="646331"/>
          </a:xfrm>
          <a:prstGeom prst="rect">
            <a:avLst/>
          </a:prstGeom>
          <a:noFill/>
        </p:spPr>
        <p:txBody>
          <a:bodyPr wrap="none" rtlCol="0">
            <a:spAutoFit/>
          </a:bodyPr>
          <a:lstStyle/>
          <a:p>
            <a:pPr lvl="1"/>
            <a:r>
              <a:rPr lang="en-IN" sz="3600" dirty="0"/>
              <a:t>I want to do this now</a:t>
            </a:r>
          </a:p>
        </p:txBody>
      </p:sp>
      <p:sp>
        <p:nvSpPr>
          <p:cNvPr id="3" name="TextBox 2">
            <a:extLst>
              <a:ext uri="{FF2B5EF4-FFF2-40B4-BE49-F238E27FC236}">
                <a16:creationId xmlns:a16="http://schemas.microsoft.com/office/drawing/2014/main" id="{642A4C3B-26BB-7515-5EC5-373890DE89B9}"/>
              </a:ext>
            </a:extLst>
          </p:cNvPr>
          <p:cNvSpPr txBox="1"/>
          <p:nvPr/>
        </p:nvSpPr>
        <p:spPr>
          <a:xfrm>
            <a:off x="435933" y="1265273"/>
            <a:ext cx="11079125" cy="2308324"/>
          </a:xfrm>
          <a:prstGeom prst="rect">
            <a:avLst/>
          </a:prstGeom>
          <a:noFill/>
        </p:spPr>
        <p:txBody>
          <a:bodyPr wrap="square" rtlCol="0">
            <a:spAutoFit/>
          </a:bodyPr>
          <a:lstStyle/>
          <a:p>
            <a:pPr>
              <a:buFont typeface="+mj-lt"/>
              <a:buAutoNum type="arabicPeriod"/>
            </a:pPr>
            <a:r>
              <a:rPr lang="en-IN" dirty="0"/>
              <a:t>Create a script to measure the accuracy and generate the graphs</a:t>
            </a:r>
          </a:p>
          <a:p>
            <a:pPr>
              <a:buFont typeface="+mj-lt"/>
              <a:buAutoNum type="arabicPeriod"/>
            </a:pPr>
            <a:r>
              <a:rPr lang="en-IN" dirty="0"/>
              <a:t>Solve the Execution MISMATCH we are getting(TRY WITH TWO PROMPTS INCLUDING and excluding the MITRE TECHNIQUES for 10 samples). Cost vs API calls and Accuracy.</a:t>
            </a:r>
          </a:p>
          <a:p>
            <a:pPr>
              <a:buFont typeface="+mj-lt"/>
              <a:buAutoNum type="arabicPeriod"/>
            </a:pPr>
            <a:r>
              <a:rPr lang="en-IN" dirty="0"/>
              <a:t>I think to </a:t>
            </a:r>
            <a:r>
              <a:rPr lang="en-IN" dirty="0" err="1"/>
              <a:t>sovle</a:t>
            </a:r>
            <a:r>
              <a:rPr lang="en-IN" dirty="0"/>
              <a:t> the </a:t>
            </a:r>
            <a:r>
              <a:rPr lang="en-IN" dirty="0" err="1"/>
              <a:t>problemof</a:t>
            </a:r>
            <a:r>
              <a:rPr lang="en-IN" dirty="0"/>
              <a:t> getting execution we will need to include a response type of an </a:t>
            </a:r>
            <a:r>
              <a:rPr lang="en-IN" dirty="0" err="1"/>
              <a:t>llm</a:t>
            </a:r>
            <a:r>
              <a:rPr lang="en-IN" dirty="0"/>
              <a:t> agent which will take the MITRE mapping for every input as it seems to be losing out on context later on</a:t>
            </a:r>
          </a:p>
          <a:p>
            <a:pPr>
              <a:buFont typeface="+mj-lt"/>
              <a:buAutoNum type="arabicPeriod"/>
            </a:pPr>
            <a:r>
              <a:rPr lang="en-IN" dirty="0"/>
              <a:t>Then I want to try with 10 vs 100 with Optimal Prompts and see the Cost vs API call.</a:t>
            </a:r>
          </a:p>
          <a:p>
            <a:pPr>
              <a:buFont typeface="+mj-lt"/>
              <a:buAutoNum type="arabicPeriod"/>
            </a:pPr>
            <a:r>
              <a:rPr lang="en-IN" dirty="0"/>
              <a:t>Baseline Testing (ChatGPT Models)-Select the Best GPT model.</a:t>
            </a:r>
          </a:p>
          <a:p>
            <a:pPr>
              <a:buFont typeface="+mj-lt"/>
              <a:buAutoNum type="arabicPeriod"/>
            </a:pPr>
            <a:r>
              <a:rPr lang="en-IN" dirty="0"/>
              <a:t>Then, try to build an Expense Calculation matrix to see the expected cost for the 40,000 rules</a:t>
            </a:r>
          </a:p>
        </p:txBody>
      </p:sp>
    </p:spTree>
    <p:extLst>
      <p:ext uri="{BB962C8B-B14F-4D97-AF65-F5344CB8AC3E}">
        <p14:creationId xmlns:p14="http://schemas.microsoft.com/office/powerpoint/2010/main" val="922206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C9796-A934-1341-041C-232F3F2404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9999853-4507-0C26-06A2-E0DC17C73FD1}"/>
              </a:ext>
            </a:extLst>
          </p:cNvPr>
          <p:cNvSpPr txBox="1"/>
          <p:nvPr/>
        </p:nvSpPr>
        <p:spPr>
          <a:xfrm>
            <a:off x="2950170" y="-24714"/>
            <a:ext cx="6291659" cy="646331"/>
          </a:xfrm>
          <a:prstGeom prst="rect">
            <a:avLst/>
          </a:prstGeom>
          <a:noFill/>
        </p:spPr>
        <p:txBody>
          <a:bodyPr wrap="none" rtlCol="0">
            <a:spAutoFit/>
          </a:bodyPr>
          <a:lstStyle/>
          <a:p>
            <a:pPr lvl="1"/>
            <a:r>
              <a:rPr lang="en-IN" sz="3600" dirty="0"/>
              <a:t>Accuracy calculation-GPT4o</a:t>
            </a:r>
          </a:p>
        </p:txBody>
      </p:sp>
      <p:sp>
        <p:nvSpPr>
          <p:cNvPr id="4" name="TextBox 3">
            <a:extLst>
              <a:ext uri="{FF2B5EF4-FFF2-40B4-BE49-F238E27FC236}">
                <a16:creationId xmlns:a16="http://schemas.microsoft.com/office/drawing/2014/main" id="{A12B4EBC-5C50-B044-48E3-8CD5C3DE168C}"/>
              </a:ext>
            </a:extLst>
          </p:cNvPr>
          <p:cNvSpPr txBox="1"/>
          <p:nvPr/>
        </p:nvSpPr>
        <p:spPr>
          <a:xfrm>
            <a:off x="504108" y="806435"/>
            <a:ext cx="6098058" cy="3139321"/>
          </a:xfrm>
          <a:prstGeom prst="rect">
            <a:avLst/>
          </a:prstGeom>
          <a:noFill/>
        </p:spPr>
        <p:txBody>
          <a:bodyPr wrap="square">
            <a:spAutoFit/>
          </a:bodyPr>
          <a:lstStyle/>
          <a:p>
            <a:r>
              <a:rPr lang="en-IN" b="0" i="0" dirty="0">
                <a:effectLst/>
                <a:latin typeface="Courier New" panose="02070309020205020404" pitchFamily="49" charset="0"/>
              </a:rPr>
              <a:t>{ "</a:t>
            </a:r>
            <a:r>
              <a:rPr lang="en-IN" b="0" i="0" dirty="0" err="1">
                <a:effectLst/>
                <a:latin typeface="Courier New" panose="02070309020205020404" pitchFamily="49" charset="0"/>
              </a:rPr>
              <a:t>suri_rule_id</a:t>
            </a:r>
            <a:r>
              <a:rPr lang="en-IN" b="0" i="0" dirty="0">
                <a:effectLst/>
                <a:latin typeface="Courier New" panose="02070309020205020404" pitchFamily="49" charset="0"/>
              </a:rPr>
              <a:t>": "2011465", "</a:t>
            </a:r>
            <a:r>
              <a:rPr lang="en-IN" b="0" i="0" dirty="0" err="1">
                <a:effectLst/>
                <a:latin typeface="Courier New" panose="02070309020205020404" pitchFamily="49" charset="0"/>
              </a:rPr>
              <a:t>ground_truth</a:t>
            </a:r>
            <a:r>
              <a:rPr lang="en-IN" b="0" i="0" dirty="0">
                <a:effectLst/>
                <a:latin typeface="Courier New" panose="02070309020205020404" pitchFamily="49" charset="0"/>
              </a:rPr>
              <a:t>": { "</a:t>
            </a:r>
            <a:r>
              <a:rPr lang="en-IN" b="0" i="0" dirty="0" err="1">
                <a:effectLst/>
                <a:latin typeface="Courier New" panose="02070309020205020404" pitchFamily="49" charset="0"/>
              </a:rPr>
              <a:t>mitre_technique_id</a:t>
            </a:r>
            <a:r>
              <a:rPr lang="en-IN" b="0" i="0" dirty="0">
                <a:effectLst/>
                <a:latin typeface="Courier New" panose="02070309020205020404" pitchFamily="49" charset="0"/>
              </a:rPr>
              <a:t>": "T1190", "</a:t>
            </a:r>
            <a:r>
              <a:rPr lang="en-IN" b="0" i="0" dirty="0" err="1">
                <a:effectLst/>
                <a:latin typeface="Courier New" panose="02070309020205020404" pitchFamily="49" charset="0"/>
              </a:rPr>
              <a:t>mitre_technique_name</a:t>
            </a:r>
            <a:r>
              <a:rPr lang="en-IN" b="0" i="0" dirty="0">
                <a:effectLst/>
                <a:latin typeface="Courier New" panose="02070309020205020404" pitchFamily="49" charset="0"/>
              </a:rPr>
              <a:t>": "Exploit Public-Facing Application", "</a:t>
            </a:r>
            <a:r>
              <a:rPr lang="en-IN" b="0" i="0" dirty="0" err="1">
                <a:effectLst/>
                <a:latin typeface="Courier New" panose="02070309020205020404" pitchFamily="49" charset="0"/>
              </a:rPr>
              <a:t>mitre_tactic_id</a:t>
            </a:r>
            <a:r>
              <a:rPr lang="en-IN" b="0" i="0" dirty="0">
                <a:effectLst/>
                <a:latin typeface="Courier New" panose="02070309020205020404" pitchFamily="49" charset="0"/>
              </a:rPr>
              <a:t>": "TA0001", "</a:t>
            </a:r>
            <a:r>
              <a:rPr lang="en-IN" b="0" i="0" dirty="0" err="1">
                <a:effectLst/>
                <a:latin typeface="Courier New" panose="02070309020205020404" pitchFamily="49" charset="0"/>
              </a:rPr>
              <a:t>mitre_tactic_name</a:t>
            </a:r>
            <a:r>
              <a:rPr lang="en-IN" b="0" i="0" dirty="0">
                <a:effectLst/>
                <a:latin typeface="Courier New" panose="02070309020205020404" pitchFamily="49" charset="0"/>
              </a:rPr>
              <a:t>": "Initial Access" }, "</a:t>
            </a:r>
            <a:r>
              <a:rPr lang="en-IN" b="0" i="0" dirty="0" err="1">
                <a:effectLst/>
                <a:latin typeface="Courier New" panose="02070309020205020404" pitchFamily="49" charset="0"/>
              </a:rPr>
              <a:t>llm_output</a:t>
            </a:r>
            <a:r>
              <a:rPr lang="en-IN" b="0" i="0" dirty="0">
                <a:effectLst/>
                <a:latin typeface="Courier New" panose="02070309020205020404" pitchFamily="49" charset="0"/>
              </a:rPr>
              <a:t>": { "</a:t>
            </a:r>
            <a:r>
              <a:rPr lang="en-IN" b="0" i="0" dirty="0" err="1">
                <a:effectLst/>
                <a:latin typeface="Courier New" panose="02070309020205020404" pitchFamily="49" charset="0"/>
              </a:rPr>
              <a:t>mitre_technique_id</a:t>
            </a:r>
            <a:r>
              <a:rPr lang="en-IN" b="0" i="0" dirty="0">
                <a:effectLst/>
                <a:latin typeface="Courier New" panose="02070309020205020404" pitchFamily="49" charset="0"/>
              </a:rPr>
              <a:t>": "T1059", "</a:t>
            </a:r>
            <a:r>
              <a:rPr lang="en-IN" b="0" i="0" dirty="0" err="1">
                <a:effectLst/>
                <a:latin typeface="Courier New" panose="02070309020205020404" pitchFamily="49" charset="0"/>
              </a:rPr>
              <a:t>mitre_technique_name</a:t>
            </a:r>
            <a:r>
              <a:rPr lang="en-IN" b="0" i="0" dirty="0">
                <a:effectLst/>
                <a:latin typeface="Courier New" panose="02070309020205020404" pitchFamily="49" charset="0"/>
              </a:rPr>
              <a:t>": "Command and Scripting Interpreter", "</a:t>
            </a:r>
            <a:r>
              <a:rPr lang="en-IN" b="0" i="0" dirty="0" err="1">
                <a:effectLst/>
                <a:latin typeface="Courier New" panose="02070309020205020404" pitchFamily="49" charset="0"/>
              </a:rPr>
              <a:t>mitre_tactic_id</a:t>
            </a:r>
            <a:r>
              <a:rPr lang="en-IN" b="0" i="0" dirty="0">
                <a:effectLst/>
                <a:latin typeface="Courier New" panose="02070309020205020404" pitchFamily="49" charset="0"/>
              </a:rPr>
              <a:t>": "TA0002", "</a:t>
            </a:r>
            <a:r>
              <a:rPr lang="en-IN" b="0" i="0" dirty="0" err="1">
                <a:effectLst/>
                <a:latin typeface="Courier New" panose="02070309020205020404" pitchFamily="49" charset="0"/>
              </a:rPr>
              <a:t>mitre_tactic_name</a:t>
            </a:r>
            <a:r>
              <a:rPr lang="en-IN" b="0" i="0" dirty="0">
                <a:effectLst/>
                <a:latin typeface="Courier New" panose="02070309020205020404" pitchFamily="49" charset="0"/>
              </a:rPr>
              <a:t>": "Execution" }</a:t>
            </a:r>
            <a:endParaRPr lang="en-US" dirty="0"/>
          </a:p>
        </p:txBody>
      </p:sp>
      <p:pic>
        <p:nvPicPr>
          <p:cNvPr id="5" name="Picture 4">
            <a:extLst>
              <a:ext uri="{FF2B5EF4-FFF2-40B4-BE49-F238E27FC236}">
                <a16:creationId xmlns:a16="http://schemas.microsoft.com/office/drawing/2014/main" id="{A06FADC2-AD5A-186C-078B-492D6A59A1E1}"/>
              </a:ext>
            </a:extLst>
          </p:cNvPr>
          <p:cNvPicPr>
            <a:picLocks noChangeAspect="1"/>
          </p:cNvPicPr>
          <p:nvPr/>
        </p:nvPicPr>
        <p:blipFill>
          <a:blip r:embed="rId2"/>
          <a:stretch>
            <a:fillRect/>
          </a:stretch>
        </p:blipFill>
        <p:spPr>
          <a:xfrm>
            <a:off x="6896958" y="909780"/>
            <a:ext cx="3365500" cy="965200"/>
          </a:xfrm>
          <a:prstGeom prst="rect">
            <a:avLst/>
          </a:prstGeom>
        </p:spPr>
      </p:pic>
      <p:sp>
        <p:nvSpPr>
          <p:cNvPr id="6" name="TextBox 5">
            <a:extLst>
              <a:ext uri="{FF2B5EF4-FFF2-40B4-BE49-F238E27FC236}">
                <a16:creationId xmlns:a16="http://schemas.microsoft.com/office/drawing/2014/main" id="{F9852C5D-4EE7-E69F-895D-4DAA8A4A8F1A}"/>
              </a:ext>
            </a:extLst>
          </p:cNvPr>
          <p:cNvSpPr txBox="1"/>
          <p:nvPr/>
        </p:nvSpPr>
        <p:spPr>
          <a:xfrm>
            <a:off x="284206" y="4300151"/>
            <a:ext cx="9341708" cy="1477328"/>
          </a:xfrm>
          <a:prstGeom prst="rect">
            <a:avLst/>
          </a:prstGeom>
          <a:noFill/>
        </p:spPr>
        <p:txBody>
          <a:bodyPr wrap="square" rtlCol="0">
            <a:spAutoFit/>
          </a:bodyPr>
          <a:lstStyle/>
          <a:p>
            <a:r>
              <a:rPr lang="en-US" dirty="0"/>
              <a:t>Multiple Mapping are present which changes the evaluation. So how do we take the correct evaluation metric?</a:t>
            </a:r>
          </a:p>
          <a:p>
            <a:r>
              <a:rPr lang="en-US" dirty="0"/>
              <a:t>It confuses between Reconnaissance and Discovery a lot due to a lack of context, </a:t>
            </a:r>
            <a:r>
              <a:rPr lang="en-IN" b="1" dirty="0"/>
              <a:t>T1595 vs. T1046:</a:t>
            </a:r>
            <a:r>
              <a:rPr lang="en-IN" dirty="0"/>
              <a:t> Broad scans vs. specific service discovery.</a:t>
            </a:r>
          </a:p>
          <a:p>
            <a:endParaRPr lang="en-US" dirty="0"/>
          </a:p>
        </p:txBody>
      </p:sp>
    </p:spTree>
    <p:extLst>
      <p:ext uri="{BB962C8B-B14F-4D97-AF65-F5344CB8AC3E}">
        <p14:creationId xmlns:p14="http://schemas.microsoft.com/office/powerpoint/2010/main" val="4172043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4FB60-7FF8-8B37-A208-6FFD96E278E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711C0C5-13E4-E5E1-9446-0A0F2FDB1740}"/>
              </a:ext>
            </a:extLst>
          </p:cNvPr>
          <p:cNvSpPr txBox="1"/>
          <p:nvPr/>
        </p:nvSpPr>
        <p:spPr>
          <a:xfrm>
            <a:off x="2950170" y="-24714"/>
            <a:ext cx="6291659" cy="646331"/>
          </a:xfrm>
          <a:prstGeom prst="rect">
            <a:avLst/>
          </a:prstGeom>
          <a:noFill/>
        </p:spPr>
        <p:txBody>
          <a:bodyPr wrap="none" rtlCol="0">
            <a:spAutoFit/>
          </a:bodyPr>
          <a:lstStyle/>
          <a:p>
            <a:pPr lvl="1"/>
            <a:r>
              <a:rPr lang="en-IN" sz="3600" dirty="0"/>
              <a:t>Accuracy calculation-GPT4o</a:t>
            </a:r>
          </a:p>
        </p:txBody>
      </p:sp>
      <p:sp>
        <p:nvSpPr>
          <p:cNvPr id="6" name="TextBox 5">
            <a:extLst>
              <a:ext uri="{FF2B5EF4-FFF2-40B4-BE49-F238E27FC236}">
                <a16:creationId xmlns:a16="http://schemas.microsoft.com/office/drawing/2014/main" id="{E02857FE-AE9A-0888-C811-EC6BB42682C0}"/>
              </a:ext>
            </a:extLst>
          </p:cNvPr>
          <p:cNvSpPr txBox="1"/>
          <p:nvPr/>
        </p:nvSpPr>
        <p:spPr>
          <a:xfrm>
            <a:off x="5775982" y="2786447"/>
            <a:ext cx="6135932" cy="2862322"/>
          </a:xfrm>
          <a:prstGeom prst="rect">
            <a:avLst/>
          </a:prstGeom>
          <a:noFill/>
        </p:spPr>
        <p:txBody>
          <a:bodyPr wrap="square" rtlCol="0">
            <a:spAutoFit/>
          </a:bodyPr>
          <a:lstStyle/>
          <a:p>
            <a:r>
              <a:rPr lang="en-US" dirty="0"/>
              <a:t>Discover and Reconnaissance errors due to lack of the context the Execution is right, so the actual accuracy is 80% with this approach.</a:t>
            </a:r>
          </a:p>
          <a:p>
            <a:r>
              <a:rPr lang="en-US" dirty="0"/>
              <a:t>I can try to solve this but I think some discrepancy would be there since the </a:t>
            </a:r>
            <a:r>
              <a:rPr lang="en-IN" dirty="0"/>
              <a:t>Rule messages like "NMAP OS Detection Probe" can appear to relate to either scanning (T1595) or discovery of services (T1046). So according to me can be interpreted as either but I am open to discussion.. As without context</a:t>
            </a:r>
          </a:p>
          <a:p>
            <a:endParaRPr lang="en-US" dirty="0"/>
          </a:p>
        </p:txBody>
      </p:sp>
      <p:pic>
        <p:nvPicPr>
          <p:cNvPr id="3" name="Picture 2">
            <a:extLst>
              <a:ext uri="{FF2B5EF4-FFF2-40B4-BE49-F238E27FC236}">
                <a16:creationId xmlns:a16="http://schemas.microsoft.com/office/drawing/2014/main" id="{45987D3F-92B3-3B8B-0923-0DF5F54A2439}"/>
              </a:ext>
            </a:extLst>
          </p:cNvPr>
          <p:cNvPicPr>
            <a:picLocks noChangeAspect="1"/>
          </p:cNvPicPr>
          <p:nvPr/>
        </p:nvPicPr>
        <p:blipFill>
          <a:blip r:embed="rId2"/>
          <a:stretch>
            <a:fillRect/>
          </a:stretch>
        </p:blipFill>
        <p:spPr>
          <a:xfrm>
            <a:off x="0" y="729047"/>
            <a:ext cx="5575760" cy="6017741"/>
          </a:xfrm>
          <a:prstGeom prst="rect">
            <a:avLst/>
          </a:prstGeom>
        </p:spPr>
      </p:pic>
    </p:spTree>
    <p:extLst>
      <p:ext uri="{BB962C8B-B14F-4D97-AF65-F5344CB8AC3E}">
        <p14:creationId xmlns:p14="http://schemas.microsoft.com/office/powerpoint/2010/main" val="103848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6E394-53E7-B264-249E-BC153AFF543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CEBE9EF-408A-D404-5B7E-3C867CA6EEFD}"/>
              </a:ext>
            </a:extLst>
          </p:cNvPr>
          <p:cNvSpPr txBox="1"/>
          <p:nvPr/>
        </p:nvSpPr>
        <p:spPr>
          <a:xfrm>
            <a:off x="2878916" y="116950"/>
            <a:ext cx="6065571" cy="646331"/>
          </a:xfrm>
          <a:prstGeom prst="rect">
            <a:avLst/>
          </a:prstGeom>
          <a:noFill/>
        </p:spPr>
        <p:txBody>
          <a:bodyPr wrap="none" rtlCol="0">
            <a:spAutoFit/>
          </a:bodyPr>
          <a:lstStyle/>
          <a:p>
            <a:r>
              <a:rPr lang="en-IN" sz="3600" dirty="0"/>
              <a:t>Current Problems/Pain Points</a:t>
            </a:r>
            <a:endParaRPr lang="en-US" sz="3600" dirty="0"/>
          </a:p>
        </p:txBody>
      </p:sp>
      <p:sp>
        <p:nvSpPr>
          <p:cNvPr id="3" name="TextBox 2">
            <a:extLst>
              <a:ext uri="{FF2B5EF4-FFF2-40B4-BE49-F238E27FC236}">
                <a16:creationId xmlns:a16="http://schemas.microsoft.com/office/drawing/2014/main" id="{EB5BAB77-B500-0E8E-9814-5BF5C9113CA8}"/>
              </a:ext>
            </a:extLst>
          </p:cNvPr>
          <p:cNvSpPr txBox="1"/>
          <p:nvPr/>
        </p:nvSpPr>
        <p:spPr>
          <a:xfrm>
            <a:off x="364311" y="956937"/>
            <a:ext cx="11618577" cy="5632311"/>
          </a:xfrm>
          <a:prstGeom prst="rect">
            <a:avLst/>
          </a:prstGeom>
          <a:noFill/>
        </p:spPr>
        <p:txBody>
          <a:bodyPr wrap="square" rtlCol="0">
            <a:spAutoFit/>
          </a:bodyPr>
          <a:lstStyle/>
          <a:p>
            <a:r>
              <a:rPr lang="en-IN" b="1" dirty="0"/>
              <a:t>Hallucination:</a:t>
            </a:r>
            <a:endParaRPr lang="en-IN" dirty="0"/>
          </a:p>
          <a:p>
            <a:pPr marL="742950" lvl="1" indent="-285750">
              <a:buFont typeface="Arial" panose="020B0604020202020204" pitchFamily="34" charset="0"/>
              <a:buChar char="•"/>
            </a:pPr>
            <a:r>
              <a:rPr lang="en-IN" dirty="0"/>
              <a:t>LLM generates incorrect or fabricated mappings, especially when the context is ambiguous or insufficient. Requires manual review, increasing the time and effort for validation. Ex: Execution Hypothesized by the LLM output which is not in MITRE ATTACK techniques</a:t>
            </a:r>
          </a:p>
          <a:p>
            <a:r>
              <a:rPr lang="en-IN" b="1" dirty="0"/>
              <a:t>Output Truncation:</a:t>
            </a:r>
            <a:endParaRPr lang="en-IN" dirty="0"/>
          </a:p>
          <a:p>
            <a:pPr marL="742950" lvl="1" indent="-285750">
              <a:buFont typeface="Arial" panose="020B0604020202020204" pitchFamily="34" charset="0"/>
              <a:buChar char="•"/>
            </a:pPr>
            <a:r>
              <a:rPr lang="en-IN" dirty="0"/>
              <a:t>Long Suricata rule messages or prompts exceeding the context limit cause incomplete responses.</a:t>
            </a:r>
          </a:p>
          <a:p>
            <a:r>
              <a:rPr lang="en-IN" b="1" dirty="0"/>
              <a:t>Context Loss:</a:t>
            </a:r>
            <a:endParaRPr lang="en-IN" dirty="0"/>
          </a:p>
          <a:p>
            <a:pPr marL="742950" lvl="1" indent="-285750">
              <a:buFont typeface="Arial" panose="020B0604020202020204" pitchFamily="34" charset="0"/>
              <a:buChar char="•"/>
            </a:pPr>
            <a:r>
              <a:rPr lang="en-IN" dirty="0"/>
              <a:t>Relevant parts of the input can be deprioritized in larger contexts, leading to suboptimal outputs.</a:t>
            </a:r>
          </a:p>
          <a:p>
            <a:r>
              <a:rPr lang="en-IN" b="1" dirty="0"/>
              <a:t>Higher Model Costs:</a:t>
            </a:r>
            <a:endParaRPr lang="en-IN" dirty="0"/>
          </a:p>
          <a:p>
            <a:pPr marL="742950" lvl="1" indent="-285750">
              <a:buFont typeface="Arial" panose="020B0604020202020204" pitchFamily="34" charset="0"/>
              <a:buChar char="•"/>
            </a:pPr>
            <a:r>
              <a:rPr lang="en-IN" dirty="0"/>
              <a:t>Superior models like GPT-4 with larger context windows incur significant API costs. Larger batch sizes and context sizes further increase costs.</a:t>
            </a:r>
          </a:p>
          <a:p>
            <a:r>
              <a:rPr lang="en-IN" b="1" dirty="0"/>
              <a:t>Limited Dataset Variety for Testing:</a:t>
            </a:r>
            <a:endParaRPr lang="en-IN" dirty="0"/>
          </a:p>
          <a:p>
            <a:pPr marL="742950" lvl="1" indent="-285750">
              <a:buFont typeface="Arial" panose="020B0604020202020204" pitchFamily="34" charset="0"/>
              <a:buChar char="•"/>
            </a:pPr>
            <a:r>
              <a:rPr lang="en-IN" dirty="0"/>
              <a:t>The test dataset is relatively small, with insufficient variation across rule types. Larger and more diverse datasets (100–500 alerts) are needed to generalize.</a:t>
            </a:r>
          </a:p>
          <a:p>
            <a:r>
              <a:rPr lang="en-IN" b="1" dirty="0"/>
              <a:t>Consistency Challenges:</a:t>
            </a:r>
            <a:endParaRPr lang="en-IN" dirty="0"/>
          </a:p>
          <a:p>
            <a:pPr marL="742950" lvl="1" indent="-285750">
              <a:buFont typeface="Arial" panose="020B0604020202020204" pitchFamily="34" charset="0"/>
              <a:buChar char="•"/>
            </a:pPr>
            <a:r>
              <a:rPr lang="en-IN" dirty="0"/>
              <a:t>LLM outputs can vary across multiple runs for the same input, impacting reliability.</a:t>
            </a:r>
          </a:p>
          <a:p>
            <a:r>
              <a:rPr lang="en-IN" b="1" dirty="0"/>
              <a:t>Embedding Limitations:</a:t>
            </a:r>
            <a:endParaRPr lang="en-IN" dirty="0"/>
          </a:p>
          <a:p>
            <a:pPr marL="742950" lvl="1" indent="-285750">
              <a:buFont typeface="Arial" panose="020B0604020202020204" pitchFamily="34" charset="0"/>
              <a:buChar char="•"/>
            </a:pPr>
            <a:r>
              <a:rPr lang="en-IN" dirty="0"/>
              <a:t>Using embeddings for context optimization might not always align perfectly with LLM predictions.</a:t>
            </a:r>
          </a:p>
          <a:p>
            <a:pPr marL="742950" lvl="1" indent="-285750">
              <a:buFont typeface="Arial" panose="020B0604020202020204" pitchFamily="34" charset="0"/>
              <a:buChar char="•"/>
            </a:pPr>
            <a:r>
              <a:rPr lang="en-IN" dirty="0"/>
              <a:t>Trade-offs between accuracy and token savings require thorough evaluation.</a:t>
            </a:r>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4102666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D9DF7-6C5A-A4C6-482D-6AC8E307E85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1A6A45A-1305-992C-B4F3-EE46F5E85FA1}"/>
              </a:ext>
            </a:extLst>
          </p:cNvPr>
          <p:cNvSpPr txBox="1"/>
          <p:nvPr/>
        </p:nvSpPr>
        <p:spPr>
          <a:xfrm>
            <a:off x="2950170" y="-24714"/>
            <a:ext cx="2495748" cy="646331"/>
          </a:xfrm>
          <a:prstGeom prst="rect">
            <a:avLst/>
          </a:prstGeom>
          <a:noFill/>
        </p:spPr>
        <p:txBody>
          <a:bodyPr wrap="none" rtlCol="0">
            <a:spAutoFit/>
          </a:bodyPr>
          <a:lstStyle/>
          <a:p>
            <a:pPr lvl="1"/>
            <a:r>
              <a:rPr lang="en-IN" sz="3600" dirty="0"/>
              <a:t>Accuracy</a:t>
            </a:r>
          </a:p>
        </p:txBody>
      </p:sp>
      <p:sp>
        <p:nvSpPr>
          <p:cNvPr id="39" name="TextBox 38">
            <a:extLst>
              <a:ext uri="{FF2B5EF4-FFF2-40B4-BE49-F238E27FC236}">
                <a16:creationId xmlns:a16="http://schemas.microsoft.com/office/drawing/2014/main" id="{83D0F3E9-542B-49C0-0C3F-7939A3D1CEA1}"/>
              </a:ext>
            </a:extLst>
          </p:cNvPr>
          <p:cNvSpPr txBox="1"/>
          <p:nvPr/>
        </p:nvSpPr>
        <p:spPr>
          <a:xfrm>
            <a:off x="1838067" y="621617"/>
            <a:ext cx="4365025" cy="369332"/>
          </a:xfrm>
          <a:prstGeom prst="rect">
            <a:avLst/>
          </a:prstGeom>
          <a:noFill/>
        </p:spPr>
        <p:txBody>
          <a:bodyPr wrap="square">
            <a:spAutoFit/>
          </a:bodyPr>
          <a:lstStyle/>
          <a:p>
            <a:pPr algn="ctr"/>
            <a:endParaRPr lang="en-US" sz="1800" b="0" dirty="0">
              <a:solidFill>
                <a:prstClr val="black"/>
              </a:solidFill>
              <a:latin typeface="Times-Roman"/>
            </a:endParaRPr>
          </a:p>
        </p:txBody>
      </p:sp>
      <p:sp>
        <p:nvSpPr>
          <p:cNvPr id="65" name="TextBox 64">
            <a:extLst>
              <a:ext uri="{FF2B5EF4-FFF2-40B4-BE49-F238E27FC236}">
                <a16:creationId xmlns:a16="http://schemas.microsoft.com/office/drawing/2014/main" id="{A4812B5C-78A4-43A1-C580-ACDE8FAF5354}"/>
              </a:ext>
            </a:extLst>
          </p:cNvPr>
          <p:cNvSpPr txBox="1"/>
          <p:nvPr/>
        </p:nvSpPr>
        <p:spPr>
          <a:xfrm>
            <a:off x="503537" y="1267948"/>
            <a:ext cx="11688463" cy="2585323"/>
          </a:xfrm>
          <a:prstGeom prst="rect">
            <a:avLst/>
          </a:prstGeom>
          <a:noFill/>
        </p:spPr>
        <p:txBody>
          <a:bodyPr wrap="square">
            <a:spAutoFit/>
          </a:bodyPr>
          <a:lstStyle/>
          <a:p>
            <a:r>
              <a:rPr lang="en-US" dirty="0"/>
              <a:t>Model		Accuracy	Remarks</a:t>
            </a:r>
          </a:p>
          <a:p>
            <a:r>
              <a:rPr lang="en-US" dirty="0"/>
              <a:t>GPT-4o		80%	High accuracy with consistent results.</a:t>
            </a:r>
          </a:p>
          <a:p>
            <a:r>
              <a:rPr lang="en-US" dirty="0"/>
              <a:t>GPT-4		90%	Higher accuracy but wrongly processed as in GPT-4o.</a:t>
            </a:r>
          </a:p>
          <a:p>
            <a:r>
              <a:rPr lang="en-US" dirty="0"/>
              <a:t>GPT-4o-mini	80%	Same errors as initially reproduced.</a:t>
            </a:r>
          </a:p>
          <a:p>
            <a:r>
              <a:rPr lang="en-US" dirty="0"/>
              <a:t>GPT-3.5-Turbo	80%	Similar to GPT-4o, same initial errors.</a:t>
            </a:r>
          </a:p>
          <a:p>
            <a:r>
              <a:rPr lang="en-US" dirty="0"/>
              <a:t>GPT-4o-latest	60%	Lower accuracy; same "Recon vs Discovery" classification errors.</a:t>
            </a:r>
          </a:p>
          <a:p>
            <a:r>
              <a:rPr lang="en-US" dirty="0"/>
              <a:t>GPT-4-Turbo	60%	Similar to ChatGPT-4o-latest with lower accuracy.</a:t>
            </a:r>
          </a:p>
          <a:p>
            <a:r>
              <a:rPr lang="en-US" dirty="0"/>
              <a:t>O1 Reasoning 	N/A	Different implementation approach; requires code and agent adjustments for compatibility.</a:t>
            </a:r>
          </a:p>
        </p:txBody>
      </p:sp>
    </p:spTree>
    <p:extLst>
      <p:ext uri="{BB962C8B-B14F-4D97-AF65-F5344CB8AC3E}">
        <p14:creationId xmlns:p14="http://schemas.microsoft.com/office/powerpoint/2010/main" val="2361059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2097E-EED1-D95A-5D4E-B3C3409079C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2C98488-8AB7-FC2A-5580-09824139B1E3}"/>
              </a:ext>
            </a:extLst>
          </p:cNvPr>
          <p:cNvSpPr txBox="1"/>
          <p:nvPr/>
        </p:nvSpPr>
        <p:spPr>
          <a:xfrm>
            <a:off x="-361666" y="-62215"/>
            <a:ext cx="12397722" cy="1200329"/>
          </a:xfrm>
          <a:prstGeom prst="rect">
            <a:avLst/>
          </a:prstGeom>
          <a:noFill/>
        </p:spPr>
        <p:txBody>
          <a:bodyPr wrap="square" rtlCol="0">
            <a:spAutoFit/>
          </a:bodyPr>
          <a:lstStyle/>
          <a:p>
            <a:pPr lvl="1"/>
            <a:r>
              <a:rPr lang="en-IN" sz="3600" dirty="0"/>
              <a:t>Expense calculation(This is very tentative as its not </a:t>
            </a:r>
          </a:p>
          <a:p>
            <a:pPr lvl="1"/>
            <a:r>
              <a:rPr lang="en-IN" sz="3600" dirty="0"/>
              <a:t>the most optimized version in terms of accuracy etc)</a:t>
            </a:r>
          </a:p>
        </p:txBody>
      </p:sp>
      <p:graphicFrame>
        <p:nvGraphicFramePr>
          <p:cNvPr id="12" name="Table 11">
            <a:extLst>
              <a:ext uri="{FF2B5EF4-FFF2-40B4-BE49-F238E27FC236}">
                <a16:creationId xmlns:a16="http://schemas.microsoft.com/office/drawing/2014/main" id="{C04EBF2B-DBFE-C464-AEA3-6C937FA2BCD5}"/>
              </a:ext>
            </a:extLst>
          </p:cNvPr>
          <p:cNvGraphicFramePr>
            <a:graphicFrameLocks noGrp="1"/>
          </p:cNvGraphicFramePr>
          <p:nvPr>
            <p:extLst>
              <p:ext uri="{D42A27DB-BD31-4B8C-83A1-F6EECF244321}">
                <p14:modId xmlns:p14="http://schemas.microsoft.com/office/powerpoint/2010/main" val="4086184251"/>
              </p:ext>
            </p:extLst>
          </p:nvPr>
        </p:nvGraphicFramePr>
        <p:xfrm>
          <a:off x="614748" y="1334530"/>
          <a:ext cx="10962504" cy="2602512"/>
        </p:xfrm>
        <a:graphic>
          <a:graphicData uri="http://schemas.openxmlformats.org/drawingml/2006/table">
            <a:tbl>
              <a:tblPr/>
              <a:tblGrid>
                <a:gridCol w="3654168">
                  <a:extLst>
                    <a:ext uri="{9D8B030D-6E8A-4147-A177-3AD203B41FA5}">
                      <a16:colId xmlns:a16="http://schemas.microsoft.com/office/drawing/2014/main" val="567632222"/>
                    </a:ext>
                  </a:extLst>
                </a:gridCol>
                <a:gridCol w="3654168">
                  <a:extLst>
                    <a:ext uri="{9D8B030D-6E8A-4147-A177-3AD203B41FA5}">
                      <a16:colId xmlns:a16="http://schemas.microsoft.com/office/drawing/2014/main" val="322173866"/>
                    </a:ext>
                  </a:extLst>
                </a:gridCol>
                <a:gridCol w="3654168">
                  <a:extLst>
                    <a:ext uri="{9D8B030D-6E8A-4147-A177-3AD203B41FA5}">
                      <a16:colId xmlns:a16="http://schemas.microsoft.com/office/drawing/2014/main" val="2695755583"/>
                    </a:ext>
                  </a:extLst>
                </a:gridCol>
              </a:tblGrid>
              <a:tr h="433752">
                <a:tc>
                  <a:txBody>
                    <a:bodyPr/>
                    <a:lstStyle/>
                    <a:p>
                      <a:r>
                        <a:rPr lang="en-IN" b="1"/>
                        <a:t>Category</a:t>
                      </a:r>
                      <a:endParaRPr lang="en-IN"/>
                    </a:p>
                  </a:txBody>
                  <a:tcPr anchor="ctr">
                    <a:lnL>
                      <a:noFill/>
                    </a:lnL>
                    <a:lnR>
                      <a:noFill/>
                    </a:lnR>
                    <a:lnT>
                      <a:noFill/>
                    </a:lnT>
                    <a:lnB>
                      <a:noFill/>
                    </a:lnB>
                    <a:noFill/>
                  </a:tcPr>
                </a:tc>
                <a:tc>
                  <a:txBody>
                    <a:bodyPr/>
                    <a:lstStyle/>
                    <a:p>
                      <a:r>
                        <a:rPr lang="en-IN" b="1"/>
                        <a:t>Cost per 10 Rules</a:t>
                      </a:r>
                      <a:endParaRPr lang="en-IN"/>
                    </a:p>
                  </a:txBody>
                  <a:tcPr anchor="ctr">
                    <a:lnL>
                      <a:noFill/>
                    </a:lnL>
                    <a:lnR>
                      <a:noFill/>
                    </a:lnR>
                    <a:lnT>
                      <a:noFill/>
                    </a:lnT>
                    <a:lnB>
                      <a:noFill/>
                    </a:lnB>
                    <a:noFill/>
                  </a:tcPr>
                </a:tc>
                <a:tc>
                  <a:txBody>
                    <a:bodyPr/>
                    <a:lstStyle/>
                    <a:p>
                      <a:r>
                        <a:rPr lang="en-IN" b="1"/>
                        <a:t>Cost for 40,000 Rules</a:t>
                      </a:r>
                      <a:endParaRPr lang="en-IN"/>
                    </a:p>
                  </a:txBody>
                  <a:tcPr anchor="ctr">
                    <a:lnL>
                      <a:noFill/>
                    </a:lnL>
                    <a:lnR>
                      <a:noFill/>
                    </a:lnR>
                    <a:lnT>
                      <a:noFill/>
                    </a:lnT>
                    <a:lnB>
                      <a:noFill/>
                    </a:lnB>
                    <a:noFill/>
                  </a:tcPr>
                </a:tc>
                <a:extLst>
                  <a:ext uri="{0D108BD9-81ED-4DB2-BD59-A6C34878D82A}">
                    <a16:rowId xmlns:a16="http://schemas.microsoft.com/office/drawing/2014/main" val="483584849"/>
                  </a:ext>
                </a:extLst>
              </a:tr>
              <a:tr h="433752">
                <a:tc>
                  <a:txBody>
                    <a:bodyPr/>
                    <a:lstStyle/>
                    <a:p>
                      <a:r>
                        <a:rPr lang="en-IN"/>
                        <a:t>Input (gpt-4)</a:t>
                      </a:r>
                    </a:p>
                  </a:txBody>
                  <a:tcPr anchor="ctr">
                    <a:lnL>
                      <a:noFill/>
                    </a:lnL>
                    <a:lnR>
                      <a:noFill/>
                    </a:lnR>
                    <a:lnT>
                      <a:noFill/>
                    </a:lnT>
                    <a:lnB>
                      <a:noFill/>
                    </a:lnB>
                    <a:noFill/>
                  </a:tcPr>
                </a:tc>
                <a:tc>
                  <a:txBody>
                    <a:bodyPr/>
                    <a:lstStyle/>
                    <a:p>
                      <a:r>
                        <a:rPr lang="en-IN"/>
                        <a:t>$0.10</a:t>
                      </a:r>
                    </a:p>
                  </a:txBody>
                  <a:tcPr anchor="ctr">
                    <a:lnL>
                      <a:noFill/>
                    </a:lnL>
                    <a:lnR>
                      <a:noFill/>
                    </a:lnR>
                    <a:lnT>
                      <a:noFill/>
                    </a:lnT>
                    <a:lnB>
                      <a:noFill/>
                    </a:lnB>
                    <a:noFill/>
                  </a:tcPr>
                </a:tc>
                <a:tc>
                  <a:txBody>
                    <a:bodyPr/>
                    <a:lstStyle/>
                    <a:p>
                      <a:r>
                        <a:rPr lang="en-IN"/>
                        <a:t>$400.00</a:t>
                      </a:r>
                    </a:p>
                  </a:txBody>
                  <a:tcPr anchor="ctr">
                    <a:lnL>
                      <a:noFill/>
                    </a:lnL>
                    <a:lnR>
                      <a:noFill/>
                    </a:lnR>
                    <a:lnT>
                      <a:noFill/>
                    </a:lnT>
                    <a:lnB>
                      <a:noFill/>
                    </a:lnB>
                    <a:noFill/>
                  </a:tcPr>
                </a:tc>
                <a:extLst>
                  <a:ext uri="{0D108BD9-81ED-4DB2-BD59-A6C34878D82A}">
                    <a16:rowId xmlns:a16="http://schemas.microsoft.com/office/drawing/2014/main" val="3765546867"/>
                  </a:ext>
                </a:extLst>
              </a:tr>
              <a:tr h="433752">
                <a:tc>
                  <a:txBody>
                    <a:bodyPr/>
                    <a:lstStyle/>
                    <a:p>
                      <a:r>
                        <a:rPr lang="en-IN" dirty="0"/>
                        <a:t>Output (gpt-4)</a:t>
                      </a:r>
                    </a:p>
                  </a:txBody>
                  <a:tcPr anchor="ctr">
                    <a:lnL>
                      <a:noFill/>
                    </a:lnL>
                    <a:lnR>
                      <a:noFill/>
                    </a:lnR>
                    <a:lnT>
                      <a:noFill/>
                    </a:lnT>
                    <a:lnB>
                      <a:noFill/>
                    </a:lnB>
                    <a:noFill/>
                  </a:tcPr>
                </a:tc>
                <a:tc>
                  <a:txBody>
                    <a:bodyPr/>
                    <a:lstStyle/>
                    <a:p>
                      <a:r>
                        <a:rPr lang="en-IN"/>
                        <a:t>$0.03</a:t>
                      </a:r>
                    </a:p>
                  </a:txBody>
                  <a:tcPr anchor="ctr">
                    <a:lnL>
                      <a:noFill/>
                    </a:lnL>
                    <a:lnR>
                      <a:noFill/>
                    </a:lnR>
                    <a:lnT>
                      <a:noFill/>
                    </a:lnT>
                    <a:lnB>
                      <a:noFill/>
                    </a:lnB>
                    <a:noFill/>
                  </a:tcPr>
                </a:tc>
                <a:tc>
                  <a:txBody>
                    <a:bodyPr/>
                    <a:lstStyle/>
                    <a:p>
                      <a:r>
                        <a:rPr lang="en-IN" dirty="0"/>
                        <a:t>$120.00</a:t>
                      </a:r>
                    </a:p>
                  </a:txBody>
                  <a:tcPr anchor="ctr">
                    <a:lnL>
                      <a:noFill/>
                    </a:lnL>
                    <a:lnR>
                      <a:noFill/>
                    </a:lnR>
                    <a:lnT>
                      <a:noFill/>
                    </a:lnT>
                    <a:lnB>
                      <a:noFill/>
                    </a:lnB>
                    <a:noFill/>
                  </a:tcPr>
                </a:tc>
                <a:extLst>
                  <a:ext uri="{0D108BD9-81ED-4DB2-BD59-A6C34878D82A}">
                    <a16:rowId xmlns:a16="http://schemas.microsoft.com/office/drawing/2014/main" val="203554919"/>
                  </a:ext>
                </a:extLst>
              </a:tr>
              <a:tr h="433752">
                <a:tc>
                  <a:txBody>
                    <a:bodyPr/>
                    <a:lstStyle/>
                    <a:p>
                      <a:r>
                        <a:rPr lang="en-IN" dirty="0"/>
                        <a:t>Input (gpt-4o)</a:t>
                      </a:r>
                    </a:p>
                  </a:txBody>
                  <a:tcPr anchor="ctr">
                    <a:lnL>
                      <a:noFill/>
                    </a:lnL>
                    <a:lnR>
                      <a:noFill/>
                    </a:lnR>
                    <a:lnT>
                      <a:noFill/>
                    </a:lnT>
                    <a:lnB>
                      <a:noFill/>
                    </a:lnB>
                    <a:noFill/>
                  </a:tcPr>
                </a:tc>
                <a:tc>
                  <a:txBody>
                    <a:bodyPr/>
                    <a:lstStyle/>
                    <a:p>
                      <a:r>
                        <a:rPr lang="en-IN"/>
                        <a:t>$0.19</a:t>
                      </a:r>
                    </a:p>
                  </a:txBody>
                  <a:tcPr anchor="ctr">
                    <a:lnL>
                      <a:noFill/>
                    </a:lnL>
                    <a:lnR>
                      <a:noFill/>
                    </a:lnR>
                    <a:lnT>
                      <a:noFill/>
                    </a:lnT>
                    <a:lnB>
                      <a:noFill/>
                    </a:lnB>
                    <a:noFill/>
                  </a:tcPr>
                </a:tc>
                <a:tc>
                  <a:txBody>
                    <a:bodyPr/>
                    <a:lstStyle/>
                    <a:p>
                      <a:r>
                        <a:rPr lang="en-IN"/>
                        <a:t>$760.00</a:t>
                      </a:r>
                    </a:p>
                  </a:txBody>
                  <a:tcPr anchor="ctr">
                    <a:lnL>
                      <a:noFill/>
                    </a:lnL>
                    <a:lnR>
                      <a:noFill/>
                    </a:lnR>
                    <a:lnT>
                      <a:noFill/>
                    </a:lnT>
                    <a:lnB>
                      <a:noFill/>
                    </a:lnB>
                    <a:noFill/>
                  </a:tcPr>
                </a:tc>
                <a:extLst>
                  <a:ext uri="{0D108BD9-81ED-4DB2-BD59-A6C34878D82A}">
                    <a16:rowId xmlns:a16="http://schemas.microsoft.com/office/drawing/2014/main" val="3588300987"/>
                  </a:ext>
                </a:extLst>
              </a:tr>
              <a:tr h="433752">
                <a:tc>
                  <a:txBody>
                    <a:bodyPr/>
                    <a:lstStyle/>
                    <a:p>
                      <a:r>
                        <a:rPr lang="en-IN"/>
                        <a:t>Output (gpt-4o)</a:t>
                      </a:r>
                    </a:p>
                  </a:txBody>
                  <a:tcPr anchor="ctr">
                    <a:lnL>
                      <a:noFill/>
                    </a:lnL>
                    <a:lnR>
                      <a:noFill/>
                    </a:lnR>
                    <a:lnT>
                      <a:noFill/>
                    </a:lnT>
                    <a:lnB>
                      <a:noFill/>
                    </a:lnB>
                    <a:noFill/>
                  </a:tcPr>
                </a:tc>
                <a:tc>
                  <a:txBody>
                    <a:bodyPr/>
                    <a:lstStyle/>
                    <a:p>
                      <a:r>
                        <a:rPr lang="en-IN"/>
                        <a:t>$0.03</a:t>
                      </a:r>
                    </a:p>
                  </a:txBody>
                  <a:tcPr anchor="ctr">
                    <a:lnL>
                      <a:noFill/>
                    </a:lnL>
                    <a:lnR>
                      <a:noFill/>
                    </a:lnR>
                    <a:lnT>
                      <a:noFill/>
                    </a:lnT>
                    <a:lnB>
                      <a:noFill/>
                    </a:lnB>
                    <a:noFill/>
                  </a:tcPr>
                </a:tc>
                <a:tc>
                  <a:txBody>
                    <a:bodyPr/>
                    <a:lstStyle/>
                    <a:p>
                      <a:r>
                        <a:rPr lang="en-IN"/>
                        <a:t>$120.00</a:t>
                      </a:r>
                    </a:p>
                  </a:txBody>
                  <a:tcPr anchor="ctr">
                    <a:lnL>
                      <a:noFill/>
                    </a:lnL>
                    <a:lnR>
                      <a:noFill/>
                    </a:lnR>
                    <a:lnT>
                      <a:noFill/>
                    </a:lnT>
                    <a:lnB>
                      <a:noFill/>
                    </a:lnB>
                    <a:noFill/>
                  </a:tcPr>
                </a:tc>
                <a:extLst>
                  <a:ext uri="{0D108BD9-81ED-4DB2-BD59-A6C34878D82A}">
                    <a16:rowId xmlns:a16="http://schemas.microsoft.com/office/drawing/2014/main" val="3117012713"/>
                  </a:ext>
                </a:extLst>
              </a:tr>
              <a:tr h="433752">
                <a:tc>
                  <a:txBody>
                    <a:bodyPr/>
                    <a:lstStyle/>
                    <a:p>
                      <a:r>
                        <a:rPr lang="en-IN"/>
                        <a:t>Cached Input (gpt-4o)</a:t>
                      </a:r>
                    </a:p>
                  </a:txBody>
                  <a:tcPr anchor="ctr">
                    <a:lnL>
                      <a:noFill/>
                    </a:lnL>
                    <a:lnR>
                      <a:noFill/>
                    </a:lnR>
                    <a:lnT>
                      <a:noFill/>
                    </a:lnT>
                    <a:lnB>
                      <a:noFill/>
                    </a:lnB>
                    <a:noFill/>
                  </a:tcPr>
                </a:tc>
                <a:tc>
                  <a:txBody>
                    <a:bodyPr/>
                    <a:lstStyle/>
                    <a:p>
                      <a:r>
                        <a:rPr lang="en-IN"/>
                        <a:t>$0.01</a:t>
                      </a:r>
                    </a:p>
                  </a:txBody>
                  <a:tcPr anchor="ctr">
                    <a:lnL>
                      <a:noFill/>
                    </a:lnL>
                    <a:lnR>
                      <a:noFill/>
                    </a:lnR>
                    <a:lnT>
                      <a:noFill/>
                    </a:lnT>
                    <a:lnB>
                      <a:noFill/>
                    </a:lnB>
                    <a:noFill/>
                  </a:tcPr>
                </a:tc>
                <a:tc>
                  <a:txBody>
                    <a:bodyPr/>
                    <a:lstStyle/>
                    <a:p>
                      <a:r>
                        <a:rPr lang="en-IN" dirty="0"/>
                        <a:t>$40.00</a:t>
                      </a:r>
                    </a:p>
                  </a:txBody>
                  <a:tcPr anchor="ctr">
                    <a:lnL>
                      <a:noFill/>
                    </a:lnL>
                    <a:lnR>
                      <a:noFill/>
                    </a:lnR>
                    <a:lnT>
                      <a:noFill/>
                    </a:lnT>
                    <a:lnB>
                      <a:noFill/>
                    </a:lnB>
                    <a:noFill/>
                  </a:tcPr>
                </a:tc>
                <a:extLst>
                  <a:ext uri="{0D108BD9-81ED-4DB2-BD59-A6C34878D82A}">
                    <a16:rowId xmlns:a16="http://schemas.microsoft.com/office/drawing/2014/main" val="1707773448"/>
                  </a:ext>
                </a:extLst>
              </a:tr>
            </a:tbl>
          </a:graphicData>
        </a:graphic>
      </p:graphicFrame>
      <p:sp>
        <p:nvSpPr>
          <p:cNvPr id="14" name="TextBox 13">
            <a:extLst>
              <a:ext uri="{FF2B5EF4-FFF2-40B4-BE49-F238E27FC236}">
                <a16:creationId xmlns:a16="http://schemas.microsoft.com/office/drawing/2014/main" id="{63F81E19-BE46-4BEE-0845-2A2E75A1665D}"/>
              </a:ext>
            </a:extLst>
          </p:cNvPr>
          <p:cNvSpPr txBox="1"/>
          <p:nvPr/>
        </p:nvSpPr>
        <p:spPr>
          <a:xfrm>
            <a:off x="307374" y="5301889"/>
            <a:ext cx="11577252" cy="646331"/>
          </a:xfrm>
          <a:prstGeom prst="rect">
            <a:avLst/>
          </a:prstGeom>
          <a:noFill/>
        </p:spPr>
        <p:txBody>
          <a:bodyPr wrap="square">
            <a:spAutoFit/>
          </a:bodyPr>
          <a:lstStyle/>
          <a:p>
            <a:r>
              <a:rPr lang="en-IN" dirty="0"/>
              <a:t>The </a:t>
            </a:r>
            <a:r>
              <a:rPr lang="en-IN" b="1" dirty="0"/>
              <a:t>"Cached Input"</a:t>
            </a:r>
            <a:r>
              <a:rPr lang="en-IN" dirty="0"/>
              <a:t> represents previously processed data reused by the system, resulting in significantly reduced costs.(GPT-4 vs GPT-4o)</a:t>
            </a:r>
            <a:endParaRPr lang="en-US" dirty="0"/>
          </a:p>
        </p:txBody>
      </p:sp>
      <p:graphicFrame>
        <p:nvGraphicFramePr>
          <p:cNvPr id="15" name="Table 14">
            <a:extLst>
              <a:ext uri="{FF2B5EF4-FFF2-40B4-BE49-F238E27FC236}">
                <a16:creationId xmlns:a16="http://schemas.microsoft.com/office/drawing/2014/main" id="{47758CA1-587F-C6D6-7829-7E15349B94D1}"/>
              </a:ext>
            </a:extLst>
          </p:cNvPr>
          <p:cNvGraphicFramePr>
            <a:graphicFrameLocks noGrp="1"/>
          </p:cNvGraphicFramePr>
          <p:nvPr>
            <p:extLst>
              <p:ext uri="{D42A27DB-BD31-4B8C-83A1-F6EECF244321}">
                <p14:modId xmlns:p14="http://schemas.microsoft.com/office/powerpoint/2010/main" val="111834854"/>
              </p:ext>
            </p:extLst>
          </p:nvPr>
        </p:nvGraphicFramePr>
        <p:xfrm>
          <a:off x="614748" y="4068981"/>
          <a:ext cx="3574322" cy="1112520"/>
        </p:xfrm>
        <a:graphic>
          <a:graphicData uri="http://schemas.openxmlformats.org/drawingml/2006/table">
            <a:tbl>
              <a:tblPr firstRow="1" bandRow="1">
                <a:tableStyleId>{5C22544A-7EE6-4342-B048-85BDC9FD1C3A}</a:tableStyleId>
              </a:tblPr>
              <a:tblGrid>
                <a:gridCol w="1787161">
                  <a:extLst>
                    <a:ext uri="{9D8B030D-6E8A-4147-A177-3AD203B41FA5}">
                      <a16:colId xmlns:a16="http://schemas.microsoft.com/office/drawing/2014/main" val="3778060241"/>
                    </a:ext>
                  </a:extLst>
                </a:gridCol>
                <a:gridCol w="1787161">
                  <a:extLst>
                    <a:ext uri="{9D8B030D-6E8A-4147-A177-3AD203B41FA5}">
                      <a16:colId xmlns:a16="http://schemas.microsoft.com/office/drawing/2014/main" val="694493783"/>
                    </a:ext>
                  </a:extLst>
                </a:gridCol>
              </a:tblGrid>
              <a:tr h="370840">
                <a:tc>
                  <a:txBody>
                    <a:bodyPr/>
                    <a:lstStyle/>
                    <a:p>
                      <a:r>
                        <a:rPr lang="en-US" dirty="0"/>
                        <a:t>Model</a:t>
                      </a:r>
                    </a:p>
                  </a:txBody>
                  <a:tcPr/>
                </a:tc>
                <a:tc>
                  <a:txBody>
                    <a:bodyPr/>
                    <a:lstStyle/>
                    <a:p>
                      <a:r>
                        <a:rPr lang="en-US" dirty="0"/>
                        <a:t>Total Cost</a:t>
                      </a:r>
                    </a:p>
                  </a:txBody>
                  <a:tcPr/>
                </a:tc>
                <a:extLst>
                  <a:ext uri="{0D108BD9-81ED-4DB2-BD59-A6C34878D82A}">
                    <a16:rowId xmlns:a16="http://schemas.microsoft.com/office/drawing/2014/main" val="900445325"/>
                  </a:ext>
                </a:extLst>
              </a:tr>
              <a:tr h="370840">
                <a:tc>
                  <a:txBody>
                    <a:bodyPr/>
                    <a:lstStyle/>
                    <a:p>
                      <a:r>
                        <a:rPr lang="en-US" dirty="0"/>
                        <a:t>GPT-4</a:t>
                      </a:r>
                    </a:p>
                  </a:txBody>
                  <a:tcPr/>
                </a:tc>
                <a:tc>
                  <a:txBody>
                    <a:bodyPr/>
                    <a:lstStyle/>
                    <a:p>
                      <a:r>
                        <a:rPr lang="en-US" dirty="0"/>
                        <a:t>520$</a:t>
                      </a:r>
                    </a:p>
                  </a:txBody>
                  <a:tcPr/>
                </a:tc>
                <a:extLst>
                  <a:ext uri="{0D108BD9-81ED-4DB2-BD59-A6C34878D82A}">
                    <a16:rowId xmlns:a16="http://schemas.microsoft.com/office/drawing/2014/main" val="1528763442"/>
                  </a:ext>
                </a:extLst>
              </a:tr>
              <a:tr h="370840">
                <a:tc>
                  <a:txBody>
                    <a:bodyPr/>
                    <a:lstStyle/>
                    <a:p>
                      <a:r>
                        <a:rPr lang="en-US" dirty="0"/>
                        <a:t>GPT-4o</a:t>
                      </a:r>
                    </a:p>
                  </a:txBody>
                  <a:tcPr/>
                </a:tc>
                <a:tc>
                  <a:txBody>
                    <a:bodyPr/>
                    <a:lstStyle/>
                    <a:p>
                      <a:r>
                        <a:rPr lang="en-US" dirty="0"/>
                        <a:t>920$</a:t>
                      </a:r>
                    </a:p>
                  </a:txBody>
                  <a:tcPr/>
                </a:tc>
                <a:extLst>
                  <a:ext uri="{0D108BD9-81ED-4DB2-BD59-A6C34878D82A}">
                    <a16:rowId xmlns:a16="http://schemas.microsoft.com/office/drawing/2014/main" val="2079877312"/>
                  </a:ext>
                </a:extLst>
              </a:tr>
            </a:tbl>
          </a:graphicData>
        </a:graphic>
      </p:graphicFrame>
    </p:spTree>
    <p:extLst>
      <p:ext uri="{BB962C8B-B14F-4D97-AF65-F5344CB8AC3E}">
        <p14:creationId xmlns:p14="http://schemas.microsoft.com/office/powerpoint/2010/main" val="400229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98AC3-7750-9BF6-CC93-AA390B8E3AE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F277A4-B20A-EFFB-B856-A41B1647C368}"/>
              </a:ext>
            </a:extLst>
          </p:cNvPr>
          <p:cNvSpPr txBox="1"/>
          <p:nvPr/>
        </p:nvSpPr>
        <p:spPr>
          <a:xfrm>
            <a:off x="-361666" y="-62215"/>
            <a:ext cx="12397722" cy="1200329"/>
          </a:xfrm>
          <a:prstGeom prst="rect">
            <a:avLst/>
          </a:prstGeom>
          <a:noFill/>
        </p:spPr>
        <p:txBody>
          <a:bodyPr wrap="square" rtlCol="0">
            <a:spAutoFit/>
          </a:bodyPr>
          <a:lstStyle/>
          <a:p>
            <a:pPr lvl="1"/>
            <a:r>
              <a:rPr lang="en-IN" sz="3600" dirty="0"/>
              <a:t>Expense calculation(This is very tentative as its not </a:t>
            </a:r>
          </a:p>
          <a:p>
            <a:pPr lvl="1"/>
            <a:r>
              <a:rPr lang="en-IN" sz="3600" dirty="0"/>
              <a:t>the most optimized version in terms of accuracy etc)</a:t>
            </a:r>
          </a:p>
        </p:txBody>
      </p:sp>
      <p:graphicFrame>
        <p:nvGraphicFramePr>
          <p:cNvPr id="12" name="Table 11">
            <a:extLst>
              <a:ext uri="{FF2B5EF4-FFF2-40B4-BE49-F238E27FC236}">
                <a16:creationId xmlns:a16="http://schemas.microsoft.com/office/drawing/2014/main" id="{704F5C49-32C9-1121-6E29-EC15A8B62312}"/>
              </a:ext>
            </a:extLst>
          </p:cNvPr>
          <p:cNvGraphicFramePr>
            <a:graphicFrameLocks noGrp="1"/>
          </p:cNvGraphicFramePr>
          <p:nvPr>
            <p:extLst>
              <p:ext uri="{D42A27DB-BD31-4B8C-83A1-F6EECF244321}">
                <p14:modId xmlns:p14="http://schemas.microsoft.com/office/powerpoint/2010/main" val="2430569745"/>
              </p:ext>
            </p:extLst>
          </p:nvPr>
        </p:nvGraphicFramePr>
        <p:xfrm>
          <a:off x="614748" y="1791732"/>
          <a:ext cx="10962505" cy="2628312"/>
        </p:xfrm>
        <a:graphic>
          <a:graphicData uri="http://schemas.openxmlformats.org/drawingml/2006/table">
            <a:tbl>
              <a:tblPr/>
              <a:tblGrid>
                <a:gridCol w="2192501">
                  <a:extLst>
                    <a:ext uri="{9D8B030D-6E8A-4147-A177-3AD203B41FA5}">
                      <a16:colId xmlns:a16="http://schemas.microsoft.com/office/drawing/2014/main" val="567632222"/>
                    </a:ext>
                  </a:extLst>
                </a:gridCol>
                <a:gridCol w="2192501">
                  <a:extLst>
                    <a:ext uri="{9D8B030D-6E8A-4147-A177-3AD203B41FA5}">
                      <a16:colId xmlns:a16="http://schemas.microsoft.com/office/drawing/2014/main" val="1247479858"/>
                    </a:ext>
                  </a:extLst>
                </a:gridCol>
                <a:gridCol w="2192501">
                  <a:extLst>
                    <a:ext uri="{9D8B030D-6E8A-4147-A177-3AD203B41FA5}">
                      <a16:colId xmlns:a16="http://schemas.microsoft.com/office/drawing/2014/main" val="1620953517"/>
                    </a:ext>
                  </a:extLst>
                </a:gridCol>
                <a:gridCol w="2192501">
                  <a:extLst>
                    <a:ext uri="{9D8B030D-6E8A-4147-A177-3AD203B41FA5}">
                      <a16:colId xmlns:a16="http://schemas.microsoft.com/office/drawing/2014/main" val="322173866"/>
                    </a:ext>
                  </a:extLst>
                </a:gridCol>
                <a:gridCol w="2192501">
                  <a:extLst>
                    <a:ext uri="{9D8B030D-6E8A-4147-A177-3AD203B41FA5}">
                      <a16:colId xmlns:a16="http://schemas.microsoft.com/office/drawing/2014/main" val="2695755583"/>
                    </a:ext>
                  </a:extLst>
                </a:gridCol>
              </a:tblGrid>
              <a:tr h="433752">
                <a:tc>
                  <a:txBody>
                    <a:bodyPr/>
                    <a:lstStyle/>
                    <a:p>
                      <a:r>
                        <a:rPr lang="en-IN" b="1" dirty="0"/>
                        <a:t>Model</a:t>
                      </a:r>
                      <a:endParaRPr lang="en-IN" dirty="0"/>
                    </a:p>
                  </a:txBody>
                  <a:tcPr anchor="ctr">
                    <a:lnL>
                      <a:noFill/>
                    </a:lnL>
                    <a:lnR>
                      <a:noFill/>
                    </a:lnR>
                    <a:lnT>
                      <a:noFill/>
                    </a:lnT>
                    <a:lnB>
                      <a:noFill/>
                    </a:lnB>
                    <a:noFill/>
                  </a:tcPr>
                </a:tc>
                <a:tc>
                  <a:txBody>
                    <a:bodyPr/>
                    <a:lstStyle/>
                    <a:p>
                      <a:r>
                        <a:rPr lang="en-IN" b="1"/>
                        <a:t>Input Cost (10 Rules, $)</a:t>
                      </a:r>
                      <a:endParaRPr lang="en-IN"/>
                    </a:p>
                  </a:txBody>
                  <a:tcPr anchor="ctr">
                    <a:lnL>
                      <a:noFill/>
                    </a:lnL>
                    <a:lnR>
                      <a:noFill/>
                    </a:lnR>
                    <a:lnT>
                      <a:noFill/>
                    </a:lnT>
                    <a:lnB>
                      <a:noFill/>
                    </a:lnB>
                    <a:noFill/>
                  </a:tcPr>
                </a:tc>
                <a:tc>
                  <a:txBody>
                    <a:bodyPr/>
                    <a:lstStyle/>
                    <a:p>
                      <a:r>
                        <a:rPr lang="en-IN" b="1"/>
                        <a:t>Output Cost (10 Rules, $)</a:t>
                      </a:r>
                      <a:endParaRPr lang="en-IN"/>
                    </a:p>
                  </a:txBody>
                  <a:tcPr anchor="ctr">
                    <a:lnL>
                      <a:noFill/>
                    </a:lnL>
                    <a:lnR>
                      <a:noFill/>
                    </a:lnR>
                    <a:lnT>
                      <a:noFill/>
                    </a:lnT>
                    <a:lnB>
                      <a:noFill/>
                    </a:lnB>
                    <a:noFill/>
                  </a:tcPr>
                </a:tc>
                <a:tc>
                  <a:txBody>
                    <a:bodyPr/>
                    <a:lstStyle/>
                    <a:p>
                      <a:r>
                        <a:rPr lang="en-IN" b="1"/>
                        <a:t>Total Cost (10 Rules, $)</a:t>
                      </a:r>
                      <a:endParaRPr lang="en-IN"/>
                    </a:p>
                  </a:txBody>
                  <a:tcPr anchor="ctr">
                    <a:lnL>
                      <a:noFill/>
                    </a:lnL>
                    <a:lnR>
                      <a:noFill/>
                    </a:lnR>
                    <a:lnT>
                      <a:noFill/>
                    </a:lnT>
                    <a:lnB>
                      <a:noFill/>
                    </a:lnB>
                    <a:noFill/>
                  </a:tcPr>
                </a:tc>
                <a:tc>
                  <a:txBody>
                    <a:bodyPr/>
                    <a:lstStyle/>
                    <a:p>
                      <a:r>
                        <a:rPr lang="en-IN" b="1"/>
                        <a:t>Estimated Total Cost (40,000 Rules, $)</a:t>
                      </a:r>
                      <a:endParaRPr lang="en-IN"/>
                    </a:p>
                  </a:txBody>
                  <a:tcPr anchor="ctr">
                    <a:lnL>
                      <a:noFill/>
                    </a:lnL>
                    <a:lnR>
                      <a:noFill/>
                    </a:lnR>
                    <a:lnT>
                      <a:noFill/>
                    </a:lnT>
                    <a:lnB>
                      <a:noFill/>
                    </a:lnB>
                    <a:noFill/>
                  </a:tcPr>
                </a:tc>
                <a:extLst>
                  <a:ext uri="{0D108BD9-81ED-4DB2-BD59-A6C34878D82A}">
                    <a16:rowId xmlns:a16="http://schemas.microsoft.com/office/drawing/2014/main" val="483584849"/>
                  </a:ext>
                </a:extLst>
              </a:tr>
              <a:tr h="433752">
                <a:tc>
                  <a:txBody>
                    <a:bodyPr/>
                    <a:lstStyle/>
                    <a:p>
                      <a:r>
                        <a:rPr lang="en-IN" dirty="0"/>
                        <a:t>gpt-4o-mini-2024-07-18</a:t>
                      </a:r>
                    </a:p>
                  </a:txBody>
                  <a:tcPr anchor="ctr">
                    <a:lnL>
                      <a:noFill/>
                    </a:lnL>
                    <a:lnR>
                      <a:noFill/>
                    </a:lnR>
                    <a:lnT>
                      <a:noFill/>
                    </a:lnT>
                    <a:lnB>
                      <a:noFill/>
                    </a:lnB>
                    <a:noFill/>
                  </a:tcPr>
                </a:tc>
                <a:tc>
                  <a:txBody>
                    <a:bodyPr/>
                    <a:lstStyle/>
                    <a:p>
                      <a:r>
                        <a:rPr lang="en-IN"/>
                        <a:t>0.01</a:t>
                      </a:r>
                    </a:p>
                  </a:txBody>
                  <a:tcPr anchor="ctr">
                    <a:lnL>
                      <a:noFill/>
                    </a:lnL>
                    <a:lnR>
                      <a:noFill/>
                    </a:lnR>
                    <a:lnT>
                      <a:noFill/>
                    </a:lnT>
                    <a:lnB>
                      <a:noFill/>
                    </a:lnB>
                    <a:noFill/>
                  </a:tcPr>
                </a:tc>
                <a:tc>
                  <a:txBody>
                    <a:bodyPr/>
                    <a:lstStyle/>
                    <a:p>
                      <a:r>
                        <a:rPr lang="en-IN"/>
                        <a:t>0.01</a:t>
                      </a:r>
                    </a:p>
                  </a:txBody>
                  <a:tcPr anchor="ctr">
                    <a:lnL>
                      <a:noFill/>
                    </a:lnL>
                    <a:lnR>
                      <a:noFill/>
                    </a:lnR>
                    <a:lnT>
                      <a:noFill/>
                    </a:lnT>
                    <a:lnB>
                      <a:noFill/>
                    </a:lnB>
                    <a:noFill/>
                  </a:tcPr>
                </a:tc>
                <a:tc>
                  <a:txBody>
                    <a:bodyPr/>
                    <a:lstStyle/>
                    <a:p>
                      <a:r>
                        <a:rPr lang="en-IN"/>
                        <a:t>0.02</a:t>
                      </a:r>
                    </a:p>
                  </a:txBody>
                  <a:tcPr anchor="ctr">
                    <a:lnL>
                      <a:noFill/>
                    </a:lnL>
                    <a:lnR>
                      <a:noFill/>
                    </a:lnR>
                    <a:lnT>
                      <a:noFill/>
                    </a:lnT>
                    <a:lnB>
                      <a:noFill/>
                    </a:lnB>
                    <a:noFill/>
                  </a:tcPr>
                </a:tc>
                <a:tc>
                  <a:txBody>
                    <a:bodyPr/>
                    <a:lstStyle/>
                    <a:p>
                      <a:r>
                        <a:rPr lang="en-IN" dirty="0"/>
                        <a:t>80.00</a:t>
                      </a:r>
                    </a:p>
                  </a:txBody>
                  <a:tcPr anchor="ctr">
                    <a:lnL>
                      <a:noFill/>
                    </a:lnL>
                    <a:lnR>
                      <a:noFill/>
                    </a:lnR>
                    <a:lnT>
                      <a:noFill/>
                    </a:lnT>
                    <a:lnB>
                      <a:noFill/>
                    </a:lnB>
                    <a:noFill/>
                  </a:tcPr>
                </a:tc>
                <a:extLst>
                  <a:ext uri="{0D108BD9-81ED-4DB2-BD59-A6C34878D82A}">
                    <a16:rowId xmlns:a16="http://schemas.microsoft.com/office/drawing/2014/main" val="3588300987"/>
                  </a:ext>
                </a:extLst>
              </a:tr>
              <a:tr h="433752">
                <a:tc>
                  <a:txBody>
                    <a:bodyPr/>
                    <a:lstStyle/>
                    <a:p>
                      <a:r>
                        <a:rPr lang="en-IN"/>
                        <a:t>chatgpt-4o-latest</a:t>
                      </a:r>
                    </a:p>
                  </a:txBody>
                  <a:tcPr anchor="ctr">
                    <a:lnL>
                      <a:noFill/>
                    </a:lnL>
                    <a:lnR>
                      <a:noFill/>
                    </a:lnR>
                    <a:lnT>
                      <a:noFill/>
                    </a:lnT>
                    <a:lnB>
                      <a:noFill/>
                    </a:lnB>
                    <a:noFill/>
                  </a:tcPr>
                </a:tc>
                <a:tc>
                  <a:txBody>
                    <a:bodyPr/>
                    <a:lstStyle/>
                    <a:p>
                      <a:r>
                        <a:rPr lang="en-IN" dirty="0"/>
                        <a:t>0.06</a:t>
                      </a:r>
                    </a:p>
                  </a:txBody>
                  <a:tcPr anchor="ctr">
                    <a:lnL>
                      <a:noFill/>
                    </a:lnL>
                    <a:lnR>
                      <a:noFill/>
                    </a:lnR>
                    <a:lnT>
                      <a:noFill/>
                    </a:lnT>
                    <a:lnB>
                      <a:noFill/>
                    </a:lnB>
                    <a:noFill/>
                  </a:tcPr>
                </a:tc>
                <a:tc>
                  <a:txBody>
                    <a:bodyPr/>
                    <a:lstStyle/>
                    <a:p>
                      <a:r>
                        <a:rPr lang="en-IN"/>
                        <a:t>0.01</a:t>
                      </a:r>
                    </a:p>
                  </a:txBody>
                  <a:tcPr anchor="ctr">
                    <a:lnL>
                      <a:noFill/>
                    </a:lnL>
                    <a:lnR>
                      <a:noFill/>
                    </a:lnR>
                    <a:lnT>
                      <a:noFill/>
                    </a:lnT>
                    <a:lnB>
                      <a:noFill/>
                    </a:lnB>
                    <a:noFill/>
                  </a:tcPr>
                </a:tc>
                <a:tc>
                  <a:txBody>
                    <a:bodyPr/>
                    <a:lstStyle/>
                    <a:p>
                      <a:r>
                        <a:rPr lang="en-IN"/>
                        <a:t>0.07</a:t>
                      </a:r>
                    </a:p>
                  </a:txBody>
                  <a:tcPr anchor="ctr">
                    <a:lnL>
                      <a:noFill/>
                    </a:lnL>
                    <a:lnR>
                      <a:noFill/>
                    </a:lnR>
                    <a:lnT>
                      <a:noFill/>
                    </a:lnT>
                    <a:lnB>
                      <a:noFill/>
                    </a:lnB>
                    <a:noFill/>
                  </a:tcPr>
                </a:tc>
                <a:tc>
                  <a:txBody>
                    <a:bodyPr/>
                    <a:lstStyle/>
                    <a:p>
                      <a:r>
                        <a:rPr lang="en-IN"/>
                        <a:t>280.00</a:t>
                      </a:r>
                    </a:p>
                  </a:txBody>
                  <a:tcPr anchor="ctr">
                    <a:lnL>
                      <a:noFill/>
                    </a:lnL>
                    <a:lnR>
                      <a:noFill/>
                    </a:lnR>
                    <a:lnT>
                      <a:noFill/>
                    </a:lnT>
                    <a:lnB>
                      <a:noFill/>
                    </a:lnB>
                    <a:noFill/>
                  </a:tcPr>
                </a:tc>
                <a:extLst>
                  <a:ext uri="{0D108BD9-81ED-4DB2-BD59-A6C34878D82A}">
                    <a16:rowId xmlns:a16="http://schemas.microsoft.com/office/drawing/2014/main" val="3117012713"/>
                  </a:ext>
                </a:extLst>
              </a:tr>
              <a:tr h="433752">
                <a:tc>
                  <a:txBody>
                    <a:bodyPr/>
                    <a:lstStyle/>
                    <a:p>
                      <a:r>
                        <a:rPr lang="en-IN"/>
                        <a:t>gpt-4-turbo-2024-04-09</a:t>
                      </a:r>
                    </a:p>
                  </a:txBody>
                  <a:tcPr anchor="ctr">
                    <a:lnL>
                      <a:noFill/>
                    </a:lnL>
                    <a:lnR>
                      <a:noFill/>
                    </a:lnR>
                    <a:lnT>
                      <a:noFill/>
                    </a:lnT>
                    <a:lnB>
                      <a:noFill/>
                    </a:lnB>
                    <a:noFill/>
                  </a:tcPr>
                </a:tc>
                <a:tc>
                  <a:txBody>
                    <a:bodyPr/>
                    <a:lstStyle/>
                    <a:p>
                      <a:r>
                        <a:rPr lang="en-IN"/>
                        <a:t>0.12</a:t>
                      </a:r>
                    </a:p>
                  </a:txBody>
                  <a:tcPr anchor="ctr">
                    <a:lnL>
                      <a:noFill/>
                    </a:lnL>
                    <a:lnR>
                      <a:noFill/>
                    </a:lnR>
                    <a:lnT>
                      <a:noFill/>
                    </a:lnT>
                    <a:lnB>
                      <a:noFill/>
                    </a:lnB>
                    <a:noFill/>
                  </a:tcPr>
                </a:tc>
                <a:tc>
                  <a:txBody>
                    <a:bodyPr/>
                    <a:lstStyle/>
                    <a:p>
                      <a:r>
                        <a:rPr lang="en-IN"/>
                        <a:t>0.02</a:t>
                      </a:r>
                    </a:p>
                  </a:txBody>
                  <a:tcPr anchor="ctr">
                    <a:lnL>
                      <a:noFill/>
                    </a:lnL>
                    <a:lnR>
                      <a:noFill/>
                    </a:lnR>
                    <a:lnT>
                      <a:noFill/>
                    </a:lnT>
                    <a:lnB>
                      <a:noFill/>
                    </a:lnB>
                    <a:noFill/>
                  </a:tcPr>
                </a:tc>
                <a:tc>
                  <a:txBody>
                    <a:bodyPr/>
                    <a:lstStyle/>
                    <a:p>
                      <a:r>
                        <a:rPr lang="en-IN"/>
                        <a:t>0.14</a:t>
                      </a:r>
                    </a:p>
                  </a:txBody>
                  <a:tcPr anchor="ctr">
                    <a:lnL>
                      <a:noFill/>
                    </a:lnL>
                    <a:lnR>
                      <a:noFill/>
                    </a:lnR>
                    <a:lnT>
                      <a:noFill/>
                    </a:lnT>
                    <a:lnB>
                      <a:noFill/>
                    </a:lnB>
                    <a:noFill/>
                  </a:tcPr>
                </a:tc>
                <a:tc>
                  <a:txBody>
                    <a:bodyPr/>
                    <a:lstStyle/>
                    <a:p>
                      <a:r>
                        <a:rPr lang="en-IN" dirty="0"/>
                        <a:t>560.00</a:t>
                      </a:r>
                    </a:p>
                  </a:txBody>
                  <a:tcPr anchor="ctr">
                    <a:lnL>
                      <a:noFill/>
                    </a:lnL>
                    <a:lnR>
                      <a:noFill/>
                    </a:lnR>
                    <a:lnT>
                      <a:noFill/>
                    </a:lnT>
                    <a:lnB>
                      <a:noFill/>
                    </a:lnB>
                    <a:noFill/>
                  </a:tcPr>
                </a:tc>
                <a:extLst>
                  <a:ext uri="{0D108BD9-81ED-4DB2-BD59-A6C34878D82A}">
                    <a16:rowId xmlns:a16="http://schemas.microsoft.com/office/drawing/2014/main" val="1707773448"/>
                  </a:ext>
                </a:extLst>
              </a:tr>
            </a:tbl>
          </a:graphicData>
        </a:graphic>
      </p:graphicFrame>
    </p:spTree>
    <p:extLst>
      <p:ext uri="{BB962C8B-B14F-4D97-AF65-F5344CB8AC3E}">
        <p14:creationId xmlns:p14="http://schemas.microsoft.com/office/powerpoint/2010/main" val="3665070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6C117-2BAF-B029-FE88-061AE1CC4BED}"/>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16FF58A5-CAF2-6BE2-1D82-7A31B31BF2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2700" y="0"/>
            <a:ext cx="4546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938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CAC76-89E0-28C3-FE07-261C597398DB}"/>
            </a:ext>
          </a:extLst>
        </p:cNvPr>
        <p:cNvGrpSpPr/>
        <p:nvPr/>
      </p:nvGrpSpPr>
      <p:grpSpPr>
        <a:xfrm>
          <a:off x="0" y="0"/>
          <a:ext cx="0" cy="0"/>
          <a:chOff x="0" y="0"/>
          <a:chExt cx="0" cy="0"/>
        </a:xfrm>
      </p:grpSpPr>
      <p:pic>
        <p:nvPicPr>
          <p:cNvPr id="4098" name="Picture 2">
            <a:extLst>
              <a:ext uri="{FF2B5EF4-FFF2-40B4-BE49-F238E27FC236}">
                <a16:creationId xmlns:a16="http://schemas.microsoft.com/office/drawing/2014/main" id="{410B6166-CBA9-6714-CFA7-13096B2CE5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0"/>
            <a:ext cx="83629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0551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44BBE-AB29-7987-2E0A-DE716481448D}"/>
            </a:ext>
          </a:extLst>
        </p:cNvPr>
        <p:cNvGrpSpPr/>
        <p:nvPr/>
      </p:nvGrpSpPr>
      <p:grpSpPr>
        <a:xfrm>
          <a:off x="0" y="0"/>
          <a:ext cx="0" cy="0"/>
          <a:chOff x="0" y="0"/>
          <a:chExt cx="0" cy="0"/>
        </a:xfrm>
      </p:grpSpPr>
      <p:pic>
        <p:nvPicPr>
          <p:cNvPr id="4098" name="Picture 2">
            <a:extLst>
              <a:ext uri="{FF2B5EF4-FFF2-40B4-BE49-F238E27FC236}">
                <a16:creationId xmlns:a16="http://schemas.microsoft.com/office/drawing/2014/main" id="{5214388D-297A-56A1-1CB5-E126B1D4F7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525" y="0"/>
            <a:ext cx="836295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C9BFBDB4-5A85-6645-6760-EE96BCCDA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275" y="0"/>
            <a:ext cx="108378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869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E57BF-5CA7-18AF-B494-58215BEFD32C}"/>
            </a:ext>
          </a:extLst>
        </p:cNvPr>
        <p:cNvGrpSpPr/>
        <p:nvPr/>
      </p:nvGrpSpPr>
      <p:grpSpPr>
        <a:xfrm>
          <a:off x="0" y="0"/>
          <a:ext cx="0" cy="0"/>
          <a:chOff x="0" y="0"/>
          <a:chExt cx="0" cy="0"/>
        </a:xfrm>
      </p:grpSpPr>
      <p:pic>
        <p:nvPicPr>
          <p:cNvPr id="3074" name="Picture 2" descr="Refer to caption">
            <a:extLst>
              <a:ext uri="{FF2B5EF4-FFF2-40B4-BE49-F238E27FC236}">
                <a16:creationId xmlns:a16="http://schemas.microsoft.com/office/drawing/2014/main" id="{3AD5451E-99D5-061E-CED6-486877F96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58" y="1510446"/>
            <a:ext cx="10313043" cy="4323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8363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8CD0A-7A6F-9AE3-512D-A6B846F65EB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A8D3C0A-E4D8-B478-B70F-25C5A1B4B34C}"/>
              </a:ext>
            </a:extLst>
          </p:cNvPr>
          <p:cNvSpPr txBox="1"/>
          <p:nvPr/>
        </p:nvSpPr>
        <p:spPr>
          <a:xfrm>
            <a:off x="2910814" y="159481"/>
            <a:ext cx="6065571" cy="646331"/>
          </a:xfrm>
          <a:prstGeom prst="rect">
            <a:avLst/>
          </a:prstGeom>
          <a:noFill/>
        </p:spPr>
        <p:txBody>
          <a:bodyPr wrap="none" rtlCol="0">
            <a:spAutoFit/>
          </a:bodyPr>
          <a:lstStyle/>
          <a:p>
            <a:r>
              <a:rPr lang="en-IN" sz="3600" dirty="0"/>
              <a:t>Current Problems/Pain Points</a:t>
            </a:r>
            <a:endParaRPr lang="en-US" sz="3600" dirty="0"/>
          </a:p>
        </p:txBody>
      </p:sp>
      <p:sp>
        <p:nvSpPr>
          <p:cNvPr id="3" name="TextBox 2">
            <a:extLst>
              <a:ext uri="{FF2B5EF4-FFF2-40B4-BE49-F238E27FC236}">
                <a16:creationId xmlns:a16="http://schemas.microsoft.com/office/drawing/2014/main" id="{1264BB3D-B0F4-BB0A-0C93-61726AC3CAE5}"/>
              </a:ext>
            </a:extLst>
          </p:cNvPr>
          <p:cNvSpPr txBox="1"/>
          <p:nvPr/>
        </p:nvSpPr>
        <p:spPr>
          <a:xfrm>
            <a:off x="340242" y="1018253"/>
            <a:ext cx="11206716" cy="4524315"/>
          </a:xfrm>
          <a:prstGeom prst="rect">
            <a:avLst/>
          </a:prstGeom>
          <a:noFill/>
        </p:spPr>
        <p:txBody>
          <a:bodyPr wrap="square" rtlCol="0">
            <a:spAutoFit/>
          </a:bodyPr>
          <a:lstStyle/>
          <a:p>
            <a:r>
              <a:rPr lang="en-IN" b="1" dirty="0"/>
              <a:t>Difficulty in Measuring Performance:</a:t>
            </a:r>
            <a:endParaRPr lang="en-IN" dirty="0"/>
          </a:p>
          <a:p>
            <a:pPr marL="742950" lvl="1" indent="-285750">
              <a:buFont typeface="Arial" panose="020B0604020202020204" pitchFamily="34" charset="0"/>
              <a:buChar char="•"/>
            </a:pPr>
            <a:r>
              <a:rPr lang="en-IN" dirty="0"/>
              <a:t>Standard metrics like accuracy may not fully capture the quality of predictions (e.g., partial matches or semantic alignment). Due to the difference in the LLM output wordings provided by the GPT model</a:t>
            </a:r>
          </a:p>
          <a:p>
            <a:pPr marL="742950" lvl="1" indent="-285750">
              <a:buFont typeface="Arial" panose="020B0604020202020204" pitchFamily="34" charset="0"/>
              <a:buChar char="•"/>
            </a:pPr>
            <a:r>
              <a:rPr lang="en-IN" dirty="0"/>
              <a:t>Human review or similarity scoring is required for evaluation. Especially when running it for production to prevent waste API Calls.</a:t>
            </a:r>
          </a:p>
          <a:p>
            <a:r>
              <a:rPr lang="en-IN" b="1" dirty="0"/>
              <a:t>Scalability Concerns:</a:t>
            </a:r>
            <a:endParaRPr lang="en-IN" dirty="0"/>
          </a:p>
          <a:p>
            <a:pPr marL="742950" lvl="1" indent="-285750">
              <a:buFont typeface="Arial" panose="020B0604020202020204" pitchFamily="34" charset="0"/>
              <a:buChar char="•"/>
            </a:pPr>
            <a:r>
              <a:rPr lang="en-IN" dirty="0"/>
              <a:t>Running experiments with 40,000 rules requires significant computational resources.</a:t>
            </a:r>
          </a:p>
          <a:p>
            <a:r>
              <a:rPr lang="en-IN" b="1" dirty="0"/>
              <a:t>Latency in Larger Batches:</a:t>
            </a:r>
            <a:endParaRPr lang="en-IN" dirty="0"/>
          </a:p>
          <a:p>
            <a:pPr marL="742950" lvl="1" indent="-285750">
              <a:buFont typeface="Arial" panose="020B0604020202020204" pitchFamily="34" charset="0"/>
              <a:buChar char="•"/>
            </a:pPr>
            <a:r>
              <a:rPr lang="en-IN" dirty="0"/>
              <a:t>Processing large batches increases execution time, which may not be practical for real-time applications. finding the optimal batch size is critical.</a:t>
            </a:r>
          </a:p>
          <a:p>
            <a:pPr marL="742950" lvl="1" indent="-285750">
              <a:buFont typeface="Arial" panose="020B0604020202020204" pitchFamily="34" charset="0"/>
              <a:buChar char="•"/>
            </a:pPr>
            <a:r>
              <a:rPr lang="en-IN" kern="0" dirty="0">
                <a:effectLst/>
                <a:ea typeface="Times New Roman" panose="02020603050405020304" pitchFamily="18" charset="0"/>
                <a:cs typeface="Times New Roman" panose="02020603050405020304" pitchFamily="18" charset="0"/>
              </a:rPr>
              <a:t>Request for an OPENAI API key</a:t>
            </a:r>
            <a:r>
              <a:rPr lang="en-IN" b="1" kern="0" dirty="0">
                <a:effectLst/>
                <a:ea typeface="Times New Roman" panose="02020603050405020304" pitchFamily="18" charset="0"/>
                <a:cs typeface="Times New Roman" panose="02020603050405020304" pitchFamily="18" charset="0"/>
              </a:rPr>
              <a:t> </a:t>
            </a:r>
            <a:r>
              <a:rPr lang="en-IN" kern="0" dirty="0">
                <a:effectLst/>
                <a:ea typeface="Times New Roman" panose="02020603050405020304" pitchFamily="18" charset="0"/>
                <a:cs typeface="Times New Roman" panose="02020603050405020304" pitchFamily="18" charset="0"/>
              </a:rPr>
              <a:t>and account for help in testing and conducting the experiments.</a:t>
            </a:r>
            <a:endParaRPr lang="en-IN" kern="100" dirty="0">
              <a:ea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kern="0" dirty="0">
                <a:effectLst/>
                <a:ea typeface="Times New Roman" panose="02020603050405020304" pitchFamily="18" charset="0"/>
                <a:cs typeface="Times New Roman" panose="02020603050405020304" pitchFamily="18" charset="0"/>
              </a:rPr>
              <a:t>Using the OPEN dataset which has a lesser set of rules so would make sense to decide if we want to go with a </a:t>
            </a:r>
            <a:r>
              <a:rPr lang="en-IN" b="1" kern="0" dirty="0">
                <a:effectLst/>
                <a:ea typeface="Times New Roman" panose="02020603050405020304" pitchFamily="18" charset="0"/>
                <a:cs typeface="Times New Roman" panose="02020603050405020304" pitchFamily="18" charset="0"/>
              </a:rPr>
              <a:t>Suricata PRO or OPEN </a:t>
            </a:r>
            <a:r>
              <a:rPr lang="en-IN" kern="0" dirty="0">
                <a:effectLst/>
                <a:ea typeface="Times New Roman" panose="02020603050405020304" pitchFamily="18" charset="0"/>
                <a:cs typeface="Times New Roman" panose="02020603050405020304" pitchFamily="18" charset="0"/>
              </a:rPr>
              <a:t>set before proceeding with the set of experiments to ensure consistency.</a:t>
            </a:r>
          </a:p>
          <a:p>
            <a:pPr marL="742950" lvl="1" indent="-285750">
              <a:buFont typeface="Arial" panose="020B0604020202020204" pitchFamily="34" charset="0"/>
              <a:buChar char="•"/>
            </a:pPr>
            <a:r>
              <a:rPr lang="en-IN" kern="0" dirty="0">
                <a:ea typeface="Aptos" panose="020B0004020202020204" pitchFamily="34" charset="0"/>
                <a:cs typeface="Times New Roman" panose="02020603050405020304" pitchFamily="18" charset="0"/>
              </a:rPr>
              <a:t>Mapping one Suricata rule to multiple MITRE Techniques.(This problem we will )</a:t>
            </a:r>
            <a:endParaRPr lang="en-IN" kern="100" dirty="0">
              <a:effectLst/>
              <a:ea typeface="Aptos" panose="020B0004020202020204" pitchFamily="34" charset="0"/>
              <a:cs typeface="Times New Roman" panose="02020603050405020304" pitchFamily="18" charset="0"/>
            </a:endParaRP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1858064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754D0-6D41-2B85-8E6F-4246C5DEE22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5411541-D4D0-DE41-62BF-152B447E05C9}"/>
              </a:ext>
            </a:extLst>
          </p:cNvPr>
          <p:cNvSpPr txBox="1"/>
          <p:nvPr/>
        </p:nvSpPr>
        <p:spPr>
          <a:xfrm>
            <a:off x="2910814" y="159481"/>
            <a:ext cx="6065571" cy="646331"/>
          </a:xfrm>
          <a:prstGeom prst="rect">
            <a:avLst/>
          </a:prstGeom>
          <a:noFill/>
        </p:spPr>
        <p:txBody>
          <a:bodyPr wrap="none" rtlCol="0">
            <a:spAutoFit/>
          </a:bodyPr>
          <a:lstStyle/>
          <a:p>
            <a:r>
              <a:rPr lang="en-IN" sz="3600" dirty="0"/>
              <a:t>Current Problems/Pain Points</a:t>
            </a:r>
            <a:endParaRPr lang="en-US" sz="3600" dirty="0"/>
          </a:p>
        </p:txBody>
      </p:sp>
      <p:sp>
        <p:nvSpPr>
          <p:cNvPr id="3" name="TextBox 2">
            <a:extLst>
              <a:ext uri="{FF2B5EF4-FFF2-40B4-BE49-F238E27FC236}">
                <a16:creationId xmlns:a16="http://schemas.microsoft.com/office/drawing/2014/main" id="{91BAC472-24FA-A408-4D7F-1E84A16DDD97}"/>
              </a:ext>
            </a:extLst>
          </p:cNvPr>
          <p:cNvSpPr txBox="1"/>
          <p:nvPr/>
        </p:nvSpPr>
        <p:spPr>
          <a:xfrm>
            <a:off x="340242" y="1018253"/>
            <a:ext cx="11206716" cy="3139321"/>
          </a:xfrm>
          <a:prstGeom prst="rect">
            <a:avLst/>
          </a:prstGeom>
          <a:noFill/>
        </p:spPr>
        <p:txBody>
          <a:bodyPr wrap="square" rtlCol="0">
            <a:spAutoFit/>
          </a:bodyPr>
          <a:lstStyle/>
          <a:p>
            <a:pPr lvl="1"/>
            <a:r>
              <a:rPr lang="en-IN" dirty="0"/>
              <a:t>Original Test Set having Execution(Some execution tactic id’s that were present in the test set were coming wrong when we were trying to test them):</a:t>
            </a:r>
          </a:p>
          <a:p>
            <a:pPr lvl="1"/>
            <a:r>
              <a:rPr lang="en-IN" dirty="0"/>
              <a:t> </a:t>
            </a:r>
          </a:p>
          <a:p>
            <a:pPr lvl="1"/>
            <a:r>
              <a:rPr lang="en-IN" dirty="0"/>
              <a:t>Solution: I fixed it!</a:t>
            </a:r>
          </a:p>
          <a:p>
            <a:r>
              <a:rPr lang="en-IN" b="1" dirty="0"/>
              <a:t>Validation Against Provided Techniques</a:t>
            </a:r>
            <a:r>
              <a:rPr lang="en-IN" dirty="0"/>
              <a:t>:</a:t>
            </a:r>
          </a:p>
          <a:p>
            <a:pPr>
              <a:buFont typeface="Arial" panose="020B0604020202020204" pitchFamily="34" charset="0"/>
              <a:buChar char="•"/>
            </a:pPr>
            <a:r>
              <a:rPr lang="en-IN" dirty="0"/>
              <a:t>Added a check to ensure </a:t>
            </a:r>
            <a:r>
              <a:rPr lang="en-IN" dirty="0" err="1"/>
              <a:t>mitre_technique_id</a:t>
            </a:r>
            <a:r>
              <a:rPr lang="en-IN" dirty="0"/>
              <a:t> is in the provided list of techniques.</a:t>
            </a:r>
          </a:p>
          <a:p>
            <a:pPr>
              <a:buFont typeface="Arial" panose="020B0604020202020204" pitchFamily="34" charset="0"/>
              <a:buChar char="•"/>
            </a:pPr>
            <a:r>
              <a:rPr lang="en-IN" dirty="0"/>
              <a:t>If the ID is invalid (e.g., "Execution"), the function retries with stricter constraints.</a:t>
            </a:r>
          </a:p>
          <a:p>
            <a:r>
              <a:rPr lang="en-IN" b="1" dirty="0"/>
              <a:t>Retry Logic</a:t>
            </a:r>
            <a:r>
              <a:rPr lang="en-IN" dirty="0"/>
              <a:t>:</a:t>
            </a:r>
          </a:p>
          <a:p>
            <a:pPr>
              <a:buFont typeface="Arial" panose="020B0604020202020204" pitchFamily="34" charset="0"/>
              <a:buChar char="•"/>
            </a:pPr>
            <a:r>
              <a:rPr lang="en-IN" dirty="0"/>
              <a:t>If the first mapping fails validation, the function retries by explicitly re-prompting the AI to select only from the valid techniques list.</a:t>
            </a:r>
          </a:p>
          <a:p>
            <a:pPr lvl="1"/>
            <a:endParaRPr lang="en-IN" dirty="0"/>
          </a:p>
        </p:txBody>
      </p:sp>
    </p:spTree>
    <p:extLst>
      <p:ext uri="{BB962C8B-B14F-4D97-AF65-F5344CB8AC3E}">
        <p14:creationId xmlns:p14="http://schemas.microsoft.com/office/powerpoint/2010/main" val="2904216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68774-6F48-A4FA-76F1-0C94567C13C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BE5AD52-403C-6A48-4B25-5AAED84260E3}"/>
              </a:ext>
            </a:extLst>
          </p:cNvPr>
          <p:cNvSpPr txBox="1"/>
          <p:nvPr/>
        </p:nvSpPr>
        <p:spPr>
          <a:xfrm>
            <a:off x="2910814" y="159481"/>
            <a:ext cx="6065571" cy="646331"/>
          </a:xfrm>
          <a:prstGeom prst="rect">
            <a:avLst/>
          </a:prstGeom>
          <a:noFill/>
        </p:spPr>
        <p:txBody>
          <a:bodyPr wrap="none" rtlCol="0">
            <a:spAutoFit/>
          </a:bodyPr>
          <a:lstStyle/>
          <a:p>
            <a:r>
              <a:rPr lang="en-IN" sz="3600" dirty="0"/>
              <a:t>Current Problems/Pain Points</a:t>
            </a:r>
            <a:endParaRPr lang="en-US" sz="3600" dirty="0"/>
          </a:p>
        </p:txBody>
      </p:sp>
      <p:pic>
        <p:nvPicPr>
          <p:cNvPr id="4" name="Picture 3">
            <a:extLst>
              <a:ext uri="{FF2B5EF4-FFF2-40B4-BE49-F238E27FC236}">
                <a16:creationId xmlns:a16="http://schemas.microsoft.com/office/drawing/2014/main" id="{53286D12-58BB-1C78-AC4B-F3537232D1B5}"/>
              </a:ext>
            </a:extLst>
          </p:cNvPr>
          <p:cNvPicPr>
            <a:picLocks noChangeAspect="1"/>
          </p:cNvPicPr>
          <p:nvPr/>
        </p:nvPicPr>
        <p:blipFill>
          <a:blip r:embed="rId2"/>
          <a:stretch>
            <a:fillRect/>
          </a:stretch>
        </p:blipFill>
        <p:spPr>
          <a:xfrm>
            <a:off x="2136173" y="805812"/>
            <a:ext cx="7919653" cy="5892707"/>
          </a:xfrm>
          <a:prstGeom prst="rect">
            <a:avLst/>
          </a:prstGeom>
        </p:spPr>
      </p:pic>
    </p:spTree>
    <p:extLst>
      <p:ext uri="{BB962C8B-B14F-4D97-AF65-F5344CB8AC3E}">
        <p14:creationId xmlns:p14="http://schemas.microsoft.com/office/powerpoint/2010/main" val="30975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4477C-1864-6C3F-B46B-89644D94B44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2A67D31-F653-EA62-AD8B-276453B55080}"/>
              </a:ext>
            </a:extLst>
          </p:cNvPr>
          <p:cNvSpPr txBox="1"/>
          <p:nvPr/>
        </p:nvSpPr>
        <p:spPr>
          <a:xfrm>
            <a:off x="2910814" y="159481"/>
            <a:ext cx="6065571" cy="646331"/>
          </a:xfrm>
          <a:prstGeom prst="rect">
            <a:avLst/>
          </a:prstGeom>
          <a:noFill/>
        </p:spPr>
        <p:txBody>
          <a:bodyPr wrap="none" rtlCol="0">
            <a:spAutoFit/>
          </a:bodyPr>
          <a:lstStyle/>
          <a:p>
            <a:r>
              <a:rPr lang="en-IN" sz="3600" dirty="0"/>
              <a:t>Current Problems/Pain Points</a:t>
            </a:r>
            <a:endParaRPr lang="en-US" sz="3600" dirty="0"/>
          </a:p>
        </p:txBody>
      </p:sp>
      <p:sp>
        <p:nvSpPr>
          <p:cNvPr id="3" name="TextBox 2">
            <a:extLst>
              <a:ext uri="{FF2B5EF4-FFF2-40B4-BE49-F238E27FC236}">
                <a16:creationId xmlns:a16="http://schemas.microsoft.com/office/drawing/2014/main" id="{A0392F37-34B3-85B6-811D-BE0BD0EB1D8F}"/>
              </a:ext>
            </a:extLst>
          </p:cNvPr>
          <p:cNvSpPr txBox="1"/>
          <p:nvPr/>
        </p:nvSpPr>
        <p:spPr>
          <a:xfrm>
            <a:off x="170121" y="639359"/>
            <a:ext cx="11685181" cy="2585323"/>
          </a:xfrm>
          <a:prstGeom prst="rect">
            <a:avLst/>
          </a:prstGeom>
          <a:noFill/>
        </p:spPr>
        <p:txBody>
          <a:bodyPr wrap="square" rtlCol="0">
            <a:spAutoFit/>
          </a:bodyPr>
          <a:lstStyle/>
          <a:p>
            <a:pPr lvl="1"/>
            <a:r>
              <a:rPr lang="en-IN" dirty="0"/>
              <a:t>The Reconnaissance active scanning should be more specific to Discovery. Its a little open ended as a results. It can also create a lot of issues in the future mappings: The rule message ("</a:t>
            </a:r>
            <a:r>
              <a:rPr lang="en-IN" b="1" dirty="0"/>
              <a:t>ET SCAN Potential VNC Scan 5800-5820</a:t>
            </a:r>
            <a:r>
              <a:rPr lang="en-IN" dirty="0"/>
              <a:t>") and classification ("</a:t>
            </a:r>
            <a:r>
              <a:rPr lang="en-IN" b="1" dirty="0"/>
              <a:t>attempted-recon</a:t>
            </a:r>
            <a:r>
              <a:rPr lang="en-IN" dirty="0"/>
              <a:t>") suggest </a:t>
            </a:r>
            <a:r>
              <a:rPr lang="en-IN" b="1" dirty="0"/>
              <a:t>network-wide scanning activity</a:t>
            </a:r>
            <a:r>
              <a:rPr lang="en-IN" dirty="0"/>
              <a:t>, which aligns more with </a:t>
            </a:r>
            <a:r>
              <a:rPr lang="en-IN" b="1" dirty="0"/>
              <a:t>Reconnaissance (TA0043)</a:t>
            </a:r>
            <a:r>
              <a:rPr lang="en-IN" dirty="0"/>
              <a:t> and </a:t>
            </a:r>
            <a:r>
              <a:rPr lang="en-IN" b="1" dirty="0"/>
              <a:t>Active Scanning (T1595)</a:t>
            </a:r>
            <a:r>
              <a:rPr lang="en-IN" dirty="0"/>
              <a:t>. The use of "SCAN" and the specified port range point to scanning behaviour rather than service-specific discovery. But I feel we use reconnaissance where we want use generalized output. It should be Discover</a:t>
            </a:r>
          </a:p>
          <a:p>
            <a:pPr lvl="1"/>
            <a:endParaRPr lang="en-IN" dirty="0"/>
          </a:p>
          <a:p>
            <a:pPr lvl="1"/>
            <a:r>
              <a:rPr lang="en-IN" dirty="0"/>
              <a:t> </a:t>
            </a:r>
          </a:p>
          <a:p>
            <a:pPr lvl="1"/>
            <a:r>
              <a:rPr lang="en-IN" dirty="0"/>
              <a:t> </a:t>
            </a:r>
          </a:p>
        </p:txBody>
      </p:sp>
      <p:pic>
        <p:nvPicPr>
          <p:cNvPr id="7" name="Picture 6">
            <a:extLst>
              <a:ext uri="{FF2B5EF4-FFF2-40B4-BE49-F238E27FC236}">
                <a16:creationId xmlns:a16="http://schemas.microsoft.com/office/drawing/2014/main" id="{DFB8EC3B-6A34-D0F1-BEF5-27DD728CC4CA}"/>
              </a:ext>
            </a:extLst>
          </p:cNvPr>
          <p:cNvPicPr>
            <a:picLocks noChangeAspect="1"/>
          </p:cNvPicPr>
          <p:nvPr/>
        </p:nvPicPr>
        <p:blipFill>
          <a:blip r:embed="rId2"/>
          <a:stretch>
            <a:fillRect/>
          </a:stretch>
        </p:blipFill>
        <p:spPr>
          <a:xfrm>
            <a:off x="462325" y="2669506"/>
            <a:ext cx="10699449" cy="1280495"/>
          </a:xfrm>
          <a:prstGeom prst="rect">
            <a:avLst/>
          </a:prstGeom>
        </p:spPr>
      </p:pic>
      <p:pic>
        <p:nvPicPr>
          <p:cNvPr id="8" name="Picture 7">
            <a:extLst>
              <a:ext uri="{FF2B5EF4-FFF2-40B4-BE49-F238E27FC236}">
                <a16:creationId xmlns:a16="http://schemas.microsoft.com/office/drawing/2014/main" id="{EA58659B-8E37-ECA8-BA38-6353FA95740B}"/>
              </a:ext>
            </a:extLst>
          </p:cNvPr>
          <p:cNvPicPr>
            <a:picLocks noChangeAspect="1"/>
          </p:cNvPicPr>
          <p:nvPr/>
        </p:nvPicPr>
        <p:blipFill>
          <a:blip r:embed="rId3"/>
          <a:stretch>
            <a:fillRect/>
          </a:stretch>
        </p:blipFill>
        <p:spPr>
          <a:xfrm>
            <a:off x="462325" y="4051005"/>
            <a:ext cx="4726355" cy="2806995"/>
          </a:xfrm>
          <a:prstGeom prst="rect">
            <a:avLst/>
          </a:prstGeom>
        </p:spPr>
      </p:pic>
    </p:spTree>
    <p:extLst>
      <p:ext uri="{BB962C8B-B14F-4D97-AF65-F5344CB8AC3E}">
        <p14:creationId xmlns:p14="http://schemas.microsoft.com/office/powerpoint/2010/main" val="558474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016EB-D6D2-9269-2592-9EC02761942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E807E85-E8F3-12C3-04BF-ED89FFAB8208}"/>
              </a:ext>
            </a:extLst>
          </p:cNvPr>
          <p:cNvSpPr txBox="1"/>
          <p:nvPr/>
        </p:nvSpPr>
        <p:spPr>
          <a:xfrm>
            <a:off x="2910814" y="159481"/>
            <a:ext cx="6065571" cy="646331"/>
          </a:xfrm>
          <a:prstGeom prst="rect">
            <a:avLst/>
          </a:prstGeom>
          <a:noFill/>
        </p:spPr>
        <p:txBody>
          <a:bodyPr wrap="none" rtlCol="0">
            <a:spAutoFit/>
          </a:bodyPr>
          <a:lstStyle/>
          <a:p>
            <a:r>
              <a:rPr lang="en-IN" sz="3600" dirty="0"/>
              <a:t>Current Problems/Pain Points</a:t>
            </a:r>
            <a:endParaRPr lang="en-US" sz="3600" dirty="0"/>
          </a:p>
        </p:txBody>
      </p:sp>
      <p:sp>
        <p:nvSpPr>
          <p:cNvPr id="3" name="TextBox 2">
            <a:extLst>
              <a:ext uri="{FF2B5EF4-FFF2-40B4-BE49-F238E27FC236}">
                <a16:creationId xmlns:a16="http://schemas.microsoft.com/office/drawing/2014/main" id="{09549EF5-7167-57C3-050C-D81362708EAE}"/>
              </a:ext>
            </a:extLst>
          </p:cNvPr>
          <p:cNvSpPr txBox="1"/>
          <p:nvPr/>
        </p:nvSpPr>
        <p:spPr>
          <a:xfrm>
            <a:off x="170121" y="1128459"/>
            <a:ext cx="11685181" cy="5078313"/>
          </a:xfrm>
          <a:prstGeom prst="rect">
            <a:avLst/>
          </a:prstGeom>
          <a:noFill/>
        </p:spPr>
        <p:txBody>
          <a:bodyPr wrap="square" rtlCol="0">
            <a:spAutoFit/>
          </a:bodyPr>
          <a:lstStyle/>
          <a:p>
            <a:r>
              <a:rPr lang="en-IN" b="1" dirty="0"/>
              <a:t>How Context Affects the Classification:</a:t>
            </a:r>
          </a:p>
          <a:p>
            <a:pPr>
              <a:buFont typeface="+mj-lt"/>
              <a:buAutoNum type="arabicPeriod"/>
            </a:pPr>
            <a:r>
              <a:rPr lang="en-IN" b="1" dirty="0"/>
              <a:t>Reconnaissance (TA0043):</a:t>
            </a:r>
            <a:endParaRPr lang="en-IN" dirty="0"/>
          </a:p>
          <a:p>
            <a:pPr marL="742950" lvl="1" indent="-285750">
              <a:buFont typeface="+mj-lt"/>
              <a:buAutoNum type="arabicPeriod"/>
            </a:pPr>
            <a:r>
              <a:rPr lang="en-IN" dirty="0"/>
              <a:t>If the activity is </a:t>
            </a:r>
            <a:r>
              <a:rPr lang="en-IN" b="1" dirty="0"/>
              <a:t>broad and external</a:t>
            </a:r>
            <a:r>
              <a:rPr lang="en-IN" dirty="0"/>
              <a:t>, such as scanning across an entire network to locate any systems running VNC (ports 5800-5820), it aligns with </a:t>
            </a:r>
            <a:r>
              <a:rPr lang="en-IN" b="1" dirty="0"/>
              <a:t>Reconnaissance</a:t>
            </a:r>
            <a:r>
              <a:rPr lang="en-IN" dirty="0"/>
              <a:t>.</a:t>
            </a:r>
          </a:p>
          <a:p>
            <a:pPr marL="742950" lvl="1" indent="-285750">
              <a:buFont typeface="+mj-lt"/>
              <a:buAutoNum type="arabicPeriod"/>
            </a:pPr>
            <a:r>
              <a:rPr lang="en-IN" dirty="0"/>
              <a:t>Context: The attacker does not yet have access to the network and is gathering general information.</a:t>
            </a:r>
          </a:p>
          <a:p>
            <a:pPr>
              <a:buFont typeface="+mj-lt"/>
              <a:buAutoNum type="arabicPeriod"/>
            </a:pPr>
            <a:r>
              <a:rPr lang="en-IN" b="1" dirty="0"/>
              <a:t>Discovery (TA0007):</a:t>
            </a:r>
            <a:endParaRPr lang="en-IN" dirty="0"/>
          </a:p>
          <a:p>
            <a:pPr marL="742950" lvl="1" indent="-285750">
              <a:buFont typeface="+mj-lt"/>
              <a:buAutoNum type="arabicPeriod"/>
            </a:pPr>
            <a:r>
              <a:rPr lang="en-IN" dirty="0"/>
              <a:t>If the activity is </a:t>
            </a:r>
            <a:r>
              <a:rPr lang="en-IN" b="1" dirty="0"/>
              <a:t>targeted and internal</a:t>
            </a:r>
            <a:r>
              <a:rPr lang="en-IN" dirty="0"/>
              <a:t>, such as identifying specific details about VNC services on a particular system (e.g., version, configuration), it aligns with </a:t>
            </a:r>
            <a:r>
              <a:rPr lang="en-IN" b="1" dirty="0"/>
              <a:t>Discovery</a:t>
            </a:r>
            <a:r>
              <a:rPr lang="en-IN" dirty="0"/>
              <a:t>.</a:t>
            </a:r>
          </a:p>
          <a:p>
            <a:pPr marL="742950" lvl="1" indent="-285750">
              <a:buFont typeface="+mj-lt"/>
              <a:buAutoNum type="arabicPeriod"/>
            </a:pPr>
            <a:r>
              <a:rPr lang="en-IN" dirty="0"/>
              <a:t>Context: The attacker already has access to the network or system and is trying to gather detailed information.</a:t>
            </a:r>
          </a:p>
          <a:p>
            <a:r>
              <a:rPr lang="en-IN" b="1" dirty="0"/>
              <a:t>Why Context Matters:</a:t>
            </a:r>
          </a:p>
          <a:p>
            <a:pPr>
              <a:buFont typeface="Arial" panose="020B0604020202020204" pitchFamily="34" charset="0"/>
              <a:buChar char="•"/>
            </a:pPr>
            <a:r>
              <a:rPr lang="en-IN" dirty="0"/>
              <a:t>Broad scans across multiple hosts: This points to </a:t>
            </a:r>
            <a:r>
              <a:rPr lang="en-IN" b="1" dirty="0"/>
              <a:t>Reconnaissance</a:t>
            </a:r>
            <a:r>
              <a:rPr lang="en-IN" dirty="0"/>
              <a:t>.</a:t>
            </a:r>
          </a:p>
          <a:p>
            <a:pPr>
              <a:buFont typeface="Arial" panose="020B0604020202020204" pitchFamily="34" charset="0"/>
              <a:buChar char="•"/>
            </a:pPr>
            <a:r>
              <a:rPr lang="en-IN" dirty="0"/>
              <a:t>Detailed examination of a specific system: This points to </a:t>
            </a:r>
            <a:r>
              <a:rPr lang="en-IN" b="1" dirty="0"/>
              <a:t>Discovery</a:t>
            </a:r>
            <a:r>
              <a:rPr lang="en-IN" dirty="0"/>
              <a:t>.</a:t>
            </a:r>
          </a:p>
          <a:p>
            <a:r>
              <a:rPr lang="en-IN" b="1" dirty="0"/>
              <a:t>Example:</a:t>
            </a:r>
            <a:br>
              <a:rPr lang="en-IN" dirty="0"/>
            </a:br>
            <a:r>
              <a:rPr lang="en-IN" dirty="0"/>
              <a:t>If the Suricata rule detects </a:t>
            </a:r>
            <a:r>
              <a:rPr lang="en-IN" b="1" dirty="0"/>
              <a:t>scans targeting VNC configurations</a:t>
            </a:r>
            <a:r>
              <a:rPr lang="en-IN" dirty="0"/>
              <a:t> on individual hosts, it could map to "Discovery." But if it detects </a:t>
            </a:r>
            <a:r>
              <a:rPr lang="en-IN" b="1" dirty="0"/>
              <a:t>network-wide scans</a:t>
            </a:r>
            <a:r>
              <a:rPr lang="en-IN" dirty="0"/>
              <a:t> to find open VNC ports, it fits "Reconnaissance."</a:t>
            </a:r>
          </a:p>
          <a:p>
            <a:pPr lvl="1"/>
            <a:endParaRPr lang="en-IN" dirty="0"/>
          </a:p>
          <a:p>
            <a:pPr lvl="1"/>
            <a:r>
              <a:rPr lang="en-IN" dirty="0"/>
              <a:t> </a:t>
            </a:r>
          </a:p>
          <a:p>
            <a:pPr lvl="1"/>
            <a:r>
              <a:rPr lang="en-IN" dirty="0"/>
              <a:t> </a:t>
            </a:r>
          </a:p>
        </p:txBody>
      </p:sp>
    </p:spTree>
    <p:extLst>
      <p:ext uri="{BB962C8B-B14F-4D97-AF65-F5344CB8AC3E}">
        <p14:creationId xmlns:p14="http://schemas.microsoft.com/office/powerpoint/2010/main" val="2740048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93D72-0526-C6E5-AB0B-CED83079C4A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FBA0D2D-3933-FAE0-390A-616DBAB7A63B}"/>
              </a:ext>
            </a:extLst>
          </p:cNvPr>
          <p:cNvSpPr txBox="1"/>
          <p:nvPr/>
        </p:nvSpPr>
        <p:spPr>
          <a:xfrm>
            <a:off x="4235555" y="95694"/>
            <a:ext cx="3853171" cy="646331"/>
          </a:xfrm>
          <a:prstGeom prst="rect">
            <a:avLst/>
          </a:prstGeom>
          <a:noFill/>
        </p:spPr>
        <p:txBody>
          <a:bodyPr wrap="none" rtlCol="0">
            <a:spAutoFit/>
          </a:bodyPr>
          <a:lstStyle/>
          <a:p>
            <a:r>
              <a:rPr lang="en-IN" sz="3600" dirty="0"/>
              <a:t>Dataset Extraction</a:t>
            </a:r>
            <a:endParaRPr lang="en-US" sz="3600" dirty="0"/>
          </a:p>
        </p:txBody>
      </p:sp>
      <p:sp>
        <p:nvSpPr>
          <p:cNvPr id="3" name="TextBox 2">
            <a:extLst>
              <a:ext uri="{FF2B5EF4-FFF2-40B4-BE49-F238E27FC236}">
                <a16:creationId xmlns:a16="http://schemas.microsoft.com/office/drawing/2014/main" id="{858D6507-DCC6-D2BB-8009-64DC2F728304}"/>
              </a:ext>
            </a:extLst>
          </p:cNvPr>
          <p:cNvSpPr txBox="1"/>
          <p:nvPr/>
        </p:nvSpPr>
        <p:spPr>
          <a:xfrm>
            <a:off x="435935" y="1244009"/>
            <a:ext cx="11079125" cy="5355312"/>
          </a:xfrm>
          <a:prstGeom prst="rect">
            <a:avLst/>
          </a:prstGeom>
          <a:noFill/>
        </p:spPr>
        <p:txBody>
          <a:bodyPr wrap="square" rtlCol="0">
            <a:spAutoFit/>
          </a:bodyPr>
          <a:lstStyle/>
          <a:p>
            <a:pPr>
              <a:buFont typeface="Arial" panose="020B0604020202020204" pitchFamily="34" charset="0"/>
              <a:buChar char="•"/>
            </a:pPr>
            <a:r>
              <a:rPr lang="en-IN" b="1" dirty="0"/>
              <a:t>Total Rules Processed:</a:t>
            </a:r>
            <a:r>
              <a:rPr lang="en-IN" dirty="0"/>
              <a:t> 40,576</a:t>
            </a:r>
          </a:p>
          <a:p>
            <a:pPr>
              <a:buFont typeface="Arial" panose="020B0604020202020204" pitchFamily="34" charset="0"/>
              <a:buChar char="•"/>
            </a:pPr>
            <a:r>
              <a:rPr lang="en-IN" b="1" dirty="0"/>
              <a:t>Last Extracted SID:</a:t>
            </a:r>
            <a:r>
              <a:rPr lang="en-IN" dirty="0"/>
              <a:t> 2103157</a:t>
            </a:r>
          </a:p>
          <a:p>
            <a:pPr>
              <a:buFont typeface="Arial" panose="020B0604020202020204" pitchFamily="34" charset="0"/>
              <a:buChar char="•"/>
            </a:pPr>
            <a:r>
              <a:rPr lang="en-IN" b="1" dirty="0"/>
              <a:t>Skipped Entries:</a:t>
            </a:r>
            <a:r>
              <a:rPr lang="en-IN" dirty="0"/>
              <a:t> Commented-out rules (#alerts) and malformed lines.</a:t>
            </a:r>
          </a:p>
          <a:p>
            <a:pPr>
              <a:buFont typeface="Arial" panose="020B0604020202020204" pitchFamily="34" charset="0"/>
              <a:buChar char="•"/>
            </a:pPr>
            <a:r>
              <a:rPr lang="en-IN" b="1" dirty="0"/>
              <a:t>Number of Rule Files:</a:t>
            </a:r>
            <a:r>
              <a:rPr lang="en-IN" dirty="0"/>
              <a:t> 50 files.</a:t>
            </a:r>
          </a:p>
          <a:p>
            <a:pPr>
              <a:buFont typeface="Arial" panose="020B0604020202020204" pitchFamily="34" charset="0"/>
              <a:buChar char="•"/>
            </a:pPr>
            <a:r>
              <a:rPr lang="en-IN" b="1" dirty="0"/>
              <a:t>MITRE Techniques:</a:t>
            </a:r>
            <a:r>
              <a:rPr lang="en-IN" dirty="0"/>
              <a:t> 50 mapped techniques.</a:t>
            </a:r>
          </a:p>
          <a:p>
            <a:pPr>
              <a:buFont typeface="Arial" panose="020B0604020202020204" pitchFamily="34" charset="0"/>
              <a:buChar char="•"/>
            </a:pPr>
            <a:endParaRPr lang="en-IN" dirty="0"/>
          </a:p>
          <a:p>
            <a:r>
              <a:rPr lang="en-IN" b="1" dirty="0"/>
              <a:t>Overview:</a:t>
            </a:r>
            <a:endParaRPr lang="en-IN" dirty="0"/>
          </a:p>
          <a:p>
            <a:r>
              <a:rPr lang="en-IN" dirty="0"/>
              <a:t>A Python program designed to parse .rules files and extract fields (</a:t>
            </a:r>
            <a:r>
              <a:rPr lang="en-IN" dirty="0" err="1"/>
              <a:t>suri_rule_id</a:t>
            </a:r>
            <a:r>
              <a:rPr lang="en-IN" dirty="0"/>
              <a:t>, </a:t>
            </a:r>
            <a:r>
              <a:rPr lang="en-IN" dirty="0" err="1"/>
              <a:t>suri_rule_classtype</a:t>
            </a:r>
            <a:r>
              <a:rPr lang="en-IN" dirty="0"/>
              <a:t>, </a:t>
            </a:r>
            <a:r>
              <a:rPr lang="en-IN" dirty="0" err="1"/>
              <a:t>suri_rule_msg</a:t>
            </a:r>
            <a:r>
              <a:rPr lang="en-IN" dirty="0"/>
              <a:t>).</a:t>
            </a:r>
          </a:p>
          <a:p>
            <a:r>
              <a:rPr lang="en-IN" dirty="0"/>
              <a:t>Outputs consolidated JSON in the required format.</a:t>
            </a:r>
          </a:p>
          <a:p>
            <a:r>
              <a:rPr lang="en-IN" b="1" dirty="0"/>
              <a:t>Features:</a:t>
            </a:r>
            <a:endParaRPr lang="en-IN" dirty="0"/>
          </a:p>
          <a:p>
            <a:pPr>
              <a:buFont typeface="+mj-lt"/>
              <a:buAutoNum type="arabicPeriod"/>
            </a:pPr>
            <a:r>
              <a:rPr lang="en-IN" dirty="0"/>
              <a:t>Extracts key fields:</a:t>
            </a:r>
          </a:p>
          <a:p>
            <a:pPr marL="742950" lvl="1" indent="-285750">
              <a:buFont typeface="+mj-lt"/>
              <a:buAutoNum type="arabicPeriod"/>
            </a:pPr>
            <a:r>
              <a:rPr lang="en-IN" b="1" dirty="0" err="1"/>
              <a:t>suri_rule_id</a:t>
            </a:r>
            <a:r>
              <a:rPr lang="en-IN" dirty="0"/>
              <a:t>: Unique Rule ID.</a:t>
            </a:r>
          </a:p>
          <a:p>
            <a:pPr marL="742950" lvl="1" indent="-285750">
              <a:buFont typeface="+mj-lt"/>
              <a:buAutoNum type="arabicPeriod"/>
            </a:pPr>
            <a:r>
              <a:rPr lang="en-IN" b="1" dirty="0" err="1"/>
              <a:t>suri_rule_classtype</a:t>
            </a:r>
            <a:r>
              <a:rPr lang="en-IN" dirty="0"/>
              <a:t>: Rule Classification Type.</a:t>
            </a:r>
          </a:p>
          <a:p>
            <a:pPr marL="742950" lvl="1" indent="-285750">
              <a:buFont typeface="+mj-lt"/>
              <a:buAutoNum type="arabicPeriod"/>
            </a:pPr>
            <a:r>
              <a:rPr lang="en-IN" b="1" dirty="0" err="1"/>
              <a:t>suri_rule_msg</a:t>
            </a:r>
            <a:r>
              <a:rPr lang="en-IN" dirty="0"/>
              <a:t>: Description of the rule.</a:t>
            </a:r>
          </a:p>
          <a:p>
            <a:pPr>
              <a:buFont typeface="+mj-lt"/>
              <a:buAutoNum type="arabicPeriod"/>
            </a:pPr>
            <a:r>
              <a:rPr lang="en-IN" dirty="0"/>
              <a:t>Handles bulk processing (multiple files) and deduplication.</a:t>
            </a:r>
          </a:p>
          <a:p>
            <a:pPr>
              <a:buFont typeface="+mj-lt"/>
              <a:buAutoNum type="arabicPeriod"/>
            </a:pPr>
            <a:r>
              <a:rPr lang="en-IN" dirty="0"/>
              <a:t>Configurable to process a single file or an entire directory.</a:t>
            </a:r>
          </a:p>
          <a:p>
            <a:pPr>
              <a:buFont typeface="+mj-lt"/>
              <a:buAutoNum type="arabicPeriod"/>
            </a:pPr>
            <a:r>
              <a:rPr lang="en-IN" dirty="0"/>
              <a:t>Logs processing details for transparency</a:t>
            </a:r>
          </a:p>
          <a:p>
            <a:pPr>
              <a:buFont typeface="Arial" panose="020B0604020202020204" pitchFamily="34" charset="0"/>
              <a:buChar char="•"/>
            </a:pPr>
            <a:endParaRPr lang="en-IN" dirty="0"/>
          </a:p>
        </p:txBody>
      </p:sp>
      <p:pic>
        <p:nvPicPr>
          <p:cNvPr id="4" name="Picture 3">
            <a:extLst>
              <a:ext uri="{FF2B5EF4-FFF2-40B4-BE49-F238E27FC236}">
                <a16:creationId xmlns:a16="http://schemas.microsoft.com/office/drawing/2014/main" id="{EFB0E44C-64FF-A9B4-D9CE-F8A57E9E6CEC}"/>
              </a:ext>
            </a:extLst>
          </p:cNvPr>
          <p:cNvPicPr>
            <a:picLocks noChangeAspect="1"/>
          </p:cNvPicPr>
          <p:nvPr/>
        </p:nvPicPr>
        <p:blipFill>
          <a:blip r:embed="rId2"/>
          <a:stretch>
            <a:fillRect/>
          </a:stretch>
        </p:blipFill>
        <p:spPr>
          <a:xfrm>
            <a:off x="7599404" y="1371600"/>
            <a:ext cx="4593883" cy="1607490"/>
          </a:xfrm>
          <a:prstGeom prst="rect">
            <a:avLst/>
          </a:prstGeom>
        </p:spPr>
      </p:pic>
    </p:spTree>
    <p:extLst>
      <p:ext uri="{BB962C8B-B14F-4D97-AF65-F5344CB8AC3E}">
        <p14:creationId xmlns:p14="http://schemas.microsoft.com/office/powerpoint/2010/main" val="1224166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E52B9-A0FD-4F4E-FB6A-72E5348222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A37AC6-E5CA-EF2E-8D3E-9ABF0E1110E1}"/>
              </a:ext>
            </a:extLst>
          </p:cNvPr>
          <p:cNvSpPr txBox="1"/>
          <p:nvPr/>
        </p:nvSpPr>
        <p:spPr>
          <a:xfrm>
            <a:off x="4235555" y="95694"/>
            <a:ext cx="3720890" cy="646331"/>
          </a:xfrm>
          <a:prstGeom prst="rect">
            <a:avLst/>
          </a:prstGeom>
          <a:noFill/>
        </p:spPr>
        <p:txBody>
          <a:bodyPr wrap="none" rtlCol="0">
            <a:spAutoFit/>
          </a:bodyPr>
          <a:lstStyle/>
          <a:p>
            <a:r>
              <a:rPr lang="en-IN" sz="3600" dirty="0"/>
              <a:t>Experiment Setup</a:t>
            </a:r>
            <a:endParaRPr lang="en-US" sz="3600" dirty="0"/>
          </a:p>
        </p:txBody>
      </p:sp>
      <p:sp>
        <p:nvSpPr>
          <p:cNvPr id="3" name="TextBox 2">
            <a:extLst>
              <a:ext uri="{FF2B5EF4-FFF2-40B4-BE49-F238E27FC236}">
                <a16:creationId xmlns:a16="http://schemas.microsoft.com/office/drawing/2014/main" id="{921D5F2B-B462-F9C1-D441-149BE853165F}"/>
              </a:ext>
            </a:extLst>
          </p:cNvPr>
          <p:cNvSpPr txBox="1"/>
          <p:nvPr/>
        </p:nvSpPr>
        <p:spPr>
          <a:xfrm>
            <a:off x="435935" y="1244009"/>
            <a:ext cx="11079125" cy="3139321"/>
          </a:xfrm>
          <a:prstGeom prst="rect">
            <a:avLst/>
          </a:prstGeom>
          <a:noFill/>
        </p:spPr>
        <p:txBody>
          <a:bodyPr wrap="square" rtlCol="0">
            <a:spAutoFit/>
          </a:bodyPr>
          <a:lstStyle/>
          <a:p>
            <a:r>
              <a:rPr lang="en-IN" b="1" dirty="0"/>
              <a:t>1.1 Initial Dataset Selection</a:t>
            </a:r>
            <a:endParaRPr lang="en-IN" dirty="0"/>
          </a:p>
          <a:p>
            <a:pPr marL="742950" lvl="1" indent="-285750">
              <a:buFont typeface="Arial" panose="020B0604020202020204" pitchFamily="34" charset="0"/>
              <a:buChar char="•"/>
            </a:pPr>
            <a:r>
              <a:rPr lang="en-IN" dirty="0"/>
              <a:t>Select the first 10 or 100 Suricata rules as the sample set.</a:t>
            </a:r>
          </a:p>
          <a:p>
            <a:pPr marL="742950" lvl="1" indent="-285750">
              <a:buFont typeface="Arial" panose="020B0604020202020204" pitchFamily="34" charset="0"/>
              <a:buChar char="•"/>
            </a:pPr>
            <a:r>
              <a:rPr lang="en-IN" dirty="0"/>
              <a:t>Ensure each rule contains </a:t>
            </a:r>
            <a:r>
              <a:rPr lang="en-IN" dirty="0" err="1"/>
              <a:t>suri_rule_msg</a:t>
            </a:r>
            <a:r>
              <a:rPr lang="en-IN" dirty="0"/>
              <a:t> and corresponding MITRE mapping (ground truth).</a:t>
            </a:r>
          </a:p>
          <a:p>
            <a:r>
              <a:rPr lang="en-IN" b="1" dirty="0"/>
              <a:t>1.2 Experimental Goals</a:t>
            </a:r>
            <a:endParaRPr lang="en-IN" dirty="0"/>
          </a:p>
          <a:p>
            <a:pPr marL="742950" lvl="1" indent="-285750">
              <a:buFont typeface="Arial" panose="020B0604020202020204" pitchFamily="34" charset="0"/>
              <a:buChar char="•"/>
            </a:pPr>
            <a:r>
              <a:rPr lang="en-IN" dirty="0"/>
              <a:t>Evaluate the </a:t>
            </a:r>
            <a:r>
              <a:rPr lang="en-IN" b="1" dirty="0"/>
              <a:t>accuracy</a:t>
            </a:r>
            <a:r>
              <a:rPr lang="en-IN" dirty="0"/>
              <a:t> and </a:t>
            </a:r>
            <a:r>
              <a:rPr lang="en-IN" b="1" dirty="0"/>
              <a:t>consistency</a:t>
            </a:r>
            <a:r>
              <a:rPr lang="en-IN" dirty="0"/>
              <a:t> of LLM outputs.</a:t>
            </a:r>
          </a:p>
          <a:p>
            <a:pPr marL="742950" lvl="1" indent="-285750">
              <a:buFont typeface="Arial" panose="020B0604020202020204" pitchFamily="34" charset="0"/>
              <a:buChar char="•"/>
            </a:pPr>
            <a:r>
              <a:rPr lang="en-IN" dirty="0"/>
              <a:t>Measure cost-efficiency based on API usage.</a:t>
            </a:r>
          </a:p>
          <a:p>
            <a:pPr marL="742950" lvl="1" indent="-285750">
              <a:buFont typeface="Arial" panose="020B0604020202020204" pitchFamily="34" charset="0"/>
              <a:buChar char="•"/>
            </a:pPr>
            <a:r>
              <a:rPr lang="en-IN" dirty="0"/>
              <a:t>Identify </a:t>
            </a:r>
            <a:r>
              <a:rPr lang="en-IN" b="1" dirty="0"/>
              <a:t>optimal batch size, prompts</a:t>
            </a:r>
            <a:r>
              <a:rPr lang="en-IN" dirty="0"/>
              <a:t>, and </a:t>
            </a:r>
            <a:r>
              <a:rPr lang="en-IN" b="1" dirty="0"/>
              <a:t>context sizes</a:t>
            </a:r>
            <a:r>
              <a:rPr lang="en-IN" dirty="0"/>
              <a:t>.</a:t>
            </a:r>
          </a:p>
          <a:p>
            <a:pPr marL="742950" lvl="1" indent="-285750">
              <a:buFont typeface="Arial" panose="020B0604020202020204" pitchFamily="34" charset="0"/>
              <a:buChar char="•"/>
            </a:pPr>
            <a:r>
              <a:rPr lang="en-IN" dirty="0" err="1"/>
              <a:t>Analyze</a:t>
            </a:r>
            <a:r>
              <a:rPr lang="en-IN" dirty="0"/>
              <a:t> </a:t>
            </a:r>
            <a:r>
              <a:rPr lang="en-IN" b="1" dirty="0"/>
              <a:t>cost estimation</a:t>
            </a:r>
            <a:r>
              <a:rPr lang="en-IN" dirty="0"/>
              <a:t> for running 40,000 rules.</a:t>
            </a:r>
          </a:p>
          <a:p>
            <a:pPr marL="742950" lvl="1" indent="-285750">
              <a:buFont typeface="Arial" panose="020B0604020202020204" pitchFamily="34" charset="0"/>
              <a:buChar char="•"/>
            </a:pPr>
            <a:r>
              <a:rPr lang="en-IN" dirty="0"/>
              <a:t>Compare MITRE Techniques MAPPINGS included vs excluded in the prompt to solve the Hallucination problems.</a:t>
            </a:r>
          </a:p>
          <a:p>
            <a:endParaRPr lang="en-US" dirty="0"/>
          </a:p>
        </p:txBody>
      </p:sp>
    </p:spTree>
    <p:extLst>
      <p:ext uri="{BB962C8B-B14F-4D97-AF65-F5344CB8AC3E}">
        <p14:creationId xmlns:p14="http://schemas.microsoft.com/office/powerpoint/2010/main" val="1621534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818</TotalTime>
  <Words>2288</Words>
  <Application>Microsoft Macintosh PowerPoint</Application>
  <PresentationFormat>Widescreen</PresentationFormat>
  <Paragraphs>214</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Aptos</vt:lpstr>
      <vt:lpstr>Aptos Display</vt:lpstr>
      <vt:lpstr>Arial</vt:lpstr>
      <vt:lpstr>Courier New</vt:lpstr>
      <vt:lpstr>Times New Roman</vt:lpstr>
      <vt:lpstr>Times-Roman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LLM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Dave, Daksh Rajesh</dc:creator>
  <cp:lastModifiedBy>Dave, Daksh Rajesh</cp:lastModifiedBy>
  <cp:revision>52</cp:revision>
  <dcterms:created xsi:type="dcterms:W3CDTF">2024-12-19T00:47:40Z</dcterms:created>
  <dcterms:modified xsi:type="dcterms:W3CDTF">2025-01-30T03:38:49Z</dcterms:modified>
</cp:coreProperties>
</file>