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4"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B588-9917-4925-A03E-CDFC5D1202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D152A-8D58-40B4-A77A-FAD1A2F5B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86DC11-102F-42F8-B4C3-FF6FE9A3730E}"/>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5" name="Footer Placeholder 4">
            <a:extLst>
              <a:ext uri="{FF2B5EF4-FFF2-40B4-BE49-F238E27FC236}">
                <a16:creationId xmlns:a16="http://schemas.microsoft.com/office/drawing/2014/main" id="{B75524BD-266E-48E3-8954-8DF98D908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7DC3F-E5BD-46EB-AE92-092855D132F4}"/>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57699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90B9-F9E7-4C8C-8A49-4BC25C125D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F8740-562A-4040-ABE7-C652D3650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3BC87-11EF-49E8-BB13-22EC341CE2C3}"/>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5" name="Footer Placeholder 4">
            <a:extLst>
              <a:ext uri="{FF2B5EF4-FFF2-40B4-BE49-F238E27FC236}">
                <a16:creationId xmlns:a16="http://schemas.microsoft.com/office/drawing/2014/main" id="{BA71A155-212A-4D39-AD27-5F4BF6E3F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E3CFA-2A01-4D4F-891F-99ECA3F31859}"/>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282902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D5C312-ABEC-4A25-A70C-5078138E8A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6C69C6-C7C2-46DF-88CF-EF27D26AA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7F6A4-EBC9-4870-B582-F6FE0C8728EC}"/>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5" name="Footer Placeholder 4">
            <a:extLst>
              <a:ext uri="{FF2B5EF4-FFF2-40B4-BE49-F238E27FC236}">
                <a16:creationId xmlns:a16="http://schemas.microsoft.com/office/drawing/2014/main" id="{7A754247-674B-47C8-863E-129C5B0E2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7FADB-E8D3-492E-B231-AC25C4638453}"/>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200358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2338-40CE-4133-BAF3-1FB09F83A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1F0ED-141C-47EC-870D-BBAC333264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E49B3-5C1B-4CA0-AB0E-9E4E95F5FD7E}"/>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5" name="Footer Placeholder 4">
            <a:extLst>
              <a:ext uri="{FF2B5EF4-FFF2-40B4-BE49-F238E27FC236}">
                <a16:creationId xmlns:a16="http://schemas.microsoft.com/office/drawing/2014/main" id="{EB617F08-236F-436B-915B-1B420BE82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0657F-A038-4C96-B689-1E396A5969C5}"/>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133380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0CE8-FE9C-4E53-8C28-88FD816423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4623B3-ABB2-4E61-8D45-E57FB808B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72B5A-D1DD-4836-A450-95FCB0831D21}"/>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5" name="Footer Placeholder 4">
            <a:extLst>
              <a:ext uri="{FF2B5EF4-FFF2-40B4-BE49-F238E27FC236}">
                <a16:creationId xmlns:a16="http://schemas.microsoft.com/office/drawing/2014/main" id="{C97C5A68-1619-4F10-B520-DE96D2B4C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55B03-D81A-4FA5-A594-E50280688D37}"/>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278777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968B-4DA6-42C6-B25F-747AACE12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E3E78-43BD-4633-AB14-453C24313C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8D4617-2B6A-4FA6-8B6A-AF2C6A44C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1BB05-40A6-49C0-ACC2-76FA0F04AA87}"/>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6" name="Footer Placeholder 5">
            <a:extLst>
              <a:ext uri="{FF2B5EF4-FFF2-40B4-BE49-F238E27FC236}">
                <a16:creationId xmlns:a16="http://schemas.microsoft.com/office/drawing/2014/main" id="{A3F87F73-9915-47CE-A255-25596F607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198E1-E9F5-4C15-ABB1-A7AE1BB67652}"/>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244211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7F0D-682A-4CF9-8862-A9F8B56F39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FA59A-382C-4FAB-BC7E-4ECC2F58C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36A2E-E431-4A33-BBB0-3C06C18020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90DFB-48D5-4EEC-A148-DDACB0629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012918-8ED2-4F43-9DBF-02E2D3C95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95058A-4AC1-4AC6-BCCC-8D3D1B84CF9A}"/>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8" name="Footer Placeholder 7">
            <a:extLst>
              <a:ext uri="{FF2B5EF4-FFF2-40B4-BE49-F238E27FC236}">
                <a16:creationId xmlns:a16="http://schemas.microsoft.com/office/drawing/2014/main" id="{F7F48BA5-6755-4B05-8B7D-7503E8425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FA123C-652D-4C92-A6AA-8BAC3D166DA1}"/>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50393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5C07-FBDF-42BB-8C42-23A58828A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FAC9F1-6913-422C-BEBF-16FB348F1241}"/>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4" name="Footer Placeholder 3">
            <a:extLst>
              <a:ext uri="{FF2B5EF4-FFF2-40B4-BE49-F238E27FC236}">
                <a16:creationId xmlns:a16="http://schemas.microsoft.com/office/drawing/2014/main" id="{C78F757C-2DF2-4E9C-AE01-7E0F4E42B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7DDED-7E4B-474F-B92C-8CA7167F1DBA}"/>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309179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A1F67E-99FA-45C1-9B2D-4915CEB1BF59}"/>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3" name="Footer Placeholder 2">
            <a:extLst>
              <a:ext uri="{FF2B5EF4-FFF2-40B4-BE49-F238E27FC236}">
                <a16:creationId xmlns:a16="http://schemas.microsoft.com/office/drawing/2014/main" id="{A3783F63-7F0A-4FD3-8DD7-DD9FA43C6D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83488D-52D2-4B26-B2C7-87E5DDA43600}"/>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295466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931C-99D3-4239-A3C3-20C2B2320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47F89E-0F1C-458F-ACE5-E64F3FDA7A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C11C80-1782-4FFE-BD68-320F41E3F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7440F-0D9B-4C36-8053-AF2CD3CE34C9}"/>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6" name="Footer Placeholder 5">
            <a:extLst>
              <a:ext uri="{FF2B5EF4-FFF2-40B4-BE49-F238E27FC236}">
                <a16:creationId xmlns:a16="http://schemas.microsoft.com/office/drawing/2014/main" id="{B1ADCA14-6A61-451B-AB17-9F0DF3DBA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E7412-D1C6-48FF-B227-98C0D7FCC343}"/>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322302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DA03-7E79-49EF-9E1F-2278A71D8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0BD2E2-DBAE-417F-A91B-EBF109B77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C7B373-3056-4D72-8140-39A50F012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E68A3-01A4-497F-B7A2-7106A534D149}"/>
              </a:ext>
            </a:extLst>
          </p:cNvPr>
          <p:cNvSpPr>
            <a:spLocks noGrp="1"/>
          </p:cNvSpPr>
          <p:nvPr>
            <p:ph type="dt" sz="half" idx="10"/>
          </p:nvPr>
        </p:nvSpPr>
        <p:spPr/>
        <p:txBody>
          <a:bodyPr/>
          <a:lstStyle/>
          <a:p>
            <a:fld id="{05B18E19-0C69-4F33-9AA9-78B0577DAF2B}" type="datetimeFigureOut">
              <a:rPr lang="en-US" smtClean="0"/>
              <a:t>10/20/2021</a:t>
            </a:fld>
            <a:endParaRPr lang="en-US"/>
          </a:p>
        </p:txBody>
      </p:sp>
      <p:sp>
        <p:nvSpPr>
          <p:cNvPr id="6" name="Footer Placeholder 5">
            <a:extLst>
              <a:ext uri="{FF2B5EF4-FFF2-40B4-BE49-F238E27FC236}">
                <a16:creationId xmlns:a16="http://schemas.microsoft.com/office/drawing/2014/main" id="{3F9F458C-70B3-4A25-AB16-B670A9CDE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2E8B1-17B7-42F8-B4C9-AC1DB05F9A02}"/>
              </a:ext>
            </a:extLst>
          </p:cNvPr>
          <p:cNvSpPr>
            <a:spLocks noGrp="1"/>
          </p:cNvSpPr>
          <p:nvPr>
            <p:ph type="sldNum" sz="quarter" idx="12"/>
          </p:nvPr>
        </p:nvSpPr>
        <p:spPr/>
        <p:txBody>
          <a:bodyPr/>
          <a:lstStyle/>
          <a:p>
            <a:fld id="{2DA51E44-3537-4E72-B857-6902667B9DCF}" type="slidenum">
              <a:rPr lang="en-US" smtClean="0"/>
              <a:t>‹#›</a:t>
            </a:fld>
            <a:endParaRPr lang="en-US"/>
          </a:p>
        </p:txBody>
      </p:sp>
    </p:spTree>
    <p:extLst>
      <p:ext uri="{BB962C8B-B14F-4D97-AF65-F5344CB8AC3E}">
        <p14:creationId xmlns:p14="http://schemas.microsoft.com/office/powerpoint/2010/main" val="280795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0ED98A-108E-4F6C-87FF-0E82B5C780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0D0E4F-E9F5-4475-AD8F-C5FB5A3B0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9AD3E-C2B4-4553-A909-F896B73AD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18E19-0C69-4F33-9AA9-78B0577DAF2B}" type="datetimeFigureOut">
              <a:rPr lang="en-US" smtClean="0"/>
              <a:t>10/20/2021</a:t>
            </a:fld>
            <a:endParaRPr lang="en-US"/>
          </a:p>
        </p:txBody>
      </p:sp>
      <p:sp>
        <p:nvSpPr>
          <p:cNvPr id="5" name="Footer Placeholder 4">
            <a:extLst>
              <a:ext uri="{FF2B5EF4-FFF2-40B4-BE49-F238E27FC236}">
                <a16:creationId xmlns:a16="http://schemas.microsoft.com/office/drawing/2014/main" id="{FA1593FD-9A21-4837-8AB1-7668B4A23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B7DA86-EA2F-4709-B4BC-E0F853DD93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51E44-3537-4E72-B857-6902667B9DCF}" type="slidenum">
              <a:rPr lang="en-US" smtClean="0"/>
              <a:t>‹#›</a:t>
            </a:fld>
            <a:endParaRPr lang="en-US"/>
          </a:p>
        </p:txBody>
      </p:sp>
    </p:spTree>
    <p:extLst>
      <p:ext uri="{BB962C8B-B14F-4D97-AF65-F5344CB8AC3E}">
        <p14:creationId xmlns:p14="http://schemas.microsoft.com/office/powerpoint/2010/main" val="872040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40">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4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4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8D0A04-5329-4629-94A7-96FC8B900275}"/>
              </a:ext>
            </a:extLst>
          </p:cNvPr>
          <p:cNvSpPr>
            <a:spLocks noGrp="1"/>
          </p:cNvSpPr>
          <p:nvPr>
            <p:ph type="title"/>
          </p:nvPr>
        </p:nvSpPr>
        <p:spPr>
          <a:xfrm>
            <a:off x="1166649" y="721805"/>
            <a:ext cx="10258732" cy="2147520"/>
          </a:xfrm>
        </p:spPr>
        <p:txBody>
          <a:bodyPr anchor="b">
            <a:normAutofit/>
          </a:bodyPr>
          <a:lstStyle/>
          <a:p>
            <a:r>
              <a:rPr lang="en-US" sz="6000"/>
              <a:t>Virtual Doctor</a:t>
            </a:r>
          </a:p>
        </p:txBody>
      </p:sp>
      <p:grpSp>
        <p:nvGrpSpPr>
          <p:cNvPr id="74" name="Group 46">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48"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6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6B6759-1A62-447D-A78C-016D147BC898}"/>
              </a:ext>
            </a:extLst>
          </p:cNvPr>
          <p:cNvSpPr>
            <a:spLocks noGrp="1"/>
          </p:cNvSpPr>
          <p:nvPr>
            <p:ph idx="1"/>
          </p:nvPr>
        </p:nvSpPr>
        <p:spPr>
          <a:xfrm>
            <a:off x="1166649" y="3509010"/>
            <a:ext cx="10258733" cy="3057328"/>
          </a:xfrm>
        </p:spPr>
        <p:txBody>
          <a:bodyPr anchor="ctr">
            <a:normAutofit/>
          </a:bodyPr>
          <a:lstStyle/>
          <a:p>
            <a:r>
              <a:rPr lang="en-US" sz="2000" dirty="0"/>
              <a:t>A chatbot for </a:t>
            </a:r>
            <a:r>
              <a:rPr lang="en-US" sz="2000" dirty="0">
                <a:effectLst/>
                <a:ea typeface="Times New Roman" panose="02020603050405020304" pitchFamily="18" charset="0"/>
              </a:rPr>
              <a:t>helping the healthcare providers by identifying and rectifying the loopholes in the value chain of booking an appointment to getting cured with the help of a personalized Virtual Doctor that would help hospitals in reducing the hassles of handling patients. By deploying this chatbot the hospitals, as well as other stakeholders, can immensely benefit through a positive behavioral change</a:t>
            </a:r>
            <a:endParaRPr lang="en-US" sz="2000" dirty="0"/>
          </a:p>
        </p:txBody>
      </p:sp>
    </p:spTree>
    <p:extLst>
      <p:ext uri="{BB962C8B-B14F-4D97-AF65-F5344CB8AC3E}">
        <p14:creationId xmlns:p14="http://schemas.microsoft.com/office/powerpoint/2010/main" val="313650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CFA79BB-56BC-4D25-8791-79B9F68F9FB7}"/>
              </a:ext>
            </a:extLst>
          </p:cNvPr>
          <p:cNvSpPr>
            <a:spLocks noGrp="1"/>
          </p:cNvSpPr>
          <p:nvPr>
            <p:ph type="subTitle" idx="1"/>
          </p:nvPr>
        </p:nvSpPr>
        <p:spPr>
          <a:xfrm>
            <a:off x="1116498" y="2267170"/>
            <a:ext cx="4613919" cy="813816"/>
          </a:xfrm>
        </p:spPr>
        <p:txBody>
          <a:bodyPr anchor="t">
            <a:normAutofit/>
          </a:bodyPr>
          <a:lstStyle/>
          <a:p>
            <a:pPr algn="l"/>
            <a:r>
              <a:rPr lang="en-US" sz="2000"/>
              <a:t>Project Architecture-Design</a:t>
            </a:r>
          </a:p>
        </p:txBody>
      </p:sp>
      <p:sp>
        <p:nvSpPr>
          <p:cNvPr id="97" name="Rectangle 7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7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7"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6" name="Picture 65">
            <a:extLst>
              <a:ext uri="{FF2B5EF4-FFF2-40B4-BE49-F238E27FC236}">
                <a16:creationId xmlns:a16="http://schemas.microsoft.com/office/drawing/2014/main" id="{8A5988A6-206C-478F-81E2-F096C3531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615065" y="869999"/>
            <a:ext cx="6451714" cy="1774220"/>
          </a:xfrm>
          <a:prstGeom prst="rect">
            <a:avLst/>
          </a:prstGeom>
          <a:noFill/>
        </p:spPr>
      </p:pic>
      <p:sp>
        <p:nvSpPr>
          <p:cNvPr id="98" name="Rectangle 9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888C72B-B165-4C59-955E-BE9FD42457FC}"/>
              </a:ext>
            </a:extLst>
          </p:cNvPr>
          <p:cNvPicPr>
            <a:picLocks noChangeAspect="1"/>
          </p:cNvPicPr>
          <p:nvPr/>
        </p:nvPicPr>
        <p:blipFill>
          <a:blip r:embed="rId3"/>
          <a:stretch>
            <a:fillRect/>
          </a:stretch>
        </p:blipFill>
        <p:spPr>
          <a:xfrm>
            <a:off x="749933" y="3841052"/>
            <a:ext cx="5586942" cy="2011299"/>
          </a:xfrm>
          <a:prstGeom prst="rect">
            <a:avLst/>
          </a:prstGeom>
        </p:spPr>
      </p:pic>
      <p:pic>
        <p:nvPicPr>
          <p:cNvPr id="102" name="Picture 101">
            <a:extLst>
              <a:ext uri="{FF2B5EF4-FFF2-40B4-BE49-F238E27FC236}">
                <a16:creationId xmlns:a16="http://schemas.microsoft.com/office/drawing/2014/main" id="{704D5BA7-97DF-4B7F-84EF-12C0022461DF}"/>
              </a:ext>
            </a:extLst>
          </p:cNvPr>
          <p:cNvPicPr>
            <a:picLocks noChangeAspect="1"/>
          </p:cNvPicPr>
          <p:nvPr/>
        </p:nvPicPr>
        <p:blipFill>
          <a:blip r:embed="rId4"/>
          <a:stretch>
            <a:fillRect/>
          </a:stretch>
        </p:blipFill>
        <p:spPr>
          <a:xfrm>
            <a:off x="6479837" y="3514218"/>
            <a:ext cx="5586942" cy="2597928"/>
          </a:xfrm>
          <a:prstGeom prst="rect">
            <a:avLst/>
          </a:prstGeom>
        </p:spPr>
      </p:pic>
      <p:cxnSp>
        <p:nvCxnSpPr>
          <p:cNvPr id="44" name="Straight Connector 43">
            <a:extLst>
              <a:ext uri="{FF2B5EF4-FFF2-40B4-BE49-F238E27FC236}">
                <a16:creationId xmlns:a16="http://schemas.microsoft.com/office/drawing/2014/main" id="{8ACD0C7B-2ADF-4AB2-BF58-8CA010A84B71}"/>
              </a:ext>
            </a:extLst>
          </p:cNvPr>
          <p:cNvCxnSpPr>
            <a:cxnSpLocks/>
            <a:stCxn id="5" idx="2"/>
          </p:cNvCxnSpPr>
          <p:nvPr/>
        </p:nvCxnSpPr>
        <p:spPr>
          <a:xfrm>
            <a:off x="3543404" y="5852351"/>
            <a:ext cx="30669" cy="891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082951-86AF-4674-AEF6-7272B5B4C78C}"/>
              </a:ext>
            </a:extLst>
          </p:cNvPr>
          <p:cNvCxnSpPr/>
          <p:nvPr/>
        </p:nvCxnSpPr>
        <p:spPr>
          <a:xfrm>
            <a:off x="3583120" y="6739304"/>
            <a:ext cx="5547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94A15E6-626B-4507-9847-C2C129D9771E}"/>
              </a:ext>
            </a:extLst>
          </p:cNvPr>
          <p:cNvCxnSpPr/>
          <p:nvPr/>
        </p:nvCxnSpPr>
        <p:spPr>
          <a:xfrm flipH="1" flipV="1">
            <a:off x="9095642" y="5758962"/>
            <a:ext cx="48358" cy="98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F6923D1-DB0F-45D8-A5CC-D538AD3A6267}"/>
              </a:ext>
            </a:extLst>
          </p:cNvPr>
          <p:cNvCxnSpPr>
            <a:cxnSpLocks/>
            <a:stCxn id="66" idx="2"/>
          </p:cNvCxnSpPr>
          <p:nvPr/>
        </p:nvCxnSpPr>
        <p:spPr>
          <a:xfrm>
            <a:off x="8840922" y="2644219"/>
            <a:ext cx="8536" cy="699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8C23034-F857-4236-BB77-DE4371BF17D0}"/>
              </a:ext>
            </a:extLst>
          </p:cNvPr>
          <p:cNvCxnSpPr>
            <a:cxnSpLocks/>
          </p:cNvCxnSpPr>
          <p:nvPr/>
        </p:nvCxnSpPr>
        <p:spPr>
          <a:xfrm flipH="1">
            <a:off x="5730417" y="3343782"/>
            <a:ext cx="31639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8E39C188-4D75-4954-BD56-91A1951C6810}"/>
              </a:ext>
            </a:extLst>
          </p:cNvPr>
          <p:cNvCxnSpPr>
            <a:cxnSpLocks/>
          </p:cNvCxnSpPr>
          <p:nvPr/>
        </p:nvCxnSpPr>
        <p:spPr>
          <a:xfrm>
            <a:off x="5730417" y="3343782"/>
            <a:ext cx="0" cy="760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87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2">
            <a:extLst>
              <a:ext uri="{FF2B5EF4-FFF2-40B4-BE49-F238E27FC236}">
                <a16:creationId xmlns:a16="http://schemas.microsoft.com/office/drawing/2014/main" id="{A94D83FB-F0FB-4E33-B1F7-1C142BE3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4">
            <a:extLst>
              <a:ext uri="{FF2B5EF4-FFF2-40B4-BE49-F238E27FC236}">
                <a16:creationId xmlns:a16="http://schemas.microsoft.com/office/drawing/2014/main" id="{CCE8EBD5-1AF0-42EE-A995-1F8E234E8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26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3B93534-E139-4FED-959C-E8DE310D8A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9912" y="73152"/>
            <a:ext cx="1178966" cy="232963"/>
            <a:chOff x="7763256" y="73152"/>
            <a:chExt cx="1178966" cy="232963"/>
          </a:xfrm>
        </p:grpSpPr>
        <p:sp>
          <p:nvSpPr>
            <p:cNvPr id="28" name="Rectangle 64">
              <a:extLst>
                <a:ext uri="{FF2B5EF4-FFF2-40B4-BE49-F238E27FC236}">
                  <a16:creationId xmlns:a16="http://schemas.microsoft.com/office/drawing/2014/main" id="{78E8C0E6-FEB6-44F1-88D1-46BEEDD02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5FC37783-D58D-48BE-A119-9E18C8CE4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98286946-B9CA-4309-AC1D-A5FE0FB4B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458D890D-B127-48A3-9700-E794E5A0E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81FE5632-C9E9-46D1-B041-2B1550F47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6D0AD1D8-6370-4C9E-B9D1-1ED42B6CD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1C437D7E-FE00-4E7A-A5A5-A16AF03C9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739471C8-201F-404A-80C4-4D00A61A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6B4916E4-07CB-4149-9A7E-13F229057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BFA6BF19-12C5-492C-B79D-F2FE85850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E9DA3C25-831F-46F1-B82B-3DB8FF71E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A4B2B71-E020-43F5-9A48-2050035CE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D7CA394E-96E6-4748-A6AD-BA96B737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BB7D229B-120E-4D57-AE66-B918102F5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AB9D88F0-18F1-4869-82C0-F084EEEA9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9E194D5B-AD89-4054-B8F0-8246261F6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8DAB5358-55E2-4B12-A2BA-82E3BCA8E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2E4D424B-7FFC-41B8-B8F9-C04672857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A73B98CC-0D48-4E11-842E-C3BB1D5D0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003B09F2-41D1-4070-B57C-0247D1868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027FB921-6DC1-40C9-9534-587C058AC7A1}"/>
              </a:ext>
            </a:extLst>
          </p:cNvPr>
          <p:cNvPicPr>
            <a:picLocks noChangeAspect="1"/>
          </p:cNvPicPr>
          <p:nvPr/>
        </p:nvPicPr>
        <p:blipFill rotWithShape="1">
          <a:blip r:embed="rId2"/>
          <a:srcRect t="4615" r="-2" b="8490"/>
          <a:stretch/>
        </p:blipFill>
        <p:spPr>
          <a:xfrm>
            <a:off x="188819" y="475205"/>
            <a:ext cx="3675888" cy="5678424"/>
          </a:xfrm>
          <a:prstGeom prst="rect">
            <a:avLst/>
          </a:prstGeom>
        </p:spPr>
      </p:pic>
      <p:pic>
        <p:nvPicPr>
          <p:cNvPr id="4" name="Picture 3">
            <a:extLst>
              <a:ext uri="{FF2B5EF4-FFF2-40B4-BE49-F238E27FC236}">
                <a16:creationId xmlns:a16="http://schemas.microsoft.com/office/drawing/2014/main" id="{512933D4-5D72-4D27-9A27-37B6530A8E7C}"/>
              </a:ext>
            </a:extLst>
          </p:cNvPr>
          <p:cNvPicPr>
            <a:picLocks noChangeAspect="1"/>
          </p:cNvPicPr>
          <p:nvPr/>
        </p:nvPicPr>
        <p:blipFill rotWithShape="1">
          <a:blip r:embed="rId3"/>
          <a:srcRect r="2963" b="3"/>
          <a:stretch/>
        </p:blipFill>
        <p:spPr bwMode="auto">
          <a:xfrm>
            <a:off x="3982938" y="1484371"/>
            <a:ext cx="4511342" cy="3451860"/>
          </a:xfrm>
          <a:prstGeom prst="rect">
            <a:avLst/>
          </a:prstGeom>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B7ECD4F-EA27-4884-BAAE-B0004A2AE0A0}"/>
              </a:ext>
            </a:extLst>
          </p:cNvPr>
          <p:cNvSpPr txBox="1"/>
          <p:nvPr/>
        </p:nvSpPr>
        <p:spPr>
          <a:xfrm>
            <a:off x="8544188" y="1559985"/>
            <a:ext cx="3594855" cy="34290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On encountering these expressions we classify them into the above specified intent.</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The number value gets extracted as a parameter</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49" name="Rectangle 48">
            <a:extLst>
              <a:ext uri="{FF2B5EF4-FFF2-40B4-BE49-F238E27FC236}">
                <a16:creationId xmlns:a16="http://schemas.microsoft.com/office/drawing/2014/main" id="{D8066844-ACD6-49F0-8C33-D5691389B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13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97F50F35-E3CF-4422-AE5A-697FA2D42DB0}"/>
              </a:ext>
            </a:extLst>
          </p:cNvPr>
          <p:cNvPicPr>
            <a:picLocks noChangeAspect="1"/>
          </p:cNvPicPr>
          <p:nvPr/>
        </p:nvPicPr>
        <p:blipFill rotWithShape="1">
          <a:blip r:embed="rId2"/>
          <a:srcRect r="36592" b="4438"/>
          <a:stretch/>
        </p:blipFill>
        <p:spPr>
          <a:xfrm>
            <a:off x="1262063" y="1673225"/>
            <a:ext cx="6026150" cy="3330575"/>
          </a:xfrm>
          <a:prstGeom prst="rect">
            <a:avLst/>
          </a:prstGeom>
        </p:spPr>
      </p:pic>
      <p:sp>
        <p:nvSpPr>
          <p:cNvPr id="5" name="TextBox 4">
            <a:extLst>
              <a:ext uri="{FF2B5EF4-FFF2-40B4-BE49-F238E27FC236}">
                <a16:creationId xmlns:a16="http://schemas.microsoft.com/office/drawing/2014/main" id="{D749F929-5F0D-492F-B5A2-59A47E769CB9}"/>
              </a:ext>
            </a:extLst>
          </p:cNvPr>
          <p:cNvSpPr txBox="1"/>
          <p:nvPr/>
        </p:nvSpPr>
        <p:spPr>
          <a:xfrm>
            <a:off x="1262063" y="4338638"/>
            <a:ext cx="6026150" cy="666750"/>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Different Intent Categories</a:t>
            </a:r>
          </a:p>
        </p:txBody>
      </p:sp>
      <p:pic>
        <p:nvPicPr>
          <p:cNvPr id="6" name="Picture 5">
            <a:extLst>
              <a:ext uri="{FF2B5EF4-FFF2-40B4-BE49-F238E27FC236}">
                <a16:creationId xmlns:a16="http://schemas.microsoft.com/office/drawing/2014/main" id="{66D17C5F-C49F-44C6-B09E-60B157D80A6D}"/>
              </a:ext>
            </a:extLst>
          </p:cNvPr>
          <p:cNvPicPr>
            <a:picLocks noChangeAspect="1"/>
          </p:cNvPicPr>
          <p:nvPr/>
        </p:nvPicPr>
        <p:blipFill rotWithShape="1">
          <a:blip r:embed="rId3"/>
          <a:srcRect b="32397"/>
          <a:stretch/>
        </p:blipFill>
        <p:spPr>
          <a:xfrm>
            <a:off x="7353300" y="1673225"/>
            <a:ext cx="3573463" cy="3330575"/>
          </a:xfrm>
          <a:prstGeom prst="rect">
            <a:avLst/>
          </a:prstGeom>
        </p:spPr>
      </p:pic>
      <p:sp>
        <p:nvSpPr>
          <p:cNvPr id="7" name="TextBox 6">
            <a:extLst>
              <a:ext uri="{FF2B5EF4-FFF2-40B4-BE49-F238E27FC236}">
                <a16:creationId xmlns:a16="http://schemas.microsoft.com/office/drawing/2014/main" id="{B262E8E0-E5EF-48C6-A511-B86DF410935E}"/>
              </a:ext>
            </a:extLst>
          </p:cNvPr>
          <p:cNvSpPr txBox="1"/>
          <p:nvPr/>
        </p:nvSpPr>
        <p:spPr>
          <a:xfrm>
            <a:off x="7353300" y="4338638"/>
            <a:ext cx="3573463" cy="666750"/>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Intent Classification and Response</a:t>
            </a:r>
          </a:p>
        </p:txBody>
      </p:sp>
      <p:sp>
        <p:nvSpPr>
          <p:cNvPr id="8" name="TextBox 7">
            <a:extLst>
              <a:ext uri="{FF2B5EF4-FFF2-40B4-BE49-F238E27FC236}">
                <a16:creationId xmlns:a16="http://schemas.microsoft.com/office/drawing/2014/main" id="{D6B8BD3E-1937-4BC5-B054-E64605DE03EF}"/>
              </a:ext>
            </a:extLst>
          </p:cNvPr>
          <p:cNvSpPr txBox="1"/>
          <p:nvPr/>
        </p:nvSpPr>
        <p:spPr>
          <a:xfrm>
            <a:off x="890833" y="5293403"/>
            <a:ext cx="10331777" cy="646331"/>
          </a:xfrm>
          <a:prstGeom prst="rect">
            <a:avLst/>
          </a:prstGeom>
          <a:noFill/>
        </p:spPr>
        <p:txBody>
          <a:bodyPr wrap="square" rtlCol="0">
            <a:spAutoFit/>
          </a:bodyPr>
          <a:lstStyle/>
          <a:p>
            <a:r>
              <a:rPr lang="en-US" dirty="0"/>
              <a:t>The Chatbot groups the message into the specific intent and suggests the appropriate video from YouTube  or the appropriate article from the internet. The information shared is approved by the doctors.</a:t>
            </a:r>
          </a:p>
        </p:txBody>
      </p:sp>
    </p:spTree>
    <p:extLst>
      <p:ext uri="{BB962C8B-B14F-4D97-AF65-F5344CB8AC3E}">
        <p14:creationId xmlns:p14="http://schemas.microsoft.com/office/powerpoint/2010/main" val="326663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86A1FB-BD35-4FEB-91EB-B2F5055B2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59686"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4">
            <a:extLst>
              <a:ext uri="{FF2B5EF4-FFF2-40B4-BE49-F238E27FC236}">
                <a16:creationId xmlns:a16="http://schemas.microsoft.com/office/drawing/2014/main" id="{32863260-465E-4A9B-98CA-77693B32C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7012"/>
            <a:ext cx="4838700" cy="1323975"/>
          </a:xfrm>
          <a:custGeom>
            <a:avLst/>
            <a:gdLst>
              <a:gd name="connsiteX0" fmla="*/ 0 w 4838700"/>
              <a:gd name="connsiteY0" fmla="*/ 0 h 1323975"/>
              <a:gd name="connsiteX1" fmla="*/ 4838700 w 4838700"/>
              <a:gd name="connsiteY1" fmla="*/ 0 h 1323975"/>
              <a:gd name="connsiteX2" fmla="*/ 4838700 w 4838700"/>
              <a:gd name="connsiteY2" fmla="*/ 78123 h 1323975"/>
              <a:gd name="connsiteX3" fmla="*/ 4822272 w 4838700"/>
              <a:gd name="connsiteY3" fmla="*/ 81440 h 1323975"/>
              <a:gd name="connsiteX4" fmla="*/ 4781550 w 4838700"/>
              <a:gd name="connsiteY4" fmla="*/ 142875 h 1323975"/>
              <a:gd name="connsiteX5" fmla="*/ 4822272 w 4838700"/>
              <a:gd name="connsiteY5" fmla="*/ 204311 h 1323975"/>
              <a:gd name="connsiteX6" fmla="*/ 4838700 w 4838700"/>
              <a:gd name="connsiteY6" fmla="*/ 207627 h 1323975"/>
              <a:gd name="connsiteX7" fmla="*/ 4838700 w 4838700"/>
              <a:gd name="connsiteY7" fmla="*/ 287197 h 1323975"/>
              <a:gd name="connsiteX8" fmla="*/ 4822272 w 4838700"/>
              <a:gd name="connsiteY8" fmla="*/ 290514 h 1323975"/>
              <a:gd name="connsiteX9" fmla="*/ 4781550 w 4838700"/>
              <a:gd name="connsiteY9" fmla="*/ 351949 h 1323975"/>
              <a:gd name="connsiteX10" fmla="*/ 4822272 w 4838700"/>
              <a:gd name="connsiteY10" fmla="*/ 413385 h 1323975"/>
              <a:gd name="connsiteX11" fmla="*/ 4838700 w 4838700"/>
              <a:gd name="connsiteY11" fmla="*/ 416701 h 1323975"/>
              <a:gd name="connsiteX12" fmla="*/ 4838700 w 4838700"/>
              <a:gd name="connsiteY12" fmla="*/ 496271 h 1323975"/>
              <a:gd name="connsiteX13" fmla="*/ 4822272 w 4838700"/>
              <a:gd name="connsiteY13" fmla="*/ 499588 h 1323975"/>
              <a:gd name="connsiteX14" fmla="*/ 4781550 w 4838700"/>
              <a:gd name="connsiteY14" fmla="*/ 561023 h 1323975"/>
              <a:gd name="connsiteX15" fmla="*/ 4822272 w 4838700"/>
              <a:gd name="connsiteY15" fmla="*/ 622459 h 1323975"/>
              <a:gd name="connsiteX16" fmla="*/ 4838700 w 4838700"/>
              <a:gd name="connsiteY16" fmla="*/ 625775 h 1323975"/>
              <a:gd name="connsiteX17" fmla="*/ 4838700 w 4838700"/>
              <a:gd name="connsiteY17" fmla="*/ 705345 h 1323975"/>
              <a:gd name="connsiteX18" fmla="*/ 4822272 w 4838700"/>
              <a:gd name="connsiteY18" fmla="*/ 708662 h 1323975"/>
              <a:gd name="connsiteX19" fmla="*/ 4781550 w 4838700"/>
              <a:gd name="connsiteY19" fmla="*/ 770097 h 1323975"/>
              <a:gd name="connsiteX20" fmla="*/ 4822272 w 4838700"/>
              <a:gd name="connsiteY20" fmla="*/ 831533 h 1323975"/>
              <a:gd name="connsiteX21" fmla="*/ 4838700 w 4838700"/>
              <a:gd name="connsiteY21" fmla="*/ 834849 h 1323975"/>
              <a:gd name="connsiteX22" fmla="*/ 4838700 w 4838700"/>
              <a:gd name="connsiteY22" fmla="*/ 914419 h 1323975"/>
              <a:gd name="connsiteX23" fmla="*/ 4822272 w 4838700"/>
              <a:gd name="connsiteY23" fmla="*/ 917736 h 1323975"/>
              <a:gd name="connsiteX24" fmla="*/ 4781550 w 4838700"/>
              <a:gd name="connsiteY24" fmla="*/ 979171 h 1323975"/>
              <a:gd name="connsiteX25" fmla="*/ 4822272 w 4838700"/>
              <a:gd name="connsiteY25" fmla="*/ 1040607 h 1323975"/>
              <a:gd name="connsiteX26" fmla="*/ 4838700 w 4838700"/>
              <a:gd name="connsiteY26" fmla="*/ 1043923 h 1323975"/>
              <a:gd name="connsiteX27" fmla="*/ 4838700 w 4838700"/>
              <a:gd name="connsiteY27" fmla="*/ 1123491 h 1323975"/>
              <a:gd name="connsiteX28" fmla="*/ 4822272 w 4838700"/>
              <a:gd name="connsiteY28" fmla="*/ 1126808 h 1323975"/>
              <a:gd name="connsiteX29" fmla="*/ 4781550 w 4838700"/>
              <a:gd name="connsiteY29" fmla="*/ 1188243 h 1323975"/>
              <a:gd name="connsiteX30" fmla="*/ 4822272 w 4838700"/>
              <a:gd name="connsiteY30" fmla="*/ 1249679 h 1323975"/>
              <a:gd name="connsiteX31" fmla="*/ 4838700 w 4838700"/>
              <a:gd name="connsiteY31" fmla="*/ 1252995 h 1323975"/>
              <a:gd name="connsiteX32" fmla="*/ 4838700 w 4838700"/>
              <a:gd name="connsiteY32" fmla="*/ 1323975 h 1323975"/>
              <a:gd name="connsiteX33" fmla="*/ 0 w 4838700"/>
              <a:gd name="connsiteY33" fmla="*/ 1323975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38700" h="1323975">
                <a:moveTo>
                  <a:pt x="0" y="0"/>
                </a:moveTo>
                <a:lnTo>
                  <a:pt x="4838700" y="0"/>
                </a:lnTo>
                <a:lnTo>
                  <a:pt x="4838700" y="78123"/>
                </a:lnTo>
                <a:lnTo>
                  <a:pt x="4822272" y="81440"/>
                </a:lnTo>
                <a:cubicBezTo>
                  <a:pt x="4798341" y="91561"/>
                  <a:pt x="4781550" y="115257"/>
                  <a:pt x="4781550" y="142875"/>
                </a:cubicBezTo>
                <a:cubicBezTo>
                  <a:pt x="4781550" y="170493"/>
                  <a:pt x="4798341" y="194189"/>
                  <a:pt x="4822272" y="204311"/>
                </a:cubicBezTo>
                <a:lnTo>
                  <a:pt x="4838700" y="207627"/>
                </a:lnTo>
                <a:lnTo>
                  <a:pt x="4838700" y="287197"/>
                </a:lnTo>
                <a:lnTo>
                  <a:pt x="4822272" y="290514"/>
                </a:lnTo>
                <a:cubicBezTo>
                  <a:pt x="4798341" y="300635"/>
                  <a:pt x="4781550" y="324331"/>
                  <a:pt x="4781550" y="351949"/>
                </a:cubicBezTo>
                <a:cubicBezTo>
                  <a:pt x="4781550" y="379567"/>
                  <a:pt x="4798341" y="403263"/>
                  <a:pt x="4822272" y="413385"/>
                </a:cubicBezTo>
                <a:lnTo>
                  <a:pt x="4838700" y="416701"/>
                </a:lnTo>
                <a:lnTo>
                  <a:pt x="4838700" y="496271"/>
                </a:lnTo>
                <a:lnTo>
                  <a:pt x="4822272" y="499588"/>
                </a:lnTo>
                <a:cubicBezTo>
                  <a:pt x="4798341" y="509709"/>
                  <a:pt x="4781550" y="533405"/>
                  <a:pt x="4781550" y="561023"/>
                </a:cubicBezTo>
                <a:cubicBezTo>
                  <a:pt x="4781550" y="588641"/>
                  <a:pt x="4798341" y="612337"/>
                  <a:pt x="4822272" y="622459"/>
                </a:cubicBezTo>
                <a:lnTo>
                  <a:pt x="4838700" y="625775"/>
                </a:lnTo>
                <a:lnTo>
                  <a:pt x="4838700" y="705345"/>
                </a:lnTo>
                <a:lnTo>
                  <a:pt x="4822272" y="708662"/>
                </a:lnTo>
                <a:cubicBezTo>
                  <a:pt x="4798341" y="718783"/>
                  <a:pt x="4781550" y="742479"/>
                  <a:pt x="4781550" y="770097"/>
                </a:cubicBezTo>
                <a:cubicBezTo>
                  <a:pt x="4781550" y="797715"/>
                  <a:pt x="4798341" y="821411"/>
                  <a:pt x="4822272" y="831533"/>
                </a:cubicBezTo>
                <a:lnTo>
                  <a:pt x="4838700" y="834849"/>
                </a:lnTo>
                <a:lnTo>
                  <a:pt x="4838700" y="914419"/>
                </a:lnTo>
                <a:lnTo>
                  <a:pt x="4822272" y="917736"/>
                </a:lnTo>
                <a:cubicBezTo>
                  <a:pt x="4798341" y="927857"/>
                  <a:pt x="4781550" y="951553"/>
                  <a:pt x="4781550" y="979171"/>
                </a:cubicBezTo>
                <a:cubicBezTo>
                  <a:pt x="4781550" y="1006789"/>
                  <a:pt x="4798341" y="1030485"/>
                  <a:pt x="4822272" y="1040607"/>
                </a:cubicBezTo>
                <a:lnTo>
                  <a:pt x="4838700" y="1043923"/>
                </a:lnTo>
                <a:lnTo>
                  <a:pt x="4838700" y="1123491"/>
                </a:lnTo>
                <a:lnTo>
                  <a:pt x="4822272" y="1126808"/>
                </a:lnTo>
                <a:cubicBezTo>
                  <a:pt x="4798341" y="1136929"/>
                  <a:pt x="4781550" y="1160625"/>
                  <a:pt x="4781550" y="1188243"/>
                </a:cubicBezTo>
                <a:cubicBezTo>
                  <a:pt x="4781550" y="1215861"/>
                  <a:pt x="4798341" y="1239557"/>
                  <a:pt x="4822272" y="1249679"/>
                </a:cubicBezTo>
                <a:lnTo>
                  <a:pt x="4838700" y="1252995"/>
                </a:lnTo>
                <a:lnTo>
                  <a:pt x="4838700" y="1323975"/>
                </a:lnTo>
                <a:lnTo>
                  <a:pt x="0" y="132397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C53DECA-A5E8-4D5D-B13F-D6AD333809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2868613"/>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B7D759-A40B-4440-8F92-5C4DE42253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3960813"/>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81BAB77-9516-458E-B279-B6B6A365410A}"/>
              </a:ext>
            </a:extLst>
          </p:cNvPr>
          <p:cNvPicPr>
            <a:picLocks noChangeAspect="1"/>
          </p:cNvPicPr>
          <p:nvPr/>
        </p:nvPicPr>
        <p:blipFill>
          <a:blip r:embed="rId2"/>
          <a:stretch>
            <a:fillRect/>
          </a:stretch>
        </p:blipFill>
        <p:spPr>
          <a:xfrm>
            <a:off x="5122863" y="642938"/>
            <a:ext cx="6403975" cy="3184525"/>
          </a:xfrm>
          <a:prstGeom prst="rect">
            <a:avLst/>
          </a:prstGeom>
        </p:spPr>
      </p:pic>
      <p:pic>
        <p:nvPicPr>
          <p:cNvPr id="5" name="Picture 4">
            <a:extLst>
              <a:ext uri="{FF2B5EF4-FFF2-40B4-BE49-F238E27FC236}">
                <a16:creationId xmlns:a16="http://schemas.microsoft.com/office/drawing/2014/main" id="{646C37C2-BA76-40F2-96F5-7A0361160C42}"/>
              </a:ext>
            </a:extLst>
          </p:cNvPr>
          <p:cNvPicPr>
            <a:picLocks noChangeAspect="1"/>
          </p:cNvPicPr>
          <p:nvPr/>
        </p:nvPicPr>
        <p:blipFill rotWithShape="1">
          <a:blip r:embed="rId3"/>
          <a:srcRect b="32884"/>
          <a:stretch/>
        </p:blipFill>
        <p:spPr>
          <a:xfrm>
            <a:off x="5122863" y="3895725"/>
            <a:ext cx="6403975" cy="2317750"/>
          </a:xfrm>
          <a:prstGeom prst="rect">
            <a:avLst/>
          </a:prstGeom>
        </p:spPr>
      </p:pic>
      <p:sp>
        <p:nvSpPr>
          <p:cNvPr id="2" name="Title 1">
            <a:extLst>
              <a:ext uri="{FF2B5EF4-FFF2-40B4-BE49-F238E27FC236}">
                <a16:creationId xmlns:a16="http://schemas.microsoft.com/office/drawing/2014/main" id="{31AA7875-30F3-4264-A0A6-5898C01C34C4}"/>
              </a:ext>
            </a:extLst>
          </p:cNvPr>
          <p:cNvSpPr>
            <a:spLocks noGrp="1"/>
          </p:cNvSpPr>
          <p:nvPr>
            <p:ph type="title"/>
          </p:nvPr>
        </p:nvSpPr>
        <p:spPr>
          <a:xfrm>
            <a:off x="718458" y="2868613"/>
            <a:ext cx="3553604" cy="1092200"/>
          </a:xfrm>
          <a:prstGeom prst="rect">
            <a:avLst/>
          </a:prstGeom>
          <a:noFill/>
          <a:ln w="174625" cap="sq" cmpd="thinThick">
            <a:noFill/>
            <a:miter lim="800000"/>
          </a:ln>
        </p:spPr>
        <p:txBody>
          <a:bodyPr vert="horz" lIns="91440" tIns="45720" rIns="91440" bIns="45720" rtlCol="0" anchor="ctr">
            <a:normAutofit/>
          </a:bodyPr>
          <a:lstStyle/>
          <a:p>
            <a:pPr algn="r"/>
            <a:r>
              <a:rPr lang="en-US" sz="2400" kern="1200">
                <a:solidFill>
                  <a:srgbClr val="FFFFFF"/>
                </a:solidFill>
                <a:latin typeface="+mj-lt"/>
                <a:ea typeface="+mj-ea"/>
                <a:cs typeface="+mj-cs"/>
              </a:rPr>
              <a:t>Chatbot deployed on Facebook and Website</a:t>
            </a:r>
          </a:p>
        </p:txBody>
      </p:sp>
    </p:spTree>
    <p:extLst>
      <p:ext uri="{BB962C8B-B14F-4D97-AF65-F5344CB8AC3E}">
        <p14:creationId xmlns:p14="http://schemas.microsoft.com/office/powerpoint/2010/main" val="4289372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136</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Virtual Doctor</vt:lpstr>
      <vt:lpstr>PowerPoint Presentation</vt:lpstr>
      <vt:lpstr>PowerPoint Presentation</vt:lpstr>
      <vt:lpstr>PowerPoint Presentation</vt:lpstr>
      <vt:lpstr>Chatbot deployed on Facebook and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Doctor</dc:title>
  <dc:creator>Daksh Dave</dc:creator>
  <cp:lastModifiedBy>Daksh Dave</cp:lastModifiedBy>
  <cp:revision>1</cp:revision>
  <dcterms:created xsi:type="dcterms:W3CDTF">2021-10-20T11:56:37Z</dcterms:created>
  <dcterms:modified xsi:type="dcterms:W3CDTF">2021-10-20T12:46:16Z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C:\Users\cghdhv\Desktop\Virtual Doctor\Virtual Doctor_LOP.pptx</vt:lpwstr>
  </property>
</Properties>
</file>