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70" r:id="rId3"/>
    <p:sldId id="285" r:id="rId4"/>
    <p:sldId id="257" r:id="rId5"/>
    <p:sldId id="258" r:id="rId6"/>
    <p:sldId id="259" r:id="rId7"/>
    <p:sldId id="271" r:id="rId8"/>
    <p:sldId id="272" r:id="rId9"/>
    <p:sldId id="283" r:id="rId10"/>
    <p:sldId id="260" r:id="rId11"/>
    <p:sldId id="266" r:id="rId12"/>
    <p:sldId id="267" r:id="rId13"/>
    <p:sldId id="273" r:id="rId14"/>
    <p:sldId id="268" r:id="rId15"/>
    <p:sldId id="278" r:id="rId16"/>
    <p:sldId id="279" r:id="rId17"/>
    <p:sldId id="280" r:id="rId18"/>
    <p:sldId id="281" r:id="rId19"/>
    <p:sldId id="282" r:id="rId20"/>
    <p:sldId id="269" r:id="rId21"/>
    <p:sldId id="277" r:id="rId22"/>
    <p:sldId id="261" r:id="rId23"/>
    <p:sldId id="275" r:id="rId24"/>
    <p:sldId id="265" r:id="rId25"/>
    <p:sldId id="276" r:id="rId26"/>
    <p:sldId id="262" r:id="rId27"/>
    <p:sldId id="263" r:id="rId28"/>
    <p:sldId id="286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e774715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e774715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e774715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e774715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Fuzzy controller Relates the state variables to action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Constructed to implement the known heuristic.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Usually works with more than two input signals, the system error e(k) and the change rate in the error </a:t>
            </a:r>
            <a:r>
              <a:rPr lang="en-IN" dirty="0" err="1"/>
              <a:t>Δe</a:t>
            </a:r>
            <a:r>
              <a:rPr lang="en-IN" dirty="0"/>
              <a:t>(k).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These variables take on linguistic values which are expressed as Fuzzy subsets of the universe.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/>
              <a:t>Means of control working with sentences rather than equations 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/>
              <a:t>Mapping relationship using IF-THEN formalism .To sum it up, fuzzification is the transformation of numerical data from the input to linguistic terms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e7747152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e7747152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e7747152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e7747152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e7747152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e7747152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7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e7747152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e7747152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e7747152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e7747152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2083888" y="4913004"/>
            <a:ext cx="7060186" cy="36451"/>
            <a:chOff x="2083888" y="6550671"/>
            <a:chExt cx="7060186" cy="48601"/>
          </a:xfrm>
        </p:grpSpPr>
        <p:sp>
          <p:nvSpPr>
            <p:cNvPr id="24" name="Google Shape;24;p2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27;p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-1"/>
            <a:ext cx="2193193" cy="519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2"/>
          <p:cNvGrpSpPr/>
          <p:nvPr/>
        </p:nvGrpSpPr>
        <p:grpSpPr>
          <a:xfrm>
            <a:off x="2133600" y="4914901"/>
            <a:ext cx="7010409" cy="34200"/>
            <a:chOff x="1905000" y="6553200"/>
            <a:chExt cx="7010409" cy="45600"/>
          </a:xfrm>
        </p:grpSpPr>
        <p:sp>
          <p:nvSpPr>
            <p:cNvPr id="29" name="Google Shape;29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0" y="971551"/>
            <a:ext cx="7010409" cy="34200"/>
            <a:chOff x="1905000" y="6553200"/>
            <a:chExt cx="7010409" cy="45600"/>
          </a:xfrm>
        </p:grpSpPr>
        <p:sp>
          <p:nvSpPr>
            <p:cNvPr id="33" name="Google Shape;33;p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body" idx="1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0" y="4915542"/>
            <a:ext cx="9144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861" y="4915541"/>
            <a:ext cx="9135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3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5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6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7" descr="BITS_university_logo_whitevert.png"/>
          <p:cNvPicPr preferRelativeResize="0"/>
          <p:nvPr/>
        </p:nvPicPr>
        <p:blipFill rotWithShape="1">
          <a:blip r:embed="rId3">
            <a:alphaModFix/>
          </a:blip>
          <a:srcRect b="28591"/>
          <a:stretch/>
        </p:blipFill>
        <p:spPr>
          <a:xfrm>
            <a:off x="76200" y="2514600"/>
            <a:ext cx="20574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-76200" y="394335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/>
          </a:p>
        </p:txBody>
      </p:sp>
      <p:sp>
        <p:nvSpPr>
          <p:cNvPr id="102" name="Google Shape;102;p17"/>
          <p:cNvSpPr txBox="1"/>
          <p:nvPr/>
        </p:nvSpPr>
        <p:spPr>
          <a:xfrm>
            <a:off x="152400" y="4249951"/>
            <a:ext cx="1905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276720" y="4947210"/>
            <a:ext cx="5866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083860" y="4912920"/>
            <a:ext cx="7059465" cy="35550"/>
            <a:chOff x="2778480" y="6550560"/>
            <a:chExt cx="9412620" cy="47400"/>
          </a:xfrm>
        </p:grpSpPr>
        <p:sp>
          <p:nvSpPr>
            <p:cNvPr id="8" name="Google Shape;8;p1"/>
            <p:cNvSpPr/>
            <p:nvPr/>
          </p:nvSpPr>
          <p:spPr>
            <a:xfrm>
              <a:off x="6174000" y="6550560"/>
              <a:ext cx="3103500" cy="474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9210600" y="6550560"/>
              <a:ext cx="2980500" cy="447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778480" y="6550560"/>
              <a:ext cx="3439800" cy="474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11;p1"/>
          <p:cNvPicPr preferRelativeResize="0"/>
          <p:nvPr/>
        </p:nvPicPr>
        <p:blipFill rotWithShape="1">
          <a:blip r:embed="rId19">
            <a:alphaModFix/>
          </a:blip>
          <a:srcRect l="1916" b="5315"/>
          <a:stretch/>
        </p:blipFill>
        <p:spPr>
          <a:xfrm>
            <a:off x="6629310" y="0"/>
            <a:ext cx="2192400" cy="518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2133540" y="4914810"/>
            <a:ext cx="7009425" cy="33525"/>
            <a:chOff x="2844720" y="6553080"/>
            <a:chExt cx="9345900" cy="44700"/>
          </a:xfrm>
        </p:grpSpPr>
        <p:sp>
          <p:nvSpPr>
            <p:cNvPr id="13" name="Google Shape;13;p1"/>
            <p:cNvSpPr/>
            <p:nvPr/>
          </p:nvSpPr>
          <p:spPr>
            <a:xfrm>
              <a:off x="5994360" y="65530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44720" y="65530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9087120" y="65530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1"/>
          <p:cNvGrpSpPr/>
          <p:nvPr/>
        </p:nvGrpSpPr>
        <p:grpSpPr>
          <a:xfrm>
            <a:off x="0" y="971460"/>
            <a:ext cx="7009425" cy="33525"/>
            <a:chOff x="0" y="1295280"/>
            <a:chExt cx="9345900" cy="44700"/>
          </a:xfrm>
        </p:grpSpPr>
        <p:sp>
          <p:nvSpPr>
            <p:cNvPr id="17" name="Google Shape;17;p1"/>
            <p:cNvSpPr/>
            <p:nvPr/>
          </p:nvSpPr>
          <p:spPr>
            <a:xfrm>
              <a:off x="3149640" y="1295280"/>
              <a:ext cx="3103500" cy="447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1295280"/>
              <a:ext cx="3148500" cy="447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242400" y="1295280"/>
              <a:ext cx="3103500" cy="4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180775" y="2857500"/>
            <a:ext cx="63537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Tank Level Control using Fuzzy Logic</a:t>
            </a: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2;p22">
            <a:extLst>
              <a:ext uri="{FF2B5EF4-FFF2-40B4-BE49-F238E27FC236}">
                <a16:creationId xmlns:a16="http://schemas.microsoft.com/office/drawing/2014/main" id="{68C1C8FB-A75D-4E84-BDF3-2902FED62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7508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PID</a:t>
            </a:r>
            <a:endParaRPr u="sng" dirty="0"/>
          </a:p>
        </p:txBody>
      </p:sp>
      <p:pic>
        <p:nvPicPr>
          <p:cNvPr id="4098" name="Picture 2" descr="PID Controller Algorithms | Control Notes">
            <a:extLst>
              <a:ext uri="{FF2B5EF4-FFF2-40B4-BE49-F238E27FC236}">
                <a16:creationId xmlns:a16="http://schemas.microsoft.com/office/drawing/2014/main" id="{5D6F118F-9C1A-4F13-A51B-EFA6F20D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7" y="962122"/>
            <a:ext cx="6387037" cy="365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F49-A368-4F73-840A-CADC976E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Tank</a:t>
            </a:r>
            <a:r>
              <a:rPr lang="en-IN" dirty="0"/>
              <a:t> </a:t>
            </a:r>
            <a:r>
              <a:rPr lang="en-IN" u="sng" dirty="0"/>
              <a:t>Modelling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56ABE028-8A52-44CF-B949-805D33DF9C8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32542" y="1152475"/>
            <a:ext cx="5943600" cy="2641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06CAD6-6E86-47BC-831C-4623A716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4766"/>
              </p:ext>
            </p:extLst>
          </p:nvPr>
        </p:nvGraphicFramePr>
        <p:xfrm>
          <a:off x="128820" y="1866469"/>
          <a:ext cx="2910840" cy="1213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722224407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931681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Height 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10 m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811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Tank Base Area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0.4m^2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9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Outflow Valve Area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0.04m^2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6175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Continuous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728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3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4980-B901-4B5E-8565-F307635C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Valve</a:t>
            </a:r>
            <a:r>
              <a:rPr lang="en-IN" dirty="0"/>
              <a:t> </a:t>
            </a:r>
            <a:r>
              <a:rPr lang="en-IN" u="sng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DB85-F635-4B0F-A0ED-A83CA5423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129D84F4-82D4-4390-89D4-068C06487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700" y="1222375"/>
            <a:ext cx="5048250" cy="32766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BF627-0AE1-4D59-B7B7-5C12CEF2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2805"/>
              </p:ext>
            </p:extLst>
          </p:nvPr>
        </p:nvGraphicFramePr>
        <p:xfrm>
          <a:off x="5656326" y="2460879"/>
          <a:ext cx="2903220" cy="799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4050182399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593500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Maximum Valve Flow Rate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2m^3/sec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6047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Valve Type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Integrating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906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1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5CAC-7585-43B3-9307-C13BDAF9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Valve</a:t>
            </a:r>
            <a:r>
              <a:rPr lang="en-IN" dirty="0"/>
              <a:t> </a:t>
            </a:r>
            <a:r>
              <a:rPr lang="en-IN" u="sng" dirty="0"/>
              <a:t>Modelling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ED8480C4-4853-4EDA-9F4B-E8C0E406B3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700" y="1432877"/>
            <a:ext cx="5943600" cy="2277745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82749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3323-E323-4AF2-AEDC-EDE5C9A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Design</a:t>
            </a:r>
            <a:r>
              <a:rPr lang="en-IN" dirty="0"/>
              <a:t> </a:t>
            </a:r>
            <a:r>
              <a:rPr lang="en-IN" u="sng" dirty="0"/>
              <a:t>of</a:t>
            </a:r>
            <a:r>
              <a:rPr lang="en-IN" dirty="0"/>
              <a:t> </a:t>
            </a:r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Logic</a:t>
            </a:r>
            <a:r>
              <a:rPr lang="en-IN" dirty="0"/>
              <a:t> </a:t>
            </a:r>
            <a:r>
              <a:rPr lang="en-IN" u="sng" dirty="0"/>
              <a:t>Controller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62896-D36F-4EAE-9E76-06AC5A888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43261"/>
              </p:ext>
            </p:extLst>
          </p:nvPr>
        </p:nvGraphicFramePr>
        <p:xfrm>
          <a:off x="137160" y="1108710"/>
          <a:ext cx="1798320" cy="2013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1506188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FIS TYPE: Mamdani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352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AND Method: PRODUCT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776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OR Method: PROBOR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403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IMPLICATION: PROD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21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AGGREGATION: MAX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20809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DEFUZZIFICATION: CENTROID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12902133"/>
                  </a:ext>
                </a:extLst>
              </a:tr>
            </a:tbl>
          </a:graphicData>
        </a:graphic>
      </p:graphicFrame>
      <p:pic>
        <p:nvPicPr>
          <p:cNvPr id="5" name="image3.png">
            <a:extLst>
              <a:ext uri="{FF2B5EF4-FFF2-40B4-BE49-F238E27FC236}">
                <a16:creationId xmlns:a16="http://schemas.microsoft.com/office/drawing/2014/main" id="{8D2B8D0A-B15E-47B6-ADAD-6E5488F5BFD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"/>
          <a:stretch/>
        </p:blipFill>
        <p:spPr bwMode="auto">
          <a:xfrm>
            <a:off x="5517600" y="1108710"/>
            <a:ext cx="3314700" cy="29260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E3C44-814C-4EF8-9CAB-C07041DADDDD}"/>
              </a:ext>
            </a:extLst>
          </p:cNvPr>
          <p:cNvSpPr txBox="1"/>
          <p:nvPr/>
        </p:nvSpPr>
        <p:spPr>
          <a:xfrm>
            <a:off x="32364" y="2876804"/>
            <a:ext cx="4620768" cy="20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No. Of Inputs: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    </a:t>
            </a:r>
            <a: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No. Of Outputs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1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1: Error in Level of Water 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Range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[-1.1,1.1]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2: Rate of change of level of water in tank 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Range</a:t>
            </a:r>
            <a:r>
              <a:rPr lang="en-IN" sz="14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[-0.35,0.35]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1: Controller signal [-1.1,1.1]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7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D2A-4FAB-4A70-84E7-8F6D1E3C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0" y="358621"/>
            <a:ext cx="8520600" cy="572700"/>
          </a:xfrm>
        </p:spPr>
        <p:txBody>
          <a:bodyPr/>
          <a:lstStyle/>
          <a:p>
            <a:r>
              <a:rPr lang="en-IN" u="sng" dirty="0"/>
              <a:t>Membership</a:t>
            </a:r>
            <a:r>
              <a:rPr lang="en-IN" dirty="0"/>
              <a:t> </a:t>
            </a:r>
            <a:r>
              <a:rPr lang="en-IN" u="sng" dirty="0"/>
              <a:t>Functions-</a:t>
            </a:r>
            <a:r>
              <a:rPr lang="en-IN" dirty="0"/>
              <a:t> </a:t>
            </a:r>
            <a:r>
              <a:rPr lang="en-IN" u="sng" dirty="0"/>
              <a:t>I/P</a:t>
            </a:r>
            <a:r>
              <a:rPr lang="en-IN" dirty="0"/>
              <a:t> -</a:t>
            </a:r>
            <a:r>
              <a:rPr lang="en-IN" u="sng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857EB-78EB-4517-9AF9-B3FA2FE9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292" y="1152475"/>
            <a:ext cx="5066708" cy="360240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membership functions and ranges are given for INPUT-1:(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Error in Level of Water)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Fuzzy Variables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Gaussmf</a:t>
            </a: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High, Okay, Low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[0.3 -1] – High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[0.3 0] – Okay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[0.3 1] - Low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35E7B2C5-9BEC-46F3-8EFF-586951537C8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700" y="1152475"/>
            <a:ext cx="3765592" cy="3381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528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F2FA-8DE4-48E7-9C02-FD12807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Membership</a:t>
            </a:r>
            <a:r>
              <a:rPr lang="en-IN" dirty="0"/>
              <a:t> </a:t>
            </a:r>
            <a:r>
              <a:rPr lang="en-IN" u="sng" dirty="0"/>
              <a:t>Functions-</a:t>
            </a:r>
            <a:r>
              <a:rPr lang="en-IN" dirty="0"/>
              <a:t> </a:t>
            </a:r>
            <a:r>
              <a:rPr lang="en-IN" u="sng" dirty="0"/>
              <a:t>I/P 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163-0FF5-4D32-ACAF-BA2FC3C4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1856" y="1060667"/>
            <a:ext cx="4962144" cy="363780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membership functions and ranges are given for INPUT-2 : (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Rate of change of level of water in tank)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Fuzzy Variables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u="sng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Gaussmf</a:t>
            </a:r>
            <a:r>
              <a:rPr lang="en-IN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Negative, none, Positive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Negative : [0.03 -0.1]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None : [0.03 0]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Positive : [0.03 0.1]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599EEAF8-D845-4429-B1D5-6D66B523DED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700" y="1060667"/>
            <a:ext cx="3722792" cy="363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189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6AF2-0ADB-43FD-AE5E-92E6521A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IN" u="sng" dirty="0"/>
              <a:t>Membership</a:t>
            </a:r>
            <a:r>
              <a:rPr lang="en-IN" dirty="0"/>
              <a:t> </a:t>
            </a:r>
            <a:r>
              <a:rPr lang="en-IN" u="sng" dirty="0"/>
              <a:t>Functions-</a:t>
            </a:r>
            <a:r>
              <a:rPr lang="en-IN" dirty="0"/>
              <a:t> </a:t>
            </a:r>
            <a:r>
              <a:rPr lang="en-IN" u="sng" dirty="0"/>
              <a:t>O/P 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DCB7-3AB2-4776-ACBC-FC09543D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057434"/>
            <a:ext cx="4096512" cy="3797791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2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membership function and ranges are given for OUTPUT.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Fuzzy Variables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Trimf-</a:t>
            </a: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close_fast</a:t>
            </a: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close_slow, no_change, open_slow, open_fast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Close_fast</a:t>
            </a: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[-1 -0.9 -0.8]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Close_slow: [-0.6 -0.5 -0.4]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No_change: [-0.1 0 0.1]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Open_slow: [0.2 0.3 0.4]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Open_fast: [0.8 0.9 1]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5A665CF3-D364-4349-BC56-459A8CC6EC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1700" y="1057434"/>
            <a:ext cx="3779520" cy="3511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32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5F1A-DBFE-466E-838E-9A0511B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Rule</a:t>
            </a:r>
            <a:r>
              <a:rPr lang="en-IN" dirty="0"/>
              <a:t> </a:t>
            </a:r>
            <a:r>
              <a:rPr lang="en-IN" u="sng" dirty="0"/>
              <a:t>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42EA-3A7E-458F-8726-6345C84ABE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7"/>
          <a:stretch/>
        </p:blipFill>
        <p:spPr bwMode="auto">
          <a:xfrm>
            <a:off x="1560577" y="1206817"/>
            <a:ext cx="4768532" cy="3345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560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AB76-12DB-4FB0-BF9E-00A0E26C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Rules</a:t>
            </a:r>
            <a:r>
              <a:rPr lang="en-IN" dirty="0"/>
              <a:t> </a:t>
            </a:r>
            <a:r>
              <a:rPr lang="en-IN" u="sng" dirty="0"/>
              <a:t>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79135-D251-4A36-B671-CCD2BCE4D8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8944" y="1152475"/>
            <a:ext cx="4422648" cy="35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DCCF-4691-44B9-8C22-0ABD50C1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64EE5-6F82-400B-8935-608996661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Water Level is highly important in industrial applications</a:t>
            </a:r>
          </a:p>
          <a:p>
            <a:pPr lvl="1"/>
            <a:r>
              <a:rPr lang="en-IN" dirty="0"/>
              <a:t>Boilers in nuclear plants, etc..</a:t>
            </a:r>
          </a:p>
          <a:p>
            <a:r>
              <a:rPr lang="en-IN" dirty="0"/>
              <a:t>Fuzzy Logic an example of Intelligent Control</a:t>
            </a:r>
          </a:p>
          <a:p>
            <a:pPr lvl="1"/>
            <a:r>
              <a:rPr lang="en-IN" dirty="0"/>
              <a:t>Intelligent Control: class of control techniques that use AI computing approaches like ML, Neural Networks. Etc.</a:t>
            </a:r>
          </a:p>
          <a:p>
            <a:r>
              <a:rPr lang="en-IN" dirty="0"/>
              <a:t>It is an excellent choice as mimics human control logic</a:t>
            </a:r>
          </a:p>
          <a:p>
            <a:pPr lvl="1"/>
            <a:r>
              <a:rPr lang="en-IN" dirty="0"/>
              <a:t>Helps in converting real time problems into linguistic variables</a:t>
            </a:r>
          </a:p>
          <a:p>
            <a:r>
              <a:rPr lang="en-IN" dirty="0"/>
              <a:t>PID is a very traditional controller that has focusses on reducing error using differentiator, integrator and proportional gains</a:t>
            </a:r>
          </a:p>
        </p:txBody>
      </p:sp>
    </p:spTree>
    <p:extLst>
      <p:ext uri="{BB962C8B-B14F-4D97-AF65-F5344CB8AC3E}">
        <p14:creationId xmlns:p14="http://schemas.microsoft.com/office/powerpoint/2010/main" val="380377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51E5-C66F-489D-9C16-E34CDD22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Design</a:t>
            </a:r>
            <a:r>
              <a:rPr lang="en-IN" dirty="0"/>
              <a:t> </a:t>
            </a:r>
            <a:r>
              <a:rPr lang="en-IN" u="sng" dirty="0"/>
              <a:t>Of</a:t>
            </a:r>
            <a:r>
              <a:rPr lang="en-IN" dirty="0"/>
              <a:t> </a:t>
            </a:r>
            <a:r>
              <a:rPr lang="en-IN" u="sng" dirty="0"/>
              <a:t>PID</a:t>
            </a:r>
            <a:r>
              <a:rPr lang="en-IN" dirty="0"/>
              <a:t> </a:t>
            </a:r>
            <a:r>
              <a:rPr lang="en-IN" u="sng" dirty="0"/>
              <a:t>Controller</a:t>
            </a: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F3E68622-CD82-434E-89EA-CF5E1F8EAF8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9456" y="1107624"/>
            <a:ext cx="5702808" cy="3590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924F1-5B30-4BBD-9638-30B31EC9CF0A}"/>
              </a:ext>
            </a:extLst>
          </p:cNvPr>
          <p:cNvSpPr txBox="1"/>
          <p:nvPr/>
        </p:nvSpPr>
        <p:spPr>
          <a:xfrm>
            <a:off x="6303264" y="1792850"/>
            <a:ext cx="4620768" cy="1557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Proportional Gain: 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160</a:t>
            </a:r>
            <a:b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Integral Gain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-2.93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Derivative Gain: </a:t>
            </a: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16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Parallel PID used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EDC6-CD35-4F06-810D-718E5416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0" y="288275"/>
            <a:ext cx="8520600" cy="572700"/>
          </a:xfrm>
        </p:spPr>
        <p:txBody>
          <a:bodyPr/>
          <a:lstStyle/>
          <a:p>
            <a:r>
              <a:rPr lang="en-IN" u="sng" dirty="0"/>
              <a:t>Simulations</a:t>
            </a:r>
            <a:r>
              <a:rPr lang="en-IN" dirty="0"/>
              <a:t> – </a:t>
            </a:r>
            <a:r>
              <a:rPr lang="en-IN" u="sng" dirty="0"/>
              <a:t>Input</a:t>
            </a:r>
            <a:r>
              <a:rPr lang="en-IN" dirty="0"/>
              <a:t> </a:t>
            </a:r>
            <a:r>
              <a:rPr lang="en-IN" u="sng" dirty="0"/>
              <a:t>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91FA2-1351-4D5A-B678-2561424F33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4" y="1334452"/>
            <a:ext cx="2343150" cy="310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7A747-20E3-44A4-B9BD-EC4CCDF36F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15" y="1323022"/>
            <a:ext cx="4335145" cy="3075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19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39;p23">
            <a:extLst>
              <a:ext uri="{FF2B5EF4-FFF2-40B4-BE49-F238E27FC236}">
                <a16:creationId xmlns:a16="http://schemas.microsoft.com/office/drawing/2014/main" id="{DCDF9790-44C8-40D0-A02E-D750AE296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62" y="200567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u="sng" dirty="0"/>
              <a:t>Simulation</a:t>
            </a:r>
            <a:r>
              <a:rPr lang="en-IN" dirty="0"/>
              <a:t> – </a:t>
            </a:r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Logic</a:t>
            </a:r>
            <a:endParaRPr u="sng" dirty="0"/>
          </a:p>
        </p:txBody>
      </p:sp>
      <p:pic>
        <p:nvPicPr>
          <p:cNvPr id="15" name="image13.png">
            <a:extLst>
              <a:ext uri="{FF2B5EF4-FFF2-40B4-BE49-F238E27FC236}">
                <a16:creationId xmlns:a16="http://schemas.microsoft.com/office/drawing/2014/main" id="{EE013055-AD43-4EBB-9F65-C25C22F812A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390396"/>
            <a:ext cx="5943600" cy="2679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6027-3EFD-4260-9F98-4F8BF90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0" y="236515"/>
            <a:ext cx="8520600" cy="572700"/>
          </a:xfrm>
        </p:spPr>
        <p:txBody>
          <a:bodyPr/>
          <a:lstStyle/>
          <a:p>
            <a:r>
              <a:rPr lang="en-IN" u="sng" dirty="0"/>
              <a:t>Simulation</a:t>
            </a:r>
            <a:r>
              <a:rPr lang="en-IN" dirty="0"/>
              <a:t> – </a:t>
            </a:r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8478-0A99-4B6C-80E3-13E2DC26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C0B92-C525-400D-9568-03EE0DE92C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14535"/>
            <a:ext cx="7811389" cy="35839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96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C4CD-5B6C-476D-A7A0-E1A5164C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20" y="201185"/>
            <a:ext cx="8520600" cy="572700"/>
          </a:xfrm>
        </p:spPr>
        <p:txBody>
          <a:bodyPr/>
          <a:lstStyle/>
          <a:p>
            <a:r>
              <a:rPr lang="en-US" u="sng" dirty="0"/>
              <a:t>Simulation</a:t>
            </a:r>
            <a:r>
              <a:rPr lang="en-US" dirty="0"/>
              <a:t> - </a:t>
            </a:r>
            <a:r>
              <a:rPr lang="en-US" u="sng" dirty="0"/>
              <a:t>PID</a:t>
            </a:r>
          </a:p>
        </p:txBody>
      </p:sp>
      <p:pic>
        <p:nvPicPr>
          <p:cNvPr id="6" name="image12.png">
            <a:extLst>
              <a:ext uri="{FF2B5EF4-FFF2-40B4-BE49-F238E27FC236}">
                <a16:creationId xmlns:a16="http://schemas.microsoft.com/office/drawing/2014/main" id="{B593AFD0-E069-454D-9B2D-1C26EA3FA8E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22248" y="1213435"/>
            <a:ext cx="5943600" cy="332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6310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06C1-1A55-47AE-B59A-B98B6D2E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Simulation</a:t>
            </a:r>
            <a:r>
              <a:rPr lang="en-US" dirty="0"/>
              <a:t> - </a:t>
            </a:r>
            <a:r>
              <a:rPr lang="en-US" u="sng" dirty="0"/>
              <a:t>PID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6765F-0B21-48D0-86DA-911F3428EE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0" y="1152475"/>
            <a:ext cx="8215800" cy="36999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37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Comparisons</a:t>
            </a:r>
            <a:endParaRPr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FF9A-6C3F-41B4-8D44-30543125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0975"/>
            <a:ext cx="8520600" cy="411294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Fuzzy logic Controller has :</a:t>
            </a:r>
          </a:p>
          <a:p>
            <a:pPr lvl="1"/>
            <a:r>
              <a:rPr lang="en-IN" dirty="0"/>
              <a:t>Better stability</a:t>
            </a:r>
          </a:p>
          <a:p>
            <a:pPr lvl="1"/>
            <a:r>
              <a:rPr lang="en-IN" dirty="0"/>
              <a:t>Small overshoot</a:t>
            </a:r>
          </a:p>
          <a:p>
            <a:pPr lvl="1"/>
            <a:r>
              <a:rPr lang="en-IN" dirty="0"/>
              <a:t>Fast response</a:t>
            </a:r>
          </a:p>
          <a:p>
            <a:r>
              <a:rPr lang="en-US" dirty="0"/>
              <a:t>FLC is thus conceived as a good solution for constant water level controlling application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BE1BA-0BA1-479E-932E-34814EFDD1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13815"/>
            <a:ext cx="5943600" cy="1257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Future</a:t>
            </a:r>
            <a:r>
              <a:rPr lang="en-IN" dirty="0"/>
              <a:t> </a:t>
            </a:r>
            <a:r>
              <a:rPr lang="en-IN" u="sng" dirty="0"/>
              <a:t>Scopes</a:t>
            </a:r>
            <a:endParaRPr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972D-0A36-4E7C-94A4-F8D87B04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8170"/>
            <a:ext cx="8520600" cy="3416400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  <a:p>
            <a:r>
              <a:rPr lang="en-US" dirty="0"/>
              <a:t>This unconventional control approach can be used in boiler water level and also temperature control applications of nuclear/thermal power plants.</a:t>
            </a:r>
          </a:p>
          <a:p>
            <a:r>
              <a:rPr lang="en-US" dirty="0"/>
              <a:t>Fuzzy Logic Control can also be implemented in a microcontroller with additional set of rules for more accurate control and can be used in various applications in industry and household.</a:t>
            </a:r>
          </a:p>
          <a:p>
            <a:r>
              <a:rPr lang="en-US" dirty="0"/>
              <a:t> The controller can also be tested with periodically varying liquid level tracking applications</a:t>
            </a:r>
          </a:p>
          <a:p>
            <a:pPr marL="9525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1FF30-54B0-41E5-A9BC-C3E6083D6DE7}"/>
              </a:ext>
            </a:extLst>
          </p:cNvPr>
          <p:cNvSpPr txBox="1"/>
          <p:nvPr/>
        </p:nvSpPr>
        <p:spPr>
          <a:xfrm>
            <a:off x="1085088" y="2417861"/>
            <a:ext cx="651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THANK YOU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		-Group 4</a:t>
            </a:r>
          </a:p>
        </p:txBody>
      </p:sp>
    </p:spTree>
    <p:extLst>
      <p:ext uri="{BB962C8B-B14F-4D97-AF65-F5344CB8AC3E}">
        <p14:creationId xmlns:p14="http://schemas.microsoft.com/office/powerpoint/2010/main" val="15567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499C-C1F3-4A92-82EB-206CE78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Benefits Of Fuzzy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825B0-36FD-4F91-B2E3-B24B6DF9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2891"/>
            <a:ext cx="8520600" cy="3416400"/>
          </a:xfrm>
        </p:spPr>
        <p:txBody>
          <a:bodyPr/>
          <a:lstStyle/>
          <a:p>
            <a:pPr lvl="1"/>
            <a:r>
              <a:rPr lang="en-IN" dirty="0"/>
              <a:t>employ modes of reasoning that are approximate rather than exact.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Accurately model nonlinear functions of arbitrary complexity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Perform better than the conventional PID controllers.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convenient way to map an input space to an output space.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simple to design and implement.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conceptually easy to understand , flexible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5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99056" y="236303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/>
              <a:t>Fuzzy</a:t>
            </a:r>
            <a:r>
              <a:rPr lang="en-IN" dirty="0"/>
              <a:t> </a:t>
            </a:r>
            <a:r>
              <a:rPr lang="en-IN" u="sng" dirty="0"/>
              <a:t>Logic</a:t>
            </a:r>
            <a:endParaRPr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AF9F5-E83D-49BF-8F0C-B427CD30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3" y="1181414"/>
            <a:ext cx="7111447" cy="353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103542" y="119856"/>
            <a:ext cx="82293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Fuzzy</a:t>
            </a:r>
            <a:r>
              <a:rPr lang="en" dirty="0"/>
              <a:t> </a:t>
            </a:r>
            <a:r>
              <a:rPr lang="en" u="sng" dirty="0"/>
              <a:t>Logic</a:t>
            </a:r>
            <a:r>
              <a:rPr lang="en" dirty="0"/>
              <a:t> - </a:t>
            </a:r>
            <a:r>
              <a:rPr lang="en" u="sng" dirty="0"/>
              <a:t>Fuzzification</a:t>
            </a:r>
            <a:endParaRPr u="sng"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59574" y="1203400"/>
            <a:ext cx="8229300" cy="3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1000"/>
              </a:spcBef>
            </a:pPr>
            <a:r>
              <a:rPr lang="en-US" sz="2000" dirty="0"/>
              <a:t>An input variable is converted into a fuzzy variable </a:t>
            </a:r>
          </a:p>
          <a:p>
            <a:pPr marL="342900" indent="-342900">
              <a:spcBef>
                <a:spcPts val="1000"/>
              </a:spcBef>
            </a:pPr>
            <a:r>
              <a:rPr lang="en-US" sz="2000" dirty="0"/>
              <a:t>Each fuzzy variable consists of a group of fuzzy sets. </a:t>
            </a:r>
          </a:p>
          <a:p>
            <a:pPr marL="342900" indent="-342900">
              <a:spcBef>
                <a:spcPts val="1000"/>
              </a:spcBef>
            </a:pPr>
            <a:r>
              <a:rPr lang="en-US" sz="2000" dirty="0"/>
              <a:t>The fuzzification interface involves the following functions: </a:t>
            </a:r>
          </a:p>
          <a:p>
            <a:pPr marL="800100" lvl="1" indent="-342900">
              <a:spcBef>
                <a:spcPts val="1000"/>
              </a:spcBef>
            </a:pPr>
            <a:r>
              <a:rPr lang="en-US" sz="1700" dirty="0" err="1"/>
              <a:t>i</a:t>
            </a:r>
            <a:r>
              <a:rPr lang="en-US" sz="1700" dirty="0"/>
              <a:t>) Measures the value of input variables;</a:t>
            </a:r>
          </a:p>
          <a:p>
            <a:pPr marL="800100" lvl="1" indent="-342900">
              <a:spcBef>
                <a:spcPts val="1000"/>
              </a:spcBef>
            </a:pPr>
            <a:r>
              <a:rPr lang="en-US" sz="1700" dirty="0"/>
              <a:t> ii)Performs a scale mapping </a:t>
            </a:r>
          </a:p>
          <a:p>
            <a:pPr marL="800100" lvl="1" indent="-342900">
              <a:spcBef>
                <a:spcPts val="1000"/>
              </a:spcBef>
            </a:pPr>
            <a:r>
              <a:rPr lang="en-US" sz="1700" dirty="0"/>
              <a:t>iii)Performs the function of fuzzification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1170600" y="1530275"/>
            <a:ext cx="616200" cy="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Google Shape;125;p21">
            <a:extLst>
              <a:ext uri="{FF2B5EF4-FFF2-40B4-BE49-F238E27FC236}">
                <a16:creationId xmlns:a16="http://schemas.microsoft.com/office/drawing/2014/main" id="{D98F69BB-BF7F-443B-9987-47D1987EDD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496" y="33319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 dirty="0"/>
              <a:t>Fuzzy</a:t>
            </a:r>
            <a:r>
              <a:rPr lang="en" sz="3300" dirty="0"/>
              <a:t> </a:t>
            </a:r>
            <a:r>
              <a:rPr lang="en" sz="3300" u="sng" dirty="0"/>
              <a:t>Logic-</a:t>
            </a:r>
            <a:r>
              <a:rPr lang="en" sz="3300" dirty="0"/>
              <a:t> </a:t>
            </a:r>
            <a:r>
              <a:rPr lang="en" sz="3300" u="sng" dirty="0"/>
              <a:t>Fuzzy</a:t>
            </a:r>
            <a:r>
              <a:rPr lang="en" sz="3300" dirty="0"/>
              <a:t> </a:t>
            </a:r>
            <a:r>
              <a:rPr lang="en" sz="3300" u="sng" dirty="0"/>
              <a:t>Rules</a:t>
            </a:r>
            <a:endParaRPr sz="33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1D391-1E44-4A07-8AAD-3ADCDB6B63CB}"/>
              </a:ext>
            </a:extLst>
          </p:cNvPr>
          <p:cNvSpPr txBox="1"/>
          <p:nvPr/>
        </p:nvSpPr>
        <p:spPr>
          <a:xfrm>
            <a:off x="158496" y="1060704"/>
            <a:ext cx="8827008" cy="671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</a:t>
            </a:r>
          </a:p>
          <a:p>
            <a:endParaRPr lang="en-IN" dirty="0"/>
          </a:p>
          <a:p>
            <a:pPr marL="28575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A fuzzy system is characterized by a set of linguistic statements.</a:t>
            </a:r>
          </a:p>
          <a:p>
            <a:pPr marL="28575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It consists of a ‘database’ and a ’rule base’.</a:t>
            </a:r>
          </a:p>
          <a:p>
            <a:pPr marL="28575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it is easy to implement ‘rule of thumb ‘experiences and heuristics syntax of the form: </a:t>
            </a:r>
          </a:p>
          <a:p>
            <a:pPr lvl="8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2100" dirty="0">
                <a:solidFill>
                  <a:schemeClr val="dk1"/>
                </a:solidFill>
              </a:rPr>
              <a:t>	If &lt;</a:t>
            </a:r>
            <a:r>
              <a:rPr lang="en-US" sz="2100" i="1" dirty="0">
                <a:solidFill>
                  <a:schemeClr val="dk1"/>
                </a:solidFill>
              </a:rPr>
              <a:t>fuzzy proposition&gt;</a:t>
            </a:r>
            <a:r>
              <a:rPr lang="en-US" sz="2100" dirty="0">
                <a:solidFill>
                  <a:schemeClr val="dk1"/>
                </a:solidFill>
              </a:rPr>
              <a:t>, then </a:t>
            </a:r>
            <a:r>
              <a:rPr lang="en-US" sz="2100" i="1" dirty="0">
                <a:solidFill>
                  <a:schemeClr val="dk1"/>
                </a:solidFill>
              </a:rPr>
              <a:t>&lt;fuzzy proposition &gt;</a:t>
            </a:r>
          </a:p>
          <a:p>
            <a:pPr marL="342900" lvl="8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fuzzy propositions are of the form, ‘x is Y’ or ‘x is not Y’</a:t>
            </a:r>
          </a:p>
          <a:p>
            <a:pPr marL="342900" lvl="8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800" i="1" dirty="0"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IN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 being a scalar variable and Y being a fuzzy set associated with that variable)</a:t>
            </a:r>
            <a:endParaRPr lang="en-IN" sz="2100" i="1" dirty="0">
              <a:solidFill>
                <a:schemeClr val="dk1"/>
              </a:solidFill>
            </a:endParaRP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endParaRPr lang="en-IN" sz="2100" dirty="0">
              <a:solidFill>
                <a:schemeClr val="dk1"/>
              </a:solidFill>
            </a:endParaRP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endParaRPr lang="en-IN" sz="2000" dirty="0">
              <a:solidFill>
                <a:schemeClr val="dk1"/>
              </a:solidFill>
            </a:endParaRPr>
          </a:p>
          <a:p>
            <a:pPr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•"/>
            </a:pPr>
            <a:endParaRPr lang="en-IN" sz="2000" dirty="0">
              <a:solidFill>
                <a:schemeClr val="dk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2273-D180-4A82-80EA-505E27B3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9728"/>
            <a:ext cx="8619744" cy="968135"/>
          </a:xfrm>
        </p:spPr>
        <p:txBody>
          <a:bodyPr/>
          <a:lstStyle/>
          <a:p>
            <a:pPr algn="l"/>
            <a:r>
              <a:rPr lang="en" sz="3300" u="sng" dirty="0"/>
              <a:t>Fuzzy</a:t>
            </a:r>
            <a:r>
              <a:rPr lang="en" sz="3300" dirty="0"/>
              <a:t> </a:t>
            </a:r>
            <a:r>
              <a:rPr lang="en" sz="3300" u="sng" dirty="0"/>
              <a:t>Logic-</a:t>
            </a:r>
            <a:r>
              <a:rPr lang="en" sz="3300" dirty="0"/>
              <a:t> </a:t>
            </a:r>
            <a:r>
              <a:rPr lang="en" sz="3300" u="sng" dirty="0"/>
              <a:t>Fuzzy</a:t>
            </a:r>
            <a:r>
              <a:rPr lang="en" sz="3300" dirty="0"/>
              <a:t> </a:t>
            </a:r>
            <a:r>
              <a:rPr lang="en" sz="3300" u="sng" dirty="0"/>
              <a:t>Interface</a:t>
            </a:r>
            <a:endParaRPr lang="en-IN" sz="33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03F7-D270-44E2-A0D7-6092E35C5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" y="1328928"/>
            <a:ext cx="8844492" cy="3065893"/>
          </a:xfrm>
        </p:spPr>
        <p:txBody>
          <a:bodyPr/>
          <a:lstStyle/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Fuzzy Inference kernel is the fuzzy logic system</a:t>
            </a:r>
          </a:p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 human decision making based on fuzzy concepts </a:t>
            </a:r>
          </a:p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Here, fuzzy logic principles are used to combine rules from rule base into a mapping from fuzzy input sets to fuzzy output sets.</a:t>
            </a:r>
          </a:p>
        </p:txBody>
      </p:sp>
    </p:spTree>
    <p:extLst>
      <p:ext uri="{BB962C8B-B14F-4D97-AF65-F5344CB8AC3E}">
        <p14:creationId xmlns:p14="http://schemas.microsoft.com/office/powerpoint/2010/main" val="95874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AB3F-8CF6-4614-8FE0-3C9FB1DE6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" y="-1145185"/>
            <a:ext cx="8520600" cy="2052600"/>
          </a:xfrm>
        </p:spPr>
        <p:txBody>
          <a:bodyPr/>
          <a:lstStyle/>
          <a:p>
            <a:pPr algn="l"/>
            <a:r>
              <a:rPr lang="en" sz="3300" u="sng" dirty="0"/>
              <a:t>Fuzzy</a:t>
            </a:r>
            <a:r>
              <a:rPr lang="en" sz="3300" dirty="0"/>
              <a:t> </a:t>
            </a:r>
            <a:r>
              <a:rPr lang="en" sz="3300" u="sng" dirty="0"/>
              <a:t>Logic-</a:t>
            </a:r>
            <a:r>
              <a:rPr lang="en" sz="3300" dirty="0"/>
              <a:t> </a:t>
            </a:r>
            <a:r>
              <a:rPr lang="en" sz="3300" u="sng" dirty="0"/>
              <a:t>Defuzzification</a:t>
            </a:r>
            <a:endParaRPr lang="en-IN" sz="33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98543-FFD4-4475-906B-F0468A5C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249164"/>
            <a:ext cx="8520600" cy="3200915"/>
          </a:xfrm>
        </p:spPr>
        <p:txBody>
          <a:bodyPr/>
          <a:lstStyle/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Scale mapping</a:t>
            </a:r>
          </a:p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Defuzzification </a:t>
            </a:r>
          </a:p>
          <a:p>
            <a:pPr marL="552450" indent="-457200" algn="l">
              <a:buFont typeface="Arial" panose="020B0604020202020204" pitchFamily="34" charset="0"/>
              <a:buChar char="•"/>
            </a:pPr>
            <a:r>
              <a:rPr lang="en-IN" dirty="0"/>
              <a:t>De-fuzzifier produces a crisp output for our fuzzy logic system</a:t>
            </a:r>
          </a:p>
        </p:txBody>
      </p:sp>
    </p:spTree>
    <p:extLst>
      <p:ext uri="{BB962C8B-B14F-4D97-AF65-F5344CB8AC3E}">
        <p14:creationId xmlns:p14="http://schemas.microsoft.com/office/powerpoint/2010/main" val="140844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CC8B-D979-4EFF-AE0B-EA6D4DA00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8876" y="410599"/>
            <a:ext cx="8313344" cy="463296"/>
          </a:xfrm>
        </p:spPr>
        <p:txBody>
          <a:bodyPr/>
          <a:lstStyle/>
          <a:p>
            <a:r>
              <a:rPr lang="en-IN" sz="3300" u="sng" dirty="0"/>
              <a:t>Type</a:t>
            </a:r>
            <a:r>
              <a:rPr lang="en-IN" sz="3300" dirty="0"/>
              <a:t> </a:t>
            </a:r>
            <a:r>
              <a:rPr lang="en-IN" sz="3300" u="sng" dirty="0"/>
              <a:t>Of</a:t>
            </a:r>
            <a:r>
              <a:rPr lang="en-IN" sz="3300" dirty="0"/>
              <a:t> </a:t>
            </a:r>
            <a:r>
              <a:rPr lang="en-IN" sz="3300" u="sng" dirty="0"/>
              <a:t>Fuzzy</a:t>
            </a:r>
            <a:r>
              <a:rPr lang="en-IN" sz="3300" dirty="0"/>
              <a:t> </a:t>
            </a:r>
            <a:r>
              <a:rPr lang="en-IN" sz="3300" u="sng" dirty="0"/>
              <a:t>System</a:t>
            </a:r>
            <a:r>
              <a:rPr lang="en-IN" sz="3300" dirty="0"/>
              <a:t> </a:t>
            </a:r>
            <a:r>
              <a:rPr lang="en-IN" sz="3300" u="sng" dirty="0"/>
              <a:t>Used</a:t>
            </a:r>
            <a:r>
              <a:rPr lang="en-IN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73F4-C599-43B8-A298-647AEBE43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316736"/>
            <a:ext cx="8520600" cy="3499104"/>
          </a:xfrm>
        </p:spPr>
        <p:txBody>
          <a:bodyPr/>
          <a:lstStyle/>
          <a:p>
            <a:pPr algn="l"/>
            <a:r>
              <a:rPr lang="en-IN" i="1" u="sng" dirty="0"/>
              <a:t>Mamdani System:</a:t>
            </a:r>
          </a:p>
        </p:txBody>
      </p:sp>
      <p:pic>
        <p:nvPicPr>
          <p:cNvPr id="5122" name="Picture 2" descr="Schematic illustration of the Mamdani fuzzy inference system. | Download  Scientific Diagram">
            <a:extLst>
              <a:ext uri="{FF2B5EF4-FFF2-40B4-BE49-F238E27FC236}">
                <a16:creationId xmlns:a16="http://schemas.microsoft.com/office/drawing/2014/main" id="{14AE4C17-C142-4311-8F34-60B5EFA9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52" y="1316736"/>
            <a:ext cx="5267324" cy="26894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CD717-7F6D-433C-BFC0-24A2C61ADFF2}"/>
              </a:ext>
            </a:extLst>
          </p:cNvPr>
          <p:cNvSpPr txBox="1"/>
          <p:nvPr/>
        </p:nvSpPr>
        <p:spPr>
          <a:xfrm>
            <a:off x="0" y="2202418"/>
            <a:ext cx="371166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Involves considerable mathematical 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More intuitive, more human like manner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91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934</Words>
  <Application>Microsoft Office PowerPoint</Application>
  <PresentationFormat>On-screen Show (16:9)</PresentationFormat>
  <Paragraphs>149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Office Theme</vt:lpstr>
      <vt:lpstr>Tank Level Control using Fuzzy Logic</vt:lpstr>
      <vt:lpstr>Background</vt:lpstr>
      <vt:lpstr>Benefits Of Fuzzy Logic</vt:lpstr>
      <vt:lpstr>Fuzzy Logic</vt:lpstr>
      <vt:lpstr>Fuzzy Logic - Fuzzification</vt:lpstr>
      <vt:lpstr>Fuzzy Logic- Fuzzy Rules</vt:lpstr>
      <vt:lpstr>Fuzzy Logic- Fuzzy Interface</vt:lpstr>
      <vt:lpstr>Fuzzy Logic- Defuzzification</vt:lpstr>
      <vt:lpstr>Type Of Fuzzy System Used:</vt:lpstr>
      <vt:lpstr>PID</vt:lpstr>
      <vt:lpstr>Tank Modelling</vt:lpstr>
      <vt:lpstr>Valve Modelling</vt:lpstr>
      <vt:lpstr>Valve Modelling</vt:lpstr>
      <vt:lpstr>Design of Fuzzy Logic Controller</vt:lpstr>
      <vt:lpstr>Membership Functions- I/P -1</vt:lpstr>
      <vt:lpstr>Membership Functions- I/P -2</vt:lpstr>
      <vt:lpstr>Membership Functions- O/P -1</vt:lpstr>
      <vt:lpstr>Fuzzy Rule base</vt:lpstr>
      <vt:lpstr>Fuzzy Rules Surface</vt:lpstr>
      <vt:lpstr>Design Of PID Controller</vt:lpstr>
      <vt:lpstr>Simulations – Input Signal</vt:lpstr>
      <vt:lpstr>Simulation – Fuzzy Logic</vt:lpstr>
      <vt:lpstr>Simulation – Fuzzy Logic</vt:lpstr>
      <vt:lpstr>Simulation - PID</vt:lpstr>
      <vt:lpstr>Simulation - PID</vt:lpstr>
      <vt:lpstr>Comparisons</vt:lpstr>
      <vt:lpstr>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Generator using Arduino</dc:title>
  <dc:creator>Ayush Agrawal</dc:creator>
  <cp:lastModifiedBy>Ayush Agrawal</cp:lastModifiedBy>
  <cp:revision>13</cp:revision>
  <dcterms:modified xsi:type="dcterms:W3CDTF">2021-03-31T19:53:05Z</dcterms:modified>
</cp:coreProperties>
</file>