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3" r:id="rId8"/>
    <p:sldId id="260" r:id="rId9"/>
    <p:sldId id="261" r:id="rId10"/>
    <p:sldId id="264" r:id="rId11"/>
    <p:sldId id="265" r:id="rId12"/>
  </p:sldIdLst>
  <p:sldSz cx="12192000" cy="6858000"/>
  <p:notesSz cx="6865938" cy="9998075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rt" initials="s" lastIdx="1" clrIdx="0">
    <p:extLst>
      <p:ext uri="{19B8F6BF-5375-455C-9EA6-DF929625EA0E}">
        <p15:presenceInfo xmlns:p15="http://schemas.microsoft.com/office/powerpoint/2012/main" userId="b50f1377bcaf6b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F61"/>
    <a:srgbClr val="7D9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rednji slog 4 – poudarek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BE9275-CD0B-4099-9AB1-D70ADED4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E8FF7-8DF4-4A33-80CD-4020AFE6A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C266ABF-F6B5-4B6D-986B-23029470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858A2E3-CC27-4F81-87AF-3E9056F8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D51C695-B368-44BD-93D6-5FD71333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648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CDD2A5-A3EB-4553-AC03-8675A007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33AD9F1-3E78-4FE9-A687-8F130AA9E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1611606-7EE4-48C0-BE2F-EA7E75F8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ED04DD4-8522-42FB-9EEE-64123731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151A3EC-F9D6-4511-8582-E0866412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434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46BFCF1D-F5E2-4561-9A02-9E4D0D315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82F5978-1CED-4BB3-9BDE-86A55C8D1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C76AF95-31AC-4A6D-B822-1EB1CBBC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0DFE400-ADCF-4B3C-B3A3-5DB2C7C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90A06CC-3598-4BFA-9637-8E36703D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6588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5718C6-D93D-4568-A131-0FBB9F80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BC55657-4614-4251-9059-61476449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6FE94C9-21A3-42ED-92A5-6D7FB601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B0B7028-5556-4D3D-8EA5-CA1E3769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BA1B327-B490-4CC9-A441-C1F49F0C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064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86DE7B-580B-44FD-9D6D-6DBB2E99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8390770-1561-43B5-BADB-86AC7506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C8140C1-EF05-497C-8D4B-98420712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C39772B-7399-4C3B-BE4C-02636D30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669EB89-5722-4489-9353-2B05F479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577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381C6B-EE4F-4560-B6D4-274B4D42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D213FAC-5417-4F29-AB66-0DC50910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84ABB9B-CB24-4561-8CB7-A372C5CC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C2B92A2-45AC-4663-A1C7-F140298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8E1E6C8-7870-491D-B36A-244218BF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6167CDC-0C05-4118-96B1-B5D0498D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130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7BD0B6-0D5F-4E40-8EE5-327E857B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BDAC9D8-2277-4460-BD47-A6BBD5E3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D95443B-E7FB-4976-A5E1-ECFDBC81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21307FC-332D-4CC1-982E-626E05D72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40C1E43A-FE37-4C5E-9E6F-6AD416CD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2176DB7F-252C-4545-AAA5-8EE6D1A7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4FCF3A99-3C14-4B09-909C-5D3C4FB2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5750BA40-CC22-4F43-8A07-2D1F050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235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092D07-F1EC-4EB4-88A6-9DA648A5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C9917BD-40C6-4AD1-944E-33CBCD00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0E9B2B98-8F9E-47EF-81EC-C82543FC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B0F65CA-61D8-4D82-B7E8-8E5B806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340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E22D8B69-464A-493B-BD87-C343C165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C434FDBB-5BF7-417D-825C-F121337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ED7042E7-4AB7-4B49-B729-F04C7734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168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9CFAC5-2A4B-464A-9771-BB454CF4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7D48FED-2BAE-46D6-BEE4-5C44867A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AC01D46-91D7-4444-9560-D6631E79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3CC65DD-FB4F-41C3-9B78-DC13FFB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D825ED5-4CCC-49B1-B821-B1557920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381B455-B05A-4DD8-9DD4-D736F654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428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5CB4D6-704B-4A12-9ED7-6202C20F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4FF77EB-569D-487B-8717-2C77CF2D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70AB237-CA55-4BC7-88D9-36133852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EE24AEC-DB4F-4168-A40A-793222E2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BA39CD0F-0A12-47C0-BA4D-23824C0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9BB6DE4-1862-47F0-B8A0-C01574B5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095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9B16FEC8-1091-4BC6-9108-5D45D891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6DC9642-DD14-4E02-9F0C-E0286B74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FD5EF1D-CD1E-44BB-AEFD-EC190ABD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D9FF-FED6-46BA-9716-CDB234B18F63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E9C4EA3-D64F-4C83-89E4-BBA9AA87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0B34EF6-E483-476A-A547-227E9B49D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7A11-65C3-4B26-903C-EE02DD60C9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738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xN2VXPMLc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lika, ki vsebuje besede zunanje, narava, sončni zahod, puščava&#10;&#10;Opis je samodejno ustvarjen">
            <a:extLst>
              <a:ext uri="{FF2B5EF4-FFF2-40B4-BE49-F238E27FC236}">
                <a16:creationId xmlns:a16="http://schemas.microsoft.com/office/drawing/2014/main" id="{A38CFF44-7E43-4362-81C4-399D2CEA7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" b="55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10E82D-5B8E-4D1A-B525-96F1261C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599063"/>
            <a:ext cx="10058400" cy="30885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l-SI" sz="6600" dirty="0">
                <a:solidFill>
                  <a:srgbClr val="87BF61"/>
                </a:solidFill>
                <a:latin typeface="Agency FB" panose="020B0503020202020204" pitchFamily="34" charset="0"/>
              </a:rPr>
              <a:t>Egipt</a:t>
            </a:r>
            <a:endParaRPr lang="en-SI" sz="6600" dirty="0">
              <a:solidFill>
                <a:srgbClr val="87BF6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4613DCE-4589-40C7-A70F-1B21223B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87628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l-SI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Jaša Rudolf in Simon Skrt</a:t>
            </a:r>
            <a:endParaRPr lang="en-SI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E868ED8-0F8B-4B4C-9D9B-703E52EB84E9}"/>
              </a:ext>
            </a:extLst>
          </p:cNvPr>
          <p:cNvSpPr txBox="1"/>
          <p:nvPr/>
        </p:nvSpPr>
        <p:spPr>
          <a:xfrm>
            <a:off x="3048" y="6518092"/>
            <a:ext cx="1647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100" dirty="0"/>
              <a:t>Mentor: Hedvika Ravnik</a:t>
            </a:r>
            <a:endParaRPr lang="en-SI" sz="1100" dirty="0"/>
          </a:p>
        </p:txBody>
      </p:sp>
    </p:spTree>
    <p:extLst>
      <p:ext uri="{BB962C8B-B14F-4D97-AF65-F5344CB8AC3E}">
        <p14:creationId xmlns:p14="http://schemas.microsoft.com/office/powerpoint/2010/main" val="46585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B366B8-B3E1-4537-9646-B32F5465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solidFill>
                  <a:srgbClr val="87BF61"/>
                </a:solidFill>
              </a:rPr>
              <a:t>P</a:t>
            </a:r>
            <a:r>
              <a:rPr lang="en-GB" dirty="0" err="1">
                <a:solidFill>
                  <a:srgbClr val="87BF61"/>
                </a:solidFill>
              </a:rPr>
              <a:t>iramide</a:t>
            </a:r>
            <a:endParaRPr lang="sl-SI" dirty="0">
              <a:solidFill>
                <a:srgbClr val="87BF6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314F43D-DFDE-4768-9CD7-C47CC9E7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Piramide</a:t>
            </a:r>
            <a:r>
              <a:rPr lang="en-GB" dirty="0"/>
              <a:t> so bile </a:t>
            </a:r>
            <a:r>
              <a:rPr lang="en-GB" dirty="0" err="1"/>
              <a:t>grobnice</a:t>
            </a:r>
            <a:r>
              <a:rPr lang="en-GB" dirty="0"/>
              <a:t> </a:t>
            </a:r>
            <a:r>
              <a:rPr lang="en-GB" dirty="0" err="1"/>
              <a:t>faraonov</a:t>
            </a:r>
            <a:endParaRPr lang="en-GB" dirty="0"/>
          </a:p>
          <a:p>
            <a:r>
              <a:rPr lang="en-GB" dirty="0" err="1"/>
              <a:t>Najstarejše</a:t>
            </a:r>
            <a:r>
              <a:rPr lang="en-GB" dirty="0"/>
              <a:t> so bile </a:t>
            </a:r>
            <a:r>
              <a:rPr lang="en-GB" dirty="0" err="1"/>
              <a:t>zgrajene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kamna</a:t>
            </a:r>
            <a:r>
              <a:rPr lang="en-GB" dirty="0"/>
              <a:t>, </a:t>
            </a:r>
            <a:r>
              <a:rPr lang="en-GB" dirty="0" err="1"/>
              <a:t>poznejše</a:t>
            </a:r>
            <a:r>
              <a:rPr lang="en-GB" dirty="0"/>
              <a:t> pa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blatnih</a:t>
            </a:r>
            <a:r>
              <a:rPr lang="en-GB" dirty="0"/>
              <a:t> </a:t>
            </a:r>
            <a:r>
              <a:rPr lang="en-GB" dirty="0" err="1"/>
              <a:t>opek</a:t>
            </a:r>
            <a:r>
              <a:rPr lang="en-GB" dirty="0"/>
              <a:t> s </a:t>
            </a:r>
            <a:r>
              <a:rPr lang="en-GB" dirty="0" err="1"/>
              <a:t>tanko</a:t>
            </a:r>
            <a:r>
              <a:rPr lang="en-GB" dirty="0"/>
              <a:t> </a:t>
            </a:r>
            <a:r>
              <a:rPr lang="en-GB" dirty="0" err="1"/>
              <a:t>kamnito</a:t>
            </a:r>
            <a:r>
              <a:rPr lang="en-GB" dirty="0"/>
              <a:t> </a:t>
            </a:r>
            <a:r>
              <a:rPr lang="en-GB" dirty="0" err="1"/>
              <a:t>fasado</a:t>
            </a:r>
            <a:endParaRPr lang="en-GB" dirty="0"/>
          </a:p>
          <a:p>
            <a:r>
              <a:rPr lang="en-GB" dirty="0" err="1"/>
              <a:t>Mnoge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opek</a:t>
            </a:r>
            <a:r>
              <a:rPr lang="en-GB" dirty="0"/>
              <a:t> so se do </a:t>
            </a:r>
            <a:r>
              <a:rPr lang="en-GB" dirty="0" err="1"/>
              <a:t>danes</a:t>
            </a:r>
            <a:r>
              <a:rPr lang="en-GB" dirty="0"/>
              <a:t>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porušile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notranjosti</a:t>
            </a:r>
            <a:r>
              <a:rPr lang="en-GB" dirty="0"/>
              <a:t> se </a:t>
            </a:r>
            <a:r>
              <a:rPr lang="en-GB" dirty="0" err="1"/>
              <a:t>razlikujejo</a:t>
            </a:r>
            <a:endParaRPr lang="en-GB" dirty="0"/>
          </a:p>
          <a:p>
            <a:r>
              <a:rPr lang="en-GB" dirty="0"/>
              <a:t>Za </a:t>
            </a:r>
            <a:r>
              <a:rPr lang="en-GB" dirty="0" err="1"/>
              <a:t>gradbe</a:t>
            </a:r>
            <a:r>
              <a:rPr lang="en-GB" dirty="0"/>
              <a:t> je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potrebno</a:t>
            </a:r>
            <a:r>
              <a:rPr lang="en-GB" dirty="0"/>
              <a:t> </a:t>
            </a:r>
            <a:r>
              <a:rPr lang="en-GB" dirty="0" err="1"/>
              <a:t>zelo</a:t>
            </a:r>
            <a:r>
              <a:rPr lang="en-GB" dirty="0"/>
              <a:t> </a:t>
            </a:r>
            <a:r>
              <a:rPr lang="en-GB" dirty="0" err="1"/>
              <a:t>veliko</a:t>
            </a:r>
            <a:r>
              <a:rPr lang="en-GB" dirty="0"/>
              <a:t> </a:t>
            </a:r>
            <a:r>
              <a:rPr lang="en-GB" dirty="0" err="1"/>
              <a:t>ljudi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sužnjev</a:t>
            </a:r>
            <a:endParaRPr lang="en-GB" dirty="0"/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295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982494-3BE5-443B-85AF-D73CAE48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839"/>
            <a:ext cx="10515600" cy="1271238"/>
          </a:xfrm>
        </p:spPr>
        <p:txBody>
          <a:bodyPr/>
          <a:lstStyle/>
          <a:p>
            <a:pPr algn="ctr"/>
            <a:r>
              <a:rPr lang="sl-SI" dirty="0">
                <a:solidFill>
                  <a:srgbClr val="87BF61"/>
                </a:solidFill>
              </a:rPr>
              <a:t>Z</a:t>
            </a:r>
            <a:r>
              <a:rPr lang="en-GB" dirty="0" err="1">
                <a:solidFill>
                  <a:srgbClr val="87BF61"/>
                </a:solidFill>
              </a:rPr>
              <a:t>animivosti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0FCC1DE-2918-456C-85E4-D58F96FB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Morda</a:t>
            </a:r>
            <a:r>
              <a:rPr lang="en-GB" dirty="0"/>
              <a:t> </a:t>
            </a:r>
            <a:r>
              <a:rPr lang="en-GB" dirty="0" err="1"/>
              <a:t>moderni</a:t>
            </a:r>
            <a:r>
              <a:rPr lang="en-GB" dirty="0"/>
              <a:t> </a:t>
            </a:r>
            <a:r>
              <a:rPr lang="en-GB" dirty="0" err="1"/>
              <a:t>romi</a:t>
            </a:r>
            <a:r>
              <a:rPr lang="en-GB" dirty="0"/>
              <a:t> za </a:t>
            </a:r>
            <a:r>
              <a:rPr lang="en-GB" dirty="0" err="1"/>
              <a:t>razliko</a:t>
            </a:r>
            <a:r>
              <a:rPr lang="en-GB" dirty="0"/>
              <a:t> od </a:t>
            </a:r>
            <a:r>
              <a:rPr lang="en-GB" dirty="0" err="1"/>
              <a:t>splošno</a:t>
            </a:r>
            <a:r>
              <a:rPr lang="en-GB" dirty="0"/>
              <a:t> </a:t>
            </a:r>
            <a:r>
              <a:rPr lang="en-GB" dirty="0" err="1"/>
              <a:t>sprejetega</a:t>
            </a:r>
            <a:r>
              <a:rPr lang="en-GB" dirty="0"/>
              <a:t> </a:t>
            </a:r>
            <a:r>
              <a:rPr lang="en-GB" dirty="0" err="1"/>
              <a:t>mnenja</a:t>
            </a:r>
            <a:r>
              <a:rPr lang="en-GB" dirty="0"/>
              <a:t> </a:t>
            </a:r>
            <a:r>
              <a:rPr lang="en-GB" dirty="0" err="1"/>
              <a:t>niso</a:t>
            </a:r>
            <a:r>
              <a:rPr lang="en-GB" dirty="0"/>
              <a:t> </a:t>
            </a:r>
            <a:r>
              <a:rPr lang="en-GB" dirty="0" err="1"/>
              <a:t>potomci</a:t>
            </a:r>
            <a:r>
              <a:rPr lang="en-GB" dirty="0"/>
              <a:t> </a:t>
            </a:r>
            <a:r>
              <a:rPr lang="sl-SI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Vzhodnoevropejcev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temveč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egipčani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grški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zasedbi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Egipta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pobegnili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svoje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dežele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Mnoge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oblike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tradicjonalne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ciganske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zabave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npr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dirke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konji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družabno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petje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ples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poznali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tudi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starem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egiptu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626C66-5A4B-40D4-9743-E865B5E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Pomen Glasbe V Starem Egiptu</a:t>
            </a:r>
            <a:endParaRPr lang="en-SI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A20FB2-8882-47F0-8823-475A8562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Glasba je imela svojo vlogo tudi pri bolj vsakdanjem dogajanju</a:t>
            </a:r>
          </a:p>
          <a:p>
            <a:r>
              <a:rPr lang="sl-SI" dirty="0"/>
              <a:t>Egipčani so glasbo igrali med praznovanji, verskimi obredi in slavnostnimi večeri</a:t>
            </a:r>
          </a:p>
          <a:p>
            <a:r>
              <a:rPr lang="sl-SI" dirty="0"/>
              <a:t>Nato koliko je pomenila </a:t>
            </a:r>
            <a:r>
              <a:rPr lang="sl-SI" dirty="0" err="1"/>
              <a:t>egipčanom</a:t>
            </a:r>
            <a:r>
              <a:rPr lang="sl-SI" dirty="0"/>
              <a:t> glasba kažejo prizori z zabav na stenah grobnic, pesmi na papirusu in glasbila</a:t>
            </a:r>
          </a:p>
          <a:p>
            <a:r>
              <a:rPr lang="sl-SI" dirty="0"/>
              <a:t>Princesa je brenkala na harfo, medtem ko je njen mož počival na divanu</a:t>
            </a:r>
          </a:p>
          <a:p>
            <a:r>
              <a:rPr lang="sl-SI" dirty="0"/>
              <a:t>Ansambel na zabavi je obsegal godala, pihala in tolkala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0362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7EC368-8739-4A40-882F-378DA0A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solidFill>
                  <a:srgbClr val="87BF61"/>
                </a:solidFill>
              </a:rPr>
              <a:t>Tonski sistem</a:t>
            </a:r>
            <a:endParaRPr lang="en-SI" dirty="0">
              <a:solidFill>
                <a:srgbClr val="87BF6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2FD9F19-FBC8-4946-AF2D-EBA6A95F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PENTATONIKA: je sestavljena iz petih različnih tonov</a:t>
            </a:r>
          </a:p>
          <a:p>
            <a:r>
              <a:rPr lang="sl-SI" dirty="0"/>
              <a:t>HEPTATONIKA: je sestavljena iz sedmih različnih tonov</a:t>
            </a:r>
          </a:p>
          <a:p>
            <a:r>
              <a:rPr lang="sl-SI" dirty="0"/>
              <a:t>HEIRONOMIJA: pomeni nakazovanje značaja in valovanje melodične črte z gibanjem rok in prstov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432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A3E9CF-7A68-4196-92C6-A0D0F4E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87BF61"/>
                </a:solidFill>
                <a:latin typeface="Agency FB" panose="020B0503020202020204" pitchFamily="34" charset="0"/>
              </a:rPr>
              <a:t>glasbila</a:t>
            </a:r>
            <a:endParaRPr lang="en-SI" dirty="0">
              <a:solidFill>
                <a:srgbClr val="87BF6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BFD2298-20C0-4B0D-AA9D-00566A97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1539915"/>
            <a:ext cx="10762673" cy="4953393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500"/>
              <a:buNone/>
            </a:pPr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B2E8C-3D02-42CA-81F3-4450BE53C0FA}"/>
              </a:ext>
            </a:extLst>
          </p:cNvPr>
          <p:cNvSpPr txBox="1"/>
          <p:nvPr/>
        </p:nvSpPr>
        <p:spPr>
          <a:xfrm>
            <a:off x="431799" y="1324080"/>
            <a:ext cx="7613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Brenkala</a:t>
            </a:r>
            <a:endParaRPr lang="en-US" sz="2400" dirty="0"/>
          </a:p>
          <a:p>
            <a:r>
              <a:rPr lang="en-US" dirty="0" err="1"/>
              <a:t>Sedem</a:t>
            </a:r>
            <a:r>
              <a:rPr lang="en-US" dirty="0"/>
              <a:t> </a:t>
            </a:r>
            <a:r>
              <a:rPr lang="en-US" dirty="0" err="1"/>
              <a:t>strunska</a:t>
            </a:r>
            <a:r>
              <a:rPr lang="en-US" dirty="0"/>
              <a:t> lira</a:t>
            </a:r>
          </a:p>
          <a:p>
            <a:r>
              <a:rPr lang="en-US" dirty="0" err="1"/>
              <a:t>Lutnja</a:t>
            </a:r>
            <a:endParaRPr lang="en-US" dirty="0"/>
          </a:p>
          <a:p>
            <a:r>
              <a:rPr lang="en-US" dirty="0" err="1"/>
              <a:t>Trinjst</a:t>
            </a:r>
            <a:r>
              <a:rPr lang="en-US" dirty="0"/>
              <a:t> </a:t>
            </a:r>
            <a:r>
              <a:rPr lang="en-US" dirty="0" err="1"/>
              <a:t>strunska</a:t>
            </a:r>
            <a:r>
              <a:rPr lang="en-US" dirty="0"/>
              <a:t> </a:t>
            </a:r>
            <a:r>
              <a:rPr lang="en-US" dirty="0" err="1"/>
              <a:t>lutnja</a:t>
            </a:r>
            <a:endParaRPr lang="en-US" dirty="0"/>
          </a:p>
          <a:p>
            <a:r>
              <a:rPr lang="en-US" dirty="0" err="1"/>
              <a:t>Harfe</a:t>
            </a:r>
            <a:r>
              <a:rPr lang="en-US" dirty="0"/>
              <a:t> : </a:t>
            </a:r>
            <a:r>
              <a:rPr lang="en-US" dirty="0" err="1"/>
              <a:t>trinjst</a:t>
            </a:r>
            <a:r>
              <a:rPr lang="en-US" dirty="0"/>
              <a:t> </a:t>
            </a:r>
            <a:r>
              <a:rPr lang="en-US" dirty="0" err="1"/>
              <a:t>strunska</a:t>
            </a:r>
            <a:r>
              <a:rPr lang="en-US" dirty="0"/>
              <a:t>, </a:t>
            </a:r>
            <a:r>
              <a:rPr lang="en-US" dirty="0" err="1"/>
              <a:t>lokasta</a:t>
            </a:r>
            <a:r>
              <a:rPr lang="en-US" dirty="0"/>
              <a:t>, </a:t>
            </a:r>
            <a:r>
              <a:rPr lang="en-US" dirty="0" err="1"/>
              <a:t>stoječa</a:t>
            </a:r>
            <a:r>
              <a:rPr lang="en-US" dirty="0"/>
              <a:t>, </a:t>
            </a:r>
            <a:r>
              <a:rPr lang="en-US" dirty="0" err="1"/>
              <a:t>naramna</a:t>
            </a:r>
            <a:r>
              <a:rPr lang="en-US" dirty="0"/>
              <a:t>, </a:t>
            </a:r>
            <a:r>
              <a:rPr lang="en-US" dirty="0" err="1"/>
              <a:t>ročna</a:t>
            </a:r>
            <a:r>
              <a:rPr lang="en-US" dirty="0"/>
              <a:t>, </a:t>
            </a:r>
            <a:r>
              <a:rPr lang="en-US" dirty="0" err="1"/>
              <a:t>kotna</a:t>
            </a:r>
            <a:r>
              <a:rPr lang="en-US" dirty="0"/>
              <a:t>, pet, </a:t>
            </a:r>
            <a:r>
              <a:rPr lang="en-US" dirty="0" err="1"/>
              <a:t>strunska</a:t>
            </a:r>
            <a:r>
              <a:rPr lang="en-US" dirty="0"/>
              <a:t>.</a:t>
            </a:r>
          </a:p>
          <a:p>
            <a:r>
              <a:rPr lang="en-US" sz="2400" dirty="0" err="1"/>
              <a:t>Tolkala</a:t>
            </a:r>
            <a:endParaRPr lang="en-US" sz="2400" dirty="0"/>
          </a:p>
          <a:p>
            <a:r>
              <a:rPr lang="en-US" dirty="0" err="1"/>
              <a:t>Bobni</a:t>
            </a:r>
            <a:endParaRPr lang="en-US" dirty="0"/>
          </a:p>
          <a:p>
            <a:r>
              <a:rPr lang="en-US" dirty="0" err="1"/>
              <a:t>Tamburin</a:t>
            </a:r>
            <a:r>
              <a:rPr lang="en-US" dirty="0"/>
              <a:t> (</a:t>
            </a:r>
            <a:r>
              <a:rPr lang="en-US" dirty="0" err="1"/>
              <a:t>nanj</a:t>
            </a:r>
            <a:r>
              <a:rPr lang="en-US" dirty="0"/>
              <a:t> so </a:t>
            </a:r>
            <a:r>
              <a:rPr lang="en-US" dirty="0" err="1"/>
              <a:t>večinoma</a:t>
            </a:r>
            <a:r>
              <a:rPr lang="en-US" dirty="0"/>
              <a:t> </a:t>
            </a:r>
            <a:r>
              <a:rPr lang="en-US" dirty="0" err="1"/>
              <a:t>igrale</a:t>
            </a:r>
            <a:r>
              <a:rPr lang="en-US" dirty="0"/>
              <a:t> </a:t>
            </a:r>
            <a:r>
              <a:rPr lang="en-US" dirty="0" err="1"/>
              <a:t>plesalke</a:t>
            </a:r>
            <a:r>
              <a:rPr lang="en-US" dirty="0"/>
              <a:t>)</a:t>
            </a:r>
          </a:p>
          <a:p>
            <a:r>
              <a:rPr lang="en-US" dirty="0" err="1"/>
              <a:t>Bronaste</a:t>
            </a:r>
            <a:r>
              <a:rPr lang="en-US" dirty="0"/>
              <a:t> </a:t>
            </a:r>
            <a:r>
              <a:rPr lang="en-US" dirty="0" err="1"/>
              <a:t>cimbale</a:t>
            </a:r>
            <a:endParaRPr lang="en-US" dirty="0"/>
          </a:p>
          <a:p>
            <a:r>
              <a:rPr lang="en-US" dirty="0" err="1"/>
              <a:t>Voščeno</a:t>
            </a:r>
            <a:r>
              <a:rPr lang="en-US" dirty="0"/>
              <a:t> </a:t>
            </a:r>
            <a:r>
              <a:rPr lang="en-US" dirty="0" err="1"/>
              <a:t>klopotalo</a:t>
            </a:r>
            <a:endParaRPr lang="en-US" dirty="0"/>
          </a:p>
          <a:p>
            <a:r>
              <a:rPr lang="en-US" dirty="0"/>
              <a:t>Sistrum</a:t>
            </a:r>
          </a:p>
          <a:p>
            <a:r>
              <a:rPr lang="en-US" sz="2400" dirty="0" err="1"/>
              <a:t>Pihala</a:t>
            </a:r>
            <a:r>
              <a:rPr lang="en-US" sz="2400" dirty="0"/>
              <a:t> in </a:t>
            </a:r>
            <a:r>
              <a:rPr lang="en-US" sz="2400" dirty="0" err="1"/>
              <a:t>trobila</a:t>
            </a:r>
            <a:r>
              <a:rPr lang="en-US" sz="2400" dirty="0"/>
              <a:t> </a:t>
            </a:r>
          </a:p>
          <a:p>
            <a:r>
              <a:rPr lang="en-US" dirty="0" err="1"/>
              <a:t>Trstena</a:t>
            </a:r>
            <a:r>
              <a:rPr lang="en-US" dirty="0"/>
              <a:t> </a:t>
            </a:r>
            <a:r>
              <a:rPr lang="en-US" dirty="0" err="1"/>
              <a:t>piščal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Klarinet</a:t>
            </a:r>
            <a:endParaRPr lang="en-US" dirty="0"/>
          </a:p>
          <a:p>
            <a:r>
              <a:rPr lang="en-US" dirty="0" err="1"/>
              <a:t>Koščena</a:t>
            </a:r>
            <a:r>
              <a:rPr lang="en-US" dirty="0"/>
              <a:t> </a:t>
            </a:r>
            <a:r>
              <a:rPr lang="en-US" dirty="0" err="1"/>
              <a:t>piščal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Klarinet</a:t>
            </a:r>
            <a:endParaRPr lang="en-US" dirty="0"/>
          </a:p>
          <a:p>
            <a:r>
              <a:rPr lang="en-US" dirty="0" err="1"/>
              <a:t>Dvojna</a:t>
            </a:r>
            <a:r>
              <a:rPr lang="en-US" dirty="0"/>
              <a:t> </a:t>
            </a:r>
            <a:r>
              <a:rPr lang="en-US" dirty="0" err="1"/>
              <a:t>oboa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8D65E-938B-48FD-8B0E-134F57C3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4613">
            <a:off x="4718545" y="4140235"/>
            <a:ext cx="24193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72F0A9-6E4A-41E0-A51F-6822E4C4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93" y="4140235"/>
            <a:ext cx="1635794" cy="20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1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9699C93E-869E-4887-98E1-FADDEE9C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73644"/>
              </p:ext>
            </p:extLst>
          </p:nvPr>
        </p:nvGraphicFramePr>
        <p:xfrm>
          <a:off x="1110842" y="1109495"/>
          <a:ext cx="9970316" cy="463900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23595">
                  <a:extLst>
                    <a:ext uri="{9D8B030D-6E8A-4147-A177-3AD203B41FA5}">
                      <a16:colId xmlns:a16="http://schemas.microsoft.com/office/drawing/2014/main" val="1135823679"/>
                    </a:ext>
                  </a:extLst>
                </a:gridCol>
                <a:gridCol w="2237763">
                  <a:extLst>
                    <a:ext uri="{9D8B030D-6E8A-4147-A177-3AD203B41FA5}">
                      <a16:colId xmlns:a16="http://schemas.microsoft.com/office/drawing/2014/main" val="1347192230"/>
                    </a:ext>
                  </a:extLst>
                </a:gridCol>
                <a:gridCol w="2443632">
                  <a:extLst>
                    <a:ext uri="{9D8B030D-6E8A-4147-A177-3AD203B41FA5}">
                      <a16:colId xmlns:a16="http://schemas.microsoft.com/office/drawing/2014/main" val="173342318"/>
                    </a:ext>
                  </a:extLst>
                </a:gridCol>
                <a:gridCol w="2465326">
                  <a:extLst>
                    <a:ext uri="{9D8B030D-6E8A-4147-A177-3AD203B41FA5}">
                      <a16:colId xmlns:a16="http://schemas.microsoft.com/office/drawing/2014/main" val="1378110234"/>
                    </a:ext>
                  </a:extLst>
                </a:gridCol>
              </a:tblGrid>
              <a:tr h="1257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Sedem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strunska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lira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Trinjst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strunska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l-SI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Lutnja</a:t>
                      </a:r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Bronaste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cimbale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Dvojna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oboa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85383"/>
                  </a:ext>
                </a:extLst>
              </a:tr>
              <a:tr h="33819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sl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ira</a:t>
                      </a:r>
                      <a:r>
                        <a:rPr lang="sl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starogr</a:t>
                      </a:r>
                      <a:r>
                        <a:rPr lang="sl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š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ko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glasbilo</a:t>
                      </a:r>
                      <a:r>
                        <a:rPr lang="sl-SI" altLang="en-SI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strune,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napete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okvir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v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obliki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jarma.</a:t>
                      </a:r>
                      <a:endParaRPr lang="sl-SI" altLang="en-SI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najstarej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š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I" altLang="en-SI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strunsko</a:t>
                      </a:r>
                      <a:r>
                        <a:rPr lang="en-SI" altLang="en-SI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glasbilo.</a:t>
                      </a:r>
                      <a:endParaRPr lang="sl-SI" altLang="en-SI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Poreklo </a:t>
                      </a:r>
                      <a:endParaRPr lang="sl-SI" altLang="en-SI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Lutnja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je </a:t>
                      </a:r>
                      <a:r>
                        <a:rPr lang="sl-SI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strunsko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sredozemsko         </a:t>
                      </a:r>
                      <a:r>
                        <a:rPr lang="sl-SI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glasbilo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iz družine </a:t>
                      </a:r>
                      <a:r>
                        <a:rPr lang="sl-SI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brenkal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Poreklo Perzija.</a:t>
                      </a:r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dirty="0">
                          <a:solidFill>
                            <a:schemeClr val="tx1"/>
                          </a:solidFill>
                        </a:rPr>
                        <a:t>Cimbale so predhodnik sodobnega klavirja.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Poreklo Perzija.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Danes jih lahko vidimo ponekod v Avstriji in Nemčiji</a:t>
                      </a:r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Óboa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je leseno </a:t>
                      </a:r>
                      <a:r>
                        <a:rPr lang="sl-SI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pihalno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sl-SI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glasbilo</a:t>
                      </a: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z dvojni ustnikom.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Predniki oboe so glasbila, zasnovana na načelu dvojnega jezička.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l-S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Poreklo stara Grčija, Rimljani</a:t>
                      </a:r>
                      <a:endParaRPr lang="en-SI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93065"/>
                  </a:ext>
                </a:extLst>
              </a:tr>
            </a:tbl>
          </a:graphicData>
        </a:graphic>
      </p:graphicFrame>
      <p:sp>
        <p:nvSpPr>
          <p:cNvPr id="11" name="Naslov 10">
            <a:extLst>
              <a:ext uri="{FF2B5EF4-FFF2-40B4-BE49-F238E27FC236}">
                <a16:creationId xmlns:a16="http://schemas.microsoft.com/office/drawing/2014/main" id="{C9B0F609-54F6-4D79-9539-B4A4D06E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l-SI" dirty="0">
                <a:solidFill>
                  <a:srgbClr val="87BF61"/>
                </a:solidFill>
              </a:rPr>
              <a:t>Opis posameznih glasbil</a:t>
            </a:r>
            <a:endParaRPr lang="en-SI" dirty="0">
              <a:solidFill>
                <a:srgbClr val="87BF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DB82-89DB-4283-B8CD-02FF802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7BF61"/>
                </a:solidFill>
                <a:latin typeface="Agency FB" panose="020B0503020202020204" pitchFamily="34" charset="0"/>
              </a:rPr>
              <a:t>Pesem</a:t>
            </a:r>
            <a:r>
              <a:rPr lang="en-US" dirty="0">
                <a:solidFill>
                  <a:srgbClr val="87BF61"/>
                </a:solidFill>
                <a:latin typeface="Agency FB" panose="020B0503020202020204" pitchFamily="34" charset="0"/>
              </a:rPr>
              <a:t> in </a:t>
            </a:r>
            <a:r>
              <a:rPr lang="en-US" dirty="0" err="1">
                <a:solidFill>
                  <a:srgbClr val="87BF61"/>
                </a:solidFill>
                <a:latin typeface="Agency FB" panose="020B0503020202020204" pitchFamily="34" charset="0"/>
              </a:rPr>
              <a:t>ples</a:t>
            </a:r>
            <a:endParaRPr lang="sl-SI" dirty="0">
              <a:solidFill>
                <a:srgbClr val="87BF6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CD1B-7A19-4B74-AC66-84CCF00B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2621"/>
            <a:ext cx="11392783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Besedila</a:t>
            </a:r>
            <a:r>
              <a:rPr lang="en-US" sz="1800" dirty="0"/>
              <a:t> </a:t>
            </a:r>
            <a:r>
              <a:rPr lang="en-US" sz="1800" dirty="0" err="1"/>
              <a:t>egipčanskih</a:t>
            </a:r>
            <a:r>
              <a:rPr lang="en-US" sz="1800" dirty="0"/>
              <a:t> </a:t>
            </a:r>
            <a:r>
              <a:rPr lang="en-US" sz="1800" dirty="0" err="1"/>
              <a:t>pesmi</a:t>
            </a:r>
            <a:r>
              <a:rPr lang="en-US" sz="1800" dirty="0"/>
              <a:t> so se </a:t>
            </a:r>
            <a:r>
              <a:rPr lang="en-US" sz="1800" dirty="0" err="1"/>
              <a:t>ohranila</a:t>
            </a:r>
            <a:r>
              <a:rPr lang="en-US" sz="1800" dirty="0"/>
              <a:t> </a:t>
            </a:r>
            <a:r>
              <a:rPr lang="en-US" sz="1800" dirty="0" err="1"/>
              <a:t>melodije</a:t>
            </a:r>
            <a:r>
              <a:rPr lang="en-US" sz="1800" dirty="0"/>
              <a:t> pa ne</a:t>
            </a:r>
          </a:p>
          <a:p>
            <a:r>
              <a:rPr lang="en-US" sz="1800" dirty="0" err="1"/>
              <a:t>Ženske</a:t>
            </a:r>
            <a:r>
              <a:rPr lang="en-US" sz="1800" dirty="0"/>
              <a:t> </a:t>
            </a:r>
            <a:r>
              <a:rPr lang="en-US" sz="1800" dirty="0" err="1"/>
              <a:t>kraljevega</a:t>
            </a:r>
            <a:r>
              <a:rPr lang="en-US" sz="1800" dirty="0"/>
              <a:t> </a:t>
            </a:r>
            <a:r>
              <a:rPr lang="en-US" sz="1800" dirty="0" err="1"/>
              <a:t>harema</a:t>
            </a:r>
            <a:r>
              <a:rPr lang="en-US" sz="1800" dirty="0"/>
              <a:t>, </a:t>
            </a:r>
            <a:r>
              <a:rPr lang="en-US" sz="1800" dirty="0" err="1"/>
              <a:t>mlade</a:t>
            </a:r>
            <a:r>
              <a:rPr lang="en-US" sz="1800" dirty="0"/>
              <a:t> </a:t>
            </a:r>
            <a:r>
              <a:rPr lang="en-US" sz="1800" dirty="0" err="1"/>
              <a:t>stužabnic</a:t>
            </a:r>
            <a:r>
              <a:rPr lang="en-US" sz="1800" dirty="0"/>
              <a:t>, so bile </a:t>
            </a:r>
            <a:r>
              <a:rPr lang="en-US" sz="1800" dirty="0" err="1"/>
              <a:t>izučene</a:t>
            </a:r>
            <a:r>
              <a:rPr lang="en-US" sz="1800" dirty="0"/>
              <a:t> </a:t>
            </a:r>
            <a:r>
              <a:rPr lang="en-US" sz="1800" dirty="0" err="1"/>
              <a:t>glasbenice</a:t>
            </a:r>
            <a:r>
              <a:rPr lang="en-US" sz="1800" dirty="0"/>
              <a:t> in </a:t>
            </a:r>
            <a:r>
              <a:rPr lang="en-US" sz="1800" dirty="0" err="1"/>
              <a:t>plesalke</a:t>
            </a:r>
            <a:endParaRPr lang="en-US" sz="1800" dirty="0"/>
          </a:p>
          <a:p>
            <a:r>
              <a:rPr lang="en-US" sz="1800" dirty="0" err="1"/>
              <a:t>Verske</a:t>
            </a:r>
            <a:r>
              <a:rPr lang="en-US" sz="1800" dirty="0"/>
              <a:t> </a:t>
            </a:r>
            <a:r>
              <a:rPr lang="en-US" sz="1800" dirty="0" err="1"/>
              <a:t>obrede</a:t>
            </a:r>
            <a:r>
              <a:rPr lang="en-US" sz="1800" dirty="0"/>
              <a:t> </a:t>
            </a:r>
            <a:r>
              <a:rPr lang="en-US" sz="1800" dirty="0" err="1"/>
              <a:t>ter</a:t>
            </a:r>
            <a:r>
              <a:rPr lang="en-US" sz="1800" dirty="0"/>
              <a:t> </a:t>
            </a:r>
            <a:r>
              <a:rPr lang="en-US" sz="1800" dirty="0" err="1"/>
              <a:t>pogrebe</a:t>
            </a:r>
            <a:r>
              <a:rPr lang="en-US" sz="1800" dirty="0"/>
              <a:t> so </a:t>
            </a:r>
            <a:r>
              <a:rPr lang="en-US" sz="1800" dirty="0" err="1"/>
              <a:t>spremljali</a:t>
            </a:r>
            <a:r>
              <a:rPr lang="en-US" sz="1800" dirty="0"/>
              <a:t> </a:t>
            </a:r>
            <a:r>
              <a:rPr lang="en-US" sz="1800" dirty="0" err="1"/>
              <a:t>ples</a:t>
            </a:r>
            <a:r>
              <a:rPr lang="en-US" sz="1800" dirty="0"/>
              <a:t> in </a:t>
            </a:r>
            <a:r>
              <a:rPr lang="en-US" sz="1800" dirty="0" err="1"/>
              <a:t>gasba</a:t>
            </a:r>
            <a:endParaRPr lang="en-US" sz="1800" dirty="0"/>
          </a:p>
          <a:p>
            <a:r>
              <a:rPr lang="en-US" sz="1800" dirty="0" err="1"/>
              <a:t>Plesi</a:t>
            </a:r>
            <a:r>
              <a:rPr lang="en-US" sz="1800" dirty="0"/>
              <a:t> so </a:t>
            </a:r>
            <a:r>
              <a:rPr lang="en-US" sz="1800" dirty="0" err="1"/>
              <a:t>vključevali</a:t>
            </a:r>
            <a:r>
              <a:rPr lang="en-US" sz="1800" dirty="0"/>
              <a:t> </a:t>
            </a:r>
            <a:r>
              <a:rPr lang="en-US" sz="1800" dirty="0" err="1"/>
              <a:t>zelo</a:t>
            </a:r>
            <a:r>
              <a:rPr lang="en-US" sz="1800" dirty="0"/>
              <a:t> </a:t>
            </a:r>
            <a:r>
              <a:rPr lang="en-US" sz="1800" dirty="0" err="1"/>
              <a:t>gimastične</a:t>
            </a:r>
            <a:r>
              <a:rPr lang="en-US" sz="1800" dirty="0"/>
              <a:t> gibe </a:t>
            </a:r>
          </a:p>
          <a:p>
            <a:r>
              <a:rPr lang="en-US" sz="1800" dirty="0" err="1"/>
              <a:t>Plesalke</a:t>
            </a:r>
            <a:r>
              <a:rPr lang="en-US" sz="1800" dirty="0"/>
              <a:t> so </a:t>
            </a:r>
            <a:r>
              <a:rPr lang="en-US" sz="1800" dirty="0" err="1"/>
              <a:t>imele</a:t>
            </a:r>
            <a:r>
              <a:rPr lang="en-US" sz="1800" dirty="0"/>
              <a:t> </a:t>
            </a:r>
            <a:r>
              <a:rPr lang="en-US" sz="1800" dirty="0" err="1"/>
              <a:t>kratke</a:t>
            </a:r>
            <a:r>
              <a:rPr lang="en-US" sz="1800" dirty="0"/>
              <a:t> </a:t>
            </a:r>
            <a:r>
              <a:rPr lang="en-US" sz="1800" dirty="0" err="1"/>
              <a:t>oprave</a:t>
            </a:r>
            <a:r>
              <a:rPr lang="en-US" sz="1800" dirty="0"/>
              <a:t> </a:t>
            </a:r>
            <a:r>
              <a:rPr lang="en-US" sz="1800" dirty="0" err="1"/>
              <a:t>ali</a:t>
            </a:r>
            <a:r>
              <a:rPr lang="en-US" sz="1800" dirty="0"/>
              <a:t> so </a:t>
            </a:r>
            <a:r>
              <a:rPr lang="en-US" sz="1800" dirty="0" err="1"/>
              <a:t>celo</a:t>
            </a:r>
            <a:r>
              <a:rPr lang="en-US" sz="1800" dirty="0"/>
              <a:t> </a:t>
            </a:r>
            <a:r>
              <a:rPr lang="en-US" sz="1800" dirty="0" err="1"/>
              <a:t>plesale</a:t>
            </a:r>
            <a:r>
              <a:rPr lang="en-US" sz="1800" dirty="0"/>
              <a:t> </a:t>
            </a:r>
            <a:r>
              <a:rPr lang="en-US" sz="1800" dirty="0" err="1"/>
              <a:t>gole</a:t>
            </a:r>
            <a:endParaRPr lang="en-US" sz="1800" dirty="0"/>
          </a:p>
          <a:p>
            <a:r>
              <a:rPr lang="en-US" sz="1800" dirty="0" err="1"/>
              <a:t>Ohranile</a:t>
            </a:r>
            <a:r>
              <a:rPr lang="en-US" sz="1800" dirty="0"/>
              <a:t> so se </a:t>
            </a:r>
            <a:r>
              <a:rPr lang="en-US" sz="1800" dirty="0" err="1"/>
              <a:t>številne</a:t>
            </a:r>
            <a:r>
              <a:rPr lang="en-US" sz="1800" dirty="0"/>
              <a:t> </a:t>
            </a:r>
            <a:r>
              <a:rPr lang="en-US" sz="1800" dirty="0" err="1"/>
              <a:t>verske</a:t>
            </a:r>
            <a:r>
              <a:rPr lang="en-US" sz="1800" dirty="0"/>
              <a:t> </a:t>
            </a:r>
            <a:r>
              <a:rPr lang="en-US" sz="1800" dirty="0" err="1"/>
              <a:t>himne</a:t>
            </a:r>
            <a:endParaRPr lang="en-US" sz="1800" dirty="0"/>
          </a:p>
          <a:p>
            <a:r>
              <a:rPr lang="en-US" sz="1800" dirty="0" err="1"/>
              <a:t>Glasbeni</a:t>
            </a:r>
            <a:r>
              <a:rPr lang="en-US" sz="1800" dirty="0"/>
              <a:t> </a:t>
            </a:r>
            <a:r>
              <a:rPr lang="en-US" sz="1800" dirty="0" err="1"/>
              <a:t>posnetek</a:t>
            </a:r>
            <a:r>
              <a:rPr lang="en-US" sz="1800" dirty="0"/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Ancient Egyptian Music - Pharaoh Ramses II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sl-SI" sz="1800" dirty="0"/>
          </a:p>
        </p:txBody>
      </p:sp>
      <p:pic>
        <p:nvPicPr>
          <p:cNvPr id="1026" name="Picture 2" descr="EGIPČANSKA KNJIŽEVNOST">
            <a:extLst>
              <a:ext uri="{FF2B5EF4-FFF2-40B4-BE49-F238E27FC236}">
                <a16:creationId xmlns:a16="http://schemas.microsoft.com/office/drawing/2014/main" id="{0BE1E1DA-D8CB-48FE-BE85-F050AFDC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34" y="2155971"/>
            <a:ext cx="3071594" cy="24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29CAB-2BBB-4468-890E-0F557667E3BE}"/>
              </a:ext>
            </a:extLst>
          </p:cNvPr>
          <p:cNvSpPr txBox="1"/>
          <p:nvPr/>
        </p:nvSpPr>
        <p:spPr>
          <a:xfrm>
            <a:off x="8951053" y="1134041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BESEDILO PESMI</a:t>
            </a:r>
            <a:endParaRPr lang="sl-SI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F4A6-F13B-41ED-BA58-786B0ABEF84F}"/>
              </a:ext>
            </a:extLst>
          </p:cNvPr>
          <p:cNvCxnSpPr>
            <a:cxnSpLocks/>
          </p:cNvCxnSpPr>
          <p:nvPr/>
        </p:nvCxnSpPr>
        <p:spPr>
          <a:xfrm flipH="1">
            <a:off x="9593511" y="1503373"/>
            <a:ext cx="684000" cy="65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2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F6CC06-1BAF-498A-BC33-B185080F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>
                <a:solidFill>
                  <a:srgbClr val="87BF61"/>
                </a:solidFill>
              </a:rPr>
              <a:t>Zvočni Posnetek</a:t>
            </a:r>
            <a:endParaRPr lang="en-SI" dirty="0"/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EB7F17BB-50C4-4F20-BA01-805E3474A357}"/>
              </a:ext>
            </a:extLst>
          </p:cNvPr>
          <p:cNvSpPr txBox="1">
            <a:spLocks/>
          </p:cNvSpPr>
          <p:nvPr/>
        </p:nvSpPr>
        <p:spPr>
          <a:xfrm>
            <a:off x="5532450" y="2365702"/>
            <a:ext cx="4261607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SI" dirty="0">
              <a:solidFill>
                <a:srgbClr val="87BF61"/>
              </a:solidFill>
            </a:endParaRPr>
          </a:p>
        </p:txBody>
      </p:sp>
      <p:pic>
        <p:nvPicPr>
          <p:cNvPr id="5" name="Predstavnost v spletu 7" title="The Oldest Known Melody (Hurrian Hymn no.6 - c.1400 B.C.)">
            <a:hlinkClick r:id="" action="ppaction://media"/>
            <a:extLst>
              <a:ext uri="{FF2B5EF4-FFF2-40B4-BE49-F238E27FC236}">
                <a16:creationId xmlns:a16="http://schemas.microsoft.com/office/drawing/2014/main" id="{E8803668-9E46-4FE8-8488-7DEF0FB20D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31690" y="1690688"/>
            <a:ext cx="4811174" cy="36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1A75-B9A5-48CB-BECE-A9F24F7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7BF61"/>
                </a:solidFill>
              </a:rPr>
              <a:t>Faraoni</a:t>
            </a:r>
            <a:endParaRPr lang="sl-SI" dirty="0">
              <a:solidFill>
                <a:srgbClr val="87BF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DDAC-B21F-468A-BBA3-EB7ABD27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8178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Egipčanski</a:t>
            </a:r>
            <a:r>
              <a:rPr lang="en-US" sz="1800" dirty="0"/>
              <a:t> </a:t>
            </a:r>
            <a:r>
              <a:rPr lang="en-US" sz="1800" dirty="0" err="1"/>
              <a:t>kralji</a:t>
            </a:r>
            <a:endParaRPr lang="en-US" sz="1800" dirty="0"/>
          </a:p>
          <a:p>
            <a:r>
              <a:rPr lang="en-US" sz="1800" dirty="0" err="1"/>
              <a:t>Svčniki</a:t>
            </a:r>
            <a:endParaRPr lang="en-US" sz="1800" dirty="0"/>
          </a:p>
          <a:p>
            <a:r>
              <a:rPr lang="en-US" sz="1800" dirty="0" err="1"/>
              <a:t>Povelniki</a:t>
            </a:r>
            <a:r>
              <a:rPr lang="en-US" sz="1800" dirty="0"/>
              <a:t> </a:t>
            </a:r>
            <a:r>
              <a:rPr lang="en-US" sz="1800" dirty="0" err="1"/>
              <a:t>vojske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Lastniki</a:t>
            </a:r>
            <a:r>
              <a:rPr lang="en-US" sz="1800" dirty="0"/>
              <a:t> </a:t>
            </a:r>
            <a:r>
              <a:rPr lang="en-US" sz="1800" dirty="0" err="1"/>
              <a:t>zemlje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Zaščitnik</a:t>
            </a:r>
            <a:r>
              <a:rPr lang="en-US" sz="1800" dirty="0"/>
              <a:t> </a:t>
            </a:r>
            <a:r>
              <a:rPr lang="en-US" sz="1800" dirty="0" err="1"/>
              <a:t>faraonov</a:t>
            </a:r>
            <a:r>
              <a:rPr lang="en-US" sz="1800" dirty="0"/>
              <a:t> je </a:t>
            </a:r>
            <a:r>
              <a:rPr lang="en-US" sz="1800" dirty="0" err="1"/>
              <a:t>bil</a:t>
            </a:r>
            <a:r>
              <a:rPr lang="en-US" sz="1800" dirty="0"/>
              <a:t> </a:t>
            </a:r>
            <a:r>
              <a:rPr lang="en-US" sz="1800" dirty="0" err="1"/>
              <a:t>horus</a:t>
            </a:r>
            <a:r>
              <a:rPr lang="en-US" sz="1800" dirty="0"/>
              <a:t> (bog </a:t>
            </a:r>
            <a:r>
              <a:rPr lang="en-US" sz="1800" dirty="0" err="1"/>
              <a:t>svetlobe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Nasledniki</a:t>
            </a:r>
            <a:r>
              <a:rPr lang="en-US" sz="1800" dirty="0"/>
              <a:t> </a:t>
            </a:r>
            <a:r>
              <a:rPr lang="en-US" sz="1800" dirty="0" err="1"/>
              <a:t>faraonov</a:t>
            </a:r>
            <a:r>
              <a:rPr lang="en-US" sz="1800" dirty="0"/>
              <a:t> so </a:t>
            </a:r>
            <a:r>
              <a:rPr lang="en-US" sz="1800" dirty="0" err="1"/>
              <a:t>bili</a:t>
            </a:r>
            <a:r>
              <a:rPr lang="en-US" sz="1800" dirty="0"/>
              <a:t> </a:t>
            </a:r>
            <a:r>
              <a:rPr lang="en-US" sz="1800" dirty="0" err="1"/>
              <a:t>njiho</a:t>
            </a:r>
            <a:r>
              <a:rPr lang="en-US" sz="1800" dirty="0"/>
              <a:t> </a:t>
            </a:r>
            <a:r>
              <a:rPr lang="en-US" sz="1800" dirty="0" err="1"/>
              <a:t>starejši</a:t>
            </a:r>
            <a:r>
              <a:rPr lang="en-US" sz="1800" dirty="0"/>
              <a:t> </a:t>
            </a:r>
            <a:r>
              <a:rPr lang="en-US" sz="1800" dirty="0" err="1"/>
              <a:t>sinovi</a:t>
            </a:r>
            <a:endParaRPr lang="en-US" sz="1800" dirty="0"/>
          </a:p>
          <a:p>
            <a:r>
              <a:rPr lang="en-US" sz="1800" dirty="0" err="1"/>
              <a:t>Imeli</a:t>
            </a:r>
            <a:r>
              <a:rPr lang="en-US" sz="1800" dirty="0"/>
              <a:t> so </a:t>
            </a:r>
            <a:r>
              <a:rPr lang="en-US" sz="1800" dirty="0" err="1"/>
              <a:t>eno</a:t>
            </a:r>
            <a:r>
              <a:rPr lang="en-US" sz="1800" dirty="0"/>
              <a:t> </a:t>
            </a:r>
            <a:r>
              <a:rPr lang="en-US" sz="1800" dirty="0" err="1"/>
              <a:t>glavno</a:t>
            </a:r>
            <a:r>
              <a:rPr lang="en-US" sz="1800" dirty="0"/>
              <a:t> </a:t>
            </a:r>
            <a:r>
              <a:rPr lang="en-US" sz="1800" dirty="0" err="1"/>
              <a:t>ženo</a:t>
            </a:r>
            <a:r>
              <a:rPr lang="en-US" sz="1800" dirty="0"/>
              <a:t> </a:t>
            </a:r>
            <a:r>
              <a:rPr lang="en-US" sz="1800" dirty="0" err="1"/>
              <a:t>ki</a:t>
            </a:r>
            <a:r>
              <a:rPr lang="en-US" sz="1800" dirty="0"/>
              <a:t> je mela </a:t>
            </a:r>
            <a:r>
              <a:rPr lang="en-US" sz="1800" dirty="0" err="1"/>
              <a:t>pomenbne</a:t>
            </a:r>
            <a:r>
              <a:rPr lang="en-US" sz="1800" dirty="0"/>
              <a:t> </a:t>
            </a:r>
            <a:r>
              <a:rPr lang="en-US" sz="1800" dirty="0" err="1"/>
              <a:t>vloge</a:t>
            </a:r>
            <a:r>
              <a:rPr lang="en-US" sz="1800" dirty="0"/>
              <a:t> v </a:t>
            </a:r>
            <a:r>
              <a:rPr lang="en-US" sz="1800" dirty="0" err="1"/>
              <a:t>verskem</a:t>
            </a:r>
            <a:r>
              <a:rPr lang="en-US" sz="1800" dirty="0"/>
              <a:t> </a:t>
            </a:r>
            <a:r>
              <a:rPr lang="en-US" sz="1800" dirty="0" err="1"/>
              <a:t>življenju</a:t>
            </a:r>
            <a:endParaRPr lang="en-US" sz="1800" dirty="0"/>
          </a:p>
          <a:p>
            <a:r>
              <a:rPr lang="en-US" sz="1800" dirty="0" err="1"/>
              <a:t>Kraljevi</a:t>
            </a:r>
            <a:r>
              <a:rPr lang="en-US" sz="1800" dirty="0"/>
              <a:t> par je </a:t>
            </a:r>
            <a:r>
              <a:rPr lang="en-US" sz="1800" dirty="0" err="1"/>
              <a:t>bil</a:t>
            </a:r>
            <a:r>
              <a:rPr lang="en-US" sz="1800" dirty="0"/>
              <a:t> v </a:t>
            </a:r>
            <a:r>
              <a:rPr lang="en-US" sz="1800" dirty="0" err="1"/>
              <a:t>sorodstvu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sl-SI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67C7A-2705-4050-B57C-4409FE81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13" y="1325461"/>
            <a:ext cx="3204594" cy="48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2697-4D87-4C5F-B0DA-C85D803E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87BF61"/>
                </a:solidFill>
              </a:rPr>
              <a:t>Glasba</a:t>
            </a:r>
            <a:r>
              <a:rPr lang="en-US" dirty="0">
                <a:solidFill>
                  <a:srgbClr val="87BF61"/>
                </a:solidFill>
              </a:rPr>
              <a:t> v </a:t>
            </a:r>
            <a:r>
              <a:rPr lang="en-US" dirty="0" err="1">
                <a:solidFill>
                  <a:srgbClr val="87BF61"/>
                </a:solidFill>
              </a:rPr>
              <a:t>egiptu</a:t>
            </a:r>
            <a:r>
              <a:rPr lang="en-US" dirty="0">
                <a:solidFill>
                  <a:srgbClr val="87BF61"/>
                </a:solidFill>
              </a:rPr>
              <a:t> </a:t>
            </a:r>
            <a:r>
              <a:rPr lang="en-US" dirty="0" err="1">
                <a:solidFill>
                  <a:srgbClr val="87BF61"/>
                </a:solidFill>
              </a:rPr>
              <a:t>danes</a:t>
            </a:r>
            <a:endParaRPr lang="sl-SI" dirty="0">
              <a:solidFill>
                <a:srgbClr val="87BF6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3670-AAF7-47E1-B0A1-6A762D49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l-SI" sz="1800" dirty="0"/>
              <a:t>Glavne vsebine sodobne Egipčanske glasbe je ljubezen do domovine</a:t>
            </a:r>
          </a:p>
          <a:p>
            <a:r>
              <a:rPr lang="sl-SI" sz="1800" dirty="0"/>
              <a:t> Še vedno plešejo podobne plese kot v starih časih.</a:t>
            </a:r>
          </a:p>
          <a:p>
            <a:r>
              <a:rPr lang="sl-SI" sz="1800" dirty="0"/>
              <a:t>Še dandanes </a:t>
            </a:r>
            <a:r>
              <a:rPr lang="sl-SI" sz="1800" dirty="0" err="1"/>
              <a:t>vporabljajo</a:t>
            </a:r>
            <a:r>
              <a:rPr lang="sl-SI" sz="1800" dirty="0"/>
              <a:t> glasbilo </a:t>
            </a:r>
            <a:r>
              <a:rPr lang="sl-SI" sz="1800" dirty="0" err="1"/>
              <a:t>sistrum</a:t>
            </a:r>
            <a:endParaRPr lang="sl-SI" sz="1800" dirty="0"/>
          </a:p>
          <a:p>
            <a:r>
              <a:rPr lang="sl-SI" sz="1800" dirty="0"/>
              <a:t>Najbolj znani glasbeniki sodobne Egipčanske glasbe so:</a:t>
            </a:r>
          </a:p>
          <a:p>
            <a:r>
              <a:rPr lang="sl-SI" sz="1800" dirty="0" err="1"/>
              <a:t>Armdiab</a:t>
            </a:r>
            <a:r>
              <a:rPr lang="sl-SI" sz="1800" dirty="0"/>
              <a:t> dobil je 4 krat nagrado po imenu </a:t>
            </a:r>
            <a:r>
              <a:rPr lang="sl-SI" sz="1800" dirty="0" err="1"/>
              <a:t>world</a:t>
            </a:r>
            <a:r>
              <a:rPr lang="sl-SI" sz="1800" dirty="0"/>
              <a:t> </a:t>
            </a:r>
            <a:r>
              <a:rPr lang="sl-SI" sz="1800" dirty="0" err="1"/>
              <a:t>music</a:t>
            </a:r>
            <a:r>
              <a:rPr lang="sl-SI" sz="1800" dirty="0"/>
              <a:t> </a:t>
            </a:r>
            <a:r>
              <a:rPr lang="sl-SI" sz="1800" dirty="0" err="1"/>
              <a:t>award</a:t>
            </a:r>
            <a:endParaRPr lang="sl-SI" sz="1800" dirty="0"/>
          </a:p>
          <a:p>
            <a:r>
              <a:rPr lang="sl-SI" sz="1800" dirty="0" err="1"/>
              <a:t>Samira</a:t>
            </a:r>
            <a:r>
              <a:rPr lang="sl-SI" sz="1800" dirty="0"/>
              <a:t> Said je povezala </a:t>
            </a:r>
            <a:r>
              <a:rPr lang="sl-SI" sz="1800" dirty="0" err="1"/>
              <a:t>tradicjonalno</a:t>
            </a:r>
            <a:r>
              <a:rPr lang="sl-SI" sz="1800" dirty="0"/>
              <a:t> </a:t>
            </a:r>
            <a:r>
              <a:rPr lang="sl-SI" sz="1800" dirty="0" err="1"/>
              <a:t>sufi</a:t>
            </a:r>
            <a:r>
              <a:rPr lang="sl-SI" sz="1800" dirty="0"/>
              <a:t> glasbo z pop </a:t>
            </a:r>
            <a:r>
              <a:rPr lang="sl-SI" sz="1800" dirty="0" err="1"/>
              <a:t>and</a:t>
            </a:r>
            <a:r>
              <a:rPr lang="sl-SI" sz="1800" dirty="0"/>
              <a:t> rockom</a:t>
            </a:r>
          </a:p>
          <a:p>
            <a:r>
              <a:rPr lang="sl-SI" sz="1800" dirty="0" err="1"/>
              <a:t>Sherine</a:t>
            </a:r>
            <a:r>
              <a:rPr lang="sl-SI" sz="1800" dirty="0"/>
              <a:t> Ahmed je naj </a:t>
            </a:r>
            <a:r>
              <a:rPr lang="sl-SI" sz="1800" dirty="0" err="1"/>
              <a:t>vspešnejša</a:t>
            </a:r>
            <a:r>
              <a:rPr lang="sl-SI" sz="1800" dirty="0"/>
              <a:t> Egipčanska pevka novejše glasbe</a:t>
            </a:r>
          </a:p>
          <a:p>
            <a:endParaRPr lang="sl-SI" sz="1800" dirty="0"/>
          </a:p>
        </p:txBody>
      </p:sp>
    </p:spTree>
    <p:extLst>
      <p:ext uri="{BB962C8B-B14F-4D97-AF65-F5344CB8AC3E}">
        <p14:creationId xmlns:p14="http://schemas.microsoft.com/office/powerpoint/2010/main" val="320656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539</Words>
  <Application>Microsoft Office PowerPoint</Application>
  <PresentationFormat>Širokozaslonsko</PresentationFormat>
  <Paragraphs>99</Paragraphs>
  <Slides>11</Slides>
  <Notes>0</Notes>
  <HiddenSlides>0</HiddenSlides>
  <MMClips>1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Officeova tema</vt:lpstr>
      <vt:lpstr>Egipt</vt:lpstr>
      <vt:lpstr>Pomen Glasbe V Starem Egiptu</vt:lpstr>
      <vt:lpstr>Tonski sistem</vt:lpstr>
      <vt:lpstr>glasbila</vt:lpstr>
      <vt:lpstr>Opis posameznih glasbil</vt:lpstr>
      <vt:lpstr>Pesem in ples</vt:lpstr>
      <vt:lpstr>Zvočni Posnetek</vt:lpstr>
      <vt:lpstr>Faraoni</vt:lpstr>
      <vt:lpstr>Glasba v egiptu danes</vt:lpstr>
      <vt:lpstr>Piramide</vt:lpstr>
      <vt:lpstr>Zanimivosti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Egipt</dc:title>
  <dc:creator>skrt</dc:creator>
  <cp:lastModifiedBy>skrt</cp:lastModifiedBy>
  <cp:revision>41</cp:revision>
  <cp:lastPrinted>2020-10-13T16:54:09Z</cp:lastPrinted>
  <dcterms:created xsi:type="dcterms:W3CDTF">2020-09-16T12:43:41Z</dcterms:created>
  <dcterms:modified xsi:type="dcterms:W3CDTF">2021-02-23T10:25:52Z</dcterms:modified>
</cp:coreProperties>
</file>