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6" r:id="rId5"/>
    <p:sldId id="265" r:id="rId6"/>
    <p:sldId id="263" r:id="rId7"/>
    <p:sldId id="268" r:id="rId8"/>
    <p:sldId id="264" r:id="rId9"/>
    <p:sldId id="267" r:id="rId10"/>
    <p:sldId id="260" r:id="rId11"/>
    <p:sldId id="262" r:id="rId12"/>
  </p:sldIdLst>
  <p:sldSz cx="12192000" cy="6858000"/>
  <p:notesSz cx="6858000" cy="9144000"/>
  <p:defaultTextStyle>
    <a:defPPr>
      <a:defRPr lang="en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krt" initials="s" lastIdx="2" clrIdx="0">
    <p:extLst>
      <p:ext uri="{19B8F6BF-5375-455C-9EA6-DF929625EA0E}">
        <p15:presenceInfo xmlns:p15="http://schemas.microsoft.com/office/powerpoint/2012/main" userId="b50f1377bcaf6b4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5" d="100"/>
          <a:sy n="95" d="100"/>
        </p:scale>
        <p:origin x="25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3T17:58:51.480" idx="2">
    <p:pos x="10" y="10"/>
    <p:text>kastanjete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3T17:56:14.453" idx="1">
    <p:pos x="3012" y="1376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3DB01A5-4802-4CE5-A6B9-2BE44690B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/>
              <a:t>Kliknite, če želite urediti slog naslova matrice</a:t>
            </a:r>
            <a:endParaRPr lang="en-SI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1F6F79FB-9823-45F2-8BB2-01386C2D6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če želite urediti slog podnaslova matrice</a:t>
            </a:r>
            <a:endParaRPr lang="en-SI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2ECF9C42-00F9-4668-8224-2844EB4A9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7C3-0B7D-4D08-A145-41153761A1B1}" type="datetimeFigureOut">
              <a:rPr lang="en-SI" smtClean="0"/>
              <a:t>23/02/2021</a:t>
            </a:fld>
            <a:endParaRPr lang="en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9BDD9F57-429D-4F3A-B1CC-6F690D32E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076F261F-3A17-4456-BEC7-D9A2EA40D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2AFA-7885-4F26-BC5F-C6B891FE57A5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51507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D85AACC-54D2-4841-B17F-871F9273F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SI"/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6E7C105E-84D4-4875-AEB1-5AABFFE50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SI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BEC949E5-1649-4666-9C43-93598FD13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7C3-0B7D-4D08-A145-41153761A1B1}" type="datetimeFigureOut">
              <a:rPr lang="en-SI" smtClean="0"/>
              <a:t>23/02/2021</a:t>
            </a:fld>
            <a:endParaRPr lang="en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54A26C11-B524-4270-B19C-664F6DAC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575642FE-81CD-4C2D-9C04-97882FC2C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2AFA-7885-4F26-BC5F-C6B891FE57A5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160618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>
            <a:extLst>
              <a:ext uri="{FF2B5EF4-FFF2-40B4-BE49-F238E27FC236}">
                <a16:creationId xmlns:a16="http://schemas.microsoft.com/office/drawing/2014/main" id="{71787AF9-64D6-4E33-8E93-363045B204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/>
              <a:t>Kliknite, če želite urediti slog naslova matrice</a:t>
            </a:r>
            <a:endParaRPr lang="en-SI"/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70516558-FC49-475C-8CF6-73916FBC2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SI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EA1DD736-A8D0-497B-9E4B-4CB24CCE2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7C3-0B7D-4D08-A145-41153761A1B1}" type="datetimeFigureOut">
              <a:rPr lang="en-SI" smtClean="0"/>
              <a:t>23/02/2021</a:t>
            </a:fld>
            <a:endParaRPr lang="en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CCA60EF5-6AB5-4AC2-A8B3-E9275443D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57A69A52-CB00-4D9F-AFF0-CD8F11C3B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2AFA-7885-4F26-BC5F-C6B891FE57A5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9496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F6AFFD1-C0D2-4882-8D5F-6EDF40101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SI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503F61A1-D673-4C56-A3D0-87D44EF9D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SI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ABBC2054-4D72-46CD-B49F-9C4E85A1D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7C3-0B7D-4D08-A145-41153761A1B1}" type="datetimeFigureOut">
              <a:rPr lang="en-SI" smtClean="0"/>
              <a:t>23/02/2021</a:t>
            </a:fld>
            <a:endParaRPr lang="en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6FF044AC-AE95-4E1C-AAED-92BF7E19E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4D079C55-726C-4241-97F8-4248B43EE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2AFA-7885-4F26-BC5F-C6B891FE57A5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6403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9051089-20F6-4607-B69F-BAB8C41D9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/>
              <a:t>Kliknite, če želite urediti slog naslova matrice</a:t>
            </a:r>
            <a:endParaRPr lang="en-SI"/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3960FC6A-AAC9-44A1-9CB3-434F1A138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10AF08CF-7DA4-4680-AA80-9BE843A1A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7C3-0B7D-4D08-A145-41153761A1B1}" type="datetimeFigureOut">
              <a:rPr lang="en-SI" smtClean="0"/>
              <a:t>23/02/2021</a:t>
            </a:fld>
            <a:endParaRPr lang="en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8A811ABB-3369-4765-8F8D-AFFC200E9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E6CAB412-8932-4A4A-A90F-53D905D75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2AFA-7885-4F26-BC5F-C6B891FE57A5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4728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7C27D25-E2A7-4899-A87B-2BC0ECFBE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SI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895BA545-B1CA-4F13-923E-516E23145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SI"/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DA0F2029-F964-4D40-A8C0-7E46C48C4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SI"/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37EDFA4B-E3E7-45C8-A3DC-5A26A9355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7C3-0B7D-4D08-A145-41153761A1B1}" type="datetimeFigureOut">
              <a:rPr lang="en-SI" smtClean="0"/>
              <a:t>23/02/2021</a:t>
            </a:fld>
            <a:endParaRPr lang="en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5EB5C8A8-58B6-4CD7-A963-C4F799D95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DA44B4E4-3CC3-44A3-B3A9-3E9B2308D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2AFA-7885-4F26-BC5F-C6B891FE57A5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644894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7038E83-5160-442F-A884-035D24565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SI"/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7CD1C6E3-83A3-45ED-B8F3-1344AAB5E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BA695B10-95F9-402B-B579-E38A6CD16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SI"/>
          </a:p>
        </p:txBody>
      </p:sp>
      <p:sp>
        <p:nvSpPr>
          <p:cNvPr id="5" name="Označba mesta besedila 4">
            <a:extLst>
              <a:ext uri="{FF2B5EF4-FFF2-40B4-BE49-F238E27FC236}">
                <a16:creationId xmlns:a16="http://schemas.microsoft.com/office/drawing/2014/main" id="{C0531EA8-95DD-4782-9970-D8235D6EF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Označba mesta vsebine 5">
            <a:extLst>
              <a:ext uri="{FF2B5EF4-FFF2-40B4-BE49-F238E27FC236}">
                <a16:creationId xmlns:a16="http://schemas.microsoft.com/office/drawing/2014/main" id="{81530C72-7176-4E86-A0B6-5CAAD6E94A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SI"/>
          </a:p>
        </p:txBody>
      </p:sp>
      <p:sp>
        <p:nvSpPr>
          <p:cNvPr id="7" name="Označba mesta datuma 6">
            <a:extLst>
              <a:ext uri="{FF2B5EF4-FFF2-40B4-BE49-F238E27FC236}">
                <a16:creationId xmlns:a16="http://schemas.microsoft.com/office/drawing/2014/main" id="{802A9909-333B-4681-81DD-F17AF2E3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7C3-0B7D-4D08-A145-41153761A1B1}" type="datetimeFigureOut">
              <a:rPr lang="en-SI" smtClean="0"/>
              <a:t>23/02/2021</a:t>
            </a:fld>
            <a:endParaRPr lang="en-SI"/>
          </a:p>
        </p:txBody>
      </p:sp>
      <p:sp>
        <p:nvSpPr>
          <p:cNvPr id="8" name="Označba mesta noge 7">
            <a:extLst>
              <a:ext uri="{FF2B5EF4-FFF2-40B4-BE49-F238E27FC236}">
                <a16:creationId xmlns:a16="http://schemas.microsoft.com/office/drawing/2014/main" id="{0F027357-C0F6-48C8-874D-830EF38E3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Označba mesta številke diapozitiva 8">
            <a:extLst>
              <a:ext uri="{FF2B5EF4-FFF2-40B4-BE49-F238E27FC236}">
                <a16:creationId xmlns:a16="http://schemas.microsoft.com/office/drawing/2014/main" id="{F1762ACB-D932-46E7-A437-AC2A850E9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2AFA-7885-4F26-BC5F-C6B891FE57A5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912144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BD4F0A5-7FA2-4BF9-9DDD-591CB12BB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SI"/>
          </a:p>
        </p:txBody>
      </p:sp>
      <p:sp>
        <p:nvSpPr>
          <p:cNvPr id="3" name="Označba mesta datuma 2">
            <a:extLst>
              <a:ext uri="{FF2B5EF4-FFF2-40B4-BE49-F238E27FC236}">
                <a16:creationId xmlns:a16="http://schemas.microsoft.com/office/drawing/2014/main" id="{2AB3BC64-F325-40A0-AE2C-6E931CA88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7C3-0B7D-4D08-A145-41153761A1B1}" type="datetimeFigureOut">
              <a:rPr lang="en-SI" smtClean="0"/>
              <a:t>23/02/2021</a:t>
            </a:fld>
            <a:endParaRPr lang="en-SI"/>
          </a:p>
        </p:txBody>
      </p:sp>
      <p:sp>
        <p:nvSpPr>
          <p:cNvPr id="4" name="Označba mesta noge 3">
            <a:extLst>
              <a:ext uri="{FF2B5EF4-FFF2-40B4-BE49-F238E27FC236}">
                <a16:creationId xmlns:a16="http://schemas.microsoft.com/office/drawing/2014/main" id="{741C728F-6D45-4904-8F96-5EC295D21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5" name="Označba mesta številke diapozitiva 4">
            <a:extLst>
              <a:ext uri="{FF2B5EF4-FFF2-40B4-BE49-F238E27FC236}">
                <a16:creationId xmlns:a16="http://schemas.microsoft.com/office/drawing/2014/main" id="{60FF5E84-2E0C-43C9-A3CB-708382E2D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2AFA-7885-4F26-BC5F-C6B891FE57A5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317720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>
            <a:extLst>
              <a:ext uri="{FF2B5EF4-FFF2-40B4-BE49-F238E27FC236}">
                <a16:creationId xmlns:a16="http://schemas.microsoft.com/office/drawing/2014/main" id="{704494A0-E125-4065-BD7D-E215C3D2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7C3-0B7D-4D08-A145-41153761A1B1}" type="datetimeFigureOut">
              <a:rPr lang="en-SI" smtClean="0"/>
              <a:t>23/02/2021</a:t>
            </a:fld>
            <a:endParaRPr lang="en-SI"/>
          </a:p>
        </p:txBody>
      </p:sp>
      <p:sp>
        <p:nvSpPr>
          <p:cNvPr id="3" name="Označba mesta noge 2">
            <a:extLst>
              <a:ext uri="{FF2B5EF4-FFF2-40B4-BE49-F238E27FC236}">
                <a16:creationId xmlns:a16="http://schemas.microsoft.com/office/drawing/2014/main" id="{6414820C-6462-4839-8D2E-253B8D4A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4" name="Označba mesta številke diapozitiva 3">
            <a:extLst>
              <a:ext uri="{FF2B5EF4-FFF2-40B4-BE49-F238E27FC236}">
                <a16:creationId xmlns:a16="http://schemas.microsoft.com/office/drawing/2014/main" id="{592E69E4-1AE9-4422-8D14-638157510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2AFA-7885-4F26-BC5F-C6B891FE57A5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23395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70CC807-12CC-4A61-B376-72D4DFE18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  <a:endParaRPr lang="en-SI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6B6DDD63-C8AD-4B13-B333-F6A3C98E2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SI"/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2C49E475-8A17-4910-85FB-5D7A2E9CA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DE1BBB96-0903-4950-9798-F5827E1F6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7C3-0B7D-4D08-A145-41153761A1B1}" type="datetimeFigureOut">
              <a:rPr lang="en-SI" smtClean="0"/>
              <a:t>23/02/2021</a:t>
            </a:fld>
            <a:endParaRPr lang="en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DF4A0F56-946E-45ED-8914-3E1BEA8E7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90B9E6E8-9369-42CE-90C6-8719C778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2AFA-7885-4F26-BC5F-C6B891FE57A5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165619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5BDA2F6-FB99-4405-8EC7-C96747556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  <a:endParaRPr lang="en-SI"/>
          </a:p>
        </p:txBody>
      </p:sp>
      <p:sp>
        <p:nvSpPr>
          <p:cNvPr id="3" name="Označba mesta slike 2">
            <a:extLst>
              <a:ext uri="{FF2B5EF4-FFF2-40B4-BE49-F238E27FC236}">
                <a16:creationId xmlns:a16="http://schemas.microsoft.com/office/drawing/2014/main" id="{8DEF8809-73A7-4590-AFD3-9E595264A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I"/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E841A23D-B74A-4114-8CA9-6B896C701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B28333DC-7B3B-4239-AB3E-20C899C66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7C3-0B7D-4D08-A145-41153761A1B1}" type="datetimeFigureOut">
              <a:rPr lang="en-SI" smtClean="0"/>
              <a:t>23/02/2021</a:t>
            </a:fld>
            <a:endParaRPr lang="en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E294E775-7D2E-47A2-AB0A-81CE52695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74825A52-5858-4F53-BA89-C2C3A7FD7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2AFA-7885-4F26-BC5F-C6B891FE57A5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48504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>
            <a:extLst>
              <a:ext uri="{FF2B5EF4-FFF2-40B4-BE49-F238E27FC236}">
                <a16:creationId xmlns:a16="http://schemas.microsoft.com/office/drawing/2014/main" id="{1187EC43-61FE-4F60-84A3-695B9CAFD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Kliknite, če želite urediti slog naslova matrice</a:t>
            </a:r>
            <a:endParaRPr lang="en-SI"/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812D1F9F-3183-4C6D-B40D-FBBCC5FFD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SI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42BACBBE-0371-4D45-9F6F-524E60ACAC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B57C3-0B7D-4D08-A145-41153761A1B1}" type="datetimeFigureOut">
              <a:rPr lang="en-SI" smtClean="0"/>
              <a:t>23/02/2021</a:t>
            </a:fld>
            <a:endParaRPr lang="en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38DAA31C-170F-4D28-ABEF-9A750498B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F59BC7AB-E3EF-4E70-B61B-1E02778D7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62AFA-7885-4F26-BC5F-C6B891FE57A5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797036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https://www.youtube.com/watch?v=TCI8dlZf8a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hyperlink" Target="https://www.youtube.com/watch?v=TCI8dlZf8a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0D10AF7F-94F7-401A-9A37-C848CB5CA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7737" y="1384296"/>
            <a:ext cx="4605340" cy="2387600"/>
          </a:xfrm>
        </p:spPr>
        <p:txBody>
          <a:bodyPr>
            <a:normAutofit/>
          </a:bodyPr>
          <a:lstStyle/>
          <a:p>
            <a:pPr algn="l"/>
            <a:br>
              <a:rPr lang="sl-SI" sz="1200" dirty="0">
                <a:solidFill>
                  <a:schemeClr val="bg1"/>
                </a:solidFill>
              </a:rPr>
            </a:br>
            <a:r>
              <a:rPr lang="sl-SI" sz="54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Egipčanska glasba</a:t>
            </a:r>
            <a:endParaRPr lang="en-SI" sz="5400" dirty="0">
              <a:solidFill>
                <a:schemeClr val="bg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11E19695-6D7B-4658-AF9C-2C684959FD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7737" y="3863971"/>
            <a:ext cx="4605340" cy="1655762"/>
          </a:xfrm>
        </p:spPr>
        <p:txBody>
          <a:bodyPr>
            <a:normAutofit/>
          </a:bodyPr>
          <a:lstStyle/>
          <a:p>
            <a:pPr algn="l"/>
            <a:endParaRPr lang="sl-SI" sz="2000" dirty="0">
              <a:solidFill>
                <a:schemeClr val="bg1"/>
              </a:solidFill>
            </a:endParaRPr>
          </a:p>
          <a:p>
            <a:pPr algn="l"/>
            <a:r>
              <a:rPr lang="sl-SI" sz="20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mag. Hedvika Ravnik</a:t>
            </a:r>
          </a:p>
          <a:p>
            <a:pPr algn="l"/>
            <a:endParaRPr lang="sl-SI" sz="2000" dirty="0">
              <a:solidFill>
                <a:schemeClr val="bg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l"/>
            <a:r>
              <a:rPr lang="sl-SI" sz="20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Jaša Rudolf in Simon Skrt, 7.d</a:t>
            </a: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DD7E3DA9-835D-4A0C-96ED-9CD38301BF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0861" r="6123" b="-2"/>
          <a:stretch/>
        </p:blipFill>
        <p:spPr>
          <a:xfrm>
            <a:off x="473874" y="1057275"/>
            <a:ext cx="5917401" cy="4743450"/>
          </a:xfrm>
          <a:prstGeom prst="rect">
            <a:avLst/>
          </a:prstGeom>
        </p:spPr>
      </p:pic>
      <p:sp>
        <p:nvSpPr>
          <p:cNvPr id="20" name="Rectangle 10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977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EF36B2BE-65F4-46E3-AFDD-A9AE9E885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49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6FDA860-5D16-4DFE-AF50-6D2430A8A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sz="1800" b="1" spc="-40" dirty="0" err="1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Glasba</a:t>
            </a:r>
            <a:r>
              <a:rPr lang="en-SI" sz="1800" b="1" spc="-40" dirty="0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SI" sz="1800" b="1" spc="-40" dirty="0" err="1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zabavna</a:t>
            </a:r>
            <a:br>
              <a:rPr lang="en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45EEC3E7-5F01-44E9-95EE-6452D14EF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sl-SI" sz="12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0" indent="0">
              <a:buNone/>
            </a:pPr>
            <a:r>
              <a:rPr lang="sl-SI" sz="1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Skozi glasbo se izraža čustva in občutke.</a:t>
            </a:r>
          </a:p>
          <a:p>
            <a:pPr marL="0" indent="0">
              <a:buNone/>
            </a:pPr>
            <a:endParaRPr lang="sl-SI" sz="12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0" indent="0">
              <a:buNone/>
            </a:pPr>
            <a:endParaRPr lang="sl-SI" sz="12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0" indent="0">
              <a:buNone/>
            </a:pPr>
            <a:endParaRPr lang="sl-SI" sz="12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0" indent="0">
              <a:buNone/>
            </a:pPr>
            <a:endParaRPr lang="sl-SI" sz="12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0" indent="0">
              <a:buNone/>
            </a:pPr>
            <a:endParaRPr lang="sl-SI" sz="12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0" indent="0">
              <a:buNone/>
            </a:pPr>
            <a:endParaRPr lang="sl-SI" sz="12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0" indent="0">
              <a:buNone/>
            </a:pPr>
            <a:endParaRPr lang="sl-SI" sz="12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0" indent="0">
              <a:buNone/>
            </a:pPr>
            <a:r>
              <a:rPr lang="sl-SI" sz="1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Posnetek egipčanske instrumentalne skladbe</a:t>
            </a:r>
          </a:p>
          <a:p>
            <a:pPr marL="0" indent="0">
              <a:buNone/>
            </a:pPr>
            <a:r>
              <a:rPr lang="en-SI" sz="1200" u="sng" dirty="0">
                <a:solidFill>
                  <a:srgbClr val="0563C1"/>
                </a:solidFill>
                <a:effectLst/>
                <a:latin typeface="Adobe Devanagari" panose="02040503050201020203" pitchFamily="18" charset="0"/>
                <a:ea typeface="Calibri" panose="020F0502020204030204" pitchFamily="34" charset="0"/>
                <a:cs typeface="Adobe Devanagari" panose="02040503050201020203" pitchFamily="18" charset="0"/>
                <a:hlinkClick r:id="rId2"/>
              </a:rPr>
              <a:t>https://www.youtube.com/watch?v=TCI8dlZf8aE</a:t>
            </a:r>
            <a:endParaRPr lang="sl-SI" sz="1200" u="sng" dirty="0">
              <a:solidFill>
                <a:srgbClr val="0563C1"/>
              </a:solidFill>
              <a:effectLst/>
              <a:latin typeface="Adobe Devanagari" panose="02040503050201020203" pitchFamily="18" charset="0"/>
              <a:ea typeface="Calibri" panose="020F0502020204030204" pitchFamily="34" charset="0"/>
              <a:cs typeface="Adobe Devanagari" panose="02040503050201020203" pitchFamily="18" charset="0"/>
            </a:endParaRPr>
          </a:p>
          <a:p>
            <a:pPr marL="0" indent="0">
              <a:buNone/>
            </a:pPr>
            <a:endParaRPr lang="sl-SI" sz="1200" u="sng" dirty="0">
              <a:solidFill>
                <a:srgbClr val="0563C1"/>
              </a:solidFill>
              <a:effectLst/>
              <a:latin typeface="Adobe Devanagari" panose="02040503050201020203" pitchFamily="18" charset="0"/>
              <a:ea typeface="Calibri" panose="020F0502020204030204" pitchFamily="34" charset="0"/>
              <a:cs typeface="Adobe Devanagari" panose="02040503050201020203" pitchFamily="18" charset="0"/>
            </a:endParaRPr>
          </a:p>
          <a:p>
            <a:pPr marL="0" indent="0">
              <a:buNone/>
            </a:pPr>
            <a:endParaRPr lang="sl-SI" sz="12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0" indent="0">
              <a:buNone/>
            </a:pPr>
            <a:endParaRPr lang="sl-SI" sz="12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0" indent="0">
              <a:buNone/>
            </a:pPr>
            <a:endParaRPr lang="en-SI" sz="12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pic>
        <p:nvPicPr>
          <p:cNvPr id="4" name="Slika 3" descr="How Important Was Music In Ancient Egypt? | Ancient Pages">
            <a:extLst>
              <a:ext uri="{FF2B5EF4-FFF2-40B4-BE49-F238E27FC236}">
                <a16:creationId xmlns:a16="http://schemas.microsoft.com/office/drawing/2014/main" id="{4895343D-4AE7-452E-A45E-8955EE03EEB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178" y="1427127"/>
            <a:ext cx="5627077" cy="36774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5968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E1FBE83-954D-4176-87C5-11E728091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z="1800" b="1" spc="-40" dirty="0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Zanimivosti</a:t>
            </a:r>
            <a:r>
              <a:rPr lang="en-SI" sz="1800" b="1" spc="-40" dirty="0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SI" sz="1800" b="1" spc="-40" dirty="0" err="1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staroegip</a:t>
            </a:r>
            <a:r>
              <a:rPr lang="en-SI" sz="1800" b="1" spc="-4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č</a:t>
            </a:r>
            <a:r>
              <a:rPr lang="en-SI" sz="1800" b="1" spc="-40" dirty="0" err="1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anski</a:t>
            </a:r>
            <a:r>
              <a:rPr lang="en-SI" sz="1800" b="1" spc="-40" dirty="0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I" sz="1800" b="1" spc="-40" dirty="0" err="1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glasbi</a:t>
            </a:r>
            <a:br>
              <a:rPr lang="en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362D9BDF-7410-4C06-8D6C-4AFF0F0F5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lnSpc>
                <a:spcPts val="19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sl-SI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dobe Devanagari" panose="02040503050201020203" pitchFamily="18" charset="0"/>
            </a:endParaRPr>
          </a:p>
          <a:p>
            <a:pPr marL="342900" lvl="0" indent="-342900" algn="just">
              <a:lnSpc>
                <a:spcPts val="19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sl-SI" sz="1200" dirty="0">
              <a:latin typeface="Calibri" panose="020F0502020204030204" pitchFamily="34" charset="0"/>
              <a:ea typeface="Times New Roman" panose="02020603050405020304" pitchFamily="18" charset="0"/>
              <a:cs typeface="Adobe Devanagari" panose="02040503050201020203" pitchFamily="18" charset="0"/>
            </a:endParaRPr>
          </a:p>
          <a:p>
            <a:pPr marL="342900" lvl="0" indent="-342900" algn="just">
              <a:lnSpc>
                <a:spcPts val="19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sl-SI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dobe Devanagari" panose="02040503050201020203" pitchFamily="18" charset="0"/>
              </a:rPr>
              <a:t>k</a:t>
            </a:r>
            <a:r>
              <a:rPr lang="en-SI" sz="1200" dirty="0" err="1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Adobe Devanagari" panose="02040503050201020203" pitchFamily="18" charset="0"/>
              </a:rPr>
              <a:t>ot</a:t>
            </a:r>
            <a:r>
              <a:rPr lang="en-SI" sz="1200" dirty="0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Adobe Devanagari" panose="02040503050201020203" pitchFamily="18" charset="0"/>
              </a:rPr>
              <a:t> </a:t>
            </a:r>
            <a:r>
              <a:rPr lang="en-SI" sz="1200" dirty="0" err="1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Adobe Devanagari" panose="02040503050201020203" pitchFamily="18" charset="0"/>
              </a:rPr>
              <a:t>piščalke</a:t>
            </a:r>
            <a:r>
              <a:rPr lang="en-SI" sz="1200" dirty="0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Adobe Devanagari" panose="02040503050201020203" pitchFamily="18" charset="0"/>
              </a:rPr>
              <a:t> so </a:t>
            </a:r>
            <a:r>
              <a:rPr lang="en-SI" sz="1200" dirty="0" err="1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Adobe Devanagari" panose="02040503050201020203" pitchFamily="18" charset="0"/>
              </a:rPr>
              <a:t>uporabljali</a:t>
            </a:r>
            <a:r>
              <a:rPr lang="en-SI" sz="1200" dirty="0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Adobe Devanagari" panose="02040503050201020203" pitchFamily="18" charset="0"/>
              </a:rPr>
              <a:t> </a:t>
            </a:r>
            <a:r>
              <a:rPr lang="en-SI" sz="1200" dirty="0" err="1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Adobe Devanagari" panose="02040503050201020203" pitchFamily="18" charset="0"/>
              </a:rPr>
              <a:t>majhne</a:t>
            </a:r>
            <a:r>
              <a:rPr lang="en-SI" sz="1200" dirty="0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Adobe Devanagari" panose="02040503050201020203" pitchFamily="18" charset="0"/>
              </a:rPr>
              <a:t> </a:t>
            </a:r>
            <a:r>
              <a:rPr lang="en-SI" sz="1200" dirty="0" err="1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Adobe Devanagari" panose="02040503050201020203" pitchFamily="18" charset="0"/>
              </a:rPr>
              <a:t>školjke</a:t>
            </a:r>
            <a:endParaRPr lang="en-SI" sz="1200" dirty="0">
              <a:effectLst/>
              <a:latin typeface="Adobe Devanagari" panose="02040503050201020203" pitchFamily="18" charset="0"/>
              <a:ea typeface="Calibri" panose="020F0502020204030204" pitchFamily="34" charset="0"/>
              <a:cs typeface="Adobe Devanagari" panose="02040503050201020203" pitchFamily="18" charset="0"/>
            </a:endParaRPr>
          </a:p>
          <a:p>
            <a:pPr marL="342900" lvl="0" indent="-342900" algn="just">
              <a:lnSpc>
                <a:spcPts val="19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sl-SI" sz="1200" dirty="0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Adobe Devanagari" panose="02040503050201020203" pitchFamily="18" charset="0"/>
              </a:rPr>
              <a:t>na glasbo so gledali kot na umetnost</a:t>
            </a:r>
            <a:endParaRPr lang="en-SI" sz="1200" dirty="0">
              <a:effectLst/>
              <a:latin typeface="Adobe Devanagari" panose="02040503050201020203" pitchFamily="18" charset="0"/>
              <a:ea typeface="Calibri" panose="020F0502020204030204" pitchFamily="34" charset="0"/>
              <a:cs typeface="Adobe Devanagari" panose="02040503050201020203" pitchFamily="18" charset="0"/>
            </a:endParaRPr>
          </a:p>
          <a:p>
            <a:pPr marL="342900" lvl="0" indent="-342900" algn="just">
              <a:lnSpc>
                <a:spcPts val="19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sl-SI" sz="1200" dirty="0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Adobe Devanagari" panose="02040503050201020203" pitchFamily="18" charset="0"/>
              </a:rPr>
              <a:t>otroci bogatih Egipčanov so se učili igrati na glasbila zaradi lastnega užitka</a:t>
            </a:r>
          </a:p>
          <a:p>
            <a:pPr marL="342900" lvl="0" indent="-342900" algn="just">
              <a:lnSpc>
                <a:spcPts val="19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sl-SI" sz="1200" b="0" i="0" dirty="0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g</a:t>
            </a:r>
            <a:r>
              <a:rPr lang="it-IT" sz="1200" b="0" i="0" dirty="0" err="1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lasba</a:t>
            </a:r>
            <a:r>
              <a:rPr lang="it-IT" sz="1200" b="0" i="0" dirty="0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 je </a:t>
            </a:r>
            <a:r>
              <a:rPr lang="it-IT" sz="1200" b="0" i="0" dirty="0" err="1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bila</a:t>
            </a:r>
            <a:r>
              <a:rPr lang="it-IT" sz="1200" b="0" i="0" dirty="0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it-IT" sz="1200" b="0" i="0" dirty="0" err="1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ključni</a:t>
            </a:r>
            <a:r>
              <a:rPr lang="it-IT" sz="1200" b="0" i="0" dirty="0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it-IT" sz="1200" b="0" i="0" dirty="0" err="1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element</a:t>
            </a:r>
            <a:r>
              <a:rPr lang="it-IT" sz="1200" b="0" i="0" dirty="0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it-IT" sz="1200" b="0" i="0" dirty="0" err="1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egiptovske</a:t>
            </a:r>
            <a:r>
              <a:rPr lang="it-IT" sz="1200" b="0" i="0" dirty="0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it-IT" sz="1200" b="0" i="0" dirty="0" err="1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religije</a:t>
            </a:r>
            <a:r>
              <a:rPr lang="sl-SI" sz="1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;</a:t>
            </a:r>
            <a:r>
              <a:rPr lang="it-IT" sz="1200" b="0" i="0" dirty="0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 </a:t>
            </a:r>
            <a:r>
              <a:rPr lang="sl-SI" sz="1200" b="0" i="0" dirty="0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n</a:t>
            </a:r>
            <a:r>
              <a:rPr lang="it-IT" sz="1200" b="0" i="0" dirty="0" err="1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ekateri</a:t>
            </a:r>
            <a:r>
              <a:rPr lang="it-IT" sz="1200" b="0" i="0" dirty="0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it-IT" sz="1200" b="0" i="0" dirty="0" err="1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učenjaki</a:t>
            </a:r>
            <a:r>
              <a:rPr lang="it-IT" sz="1200" b="0" i="0" dirty="0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it-IT" sz="1200" b="0" i="0" dirty="0" err="1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verjamejo</a:t>
            </a:r>
            <a:r>
              <a:rPr lang="it-IT" sz="1200" b="0" i="0" dirty="0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, da je </a:t>
            </a:r>
            <a:r>
              <a:rPr lang="it-IT" sz="1200" b="0" i="0" dirty="0" err="1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bil</a:t>
            </a:r>
            <a:r>
              <a:rPr lang="it-IT" sz="1200" b="0" i="0" dirty="0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it-IT" sz="1200" b="0" i="0" dirty="0" err="1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njegov</a:t>
            </a:r>
            <a:r>
              <a:rPr lang="it-IT" sz="1200" b="0" i="0" dirty="0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it-IT" sz="1200" b="0" i="0" dirty="0" err="1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cilj</a:t>
            </a:r>
            <a:r>
              <a:rPr lang="it-IT" sz="1200" b="0" i="0" dirty="0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it-IT" sz="1200" b="0" i="0" dirty="0" err="1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pomiriti</a:t>
            </a:r>
            <a:r>
              <a:rPr lang="it-IT" sz="1200" b="0" i="0" dirty="0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it-IT" sz="1200" b="0" i="0" dirty="0" err="1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bogove</a:t>
            </a:r>
            <a:r>
              <a:rPr lang="it-IT" sz="1200" b="0" i="0" dirty="0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 in </a:t>
            </a:r>
            <a:r>
              <a:rPr lang="it-IT" sz="1200" b="0" i="0" dirty="0" err="1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jih</a:t>
            </a:r>
            <a:r>
              <a:rPr lang="it-IT" sz="1200" b="0" i="0" dirty="0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it-IT" sz="1200" b="0" i="0" dirty="0" err="1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spodbuditi</a:t>
            </a:r>
            <a:r>
              <a:rPr lang="it-IT" sz="1200" b="0" i="0" dirty="0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, </a:t>
            </a:r>
            <a:r>
              <a:rPr lang="it-IT" sz="1200" b="0" i="0" dirty="0" err="1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naj</a:t>
            </a:r>
            <a:r>
              <a:rPr lang="it-IT" sz="1200" b="0" i="0" dirty="0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it-IT" sz="1200" b="0" i="0" dirty="0" err="1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poskrbijo</a:t>
            </a:r>
            <a:r>
              <a:rPr lang="it-IT" sz="1200" b="0" i="0" dirty="0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 za </a:t>
            </a:r>
            <a:r>
              <a:rPr lang="it-IT" sz="1200" b="0" i="0" dirty="0" err="1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svoje</a:t>
            </a:r>
            <a:r>
              <a:rPr lang="it-IT" sz="1200" b="0" i="0" dirty="0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it-IT" sz="1200" b="0" i="0" dirty="0" err="1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častilce</a:t>
            </a:r>
            <a:endParaRPr lang="sl-SI" sz="1200" dirty="0">
              <a:effectLst/>
              <a:latin typeface="Adobe Devanagari" panose="02040503050201020203" pitchFamily="18" charset="0"/>
              <a:ea typeface="Times New Roman" panose="02020603050405020304" pitchFamily="18" charset="0"/>
              <a:cs typeface="Adobe Devanagari" panose="02040503050201020203" pitchFamily="18" charset="0"/>
            </a:endParaRPr>
          </a:p>
          <a:p>
            <a:pPr marL="342900" indent="-342900" algn="just">
              <a:lnSpc>
                <a:spcPts val="19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sl-SI" sz="1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e</a:t>
            </a:r>
            <a:r>
              <a:rPr lang="it-IT" sz="1200" b="0" i="0" dirty="0" err="1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giptovska</a:t>
            </a:r>
            <a:r>
              <a:rPr lang="it-IT" sz="1200" b="0" i="0" dirty="0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it-IT" sz="1200" b="0" i="0" dirty="0" err="1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glasba</a:t>
            </a:r>
            <a:r>
              <a:rPr lang="it-IT" sz="1200" b="0" i="0" dirty="0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, </a:t>
            </a:r>
            <a:r>
              <a:rPr lang="it-IT" sz="1200" b="0" i="0" dirty="0" err="1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ki</a:t>
            </a:r>
            <a:r>
              <a:rPr lang="it-IT" sz="1200" b="0" i="0" dirty="0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 je </a:t>
            </a:r>
            <a:r>
              <a:rPr lang="it-IT" sz="1200" b="0" i="0" dirty="0" err="1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temeljila</a:t>
            </a:r>
            <a:r>
              <a:rPr lang="it-IT" sz="1200" b="0" i="0" dirty="0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it-IT" sz="1200" b="0" i="0" dirty="0" err="1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na</a:t>
            </a:r>
            <a:r>
              <a:rPr lang="it-IT" sz="1200" b="0" i="0" dirty="0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it-IT" sz="1200" b="0" i="0" dirty="0" err="1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luknjah</a:t>
            </a:r>
            <a:r>
              <a:rPr lang="it-IT" sz="1200" b="0" i="0" dirty="0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 v </a:t>
            </a:r>
            <a:r>
              <a:rPr lang="it-IT" sz="1200" b="0" i="0" dirty="0" err="1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piščalih</a:t>
            </a:r>
            <a:r>
              <a:rPr lang="it-IT" sz="1200" b="0" i="0" dirty="0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it-IT" sz="1200" b="0" i="0" dirty="0" err="1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tistega</a:t>
            </a:r>
            <a:r>
              <a:rPr lang="it-IT" sz="1200" b="0" i="0" dirty="0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it-IT" sz="1200" b="0" i="0" dirty="0" err="1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časa</a:t>
            </a:r>
            <a:r>
              <a:rPr lang="it-IT" sz="1200" b="0" i="0" dirty="0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, je </a:t>
            </a:r>
            <a:r>
              <a:rPr lang="it-IT" sz="1200" b="0" i="0" dirty="0" err="1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bila</a:t>
            </a:r>
            <a:r>
              <a:rPr lang="it-IT" sz="1200" b="0" i="0" dirty="0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it-IT" sz="1200" b="0" i="0" dirty="0" err="1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manjša</a:t>
            </a:r>
            <a:r>
              <a:rPr lang="it-IT" sz="1200" b="0" i="0" dirty="0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it-IT" sz="1200" b="0" i="0" dirty="0" err="1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pentatonična</a:t>
            </a:r>
            <a:r>
              <a:rPr lang="it-IT" sz="1200" b="0" i="0" dirty="0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it-IT" sz="1200" b="0" i="0" dirty="0" err="1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lestvica</a:t>
            </a:r>
            <a:r>
              <a:rPr lang="it-IT" sz="1200" b="0" i="0" dirty="0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it-IT" sz="1200" b="0" i="0" dirty="0" err="1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petih</a:t>
            </a:r>
            <a:r>
              <a:rPr lang="it-IT" sz="1200" b="0" i="0" dirty="0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it-IT" sz="1200" b="0" i="0" dirty="0" err="1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tonov</a:t>
            </a:r>
            <a:r>
              <a:rPr lang="it-IT" sz="1200" b="0" i="0" dirty="0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it-IT" sz="1200" b="0" i="0" dirty="0" err="1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brez</a:t>
            </a:r>
            <a:r>
              <a:rPr lang="it-IT" sz="1200" b="0" i="0" dirty="0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it-IT" sz="1200" b="0" i="0" dirty="0" err="1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poltonov</a:t>
            </a:r>
            <a:endParaRPr lang="sl-SI" sz="1200" b="0" i="0" dirty="0">
              <a:effectLst/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342900" indent="-342900" algn="just">
              <a:lnSpc>
                <a:spcPts val="19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sl-SI" sz="1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k</a:t>
            </a:r>
            <a:r>
              <a:rPr lang="it-IT" sz="1200" b="0" i="0" dirty="0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o so stari </a:t>
            </a:r>
            <a:r>
              <a:rPr lang="it-IT" sz="1200" b="0" i="0" dirty="0" err="1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Egipčani</a:t>
            </a:r>
            <a:r>
              <a:rPr lang="it-IT" sz="1200" b="0" i="0" dirty="0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it-IT" sz="1200" b="0" i="0" dirty="0" err="1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osvajali</a:t>
            </a:r>
            <a:r>
              <a:rPr lang="it-IT" sz="1200" b="0" i="0" dirty="0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it-IT" sz="1200" b="0" i="0" dirty="0" err="1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druge</a:t>
            </a:r>
            <a:r>
              <a:rPr lang="it-IT" sz="1200" b="0" i="0" dirty="0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it-IT" sz="1200" b="0" i="0" dirty="0" err="1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kulture</a:t>
            </a:r>
            <a:r>
              <a:rPr lang="it-IT" sz="1200" b="0" i="0" dirty="0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, so se </a:t>
            </a:r>
            <a:r>
              <a:rPr lang="it-IT" sz="1200" b="0" i="0" dirty="0" err="1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njihovi</a:t>
            </a:r>
            <a:r>
              <a:rPr lang="it-IT" sz="1200" b="0" i="0" dirty="0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it-IT" sz="1200" b="0" i="0" dirty="0" err="1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okusi</a:t>
            </a:r>
            <a:r>
              <a:rPr lang="it-IT" sz="1200" b="0" i="0" dirty="0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it-IT" sz="1200" b="0" i="0" dirty="0" err="1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prilagajali</a:t>
            </a:r>
            <a:r>
              <a:rPr lang="it-IT" sz="1200" b="0" i="0" dirty="0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it-IT" sz="1200" b="0" i="0" dirty="0" err="1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okusom</a:t>
            </a:r>
            <a:r>
              <a:rPr lang="it-IT" sz="1200" b="0" i="0" dirty="0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it-IT" sz="1200" b="0" i="0" dirty="0" err="1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novih</a:t>
            </a:r>
            <a:r>
              <a:rPr lang="it-IT" sz="1200" b="0" i="0" dirty="0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it-IT" sz="1200" b="0" i="0" dirty="0" err="1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dežel</a:t>
            </a:r>
            <a:r>
              <a:rPr lang="it-IT" sz="1200" b="0" i="0" dirty="0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 in </a:t>
            </a:r>
            <a:r>
              <a:rPr lang="it-IT" sz="1200" b="0" i="0" dirty="0" err="1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uvajali</a:t>
            </a:r>
            <a:r>
              <a:rPr lang="it-IT" sz="1200" b="0" i="0" dirty="0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 so se novi </a:t>
            </a:r>
            <a:r>
              <a:rPr lang="it-IT" sz="1200" b="0" i="0" dirty="0" err="1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zvoki</a:t>
            </a:r>
            <a:endParaRPr lang="it-IT" sz="1200" b="0" i="0" dirty="0">
              <a:effectLst/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342900" indent="-342900" algn="just">
              <a:lnSpc>
                <a:spcPts val="19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it-IT" sz="1200" b="0" i="0" dirty="0">
              <a:effectLst/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342900" lvl="0" indent="-342900" algn="just">
              <a:lnSpc>
                <a:spcPts val="19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sl-SI" sz="1800" dirty="0">
              <a:effectLst/>
              <a:latin typeface="Adobe Devanagari" panose="020405030502010202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ts val="19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sl-SI" sz="1800" u="sng" dirty="0">
              <a:solidFill>
                <a:srgbClr val="0563C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2"/>
            </a:endParaRPr>
          </a:p>
          <a:p>
            <a:endParaRPr lang="en-SI" dirty="0"/>
          </a:p>
        </p:txBody>
      </p:sp>
      <p:pic>
        <p:nvPicPr>
          <p:cNvPr id="5" name="Picture 2" descr="Egyptian music instruments | Egyptian, Ancient egypt, Egypt project">
            <a:extLst>
              <a:ext uri="{FF2B5EF4-FFF2-40B4-BE49-F238E27FC236}">
                <a16:creationId xmlns:a16="http://schemas.microsoft.com/office/drawing/2014/main" id="{1AC6AF67-386C-466C-9C6D-2F6CE2549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869" y="441395"/>
            <a:ext cx="3020726" cy="320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221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22627F6-E072-4A5C-AEC0-6ED4B4225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sz="1800" b="1" dirty="0" err="1">
                <a:effectLst/>
                <a:latin typeface="Adobe Devanagari" panose="02040503050201020203" pitchFamily="18" charset="0"/>
                <a:ea typeface="Times New Roman" panose="02020603050405020304" pitchFamily="18" charset="0"/>
              </a:rPr>
              <a:t>Glasba</a:t>
            </a:r>
            <a:r>
              <a:rPr lang="en-SI" sz="1800" b="1" dirty="0">
                <a:effectLst/>
                <a:latin typeface="Adobe Devanagari" panose="02040503050201020203" pitchFamily="18" charset="0"/>
                <a:ea typeface="Times New Roman" panose="02020603050405020304" pitchFamily="18" charset="0"/>
              </a:rPr>
              <a:t> v </a:t>
            </a:r>
            <a:r>
              <a:rPr lang="en-SI" sz="1800" b="1" dirty="0" err="1">
                <a:effectLst/>
                <a:latin typeface="Adobe Devanagari" panose="02040503050201020203" pitchFamily="18" charset="0"/>
                <a:ea typeface="Times New Roman" panose="02020603050405020304" pitchFamily="18" charset="0"/>
              </a:rPr>
              <a:t>starem</a:t>
            </a:r>
            <a:r>
              <a:rPr lang="en-SI" sz="1800" b="1" dirty="0">
                <a:effectLst/>
                <a:latin typeface="Adobe Devanagari" panose="02040503050201020203" pitchFamily="18" charset="0"/>
                <a:ea typeface="Times New Roman" panose="02020603050405020304" pitchFamily="18" charset="0"/>
              </a:rPr>
              <a:t> </a:t>
            </a:r>
            <a:r>
              <a:rPr lang="en-SI" sz="1800" b="1" dirty="0" err="1">
                <a:effectLst/>
                <a:latin typeface="Adobe Devanagari" panose="02040503050201020203" pitchFamily="18" charset="0"/>
                <a:ea typeface="Times New Roman" panose="02020603050405020304" pitchFamily="18" charset="0"/>
              </a:rPr>
              <a:t>Egiptu</a:t>
            </a:r>
            <a:endParaRPr lang="en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07B05E8E-4F24-4CE2-B66F-23DD0AA7D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l-SI" sz="1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Glasba je prisotna:</a:t>
            </a:r>
          </a:p>
          <a:p>
            <a:endParaRPr lang="sl-SI" sz="12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r>
              <a:rPr lang="sl-SI" sz="1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pri verskih obredih v templjih</a:t>
            </a:r>
          </a:p>
          <a:p>
            <a:r>
              <a:rPr lang="sl-SI" sz="1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v palačah</a:t>
            </a:r>
          </a:p>
          <a:p>
            <a:r>
              <a:rPr lang="sl-SI" sz="1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v delavnicah</a:t>
            </a:r>
          </a:p>
          <a:p>
            <a:r>
              <a:rPr lang="sl-SI" sz="1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na kmetijah</a:t>
            </a:r>
          </a:p>
          <a:p>
            <a:r>
              <a:rPr lang="sl-SI" sz="1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na bojiščih</a:t>
            </a:r>
          </a:p>
          <a:p>
            <a:r>
              <a:rPr lang="sl-SI" sz="1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v grobnicah,…</a:t>
            </a:r>
          </a:p>
          <a:p>
            <a:endParaRPr lang="sl-SI" sz="12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endParaRPr lang="sl-SI" sz="12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r>
              <a:rPr lang="sl-SI" sz="1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Veliko glasbenih prireditev</a:t>
            </a:r>
          </a:p>
          <a:p>
            <a:pPr marL="0" indent="0">
              <a:buNone/>
            </a:pPr>
            <a:r>
              <a:rPr lang="sl-SI" sz="1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       v čast bogovom glasbe </a:t>
            </a:r>
          </a:p>
          <a:p>
            <a:pPr marL="0" indent="0">
              <a:buNone/>
            </a:pPr>
            <a:r>
              <a:rPr lang="sl-SI" sz="1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       (</a:t>
            </a:r>
            <a:r>
              <a:rPr lang="sl-SI" sz="12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Hathor</a:t>
            </a:r>
            <a:r>
              <a:rPr lang="sl-SI" sz="1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, Bes).</a:t>
            </a:r>
          </a:p>
          <a:p>
            <a:endParaRPr lang="sl-SI" sz="12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pic>
        <p:nvPicPr>
          <p:cNvPr id="4" name="Slika 3" descr="Singing in Ancient EgyptStar Shine Tours | Star Shine Tours | Egypt Travel  &amp; Tourism Agency">
            <a:extLst>
              <a:ext uri="{FF2B5EF4-FFF2-40B4-BE49-F238E27FC236}">
                <a16:creationId xmlns:a16="http://schemas.microsoft.com/office/drawing/2014/main" id="{8C3B9735-9D91-4E9B-907E-F0FD358F852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417" y="3322320"/>
            <a:ext cx="3114675" cy="2042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lika 4" descr="EgyptianMusic2">
            <a:extLst>
              <a:ext uri="{FF2B5EF4-FFF2-40B4-BE49-F238E27FC236}">
                <a16:creationId xmlns:a16="http://schemas.microsoft.com/office/drawing/2014/main" id="{65D7F8CD-585D-4F96-8EDA-EA6699486A4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959" y="2011567"/>
            <a:ext cx="2581275" cy="17284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4295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B9EEFDC-1D54-4AB2-B686-3EB183947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18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Glasbila v starem Egiptu</a:t>
            </a:r>
            <a:endParaRPr lang="en-SI" sz="1800" b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57B6801D-143A-4551-99F1-7FDD4ED61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l-SI" sz="1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Zastopane so v</a:t>
            </a:r>
            <a:r>
              <a:rPr lang="en-SI" sz="1200" dirty="0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Adobe Devanagari" panose="02040503050201020203" pitchFamily="18" charset="0"/>
              </a:rPr>
              <a:t>se </a:t>
            </a:r>
            <a:r>
              <a:rPr lang="sl-SI" sz="1200" dirty="0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Adobe Devanagari" panose="02040503050201020203" pitchFamily="18" charset="0"/>
              </a:rPr>
              <a:t>vrste </a:t>
            </a:r>
            <a:r>
              <a:rPr lang="en-SI" sz="1200" dirty="0" err="1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Adobe Devanagari" panose="02040503050201020203" pitchFamily="18" charset="0"/>
              </a:rPr>
              <a:t>glasbil</a:t>
            </a:r>
            <a:r>
              <a:rPr lang="sl-SI" sz="1200" dirty="0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Adobe Devanagari" panose="02040503050201020203" pitchFamily="18" charset="0"/>
              </a:rPr>
              <a:t>, vključno s </a:t>
            </a:r>
            <a:r>
              <a:rPr lang="en-SI" sz="1200" dirty="0" err="1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Adobe Devanagari" panose="02040503050201020203" pitchFamily="18" charset="0"/>
              </a:rPr>
              <a:t>tolkal</a:t>
            </a:r>
            <a:r>
              <a:rPr lang="sl-SI" sz="1200" dirty="0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Adobe Devanagari" panose="02040503050201020203" pitchFamily="18" charset="0"/>
              </a:rPr>
              <a:t>i</a:t>
            </a:r>
            <a:r>
              <a:rPr lang="en-SI" sz="1200" dirty="0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Adobe Devanagari" panose="02040503050201020203" pitchFamily="18" charset="0"/>
              </a:rPr>
              <a:t>, </a:t>
            </a:r>
            <a:r>
              <a:rPr lang="en-SI" sz="1200" dirty="0" err="1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Adobe Devanagari" panose="02040503050201020203" pitchFamily="18" charset="0"/>
              </a:rPr>
              <a:t>pihal</a:t>
            </a:r>
            <a:r>
              <a:rPr lang="sl-SI" sz="1200" dirty="0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Adobe Devanagari" panose="02040503050201020203" pitchFamily="18" charset="0"/>
              </a:rPr>
              <a:t>i</a:t>
            </a:r>
            <a:r>
              <a:rPr lang="sl-SI" sz="1200" dirty="0">
                <a:latin typeface="Adobe Devanagari" panose="02040503050201020203" pitchFamily="18" charset="0"/>
                <a:ea typeface="Times New Roman" panose="02020603050405020304" pitchFamily="18" charset="0"/>
                <a:cs typeface="Adobe Devanagari" panose="02040503050201020203" pitchFamily="18" charset="0"/>
              </a:rPr>
              <a:t> in </a:t>
            </a:r>
            <a:r>
              <a:rPr lang="en-SI" sz="1200" dirty="0" err="1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Adobe Devanagari" panose="02040503050201020203" pitchFamily="18" charset="0"/>
              </a:rPr>
              <a:t>godal</a:t>
            </a:r>
            <a:r>
              <a:rPr lang="sl-SI" sz="1200" dirty="0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Adobe Devanagari" panose="02040503050201020203" pitchFamily="18" charset="0"/>
              </a:rPr>
              <a:t>i</a:t>
            </a:r>
            <a:r>
              <a:rPr lang="sl-SI" sz="1200" dirty="0">
                <a:latin typeface="Adobe Devanagari" panose="02040503050201020203" pitchFamily="18" charset="0"/>
                <a:ea typeface="Times New Roman" panose="02020603050405020304" pitchFamily="18" charset="0"/>
                <a:cs typeface="Adobe Devanagari" panose="02040503050201020203" pitchFamily="18" charset="0"/>
              </a:rPr>
              <a:t>.</a:t>
            </a:r>
          </a:p>
          <a:p>
            <a:pPr marL="0" indent="0">
              <a:buNone/>
            </a:pPr>
            <a:endParaRPr lang="sl-SI" sz="1800" b="1" i="1" dirty="0">
              <a:effectLst/>
              <a:latin typeface="Adobe Devanagari" panose="02040503050201020203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SI" sz="1200" b="1" i="1" dirty="0" err="1">
                <a:effectLst/>
                <a:latin typeface="Adobe Devanagari" panose="02040503050201020203" pitchFamily="18" charset="0"/>
                <a:ea typeface="Times New Roman" panose="02020603050405020304" pitchFamily="18" charset="0"/>
              </a:rPr>
              <a:t>Tolkala</a:t>
            </a:r>
            <a:r>
              <a:rPr lang="sl-SI" sz="1200" b="1" i="1" dirty="0">
                <a:effectLst/>
                <a:latin typeface="Adobe Devanagari" panose="02040503050201020203" pitchFamily="18" charset="0"/>
                <a:ea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sl-SI" sz="1200" b="1" i="1" dirty="0">
              <a:effectLst/>
              <a:latin typeface="Adobe Devanagari" panose="02040503050201020203" pitchFamily="18" charset="0"/>
              <a:ea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SI" sz="1200" dirty="0" err="1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Adobe Devanagari" panose="02040503050201020203" pitchFamily="18" charset="0"/>
              </a:rPr>
              <a:t>ročn</a:t>
            </a:r>
            <a:r>
              <a:rPr lang="sl-SI" sz="1200" dirty="0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Adobe Devanagari" panose="02040503050201020203" pitchFamily="18" charset="0"/>
              </a:rPr>
              <a:t>i</a:t>
            </a:r>
            <a:r>
              <a:rPr lang="en-SI" sz="1200" dirty="0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Adobe Devanagari" panose="02040503050201020203" pitchFamily="18" charset="0"/>
              </a:rPr>
              <a:t> bob</a:t>
            </a:r>
            <a:r>
              <a:rPr lang="sl-SI" sz="1200" dirty="0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Adobe Devanagari" panose="02040503050201020203" pitchFamily="18" charset="0"/>
              </a:rPr>
              <a:t>e</a:t>
            </a:r>
            <a:r>
              <a:rPr lang="en-SI" sz="1200" dirty="0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Adobe Devanagari" panose="02040503050201020203" pitchFamily="18" charset="0"/>
              </a:rPr>
              <a:t>n</a:t>
            </a:r>
            <a:r>
              <a:rPr lang="sl-SI" sz="1200" dirty="0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Adobe Devanagari" panose="02040503050201020203" pitchFamily="18" charset="0"/>
              </a:rPr>
              <a:t>                    </a:t>
            </a:r>
          </a:p>
          <a:p>
            <a:pPr>
              <a:buFontTx/>
              <a:buChar char="-"/>
            </a:pPr>
            <a:r>
              <a:rPr lang="sl-SI" sz="1200" dirty="0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Adobe Devanagari" panose="02040503050201020203" pitchFamily="18" charset="0"/>
              </a:rPr>
              <a:t>r</a:t>
            </a:r>
            <a:r>
              <a:rPr lang="en-SI" sz="1200" dirty="0" err="1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Adobe Devanagari" panose="02040503050201020203" pitchFamily="18" charset="0"/>
              </a:rPr>
              <a:t>opotulje</a:t>
            </a:r>
            <a:r>
              <a:rPr lang="sl-SI" sz="1200" dirty="0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Adobe Devanagari" panose="02040503050201020203" pitchFamily="18" charset="0"/>
              </a:rPr>
              <a:t> (menit)</a:t>
            </a:r>
          </a:p>
          <a:p>
            <a:pPr>
              <a:buFontTx/>
              <a:buChar char="-"/>
            </a:pPr>
            <a:r>
              <a:rPr lang="sl-SI" sz="1200" dirty="0">
                <a:latin typeface="Adobe Devanagari" panose="02040503050201020203" pitchFamily="18" charset="0"/>
                <a:ea typeface="Times New Roman" panose="02020603050405020304" pitchFamily="18" charset="0"/>
                <a:cs typeface="Adobe Devanagari" panose="02040503050201020203" pitchFamily="18" charset="0"/>
              </a:rPr>
              <a:t>k</a:t>
            </a:r>
            <a:r>
              <a:rPr lang="en-SI" sz="1200" dirty="0" err="1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Adobe Devanagari" panose="02040503050201020203" pitchFamily="18" charset="0"/>
              </a:rPr>
              <a:t>astanjete</a:t>
            </a:r>
            <a:r>
              <a:rPr lang="sl-SI" sz="1200" dirty="0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Adobe Devanagari" panose="02040503050201020203" pitchFamily="18" charset="0"/>
              </a:rPr>
              <a:t>                                    </a:t>
            </a:r>
            <a:r>
              <a:rPr lang="sl-SI" sz="900" dirty="0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Adobe Devanagari" panose="02040503050201020203" pitchFamily="18" charset="0"/>
              </a:rPr>
              <a:t>boben</a:t>
            </a:r>
          </a:p>
          <a:p>
            <a:pPr>
              <a:buFontTx/>
              <a:buChar char="-"/>
            </a:pPr>
            <a:r>
              <a:rPr lang="sl-SI" sz="1200" dirty="0">
                <a:latin typeface="Adobe Devanagari" panose="02040503050201020203" pitchFamily="18" charset="0"/>
                <a:ea typeface="Times New Roman" panose="02020603050405020304" pitchFamily="18" charset="0"/>
                <a:cs typeface="Adobe Devanagari" panose="02040503050201020203" pitchFamily="18" charset="0"/>
              </a:rPr>
              <a:t>z</a:t>
            </a:r>
            <a:r>
              <a:rPr lang="en-SI" sz="1200" dirty="0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Adobe Devanagari" panose="02040503050201020203" pitchFamily="18" charset="0"/>
              </a:rPr>
              <a:t>von</a:t>
            </a:r>
            <a:r>
              <a:rPr lang="sl-SI" sz="1200" dirty="0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Adobe Devanagari" panose="02040503050201020203" pitchFamily="18" charset="0"/>
              </a:rPr>
              <a:t>      </a:t>
            </a:r>
            <a:r>
              <a:rPr lang="en-SI" sz="1200" dirty="0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Adobe Devanagari" panose="02040503050201020203" pitchFamily="18" charset="0"/>
              </a:rPr>
              <a:t> </a:t>
            </a:r>
            <a:r>
              <a:rPr lang="sl-SI" sz="1200" dirty="0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Adobe Devanagari" panose="02040503050201020203" pitchFamily="18" charset="0"/>
              </a:rPr>
              <a:t>                                                                                      </a:t>
            </a:r>
            <a:r>
              <a:rPr lang="sl-SI" sz="900" dirty="0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Adobe Devanagari" panose="02040503050201020203" pitchFamily="18" charset="0"/>
              </a:rPr>
              <a:t>ropotulje</a:t>
            </a:r>
          </a:p>
          <a:p>
            <a:pPr>
              <a:buFontTx/>
              <a:buChar char="-"/>
            </a:pPr>
            <a:r>
              <a:rPr lang="sl-SI" sz="1200" dirty="0">
                <a:latin typeface="Adobe Devanagari" panose="02040503050201020203" pitchFamily="18" charset="0"/>
                <a:ea typeface="Times New Roman" panose="02020603050405020304" pitchFamily="18" charset="0"/>
                <a:cs typeface="Adobe Devanagari" panose="02040503050201020203" pitchFamily="18" charset="0"/>
              </a:rPr>
              <a:t>s</a:t>
            </a:r>
            <a:r>
              <a:rPr lang="en-SI" sz="1200" dirty="0" err="1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Adobe Devanagari" panose="02040503050201020203" pitchFamily="18" charset="0"/>
              </a:rPr>
              <a:t>istrum</a:t>
            </a:r>
            <a:r>
              <a:rPr lang="sl-SI" sz="1200" dirty="0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Adobe Devanagari" panose="02040503050201020203" pitchFamily="18" charset="0"/>
              </a:rPr>
              <a:t>.</a:t>
            </a:r>
          </a:p>
          <a:p>
            <a:pPr>
              <a:buFontTx/>
              <a:buChar char="-"/>
            </a:pPr>
            <a:endParaRPr lang="sl-SI" sz="1200" dirty="0">
              <a:latin typeface="Adobe Devanagari" panose="02040503050201020203" pitchFamily="18" charset="0"/>
              <a:ea typeface="Times New Roman" panose="02020603050405020304" pitchFamily="18" charset="0"/>
              <a:cs typeface="Adobe Devanagari" panose="02040503050201020203" pitchFamily="18" charset="0"/>
            </a:endParaRPr>
          </a:p>
          <a:p>
            <a:pPr marL="0" indent="0">
              <a:buNone/>
            </a:pPr>
            <a:r>
              <a:rPr lang="sl-SI" sz="1200" dirty="0">
                <a:latin typeface="Adobe Devanagari" panose="02040503050201020203" pitchFamily="18" charset="0"/>
                <a:ea typeface="Times New Roman" panose="02020603050405020304" pitchFamily="18" charset="0"/>
                <a:cs typeface="Adobe Devanagari" panose="02040503050201020203" pitchFamily="18" charset="0"/>
              </a:rPr>
              <a:t>                                                                                                                                                                   </a:t>
            </a:r>
            <a:r>
              <a:rPr lang="sl-SI" sz="900" dirty="0">
                <a:latin typeface="Adobe Devanagari" panose="02040503050201020203" pitchFamily="18" charset="0"/>
                <a:ea typeface="Times New Roman" panose="02020603050405020304" pitchFamily="18" charset="0"/>
                <a:cs typeface="Adobe Devanagari" panose="02040503050201020203" pitchFamily="18" charset="0"/>
              </a:rPr>
              <a:t>kastanjete </a:t>
            </a:r>
          </a:p>
          <a:p>
            <a:pPr marL="0" indent="0">
              <a:buNone/>
            </a:pPr>
            <a:r>
              <a:rPr lang="sl-SI" sz="1000" dirty="0">
                <a:latin typeface="Adobe Devanagari" panose="02040503050201020203" pitchFamily="18" charset="0"/>
                <a:ea typeface="Times New Roman" panose="02020603050405020304" pitchFamily="18" charset="0"/>
                <a:cs typeface="Adobe Devanagari" panose="02040503050201020203" pitchFamily="18" charset="0"/>
              </a:rPr>
              <a:t>                                                                                                                                  </a:t>
            </a:r>
            <a:r>
              <a:rPr lang="sl-SI" sz="900" dirty="0">
                <a:latin typeface="Adobe Devanagari" panose="02040503050201020203" pitchFamily="18" charset="0"/>
                <a:ea typeface="Times New Roman" panose="02020603050405020304" pitchFamily="18" charset="0"/>
                <a:cs typeface="Adobe Devanagari" panose="02040503050201020203" pitchFamily="18" charset="0"/>
              </a:rPr>
              <a:t>menit        </a:t>
            </a:r>
            <a:r>
              <a:rPr lang="sl-SI" sz="1000" dirty="0">
                <a:latin typeface="Adobe Devanagari" panose="02040503050201020203" pitchFamily="18" charset="0"/>
                <a:ea typeface="Times New Roman" panose="02020603050405020304" pitchFamily="18" charset="0"/>
                <a:cs typeface="Adobe Devanagari" panose="02040503050201020203" pitchFamily="18" charset="0"/>
              </a:rPr>
              <a:t>                                                                                                </a:t>
            </a:r>
            <a:r>
              <a:rPr lang="sl-SI" sz="900" dirty="0">
                <a:latin typeface="Adobe Devanagari" panose="02040503050201020203" pitchFamily="18" charset="0"/>
                <a:ea typeface="Times New Roman" panose="02020603050405020304" pitchFamily="18" charset="0"/>
                <a:cs typeface="Adobe Devanagari" panose="02040503050201020203" pitchFamily="18" charset="0"/>
              </a:rPr>
              <a:t>zvon  </a:t>
            </a:r>
          </a:p>
          <a:p>
            <a:pPr marL="0" indent="0">
              <a:buNone/>
            </a:pPr>
            <a:endParaRPr lang="sl-SI" sz="1000" dirty="0">
              <a:latin typeface="Adobe Devanagari" panose="02040503050201020203" pitchFamily="18" charset="0"/>
              <a:ea typeface="Times New Roman" panose="02020603050405020304" pitchFamily="18" charset="0"/>
              <a:cs typeface="Adobe Devanagari" panose="02040503050201020203" pitchFamily="18" charset="0"/>
            </a:endParaRPr>
          </a:p>
          <a:p>
            <a:pPr marL="0" indent="0">
              <a:buNone/>
            </a:pPr>
            <a:endParaRPr lang="sl-SI" sz="1000" dirty="0">
              <a:latin typeface="Adobe Devanagari" panose="02040503050201020203" pitchFamily="18" charset="0"/>
              <a:ea typeface="Times New Roman" panose="02020603050405020304" pitchFamily="18" charset="0"/>
              <a:cs typeface="Adobe Devanagari" panose="02040503050201020203" pitchFamily="18" charset="0"/>
            </a:endParaRPr>
          </a:p>
          <a:p>
            <a:pPr marL="0" indent="0">
              <a:buNone/>
            </a:pPr>
            <a:r>
              <a:rPr lang="sl-SI" sz="900" dirty="0">
                <a:latin typeface="Adobe Devanagari" panose="02040503050201020203" pitchFamily="18" charset="0"/>
                <a:ea typeface="Times New Roman" panose="02020603050405020304" pitchFamily="18" charset="0"/>
                <a:cs typeface="Adobe Devanagari" panose="02040503050201020203" pitchFamily="18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sl-SI" sz="900" dirty="0" err="1">
                <a:latin typeface="Adobe Devanagari" panose="02040503050201020203" pitchFamily="18" charset="0"/>
                <a:ea typeface="Times New Roman" panose="02020603050405020304" pitchFamily="18" charset="0"/>
                <a:cs typeface="Adobe Devanagari" panose="02040503050201020203" pitchFamily="18" charset="0"/>
              </a:rPr>
              <a:t>sistrum</a:t>
            </a:r>
            <a:r>
              <a:rPr lang="sl-SI" sz="1000" dirty="0">
                <a:latin typeface="Adobe Devanagari" panose="02040503050201020203" pitchFamily="18" charset="0"/>
                <a:ea typeface="Times New Roman" panose="02020603050405020304" pitchFamily="18" charset="0"/>
                <a:cs typeface="Adobe Devanagari" panose="02040503050201020203" pitchFamily="18" charset="0"/>
              </a:rPr>
              <a:t> </a:t>
            </a:r>
            <a:r>
              <a:rPr lang="sl-SI" sz="1200" dirty="0">
                <a:latin typeface="Adobe Devanagari" panose="02040503050201020203" pitchFamily="18" charset="0"/>
                <a:ea typeface="Times New Roman" panose="02020603050405020304" pitchFamily="18" charset="0"/>
                <a:cs typeface="Adobe Devanagari" panose="02040503050201020203" pitchFamily="18" charset="0"/>
              </a:rPr>
              <a:t>                                                                                                                                                     </a:t>
            </a:r>
            <a:r>
              <a:rPr lang="sl-SI" sz="1200" dirty="0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Adobe Devanagari" panose="02040503050201020203" pitchFamily="18" charset="0"/>
              </a:rPr>
              <a:t>                                                                                        </a:t>
            </a:r>
            <a:endParaRPr lang="en-SI" sz="12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pic>
        <p:nvPicPr>
          <p:cNvPr id="4" name="Slika 3" descr="Egyptian Musical Instruments musicians dancers enormous musical">
            <a:extLst>
              <a:ext uri="{FF2B5EF4-FFF2-40B4-BE49-F238E27FC236}">
                <a16:creationId xmlns:a16="http://schemas.microsoft.com/office/drawing/2014/main" id="{469D56BD-99B8-491B-81D4-929B0EBE8B1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317" y="2292069"/>
            <a:ext cx="1019175" cy="1257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lika 5" descr="Pin on ☼ Ancient Egypt ☼">
            <a:extLst>
              <a:ext uri="{FF2B5EF4-FFF2-40B4-BE49-F238E27FC236}">
                <a16:creationId xmlns:a16="http://schemas.microsoft.com/office/drawing/2014/main" id="{312B240B-EBFA-44A9-B970-90AC27FC36D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510212" y="3622174"/>
            <a:ext cx="1171575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lika 6" descr="Sistrum of the Chantress Tapenu | New Kingdom–Late Period | The  Metropolitan Museum of Art">
            <a:extLst>
              <a:ext uri="{FF2B5EF4-FFF2-40B4-BE49-F238E27FC236}">
                <a16:creationId xmlns:a16="http://schemas.microsoft.com/office/drawing/2014/main" id="{099A5B64-B4F1-457C-89FF-4E4643137570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736" y="3713614"/>
            <a:ext cx="1440815" cy="2160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Glasbena tolkala. Tolkala: imena in vrste. Tolkalni instrumenti s ploščami">
            <a:extLst>
              <a:ext uri="{FF2B5EF4-FFF2-40B4-BE49-F238E27FC236}">
                <a16:creationId xmlns:a16="http://schemas.microsoft.com/office/drawing/2014/main" id="{C721C0BC-5D49-4F04-AFC6-7A59CBDD4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011" y="3121260"/>
            <a:ext cx="1378598" cy="857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rchaicwonder | Ancient art, Egyptian artifacts, Egyptian">
            <a:extLst>
              <a:ext uri="{FF2B5EF4-FFF2-40B4-BE49-F238E27FC236}">
                <a16:creationId xmlns:a16="http://schemas.microsoft.com/office/drawing/2014/main" id="{7D30BD2A-8CF7-458F-A323-734E6402B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410" y="4232787"/>
            <a:ext cx="711703" cy="89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enit Necklace - Ancient Egyptian Artifacts">
            <a:extLst>
              <a:ext uri="{FF2B5EF4-FFF2-40B4-BE49-F238E27FC236}">
                <a16:creationId xmlns:a16="http://schemas.microsoft.com/office/drawing/2014/main" id="{D53706A2-2553-4391-96BE-2B41812F5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228" y="4336180"/>
            <a:ext cx="888243" cy="69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92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D8F5426-5F1B-4C48-993C-3393CE542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18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Vrste glasbil v Egiptu</a:t>
            </a:r>
            <a:endParaRPr lang="en-SI" sz="1800" b="1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27BEA89F-839D-4BAE-B0F5-60A968BEE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635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SI" sz="1200" b="1" dirty="0" err="1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Adobe Devanagari" panose="02040503050201020203" pitchFamily="18" charset="0"/>
              </a:rPr>
              <a:t>Pihala</a:t>
            </a:r>
            <a:r>
              <a:rPr lang="sl-SI" sz="1200" dirty="0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Adobe Devanagari" panose="02040503050201020203" pitchFamily="18" charset="0"/>
              </a:rPr>
              <a:t>:</a:t>
            </a:r>
          </a:p>
          <a:p>
            <a:pPr marL="0" indent="0">
              <a:buNone/>
            </a:pPr>
            <a:endParaRPr lang="sl-SI" sz="1200" dirty="0">
              <a:effectLst/>
              <a:latin typeface="Adobe Devanagari" panose="02040503050201020203" pitchFamily="18" charset="0"/>
              <a:ea typeface="Times New Roman" panose="02020603050405020304" pitchFamily="18" charset="0"/>
              <a:cs typeface="Adobe Devanagari" panose="02040503050201020203" pitchFamily="18" charset="0"/>
            </a:endParaRPr>
          </a:p>
          <a:p>
            <a:pPr>
              <a:buFontTx/>
              <a:buChar char="-"/>
            </a:pPr>
            <a:r>
              <a:rPr lang="sl-SI" sz="1200" dirty="0">
                <a:latin typeface="Adobe Devanagari" panose="02040503050201020203" pitchFamily="18" charset="0"/>
                <a:ea typeface="Times New Roman" panose="02020603050405020304" pitchFamily="18" charset="0"/>
                <a:cs typeface="Adobe Devanagari" panose="02040503050201020203" pitchFamily="18" charset="0"/>
              </a:rPr>
              <a:t>p</a:t>
            </a:r>
            <a:r>
              <a:rPr lang="en-SI" sz="1200" dirty="0" err="1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Adobe Devanagari" panose="02040503050201020203" pitchFamily="18" charset="0"/>
              </a:rPr>
              <a:t>iščal</a:t>
            </a:r>
            <a:r>
              <a:rPr lang="sl-SI" sz="1200" dirty="0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Adobe Devanagari" panose="02040503050201020203" pitchFamily="18" charset="0"/>
              </a:rPr>
              <a:t> </a:t>
            </a:r>
            <a:r>
              <a:rPr lang="en-SI" sz="1200" dirty="0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Adobe Devanagari" panose="02040503050201020203" pitchFamily="18" charset="0"/>
              </a:rPr>
              <a:t>(</a:t>
            </a:r>
            <a:r>
              <a:rPr lang="en-SI" sz="1200" dirty="0" err="1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Adobe Devanagari" panose="02040503050201020203" pitchFamily="18" charset="0"/>
              </a:rPr>
              <a:t>dvojne</a:t>
            </a:r>
            <a:r>
              <a:rPr lang="en-SI" sz="1200" dirty="0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Adobe Devanagari" panose="02040503050201020203" pitchFamily="18" charset="0"/>
              </a:rPr>
              <a:t> in </a:t>
            </a:r>
            <a:r>
              <a:rPr lang="en-SI" sz="1200" dirty="0" err="1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Adobe Devanagari" panose="02040503050201020203" pitchFamily="18" charset="0"/>
              </a:rPr>
              <a:t>enojne</a:t>
            </a:r>
            <a:r>
              <a:rPr lang="en-SI" sz="1200" dirty="0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Adobe Devanagari" panose="02040503050201020203" pitchFamily="18" charset="0"/>
              </a:rPr>
              <a:t>, s </a:t>
            </a:r>
            <a:r>
              <a:rPr lang="en-SI" sz="1200" dirty="0" err="1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Adobe Devanagari" panose="02040503050201020203" pitchFamily="18" charset="0"/>
              </a:rPr>
              <a:t>trstiko</a:t>
            </a:r>
            <a:r>
              <a:rPr lang="en-SI" sz="1200" dirty="0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Adobe Devanagari" panose="02040503050201020203" pitchFamily="18" charset="0"/>
              </a:rPr>
              <a:t> in </a:t>
            </a:r>
            <a:r>
              <a:rPr lang="en-SI" sz="1200" dirty="0" err="1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Adobe Devanagari" panose="02040503050201020203" pitchFamily="18" charset="0"/>
              </a:rPr>
              <a:t>brez</a:t>
            </a:r>
            <a:r>
              <a:rPr lang="en-SI" sz="1200" dirty="0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Adobe Devanagari" panose="02040503050201020203" pitchFamily="18" charset="0"/>
              </a:rPr>
              <a:t>) </a:t>
            </a:r>
            <a:endParaRPr lang="sl-SI" sz="1200" dirty="0">
              <a:effectLst/>
              <a:latin typeface="Adobe Devanagari" panose="02040503050201020203" pitchFamily="18" charset="0"/>
              <a:ea typeface="Times New Roman" panose="02020603050405020304" pitchFamily="18" charset="0"/>
              <a:cs typeface="Adobe Devanagari" panose="02040503050201020203" pitchFamily="18" charset="0"/>
            </a:endParaRPr>
          </a:p>
          <a:p>
            <a:pPr>
              <a:buFontTx/>
              <a:buChar char="-"/>
            </a:pPr>
            <a:r>
              <a:rPr lang="en-SI" sz="1200" dirty="0" err="1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Adobe Devanagari" panose="02040503050201020203" pitchFamily="18" charset="0"/>
              </a:rPr>
              <a:t>trobent</a:t>
            </a:r>
            <a:r>
              <a:rPr lang="sl-SI" sz="1200" dirty="0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Adobe Devanagari" panose="02040503050201020203" pitchFamily="18" charset="0"/>
              </a:rPr>
              <a:t>a</a:t>
            </a:r>
            <a:endParaRPr lang="en-SI" sz="1200" dirty="0">
              <a:effectLst/>
              <a:latin typeface="Adobe Devanagari" panose="02040503050201020203" pitchFamily="18" charset="0"/>
              <a:ea typeface="Calibri" panose="020F0502020204030204" pitchFamily="34" charset="0"/>
              <a:cs typeface="Adobe Devanagari" panose="02040503050201020203" pitchFamily="18" charset="0"/>
            </a:endParaRPr>
          </a:p>
          <a:p>
            <a:endParaRPr lang="en-SI" dirty="0"/>
          </a:p>
        </p:txBody>
      </p:sp>
      <p:pic>
        <p:nvPicPr>
          <p:cNvPr id="4" name="Slika 3" descr="ancient-egyptian-musical-instruments">
            <a:extLst>
              <a:ext uri="{FF2B5EF4-FFF2-40B4-BE49-F238E27FC236}">
                <a16:creationId xmlns:a16="http://schemas.microsoft.com/office/drawing/2014/main" id="{F7B13ECA-BA9B-472E-9688-B592EB09DD7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366473"/>
            <a:ext cx="2420778" cy="197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lika 4" descr="Cursed' horn trumpets among highlights of King Tut show opening in London  this week | The Art Newspaper">
            <a:extLst>
              <a:ext uri="{FF2B5EF4-FFF2-40B4-BE49-F238E27FC236}">
                <a16:creationId xmlns:a16="http://schemas.microsoft.com/office/drawing/2014/main" id="{F5745F53-ECF7-4868-9B64-D18A4A6F98C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754" y="2212221"/>
            <a:ext cx="3771002" cy="2433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967919E0-900A-4FFE-9585-C7F2076F7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757" y="3590521"/>
            <a:ext cx="1368746" cy="2241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128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250D502-D934-4FB5-B1F1-BFC287508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18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Vrste glasbil v Egiptu</a:t>
            </a:r>
            <a:endParaRPr lang="en-SI" sz="1800" b="1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326889EB-7A82-46E9-A10C-7797958BC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l-SI" sz="1300" b="1" dirty="0">
                <a:latin typeface="Adobe Devanagari" panose="02040503050201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sl-SI" sz="1300" b="1" dirty="0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odala</a:t>
            </a:r>
            <a:r>
              <a:rPr lang="sl-SI" sz="1300" dirty="0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SI" sz="1300" dirty="0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sl-SI" sz="1300" dirty="0">
              <a:effectLst/>
              <a:latin typeface="Adobe Devanagari" panose="020405030502010202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sl-SI" sz="1300" i="1" dirty="0">
              <a:effectLst/>
              <a:latin typeface="Adobe Devanagari" panose="020405030502010202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SI" sz="1300" dirty="0" err="1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harf</a:t>
            </a:r>
            <a:r>
              <a:rPr lang="sl-SI" sz="1300" dirty="0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SI" sz="1300" dirty="0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sl-SI" sz="1300" dirty="0">
              <a:effectLst/>
              <a:latin typeface="Adobe Devanagari" panose="020405030502010202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SI" sz="1300" dirty="0" err="1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lir</a:t>
            </a:r>
            <a:r>
              <a:rPr lang="sl-SI" sz="1300" dirty="0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SI" sz="1300" dirty="0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sl-SI" sz="1300" dirty="0">
              <a:effectLst/>
              <a:latin typeface="Adobe Devanagari" panose="020405030502010202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SI" sz="1300" dirty="0" err="1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lutnj</a:t>
            </a:r>
            <a:r>
              <a:rPr lang="sl-SI" sz="1300" dirty="0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SI" sz="1300" dirty="0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sl-SI" sz="1300" dirty="0">
              <a:effectLst/>
              <a:latin typeface="Adobe Devanagari" panose="020405030502010202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sl-SI" sz="1200" dirty="0">
              <a:latin typeface="Adobe Devanagari" panose="020405030502010202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sl-SI" sz="1800" dirty="0">
              <a:effectLst/>
              <a:latin typeface="Adobe Devanagari" panose="020405030502010202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sl-SI" sz="1800" dirty="0">
              <a:latin typeface="Adobe Devanagari" panose="020405030502010202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sl-SI" sz="1800" dirty="0">
              <a:effectLst/>
              <a:latin typeface="Adobe Devanagari" panose="020405030502010202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sl-SI" sz="1800" dirty="0">
              <a:latin typeface="Adobe Devanagari" panose="020405030502010202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l-SI" sz="1000" dirty="0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</a:t>
            </a:r>
          </a:p>
          <a:p>
            <a:pPr marL="0" indent="0">
              <a:buNone/>
            </a:pPr>
            <a:endParaRPr lang="sl-SI" sz="1000" dirty="0">
              <a:effectLst/>
              <a:latin typeface="Adobe Devanagari" panose="020405030502010202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l-SI" sz="1000" dirty="0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harfa                                                                                                       lira                                                                                                                                             lutnja</a:t>
            </a:r>
          </a:p>
          <a:p>
            <a:pPr marL="0" indent="0">
              <a:buNone/>
            </a:pPr>
            <a:endParaRPr lang="sl-SI" sz="1800" dirty="0">
              <a:effectLst/>
              <a:latin typeface="Adobe Devanagari" panose="020405030502010202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SI" sz="1300" dirty="0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sl-SI" sz="1300" dirty="0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godalih</a:t>
            </a:r>
            <a:r>
              <a:rPr lang="en-SI" sz="1300" dirty="0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SI" sz="1300" dirty="0" err="1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bilo</a:t>
            </a:r>
            <a:r>
              <a:rPr lang="en-SI" sz="1300" dirty="0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I" sz="1300" dirty="0" err="1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pogosto</a:t>
            </a:r>
            <a:r>
              <a:rPr lang="en-SI" sz="1300" dirty="0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I" sz="1300" dirty="0" err="1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napisano</a:t>
            </a:r>
            <a:r>
              <a:rPr lang="en-SI" sz="1300" dirty="0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I" sz="1300" dirty="0" err="1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ime</a:t>
            </a:r>
            <a:r>
              <a:rPr lang="en-SI" sz="1300" dirty="0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I" sz="1300" dirty="0" err="1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lastnika</a:t>
            </a:r>
            <a:r>
              <a:rPr lang="en-SI" sz="1300" dirty="0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SI" sz="1300" dirty="0" err="1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okrašeno</a:t>
            </a:r>
            <a:r>
              <a:rPr lang="en-SI" sz="1300" dirty="0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z </a:t>
            </a:r>
            <a:r>
              <a:rPr lang="en-SI" sz="1300" dirty="0" err="1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upodobitvami</a:t>
            </a:r>
            <a:r>
              <a:rPr lang="en-SI" sz="1300" dirty="0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I" sz="1300" dirty="0" err="1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boginje</a:t>
            </a:r>
            <a:r>
              <a:rPr lang="en-SI" sz="1300" dirty="0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(Hathor) </a:t>
            </a:r>
            <a:r>
              <a:rPr lang="en-SI" sz="1300" dirty="0" err="1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ali</a:t>
            </a:r>
            <a:r>
              <a:rPr lang="en-SI" sz="1300" dirty="0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I" sz="1300" dirty="0" err="1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boga</a:t>
            </a:r>
            <a:r>
              <a:rPr lang="en-SI" sz="1300" dirty="0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(Bes) </a:t>
            </a:r>
            <a:r>
              <a:rPr lang="en-SI" sz="1300" dirty="0" err="1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glasbe</a:t>
            </a:r>
            <a:r>
              <a:rPr lang="en-SI" sz="1300" dirty="0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endParaRPr lang="en-SI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SI" dirty="0"/>
          </a:p>
        </p:txBody>
      </p:sp>
      <p:pic>
        <p:nvPicPr>
          <p:cNvPr id="4" name="Slika 3" descr="Ancient Egyptian instruments">
            <a:extLst>
              <a:ext uri="{FF2B5EF4-FFF2-40B4-BE49-F238E27FC236}">
                <a16:creationId xmlns:a16="http://schemas.microsoft.com/office/drawing/2014/main" id="{E5782BD1-8769-409F-A0FA-E2D6CA9E38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710" y="2183771"/>
            <a:ext cx="2644711" cy="2957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lika 4">
            <a:extLst>
              <a:ext uri="{FF2B5EF4-FFF2-40B4-BE49-F238E27FC236}">
                <a16:creationId xmlns:a16="http://schemas.microsoft.com/office/drawing/2014/main" id="{AE171A75-39E0-4622-A9D1-2C07F1F2F83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068" y="2388487"/>
            <a:ext cx="1678862" cy="2314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lika 5">
            <a:extLst>
              <a:ext uri="{FF2B5EF4-FFF2-40B4-BE49-F238E27FC236}">
                <a16:creationId xmlns:a16="http://schemas.microsoft.com/office/drawing/2014/main" id="{EF42CFD9-18E6-467A-8D0D-1B569F60ABB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184" y="2388487"/>
            <a:ext cx="2430106" cy="1912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6376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FB2B582-0209-4B37-B274-DD7D7D289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sz="1800" b="1" i="0" spc="-40" dirty="0" err="1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Adobe Devanagari" panose="02040503050201020203" pitchFamily="18" charset="0"/>
              </a:rPr>
              <a:t>Staroegipčanski</a:t>
            </a:r>
            <a:r>
              <a:rPr lang="en-SI" sz="1800" b="1" i="0" spc="-40" dirty="0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Adobe Devanagari" panose="02040503050201020203" pitchFamily="18" charset="0"/>
              </a:rPr>
              <a:t> </a:t>
            </a:r>
            <a:r>
              <a:rPr lang="en-SI" sz="1800" b="1" i="0" spc="-40" dirty="0" err="1">
                <a:effectLst/>
                <a:latin typeface="Adobe Devanagari" panose="02040503050201020203" pitchFamily="18" charset="0"/>
                <a:ea typeface="Times New Roman" panose="02020603050405020304" pitchFamily="18" charset="0"/>
                <a:cs typeface="Adobe Devanagari" panose="02040503050201020203" pitchFamily="18" charset="0"/>
              </a:rPr>
              <a:t>glasbeniki</a:t>
            </a:r>
            <a:br>
              <a:rPr lang="en-SI" sz="18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SI" dirty="0"/>
          </a:p>
        </p:txBody>
      </p:sp>
      <p:sp>
        <p:nvSpPr>
          <p:cNvPr id="6" name="Označba mesta vsebine 5">
            <a:extLst>
              <a:ext uri="{FF2B5EF4-FFF2-40B4-BE49-F238E27FC236}">
                <a16:creationId xmlns:a16="http://schemas.microsoft.com/office/drawing/2014/main" id="{AB5A7ED1-6D71-4149-8325-4D4199704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l-SI" sz="1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Hierarhija glede na različne kategorije poklicnih glasbenikov:</a:t>
            </a:r>
          </a:p>
          <a:p>
            <a:pPr marL="0" indent="0">
              <a:buNone/>
            </a:pPr>
            <a:endParaRPr lang="sl-SI" sz="12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>
              <a:buFontTx/>
              <a:buChar char="-"/>
            </a:pPr>
            <a:r>
              <a:rPr lang="sl-SI" sz="1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visok status (tempeljski glasbeniki):  igrali na verskih obredih v templjih ali palačah</a:t>
            </a:r>
          </a:p>
          <a:p>
            <a:pPr>
              <a:buFontTx/>
              <a:buChar char="-"/>
            </a:pPr>
            <a:r>
              <a:rPr lang="sl-SI" sz="12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navišji</a:t>
            </a:r>
            <a:r>
              <a:rPr lang="sl-SI" sz="1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status „</a:t>
            </a:r>
            <a:r>
              <a:rPr lang="sl-SI" sz="12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shemayet</a:t>
            </a:r>
            <a:r>
              <a:rPr lang="sl-SI" sz="1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“ so imele ženske: igrale so za boga/boginjo</a:t>
            </a:r>
          </a:p>
          <a:p>
            <a:pPr>
              <a:buFontTx/>
              <a:buChar char="-"/>
            </a:pPr>
            <a:r>
              <a:rPr lang="sl-SI" sz="1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kraljevi (faraonovi) glasbeniki (harfa, pevci)</a:t>
            </a:r>
          </a:p>
          <a:p>
            <a:pPr>
              <a:buFontTx/>
              <a:buChar char="-"/>
            </a:pPr>
            <a:r>
              <a:rPr lang="sl-SI" sz="1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nižji razred: na festivalih in zabavah (plesalci in nepoklicni pevci)</a:t>
            </a:r>
          </a:p>
          <a:p>
            <a:pPr marL="0" indent="0">
              <a:buNone/>
            </a:pPr>
            <a:endParaRPr lang="sl-SI" sz="12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0" indent="0">
              <a:buNone/>
            </a:pPr>
            <a:endParaRPr lang="sl-SI" sz="12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0" indent="0">
              <a:buNone/>
            </a:pPr>
            <a:endParaRPr lang="sl-SI" sz="12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0" indent="0">
              <a:buNone/>
            </a:pPr>
            <a:endParaRPr lang="sl-SI" sz="12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0" indent="0">
              <a:buNone/>
            </a:pPr>
            <a:endParaRPr lang="sl-SI" sz="12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0" indent="0">
              <a:buNone/>
            </a:pPr>
            <a:endParaRPr lang="sl-SI" sz="12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0" indent="0">
              <a:buNone/>
            </a:pPr>
            <a:endParaRPr lang="sl-SI" sz="12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0" indent="0">
              <a:buNone/>
            </a:pPr>
            <a:endParaRPr lang="sl-SI" sz="12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0" indent="0">
              <a:buNone/>
            </a:pPr>
            <a:endParaRPr lang="sl-SI" sz="12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>
              <a:buFontTx/>
              <a:buChar char="-"/>
            </a:pPr>
            <a:endParaRPr lang="sl-SI" sz="12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0" indent="0">
              <a:buNone/>
            </a:pPr>
            <a:endParaRPr lang="en-SI" sz="12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6A8270B1-00C9-4601-A76B-33F9BD6A78E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489" y="461823"/>
            <a:ext cx="4235680" cy="2117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lika 7" descr="Ancient Egyptian Music | Music Ancient Egypt - AskAladdin">
            <a:extLst>
              <a:ext uri="{FF2B5EF4-FFF2-40B4-BE49-F238E27FC236}">
                <a16:creationId xmlns:a16="http://schemas.microsoft.com/office/drawing/2014/main" id="{BD802B4A-DD7B-4F75-A88E-FE77DCDB249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774" y="3180304"/>
            <a:ext cx="5952036" cy="26065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5024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E2F50FF-A9CB-4154-8019-096B6A228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1800" b="1" i="0" dirty="0" err="1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Petje</a:t>
            </a:r>
            <a:r>
              <a:rPr lang="it-IT" sz="1800" b="1" i="0" dirty="0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 v </a:t>
            </a:r>
            <a:r>
              <a:rPr lang="it-IT" sz="1800" b="1" i="0" dirty="0" err="1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starem</a:t>
            </a:r>
            <a:r>
              <a:rPr lang="it-IT" sz="1800" b="1" i="0" dirty="0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it-IT" sz="1800" b="1" i="0" dirty="0" err="1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Egiptu</a:t>
            </a:r>
            <a:br>
              <a:rPr lang="it-IT" b="1" i="0" dirty="0">
                <a:solidFill>
                  <a:srgbClr val="107394"/>
                </a:solidFill>
                <a:effectLst/>
                <a:latin typeface="open sans"/>
              </a:rPr>
            </a:br>
            <a:endParaRPr lang="en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9BF3A9B3-6483-4C76-BE1D-0B86669B0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 dirty="0"/>
          </a:p>
          <a:p>
            <a:r>
              <a:rPr lang="sl-SI" sz="1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izjemni pevci pogosto v sorodu z visokimi uradniki </a:t>
            </a:r>
          </a:p>
          <a:p>
            <a:endParaRPr lang="sl-SI" sz="12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r>
              <a:rPr lang="sl-SI" sz="1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peli na slovesnostih </a:t>
            </a:r>
          </a:p>
          <a:p>
            <a:endParaRPr lang="sl-SI" sz="12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r>
              <a:rPr lang="sl-SI" sz="1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nastanek pevskih zborov</a:t>
            </a:r>
          </a:p>
          <a:p>
            <a:endParaRPr lang="sl-SI" sz="12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r>
              <a:rPr lang="sl-SI" sz="1200" b="1" i="0" dirty="0"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p</a:t>
            </a:r>
            <a:r>
              <a:rPr lang="it-IT" sz="1200" b="1" i="0" dirty="0"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l</a:t>
            </a:r>
            <a:r>
              <a:rPr lang="sl-SI" sz="1200" b="1" i="0" dirty="0"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o</a:t>
            </a:r>
            <a:r>
              <a:rPr lang="it-IT" sz="1200" b="1" i="0" dirty="0" err="1"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skanje</a:t>
            </a:r>
            <a:r>
              <a:rPr lang="it-IT" sz="1200" b="0" i="0" dirty="0"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 </a:t>
            </a:r>
            <a:r>
              <a:rPr lang="it-IT" sz="1200" b="1" i="0" dirty="0"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z </a:t>
            </a:r>
            <a:r>
              <a:rPr lang="it-IT" sz="1200" b="1" i="0" dirty="0" err="1"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rokami</a:t>
            </a:r>
            <a:r>
              <a:rPr lang="it-IT" sz="1200" b="1" i="0" dirty="0"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it-IT" sz="1200" b="0" i="0" dirty="0" err="1"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med</a:t>
            </a:r>
            <a:r>
              <a:rPr lang="it-IT" sz="1200" b="0" i="0" dirty="0"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it-IT" sz="1200" b="0" i="0" dirty="0" err="1"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petjem</a:t>
            </a:r>
            <a:r>
              <a:rPr lang="sl-SI" sz="1200" b="0" i="0" dirty="0"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 veljalo za sveto</a:t>
            </a:r>
            <a:endParaRPr lang="en-SI" sz="12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pic>
        <p:nvPicPr>
          <p:cNvPr id="6146" name="Picture 2" descr="A harpest entertains in   ancient Egypt">
            <a:extLst>
              <a:ext uri="{FF2B5EF4-FFF2-40B4-BE49-F238E27FC236}">
                <a16:creationId xmlns:a16="http://schemas.microsoft.com/office/drawing/2014/main" id="{6601F14C-6195-45AE-B077-C009E2AD2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482" y="1930593"/>
            <a:ext cx="3495675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125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CC97E21-CFAA-4862-BC03-40039659F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18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Zapis pesmi </a:t>
            </a:r>
            <a:endParaRPr lang="en-SI" sz="1800" b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94E5DA21-49BC-4873-BEDE-A21E99C0C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5818"/>
            <a:ext cx="10515600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endParaRPr lang="sl-SI" sz="12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>
              <a:buFontTx/>
              <a:buChar char="-"/>
            </a:pPr>
            <a:r>
              <a:rPr lang="sl-SI" sz="1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pesmi niso zapisovali ali dokumentirali</a:t>
            </a:r>
          </a:p>
          <a:p>
            <a:pPr>
              <a:buFontTx/>
              <a:buChar char="-"/>
            </a:pPr>
            <a:endParaRPr lang="sl-SI" sz="12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>
              <a:buFontTx/>
              <a:buChar char="-"/>
            </a:pPr>
            <a:r>
              <a:rPr lang="sl-SI" sz="1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kar so slišali, so si zapomnili</a:t>
            </a:r>
          </a:p>
          <a:p>
            <a:pPr>
              <a:buFontTx/>
              <a:buChar char="-"/>
            </a:pPr>
            <a:endParaRPr lang="sl-SI" sz="12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>
              <a:buFontTx/>
              <a:buChar char="-"/>
            </a:pPr>
            <a:r>
              <a:rPr lang="sl-SI" sz="1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v redkih primerih zapisali (za kralja ali bogove)</a:t>
            </a:r>
          </a:p>
          <a:p>
            <a:pPr>
              <a:buFontTx/>
              <a:buChar char="-"/>
            </a:pPr>
            <a:endParaRPr lang="sl-SI" sz="12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>
              <a:buFontTx/>
              <a:buChar char="-"/>
            </a:pPr>
            <a:endParaRPr lang="sl-SI" sz="12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>
              <a:buFontTx/>
              <a:buChar char="-"/>
            </a:pPr>
            <a:endParaRPr lang="sl-SI" sz="12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>
              <a:buFontTx/>
              <a:buChar char="-"/>
            </a:pPr>
            <a:endParaRPr lang="sl-SI" sz="12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>
              <a:buFontTx/>
              <a:buChar char="-"/>
            </a:pPr>
            <a:endParaRPr lang="sl-SI" sz="12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0" indent="0">
              <a:buNone/>
            </a:pPr>
            <a:r>
              <a:rPr lang="sl-SI" sz="9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</a:t>
            </a:r>
            <a:r>
              <a:rPr lang="en-SI" sz="900" i="1" dirty="0" err="1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Nesminov</a:t>
            </a:r>
            <a:r>
              <a:rPr lang="en-SI" sz="9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I" sz="900" i="1" dirty="0" err="1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papirus</a:t>
            </a:r>
            <a:r>
              <a:rPr lang="en-SI" sz="9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list 2 s </a:t>
            </a:r>
            <a:r>
              <a:rPr lang="en-SI" sz="900" i="1" dirty="0" err="1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koluti</a:t>
            </a:r>
            <a:r>
              <a:rPr lang="en-SI" sz="9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5-8. </a:t>
            </a:r>
            <a:r>
              <a:rPr lang="en-SI" sz="900" i="1" dirty="0" err="1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Hieratično</a:t>
            </a:r>
            <a:r>
              <a:rPr lang="en-SI" sz="9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I" sz="900" i="1" dirty="0" err="1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besedilo</a:t>
            </a:r>
            <a:r>
              <a:rPr lang="en-SI" sz="9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SI" sz="900" i="1" dirty="0" err="1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najdeno</a:t>
            </a:r>
            <a:r>
              <a:rPr lang="en-SI" sz="9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 </a:t>
            </a:r>
            <a:r>
              <a:rPr lang="en-SI" sz="900" i="1" dirty="0" err="1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Tebah</a:t>
            </a:r>
            <a:r>
              <a:rPr lang="en-SI" sz="9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sl-SI" sz="900" i="1" dirty="0">
              <a:solidFill>
                <a:srgbClr val="44546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l-SI" sz="9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</a:t>
            </a:r>
            <a:r>
              <a:rPr lang="en-SI" sz="9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 </a:t>
            </a:r>
            <a:r>
              <a:rPr lang="en-SI" sz="900" i="1" dirty="0" err="1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Egiptu</a:t>
            </a:r>
            <a:r>
              <a:rPr lang="en-SI" sz="9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SI" sz="900" i="1" dirty="0" err="1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iz</a:t>
            </a:r>
            <a:r>
              <a:rPr lang="en-SI" sz="9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I" sz="900" i="1" dirty="0" err="1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Ptolemejskega</a:t>
            </a:r>
            <a:r>
              <a:rPr lang="en-SI" sz="9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I" sz="900" i="1" dirty="0" err="1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obdobja</a:t>
            </a:r>
            <a:r>
              <a:rPr lang="en-SI" sz="9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"</a:t>
            </a:r>
            <a:r>
              <a:rPr lang="en-SI" sz="900" i="1" dirty="0" err="1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Pesmi</a:t>
            </a:r>
            <a:r>
              <a:rPr lang="en-SI" sz="9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I" sz="900" i="1" dirty="0" err="1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Izide</a:t>
            </a:r>
            <a:r>
              <a:rPr lang="en-SI" sz="9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SI" sz="900" i="1" dirty="0" err="1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Neftide</a:t>
            </a:r>
            <a:r>
              <a:rPr lang="en-SI" sz="9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so </a:t>
            </a:r>
            <a:r>
              <a:rPr lang="en-SI" sz="900" i="1" dirty="0" err="1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zbrane</a:t>
            </a:r>
            <a:r>
              <a:rPr lang="en-SI" sz="9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1–17 / </a:t>
            </a:r>
            <a:endParaRPr lang="sl-SI" sz="900" i="1" dirty="0">
              <a:solidFill>
                <a:srgbClr val="44546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l-SI" sz="9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</a:t>
            </a:r>
            <a:r>
              <a:rPr lang="en-SI" sz="900" i="1" dirty="0" err="1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Britanski</a:t>
            </a:r>
            <a:r>
              <a:rPr lang="en-SI" sz="9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I" sz="900" i="1" dirty="0" err="1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muzej</a:t>
            </a:r>
            <a:r>
              <a:rPr lang="en-SI" sz="9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 Creative Commons</a:t>
            </a:r>
          </a:p>
          <a:p>
            <a:pPr>
              <a:buFontTx/>
              <a:buChar char="-"/>
            </a:pPr>
            <a:endParaRPr lang="en-SI" sz="12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96150879-D6E0-4483-A92B-9CFF7B1E057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652281" y="2513437"/>
            <a:ext cx="3409950" cy="25546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9919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3562A98-18CB-482A-9D0B-BDB64AFA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1800" b="1" i="0" dirty="0" err="1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Glasbeno</a:t>
            </a:r>
            <a:r>
              <a:rPr lang="it-IT" sz="1800" b="1" i="0" dirty="0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it-IT" sz="1800" b="1" i="0" dirty="0" err="1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usposabljanje</a:t>
            </a:r>
            <a:r>
              <a:rPr lang="sl-SI" sz="18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it-IT" sz="1800" b="1" i="0" dirty="0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v </a:t>
            </a:r>
            <a:r>
              <a:rPr lang="it-IT" sz="1800" b="1" i="0" dirty="0" err="1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starem</a:t>
            </a:r>
            <a:r>
              <a:rPr lang="it-IT" sz="1800" b="1" i="0" dirty="0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it-IT" sz="1800" b="1" i="0" dirty="0" err="1"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Egiptu</a:t>
            </a:r>
            <a:br>
              <a:rPr lang="it-IT" b="1" i="0" dirty="0">
                <a:solidFill>
                  <a:srgbClr val="333333"/>
                </a:solidFill>
                <a:effectLst/>
                <a:latin typeface="Helvetica Neue"/>
              </a:rPr>
            </a:br>
            <a:endParaRPr lang="en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ED71A6D0-9489-4C05-A62C-3434AA69F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6786"/>
            <a:ext cx="10515600" cy="4351338"/>
          </a:xfrm>
        </p:spPr>
        <p:txBody>
          <a:bodyPr>
            <a:normAutofit/>
          </a:bodyPr>
          <a:lstStyle/>
          <a:p>
            <a:r>
              <a:rPr lang="sl-SI" sz="1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učenje glasbe pričelo v družini</a:t>
            </a:r>
          </a:p>
          <a:p>
            <a:endParaRPr lang="sl-SI" sz="12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r>
              <a:rPr lang="sl-SI" sz="1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v glasbenih šolah</a:t>
            </a:r>
          </a:p>
          <a:p>
            <a:endParaRPr lang="sl-SI" sz="12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r>
              <a:rPr lang="sl-SI" sz="1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z inštruktorji glasbe/plesa</a:t>
            </a:r>
          </a:p>
          <a:p>
            <a:endParaRPr lang="sl-SI" sz="12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endParaRPr lang="sl-SI" sz="12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0" indent="0">
              <a:buNone/>
            </a:pPr>
            <a:r>
              <a:rPr lang="sl-SI" sz="1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Glasba se je izvajala v javnih in zasebnih prostorih.</a:t>
            </a:r>
          </a:p>
          <a:p>
            <a:pPr>
              <a:buFontTx/>
              <a:buChar char="-"/>
            </a:pPr>
            <a:r>
              <a:rPr lang="sl-SI" sz="1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javni: pokopališča, templji, palače, stadioni,…</a:t>
            </a:r>
          </a:p>
          <a:p>
            <a:pPr>
              <a:buFontTx/>
              <a:buChar char="-"/>
            </a:pPr>
            <a:r>
              <a:rPr lang="sl-SI" sz="1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zasebni</a:t>
            </a:r>
          </a:p>
          <a:p>
            <a:pPr>
              <a:buFontTx/>
              <a:buChar char="-"/>
            </a:pPr>
            <a:endParaRPr lang="en-SI" sz="12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pic>
        <p:nvPicPr>
          <p:cNvPr id="5124" name="Picture 4" descr="Ancient Egypt Photo: Playing The Harp | Egyptian art, Ancient egyptian art,  Ancient egyptian artifacts">
            <a:extLst>
              <a:ext uri="{FF2B5EF4-FFF2-40B4-BE49-F238E27FC236}">
                <a16:creationId xmlns:a16="http://schemas.microsoft.com/office/drawing/2014/main" id="{0795F106-7F84-415C-B40A-259ECB37A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706" y="2454467"/>
            <a:ext cx="3074272" cy="2233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69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499</Words>
  <Application>Microsoft Office PowerPoint</Application>
  <PresentationFormat>Širokozaslonsko</PresentationFormat>
  <Paragraphs>132</Paragraphs>
  <Slides>11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8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11</vt:i4>
      </vt:variant>
    </vt:vector>
  </HeadingPairs>
  <TitlesOfParts>
    <vt:vector size="20" baseType="lpstr">
      <vt:lpstr>Adobe Devanagari</vt:lpstr>
      <vt:lpstr>Arial</vt:lpstr>
      <vt:lpstr>Calibri</vt:lpstr>
      <vt:lpstr>Calibri Light</vt:lpstr>
      <vt:lpstr>Cambria</vt:lpstr>
      <vt:lpstr>Helvetica Neue</vt:lpstr>
      <vt:lpstr>open sans</vt:lpstr>
      <vt:lpstr>Symbol</vt:lpstr>
      <vt:lpstr>Officeova tema</vt:lpstr>
      <vt:lpstr> Egipčanska glasba</vt:lpstr>
      <vt:lpstr>Glasba v starem Egiptu</vt:lpstr>
      <vt:lpstr>Glasbila v starem Egiptu</vt:lpstr>
      <vt:lpstr>Vrste glasbil v Egiptu</vt:lpstr>
      <vt:lpstr>Vrste glasbil v Egiptu</vt:lpstr>
      <vt:lpstr>Staroegipčanski glasbeniki </vt:lpstr>
      <vt:lpstr>Petje v starem Egiptu </vt:lpstr>
      <vt:lpstr>Zapis pesmi </vt:lpstr>
      <vt:lpstr>Glasbeno usposabljanje v starem Egiptu </vt:lpstr>
      <vt:lpstr>Glasba je zabavna </vt:lpstr>
      <vt:lpstr>Zanimivosti o staroegipčanski glasbi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Egipčanska glasba</dc:title>
  <dc:creator>skrt</dc:creator>
  <cp:lastModifiedBy>skrt</cp:lastModifiedBy>
  <cp:revision>17</cp:revision>
  <dcterms:created xsi:type="dcterms:W3CDTF">2021-02-23T16:28:13Z</dcterms:created>
  <dcterms:modified xsi:type="dcterms:W3CDTF">2021-02-23T19:14:21Z</dcterms:modified>
</cp:coreProperties>
</file>