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8" r:id="rId32"/>
    <p:sldId id="289" r:id="rId33"/>
    <p:sldId id="290" r:id="rId34"/>
    <p:sldId id="287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9/8/2015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mailto:newmedia@academyart.edu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WNM 617 Mobile Web Tech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and HTML/CSS/JavaScript Review</a:t>
            </a:r>
          </a:p>
        </p:txBody>
      </p:sp>
    </p:spTree>
    <p:extLst>
      <p:ext uri="{BB962C8B-B14F-4D97-AF65-F5344CB8AC3E}">
        <p14:creationId xmlns:p14="http://schemas.microsoft.com/office/powerpoint/2010/main" val="88058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67943" y="2926080"/>
            <a:ext cx="29033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Questions?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8195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Review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2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Hypertext Markup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= Hypertext Markup Language</a:t>
            </a:r>
          </a:p>
          <a:p>
            <a:r>
              <a:rPr lang="en-US" dirty="0" smtClean="0"/>
              <a:t>It is how we define the structure of our content</a:t>
            </a:r>
          </a:p>
          <a:p>
            <a:r>
              <a:rPr lang="en-US" dirty="0" smtClean="0"/>
              <a:t>HTML consists of elements to help us define the structure</a:t>
            </a:r>
          </a:p>
          <a:p>
            <a:r>
              <a:rPr lang="en-US" dirty="0" smtClean="0"/>
              <a:t>Elements are made up of tags</a:t>
            </a:r>
          </a:p>
        </p:txBody>
      </p:sp>
    </p:spTree>
    <p:extLst>
      <p:ext uri="{BB962C8B-B14F-4D97-AF65-F5344CB8AC3E}">
        <p14:creationId xmlns:p14="http://schemas.microsoft.com/office/powerpoint/2010/main" val="74971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&amp;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element usually has an opening and closing tag</a:t>
            </a:r>
          </a:p>
          <a:p>
            <a:r>
              <a:rPr lang="en-US" dirty="0" smtClean="0"/>
              <a:t>Some elements are self closing (they only have one tag)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Ex. &lt;p&gt;&lt;/p&gt;</a:t>
            </a:r>
          </a:p>
          <a:p>
            <a:pPr marL="0" indent="0">
              <a:buNone/>
            </a:pPr>
            <a:r>
              <a:rPr lang="en-US" dirty="0" smtClean="0"/>
              <a:t>Ex. &lt;</a:t>
            </a:r>
            <a:r>
              <a:rPr lang="en-US" dirty="0" err="1" smtClean="0"/>
              <a:t>img</a:t>
            </a:r>
            <a:r>
              <a:rPr lang="en-US" dirty="0" smtClean="0"/>
              <a:t>  /&gt;</a:t>
            </a:r>
          </a:p>
        </p:txBody>
      </p:sp>
    </p:spTree>
    <p:extLst>
      <p:ext uri="{BB962C8B-B14F-4D97-AF65-F5344CB8AC3E}">
        <p14:creationId xmlns:p14="http://schemas.microsoft.com/office/powerpoint/2010/main" val="163706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Elements have attributes that let us specify behavior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Ex. &lt;html </a:t>
            </a:r>
            <a:r>
              <a:rPr lang="en-US" dirty="0" err="1" smtClean="0"/>
              <a:t>lang</a:t>
            </a:r>
            <a:r>
              <a:rPr lang="en-US" dirty="0" smtClean="0"/>
              <a:t>=“</a:t>
            </a:r>
            <a:r>
              <a:rPr lang="en-US" dirty="0" err="1" smtClean="0"/>
              <a:t>en</a:t>
            </a:r>
            <a:r>
              <a:rPr lang="en-US" dirty="0" smtClean="0"/>
              <a:t>”&gt;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21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!Important!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HTML page starts with a few basic elements.</a:t>
            </a:r>
          </a:p>
          <a:p>
            <a:pPr lvl="1"/>
            <a:r>
              <a:rPr lang="en-US" dirty="0" smtClean="0"/>
              <a:t>DOCTYPE</a:t>
            </a:r>
          </a:p>
          <a:p>
            <a:pPr lvl="1"/>
            <a:r>
              <a:rPr lang="en-US" dirty="0" smtClean="0"/>
              <a:t>HTML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ead</a:t>
            </a:r>
          </a:p>
          <a:p>
            <a:pPr lvl="1"/>
            <a:r>
              <a:rPr lang="en-US" dirty="0" smtClean="0"/>
              <a:t>body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68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these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DOCTYPE element tells the web browser what version of HTML to use</a:t>
            </a:r>
          </a:p>
          <a:p>
            <a:r>
              <a:rPr lang="en-US" dirty="0" smtClean="0"/>
              <a:t>The html element lets the browser know where to start looking for html</a:t>
            </a:r>
          </a:p>
          <a:p>
            <a:r>
              <a:rPr lang="en-US" dirty="0" smtClean="0"/>
              <a:t>The head element can contain various metadata about the page</a:t>
            </a:r>
          </a:p>
          <a:p>
            <a:r>
              <a:rPr lang="en-US" dirty="0" smtClean="0"/>
              <a:t>The body element is where we put our structural HTML</a:t>
            </a:r>
          </a:p>
        </p:txBody>
      </p:sp>
    </p:spTree>
    <p:extLst>
      <p:ext uri="{BB962C8B-B14F-4D97-AF65-F5344CB8AC3E}">
        <p14:creationId xmlns:p14="http://schemas.microsoft.com/office/powerpoint/2010/main" val="80569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0000" y="3103419"/>
            <a:ext cx="17588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DEMO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6047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Review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2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Cascading Stylesheets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Cascading Stylesheets (CSS) allow us to define a visual layout and style to our HTML</a:t>
            </a:r>
          </a:p>
          <a:p>
            <a:r>
              <a:rPr lang="en-US" dirty="0" smtClean="0"/>
              <a:t>CSS consists of Selectors, Properties, and Values that define how an HTML element should look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Ex. </a:t>
            </a:r>
            <a:r>
              <a:rPr lang="en-US" dirty="0"/>
              <a:t>s</a:t>
            </a:r>
            <a:r>
              <a:rPr lang="en-US" dirty="0" smtClean="0"/>
              <a:t>elector{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property: value;</a:t>
            </a:r>
          </a:p>
          <a:p>
            <a:pPr marL="0" indent="0">
              <a:buNone/>
            </a:pPr>
            <a:r>
              <a:rPr lang="en-US" dirty="0" smtClean="0"/>
              <a:t>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40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152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we can change the style of an HTML element we need to select it</a:t>
            </a:r>
          </a:p>
          <a:p>
            <a:r>
              <a:rPr lang="en-US" dirty="0" smtClean="0"/>
              <a:t>CSS Selectors are used to “find” an HTML element in an HTML document</a:t>
            </a:r>
          </a:p>
          <a:p>
            <a:r>
              <a:rPr lang="en-US" dirty="0" smtClean="0"/>
              <a:t>There are three types of selectors</a:t>
            </a:r>
          </a:p>
          <a:p>
            <a:pPr lvl="1"/>
            <a:r>
              <a:rPr lang="en-US" dirty="0" smtClean="0"/>
              <a:t>ID </a:t>
            </a:r>
          </a:p>
          <a:p>
            <a:pPr lvl="1"/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09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id selector lets us find an HTML element by an id we give it</a:t>
            </a:r>
          </a:p>
          <a:p>
            <a:r>
              <a:rPr lang="en-US" dirty="0" smtClean="0"/>
              <a:t>In CSS we specify an id selector by putting a hash (#) symbol in front of the 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07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class selector lets us “find” an HTML element by a class we give it</a:t>
            </a:r>
          </a:p>
          <a:p>
            <a:r>
              <a:rPr lang="en-US" dirty="0" smtClean="0"/>
              <a:t>In CSS we specify that we are using a class selector by putting a dot (.) in front of the class name we are looking for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85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Uhhh</a:t>
            </a:r>
            <a:r>
              <a:rPr lang="en-US" dirty="0" smtClean="0"/>
              <a:t> </a:t>
            </a:r>
            <a:r>
              <a:rPr lang="en-US" dirty="0" err="1" smtClean="0"/>
              <a:t>whats</a:t>
            </a:r>
            <a:r>
              <a:rPr lang="en-US" dirty="0" smtClean="0"/>
              <a:t> the difference?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867229"/>
          </a:xfrm>
        </p:spPr>
        <p:txBody>
          <a:bodyPr/>
          <a:lstStyle/>
          <a:p>
            <a:r>
              <a:rPr lang="en-US" dirty="0" smtClean="0"/>
              <a:t>An ID on an HTML element must be unique.  Whereas we can give a class to any number of elements.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What is the difference between using an ID selector and a class selector?  They do the same thing right?  </a:t>
            </a:r>
          </a:p>
          <a:p>
            <a:endParaRPr lang="en-US" dirty="0"/>
          </a:p>
          <a:p>
            <a:r>
              <a:rPr lang="en-US" dirty="0" smtClean="0"/>
              <a:t>Not really  :/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63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 selectors let us find ALL of one kind of HTML element</a:t>
            </a:r>
          </a:p>
          <a:p>
            <a:r>
              <a:rPr lang="en-US" dirty="0" smtClean="0"/>
              <a:t>We don’t have to do anything special in CSS to use a group selector just type the name of the HTML element we want to find</a:t>
            </a:r>
          </a:p>
          <a:p>
            <a:r>
              <a:rPr lang="en-US" dirty="0" smtClean="0"/>
              <a:t>Be AWARE, this will select ALL of the HTML elements you specify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09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0000" y="3103419"/>
            <a:ext cx="17588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DEMO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6286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Review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7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is a programming language that lets us give our websites some behavior by manipulating data</a:t>
            </a:r>
          </a:p>
          <a:p>
            <a:pPr lvl="1"/>
            <a:r>
              <a:rPr lang="en-US" dirty="0" smtClean="0"/>
              <a:t>Third Party Data (Facebook, Instagram, our own)</a:t>
            </a:r>
          </a:p>
          <a:p>
            <a:pPr lvl="1"/>
            <a:r>
              <a:rPr lang="en-US" dirty="0" smtClean="0"/>
              <a:t>Changing CSS Styles</a:t>
            </a:r>
          </a:p>
          <a:p>
            <a:pPr lvl="1"/>
            <a:r>
              <a:rPr lang="en-US" dirty="0" smtClean="0"/>
              <a:t>Animation</a:t>
            </a:r>
          </a:p>
          <a:p>
            <a:pPr lvl="1"/>
            <a:r>
              <a:rPr lang="en-US" dirty="0" smtClean="0"/>
              <a:t>And on and on</a:t>
            </a:r>
          </a:p>
        </p:txBody>
      </p:sp>
    </p:spTree>
    <p:extLst>
      <p:ext uri="{BB962C8B-B14F-4D97-AF65-F5344CB8AC3E}">
        <p14:creationId xmlns:p14="http://schemas.microsoft.com/office/powerpoint/2010/main" val="238393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(</a:t>
            </a:r>
            <a:r>
              <a:rPr lang="en-US" dirty="0" err="1" smtClean="0"/>
              <a:t>var</a:t>
            </a:r>
            <a:r>
              <a:rPr lang="en-US" dirty="0" smtClean="0"/>
              <a:t>) let us store information temporarily…. =</a:t>
            </a:r>
          </a:p>
          <a:p>
            <a:r>
              <a:rPr lang="en-US" dirty="0" smtClean="0"/>
              <a:t>Types of information we can store</a:t>
            </a:r>
          </a:p>
          <a:p>
            <a:pPr lvl="1"/>
            <a:r>
              <a:rPr lang="en-US" dirty="0" smtClean="0"/>
              <a:t>Strings </a:t>
            </a:r>
          </a:p>
          <a:p>
            <a:pPr lvl="1"/>
            <a:r>
              <a:rPr lang="en-US" dirty="0" smtClean="0"/>
              <a:t>Numbers</a:t>
            </a:r>
          </a:p>
          <a:p>
            <a:pPr lvl="1"/>
            <a:r>
              <a:rPr lang="en-US" dirty="0" smtClean="0"/>
              <a:t>Booleans (True or False)</a:t>
            </a:r>
          </a:p>
          <a:p>
            <a:pPr lvl="1"/>
            <a:r>
              <a:rPr lang="en-US" dirty="0" smtClean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408386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the data we manipulate is a String, + (concatenation)</a:t>
            </a:r>
          </a:p>
          <a:p>
            <a:r>
              <a:rPr lang="en-US" dirty="0" smtClean="0"/>
              <a:t>Sometimes the data we manipulation is a Number</a:t>
            </a:r>
          </a:p>
          <a:p>
            <a:pPr lvl="1"/>
            <a:r>
              <a:rPr lang="en-US" dirty="0" smtClean="0"/>
              <a:t>+, -, /, *, ==, !=</a:t>
            </a:r>
          </a:p>
        </p:txBody>
      </p:sp>
    </p:spTree>
    <p:extLst>
      <p:ext uri="{BB962C8B-B14F-4D97-AF65-F5344CB8AC3E}">
        <p14:creationId xmlns:p14="http://schemas.microsoft.com/office/powerpoint/2010/main" val="167169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Fred McHale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872" y="2256886"/>
            <a:ext cx="2346037" cy="2339609"/>
          </a:xfrm>
          <a:prstGeom prst="rect">
            <a:avLst/>
          </a:prstGeom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73102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this than that, while, and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Enough slides lets do a DEMO!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47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Web Apps, Hybrid Apps, and Native Apps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2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Web Apps consist strictly of web standards technologies (HTML, CSS, JavaScript, and/or frameworks).  They are NOT installed on the users mobile device.  They ARE accessed through a mobile web browser.</a:t>
            </a:r>
          </a:p>
          <a:p>
            <a:r>
              <a:rPr lang="en-US" dirty="0" smtClean="0"/>
              <a:t>Hybrid Apps are created using web standards technologies (HTML, CSS, JavaScript, and frameworks).  They use another framework such as </a:t>
            </a:r>
            <a:r>
              <a:rPr lang="en-US" dirty="0" err="1" smtClean="0"/>
              <a:t>PhoneGap</a:t>
            </a:r>
            <a:r>
              <a:rPr lang="en-US" dirty="0" smtClean="0"/>
              <a:t> or Ionic to allow the user to install the App onto a device.</a:t>
            </a:r>
          </a:p>
          <a:p>
            <a:r>
              <a:rPr lang="en-US" dirty="0" smtClean="0"/>
              <a:t>Native Apps are creating using programming languages such as Swift, Java, or Objective C.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1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Mobile Web App/Hybrid App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Built using web technologies</a:t>
            </a:r>
          </a:p>
          <a:p>
            <a:r>
              <a:rPr lang="en-US" dirty="0" smtClean="0"/>
              <a:t>Mobile Web Apps require an internet connection at some point</a:t>
            </a:r>
          </a:p>
          <a:p>
            <a:r>
              <a:rPr lang="en-US" dirty="0" smtClean="0"/>
              <a:t>Hybrid Apps may or may not need an internet connection</a:t>
            </a:r>
          </a:p>
          <a:p>
            <a:r>
              <a:rPr lang="en-US" dirty="0" smtClean="0"/>
              <a:t>In some cases can perform slower than Native Apps</a:t>
            </a:r>
          </a:p>
          <a:p>
            <a:r>
              <a:rPr lang="en-US" dirty="0" smtClean="0"/>
              <a:t>Much easier to develop (sometimes)</a:t>
            </a:r>
          </a:p>
          <a:p>
            <a:r>
              <a:rPr lang="en-US" dirty="0" smtClean="0"/>
              <a:t>Mobile Web Apps can’t be installed on device</a:t>
            </a:r>
          </a:p>
          <a:p>
            <a:r>
              <a:rPr lang="en-US" dirty="0" smtClean="0"/>
              <a:t>Hybrid Apps are always installed on device</a:t>
            </a:r>
          </a:p>
          <a:p>
            <a:r>
              <a:rPr lang="en-US" dirty="0" smtClean="0"/>
              <a:t>Hybrid has access to device hardware (camera, etc..)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Native Apps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Built using programming languages</a:t>
            </a:r>
          </a:p>
          <a:p>
            <a:r>
              <a:rPr lang="en-US" dirty="0" smtClean="0"/>
              <a:t>Depending on the apps functionality may or may not require internet connection</a:t>
            </a:r>
          </a:p>
          <a:p>
            <a:r>
              <a:rPr lang="en-US" dirty="0" smtClean="0"/>
              <a:t>Direct access to device hardware (camera, etc…)</a:t>
            </a:r>
          </a:p>
          <a:p>
            <a:r>
              <a:rPr lang="en-US" dirty="0" smtClean="0"/>
              <a:t>Must be installed on device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74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out the GitHub Pages for the Group Challenge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25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Time and Room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Class is on Tuesday from 3:40 to 6:30</a:t>
            </a:r>
          </a:p>
          <a:p>
            <a:r>
              <a:rPr lang="en-US" dirty="0" smtClean="0"/>
              <a:t>Room 520</a:t>
            </a:r>
          </a:p>
          <a:p>
            <a:endParaRPr lang="en-US" dirty="0"/>
          </a:p>
          <a:p>
            <a:r>
              <a:rPr lang="en-US" dirty="0" smtClean="0"/>
              <a:t>Office Hours:</a:t>
            </a:r>
          </a:p>
          <a:p>
            <a:r>
              <a:rPr lang="en-US" dirty="0" smtClean="0"/>
              <a:t>By appointment.  Contact Jenna</a:t>
            </a:r>
          </a:p>
          <a:p>
            <a:r>
              <a:rPr lang="en-US" dirty="0" smtClean="0">
                <a:hlinkClick r:id="rId2"/>
              </a:rPr>
              <a:t>newmedia@academyart.edu</a:t>
            </a:r>
            <a:r>
              <a:rPr lang="en-US" dirty="0" smtClean="0"/>
              <a:t> </a:t>
            </a:r>
          </a:p>
          <a:p>
            <a:r>
              <a:rPr lang="en-US" dirty="0" smtClean="0"/>
              <a:t>To set up an appointment</a:t>
            </a:r>
            <a:endParaRPr lang="en-US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57" r="30957"/>
          <a:stretch>
            <a:fillRect/>
          </a:stretch>
        </p:blipFill>
        <p:spPr>
          <a:xfrm>
            <a:off x="4285673" y="0"/>
            <a:ext cx="7906327" cy="6858000"/>
          </a:xfrm>
        </p:spPr>
      </p:pic>
    </p:spTree>
    <p:extLst>
      <p:ext uri="{BB962C8B-B14F-4D97-AF65-F5344CB8AC3E}">
        <p14:creationId xmlns:p14="http://schemas.microsoft.com/office/powerpoint/2010/main" val="252075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4438" y="2927925"/>
            <a:ext cx="8488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I can’t remember names!!!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4409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Website and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r>
              <a:rPr lang="en-US" dirty="0"/>
              <a:t>: https://github.com/binaryfever/WNM617</a:t>
            </a:r>
            <a:endParaRPr lang="en-US" dirty="0" smtClean="0"/>
          </a:p>
          <a:p>
            <a:r>
              <a:rPr lang="en-US" dirty="0" smtClean="0"/>
              <a:t>Facebook: Let’s make it now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56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you will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Photoshop</a:t>
            </a:r>
          </a:p>
          <a:p>
            <a:r>
              <a:rPr lang="en-US" dirty="0" smtClean="0"/>
              <a:t>Prototyping Software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Invision</a:t>
            </a:r>
            <a:r>
              <a:rPr lang="en-US" dirty="0" smtClean="0"/>
              <a:t> is fine)</a:t>
            </a:r>
            <a:endParaRPr lang="en-US" dirty="0"/>
          </a:p>
          <a:p>
            <a:r>
              <a:rPr lang="en-US" dirty="0" smtClean="0"/>
              <a:t>Code Editor of your choice</a:t>
            </a:r>
          </a:p>
          <a:p>
            <a:pPr lvl="1"/>
            <a:r>
              <a:rPr lang="en-US" dirty="0" smtClean="0"/>
              <a:t>Sublime Text</a:t>
            </a:r>
          </a:p>
          <a:p>
            <a:pPr lvl="1"/>
            <a:r>
              <a:rPr lang="en-US" dirty="0" smtClean="0"/>
              <a:t>Coda</a:t>
            </a:r>
          </a:p>
          <a:p>
            <a:pPr lvl="1"/>
            <a:r>
              <a:rPr lang="en-US" dirty="0" smtClean="0"/>
              <a:t>BBEdit</a:t>
            </a:r>
          </a:p>
          <a:p>
            <a:pPr lvl="1"/>
            <a:r>
              <a:rPr lang="en-US" dirty="0" smtClean="0"/>
              <a:t>Your choice…</a:t>
            </a:r>
          </a:p>
        </p:txBody>
      </p:sp>
    </p:spTree>
    <p:extLst>
      <p:ext uri="{BB962C8B-B14F-4D97-AF65-F5344CB8AC3E}">
        <p14:creationId xmlns:p14="http://schemas.microsoft.com/office/powerpoint/2010/main" val="14676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50% Assignments</a:t>
            </a:r>
          </a:p>
          <a:p>
            <a:r>
              <a:rPr lang="en-US" dirty="0" smtClean="0"/>
              <a:t>20% Participation</a:t>
            </a:r>
          </a:p>
          <a:p>
            <a:r>
              <a:rPr lang="en-US" dirty="0" smtClean="0"/>
              <a:t>10% Midterm Project</a:t>
            </a:r>
          </a:p>
          <a:p>
            <a:r>
              <a:rPr lang="en-US" dirty="0" smtClean="0"/>
              <a:t>20% 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11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Turning in Assignments and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use the LMS to turn in and get grades on assignments.  Not Titan.</a:t>
            </a:r>
          </a:p>
          <a:p>
            <a:r>
              <a:rPr lang="en-US" dirty="0" smtClean="0"/>
              <a:t>Demo: How to turn in assignments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84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155</TotalTime>
  <Words>890</Words>
  <Application>Microsoft Office PowerPoint</Application>
  <PresentationFormat>Widescreen</PresentationFormat>
  <Paragraphs>134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Century Gothic</vt:lpstr>
      <vt:lpstr>Wingdings 2</vt:lpstr>
      <vt:lpstr>Quotable</vt:lpstr>
      <vt:lpstr>WNM 617 Mobile Web Tech</vt:lpstr>
      <vt:lpstr>Class Introduction</vt:lpstr>
      <vt:lpstr>Fred McHale</vt:lpstr>
      <vt:lpstr>Class Time and Room</vt:lpstr>
      <vt:lpstr>PowerPoint Presentation</vt:lpstr>
      <vt:lpstr>Class Website and Group</vt:lpstr>
      <vt:lpstr>Things you will need</vt:lpstr>
      <vt:lpstr>Grading</vt:lpstr>
      <vt:lpstr>Turning in Assignments and Projects</vt:lpstr>
      <vt:lpstr>PowerPoint Presentation</vt:lpstr>
      <vt:lpstr>HTML Review</vt:lpstr>
      <vt:lpstr>Hypertext Markup Language</vt:lpstr>
      <vt:lpstr>Elements &amp; Tags</vt:lpstr>
      <vt:lpstr>Attributes</vt:lpstr>
      <vt:lpstr>!Important!</vt:lpstr>
      <vt:lpstr>What do these mean?</vt:lpstr>
      <vt:lpstr>PowerPoint Presentation</vt:lpstr>
      <vt:lpstr>CSS Review</vt:lpstr>
      <vt:lpstr>Cascading Stylesheets</vt:lpstr>
      <vt:lpstr>Selectors</vt:lpstr>
      <vt:lpstr>ID Selector</vt:lpstr>
      <vt:lpstr>Class Selector</vt:lpstr>
      <vt:lpstr>Uhhh whats the difference?</vt:lpstr>
      <vt:lpstr>Group Selector</vt:lpstr>
      <vt:lpstr>PowerPoint Presentation</vt:lpstr>
      <vt:lpstr>JavaScript Review</vt:lpstr>
      <vt:lpstr>JavaScript</vt:lpstr>
      <vt:lpstr>JavaScript Variables</vt:lpstr>
      <vt:lpstr>JavaScript Operators</vt:lpstr>
      <vt:lpstr>If this than that, while, and for</vt:lpstr>
      <vt:lpstr>Mobile Web Apps, Hybrid Apps, and Native Apps</vt:lpstr>
      <vt:lpstr>What are they?</vt:lpstr>
      <vt:lpstr>Comparison</vt:lpstr>
      <vt:lpstr>Group Challenge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WNM 617 Mobile Web Tech</dc:title>
  <dc:creator>Fred McHale</dc:creator>
  <cp:lastModifiedBy>Fred McHale</cp:lastModifiedBy>
  <cp:revision>16</cp:revision>
  <dcterms:created xsi:type="dcterms:W3CDTF">2015-09-03T21:58:30Z</dcterms:created>
  <dcterms:modified xsi:type="dcterms:W3CDTF">2015-09-08T17:30:12Z</dcterms:modified>
</cp:coreProperties>
</file>