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3"/>
  </p:sldMasterIdLst>
  <p:notesMasterIdLst>
    <p:notesMasterId r:id="rId38"/>
  </p:notesMasterIdLst>
  <p:handoutMasterIdLst>
    <p:handoutMasterId r:id="rId39"/>
  </p:handoutMasterIdLst>
  <p:sldIdLst>
    <p:sldId id="381" r:id="rId4"/>
    <p:sldId id="382" r:id="rId5"/>
    <p:sldId id="307" r:id="rId6"/>
    <p:sldId id="261" r:id="rId7"/>
    <p:sldId id="262" r:id="rId8"/>
    <p:sldId id="263" r:id="rId9"/>
    <p:sldId id="260" r:id="rId10"/>
    <p:sldId id="264" r:id="rId11"/>
    <p:sldId id="265" r:id="rId12"/>
    <p:sldId id="266" r:id="rId13"/>
    <p:sldId id="385" r:id="rId14"/>
    <p:sldId id="269" r:id="rId15"/>
    <p:sldId id="386" r:id="rId16"/>
    <p:sldId id="272" r:id="rId17"/>
    <p:sldId id="284" r:id="rId18"/>
    <p:sldId id="275" r:id="rId19"/>
    <p:sldId id="276" r:id="rId20"/>
    <p:sldId id="291" r:id="rId21"/>
    <p:sldId id="288" r:id="rId22"/>
    <p:sldId id="289" r:id="rId23"/>
    <p:sldId id="285" r:id="rId24"/>
    <p:sldId id="286" r:id="rId25"/>
    <p:sldId id="290" r:id="rId26"/>
    <p:sldId id="295" r:id="rId27"/>
    <p:sldId id="292" r:id="rId28"/>
    <p:sldId id="293" r:id="rId29"/>
    <p:sldId id="294" r:id="rId30"/>
    <p:sldId id="311" r:id="rId31"/>
    <p:sldId id="312" r:id="rId32"/>
    <p:sldId id="313" r:id="rId33"/>
    <p:sldId id="309" r:id="rId34"/>
    <p:sldId id="280" r:id="rId35"/>
    <p:sldId id="317" r:id="rId36"/>
    <p:sldId id="384" r:id="rId37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75F0E-2AC9-4143-BE61-AFBA986B652B}" v="36" dt="2019-10-30T20:19:50.841"/>
    <p1510:client id="{5E947F0F-0ACE-4FC8-A1FB-40B7B881C1B0}" v="9" dt="2019-10-31T12:30:31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86" autoAdjust="0"/>
  </p:normalViewPr>
  <p:slideViewPr>
    <p:cSldViewPr>
      <p:cViewPr varScale="1">
        <p:scale>
          <a:sx n="86" d="100"/>
          <a:sy n="86" d="100"/>
        </p:scale>
        <p:origin x="23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6" d="100"/>
        <a:sy n="156" d="100"/>
      </p:scale>
      <p:origin x="0" y="-13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zarevski, Sanela" userId="0ecbe13f-811f-4f58-af5c-93f0b1dcdb4e" providerId="ADAL" clId="{0EA75F0E-2AC9-4143-BE61-AFBA986B652B}"/>
    <pc:docChg chg="undo custSel modSld">
      <pc:chgData name="Lazarevski, Sanela" userId="0ecbe13f-811f-4f58-af5c-93f0b1dcdb4e" providerId="ADAL" clId="{0EA75F0E-2AC9-4143-BE61-AFBA986B652B}" dt="2019-10-30T20:19:50.841" v="28" actId="478"/>
      <pc:docMkLst>
        <pc:docMk/>
      </pc:docMkLst>
      <pc:sldChg chg="modSp">
        <pc:chgData name="Lazarevski, Sanela" userId="0ecbe13f-811f-4f58-af5c-93f0b1dcdb4e" providerId="ADAL" clId="{0EA75F0E-2AC9-4143-BE61-AFBA986B652B}" dt="2019-10-30T20:16:32.228" v="2" actId="1076"/>
        <pc:sldMkLst>
          <pc:docMk/>
          <pc:sldMk cId="0" sldId="261"/>
        </pc:sldMkLst>
        <pc:spChg chg="mod">
          <ac:chgData name="Lazarevski, Sanela" userId="0ecbe13f-811f-4f58-af5c-93f0b1dcdb4e" providerId="ADAL" clId="{0EA75F0E-2AC9-4143-BE61-AFBA986B652B}" dt="2019-10-30T20:16:32.228" v="2" actId="1076"/>
          <ac:spMkLst>
            <pc:docMk/>
            <pc:sldMk cId="0" sldId="261"/>
            <ac:spMk id="13314" creationId="{C50501D4-B4D8-44D4-AB9E-01E15B5CC690}"/>
          </ac:spMkLst>
        </pc:spChg>
      </pc:sldChg>
      <pc:sldChg chg="delSp modSp">
        <pc:chgData name="Lazarevski, Sanela" userId="0ecbe13f-811f-4f58-af5c-93f0b1dcdb4e" providerId="ADAL" clId="{0EA75F0E-2AC9-4143-BE61-AFBA986B652B}" dt="2019-10-30T20:19:50.841" v="28" actId="478"/>
        <pc:sldMkLst>
          <pc:docMk/>
          <pc:sldMk cId="0" sldId="269"/>
        </pc:sldMkLst>
        <pc:spChg chg="mod">
          <ac:chgData name="Lazarevski, Sanela" userId="0ecbe13f-811f-4f58-af5c-93f0b1dcdb4e" providerId="ADAL" clId="{0EA75F0E-2AC9-4143-BE61-AFBA986B652B}" dt="2019-10-30T20:19:42.915" v="26" actId="207"/>
          <ac:spMkLst>
            <pc:docMk/>
            <pc:sldMk cId="0" sldId="269"/>
            <ac:spMk id="21507" creationId="{8EC8882C-9BAB-489E-BABC-AC3C9FFF7166}"/>
          </ac:spMkLst>
        </pc:spChg>
        <pc:spChg chg="del mod">
          <ac:chgData name="Lazarevski, Sanela" userId="0ecbe13f-811f-4f58-af5c-93f0b1dcdb4e" providerId="ADAL" clId="{0EA75F0E-2AC9-4143-BE61-AFBA986B652B}" dt="2019-10-30T20:19:50.841" v="28" actId="478"/>
          <ac:spMkLst>
            <pc:docMk/>
            <pc:sldMk cId="0" sldId="269"/>
            <ac:spMk id="21510" creationId="{F8D4630B-1D6C-422A-9B4E-2D92BB86FD1B}"/>
          </ac:spMkLst>
        </pc:spChg>
      </pc:sldChg>
      <pc:sldChg chg="modSp">
        <pc:chgData name="Lazarevski, Sanela" userId="0ecbe13f-811f-4f58-af5c-93f0b1dcdb4e" providerId="ADAL" clId="{0EA75F0E-2AC9-4143-BE61-AFBA986B652B}" dt="2019-10-30T20:17:03.968" v="4" actId="1076"/>
        <pc:sldMkLst>
          <pc:docMk/>
          <pc:sldMk cId="0" sldId="272"/>
        </pc:sldMkLst>
        <pc:spChg chg="mod">
          <ac:chgData name="Lazarevski, Sanela" userId="0ecbe13f-811f-4f58-af5c-93f0b1dcdb4e" providerId="ADAL" clId="{0EA75F0E-2AC9-4143-BE61-AFBA986B652B}" dt="2019-10-30T20:17:03.968" v="4" actId="1076"/>
          <ac:spMkLst>
            <pc:docMk/>
            <pc:sldMk cId="0" sldId="272"/>
            <ac:spMk id="20484" creationId="{9596DD39-08A9-4E0C-8D37-E3BA1F9173E4}"/>
          </ac:spMkLst>
        </pc:spChg>
      </pc:sldChg>
      <pc:sldChg chg="modSp">
        <pc:chgData name="Lazarevski, Sanela" userId="0ecbe13f-811f-4f58-af5c-93f0b1dcdb4e" providerId="ADAL" clId="{0EA75F0E-2AC9-4143-BE61-AFBA986B652B}" dt="2019-10-30T20:19:30.324" v="25" actId="207"/>
        <pc:sldMkLst>
          <pc:docMk/>
          <pc:sldMk cId="0" sldId="276"/>
        </pc:sldMkLst>
        <pc:spChg chg="mod">
          <ac:chgData name="Lazarevski, Sanela" userId="0ecbe13f-811f-4f58-af5c-93f0b1dcdb4e" providerId="ADAL" clId="{0EA75F0E-2AC9-4143-BE61-AFBA986B652B}" dt="2019-10-30T20:19:30.324" v="25" actId="207"/>
          <ac:spMkLst>
            <pc:docMk/>
            <pc:sldMk cId="0" sldId="276"/>
            <ac:spMk id="3" creationId="{61A06446-9FF1-4174-9A33-A39D4925D55E}"/>
          </ac:spMkLst>
        </pc:spChg>
        <pc:spChg chg="mod">
          <ac:chgData name="Lazarevski, Sanela" userId="0ecbe13f-811f-4f58-af5c-93f0b1dcdb4e" providerId="ADAL" clId="{0EA75F0E-2AC9-4143-BE61-AFBA986B652B}" dt="2019-10-30T20:19:21.063" v="22" actId="207"/>
          <ac:spMkLst>
            <pc:docMk/>
            <pc:sldMk cId="0" sldId="276"/>
            <ac:spMk id="24583" creationId="{FC200E50-2334-4F1D-903F-CF89A6F0EBAD}"/>
          </ac:spMkLst>
        </pc:spChg>
      </pc:sldChg>
      <pc:sldChg chg="modSp">
        <pc:chgData name="Lazarevski, Sanela" userId="0ecbe13f-811f-4f58-af5c-93f0b1dcdb4e" providerId="ADAL" clId="{0EA75F0E-2AC9-4143-BE61-AFBA986B652B}" dt="2019-10-30T20:18:10.731" v="13" actId="113"/>
        <pc:sldMkLst>
          <pc:docMk/>
          <pc:sldMk cId="0" sldId="280"/>
        </pc:sldMkLst>
        <pc:spChg chg="mod">
          <ac:chgData name="Lazarevski, Sanela" userId="0ecbe13f-811f-4f58-af5c-93f0b1dcdb4e" providerId="ADAL" clId="{0EA75F0E-2AC9-4143-BE61-AFBA986B652B}" dt="2019-10-30T20:18:10.731" v="13" actId="113"/>
          <ac:spMkLst>
            <pc:docMk/>
            <pc:sldMk cId="0" sldId="280"/>
            <ac:spMk id="34818" creationId="{B23295BE-757D-4B2B-B21C-85BAE79E210D}"/>
          </ac:spMkLst>
        </pc:spChg>
      </pc:sldChg>
      <pc:sldChg chg="modSp">
        <pc:chgData name="Lazarevski, Sanela" userId="0ecbe13f-811f-4f58-af5c-93f0b1dcdb4e" providerId="ADAL" clId="{0EA75F0E-2AC9-4143-BE61-AFBA986B652B}" dt="2019-10-30T20:17:21.083" v="6" actId="1076"/>
        <pc:sldMkLst>
          <pc:docMk/>
          <pc:sldMk cId="0" sldId="284"/>
        </pc:sldMkLst>
        <pc:spChg chg="mod">
          <ac:chgData name="Lazarevski, Sanela" userId="0ecbe13f-811f-4f58-af5c-93f0b1dcdb4e" providerId="ADAL" clId="{0EA75F0E-2AC9-4143-BE61-AFBA986B652B}" dt="2019-10-30T20:17:21.083" v="6" actId="1076"/>
          <ac:spMkLst>
            <pc:docMk/>
            <pc:sldMk cId="0" sldId="284"/>
            <ac:spMk id="21506" creationId="{789A7858-EC0E-4A0A-87AD-0603EF8FF874}"/>
          </ac:spMkLst>
        </pc:spChg>
      </pc:sldChg>
      <pc:sldChg chg="modSp">
        <pc:chgData name="Lazarevski, Sanela" userId="0ecbe13f-811f-4f58-af5c-93f0b1dcdb4e" providerId="ADAL" clId="{0EA75F0E-2AC9-4143-BE61-AFBA986B652B}" dt="2019-10-30T20:18:57.861" v="18" actId="1035"/>
        <pc:sldMkLst>
          <pc:docMk/>
          <pc:sldMk cId="0" sldId="289"/>
        </pc:sldMkLst>
        <pc:spChg chg="mod">
          <ac:chgData name="Lazarevski, Sanela" userId="0ecbe13f-811f-4f58-af5c-93f0b1dcdb4e" providerId="ADAL" clId="{0EA75F0E-2AC9-4143-BE61-AFBA986B652B}" dt="2019-10-30T20:18:57.861" v="18" actId="1035"/>
          <ac:spMkLst>
            <pc:docMk/>
            <pc:sldMk cId="0" sldId="289"/>
            <ac:spMk id="27651" creationId="{572D62DE-E93E-47DB-90C2-0F98D3F3A7A8}"/>
          </ac:spMkLst>
        </pc:spChg>
      </pc:sldChg>
      <pc:sldChg chg="modSp">
        <pc:chgData name="Lazarevski, Sanela" userId="0ecbe13f-811f-4f58-af5c-93f0b1dcdb4e" providerId="ADAL" clId="{0EA75F0E-2AC9-4143-BE61-AFBA986B652B}" dt="2019-10-30T20:19:10.581" v="21" actId="1035"/>
        <pc:sldMkLst>
          <pc:docMk/>
          <pc:sldMk cId="0" sldId="291"/>
        </pc:sldMkLst>
        <pc:spChg chg="mod">
          <ac:chgData name="Lazarevski, Sanela" userId="0ecbe13f-811f-4f58-af5c-93f0b1dcdb4e" providerId="ADAL" clId="{0EA75F0E-2AC9-4143-BE61-AFBA986B652B}" dt="2019-10-30T20:19:10.581" v="21" actId="1035"/>
          <ac:spMkLst>
            <pc:docMk/>
            <pc:sldMk cId="0" sldId="291"/>
            <ac:spMk id="28678" creationId="{B63A7220-62EE-40EA-B8BF-9DDE5B66535A}"/>
          </ac:spMkLst>
        </pc:spChg>
      </pc:sldChg>
      <pc:sldChg chg="modSp">
        <pc:chgData name="Lazarevski, Sanela" userId="0ecbe13f-811f-4f58-af5c-93f0b1dcdb4e" providerId="ADAL" clId="{0EA75F0E-2AC9-4143-BE61-AFBA986B652B}" dt="2019-10-30T20:17:51.476" v="9" actId="113"/>
        <pc:sldMkLst>
          <pc:docMk/>
          <pc:sldMk cId="0" sldId="292"/>
        </pc:sldMkLst>
        <pc:spChg chg="mod">
          <ac:chgData name="Lazarevski, Sanela" userId="0ecbe13f-811f-4f58-af5c-93f0b1dcdb4e" providerId="ADAL" clId="{0EA75F0E-2AC9-4143-BE61-AFBA986B652B}" dt="2019-10-30T20:17:51.476" v="9" actId="113"/>
          <ac:spMkLst>
            <pc:docMk/>
            <pc:sldMk cId="0" sldId="292"/>
            <ac:spMk id="35844" creationId="{6E15C6D7-C0F8-406E-88A5-3A6C3863E97E}"/>
          </ac:spMkLst>
        </pc:spChg>
      </pc:sldChg>
      <pc:sldChg chg="modSp">
        <pc:chgData name="Lazarevski, Sanela" userId="0ecbe13f-811f-4f58-af5c-93f0b1dcdb4e" providerId="ADAL" clId="{0EA75F0E-2AC9-4143-BE61-AFBA986B652B}" dt="2019-10-30T20:18:36.200" v="16" actId="207"/>
        <pc:sldMkLst>
          <pc:docMk/>
          <pc:sldMk cId="0" sldId="295"/>
        </pc:sldMkLst>
        <pc:spChg chg="mod">
          <ac:chgData name="Lazarevski, Sanela" userId="0ecbe13f-811f-4f58-af5c-93f0b1dcdb4e" providerId="ADAL" clId="{0EA75F0E-2AC9-4143-BE61-AFBA986B652B}" dt="2019-10-30T20:18:36.200" v="16" actId="207"/>
          <ac:spMkLst>
            <pc:docMk/>
            <pc:sldMk cId="0" sldId="295"/>
            <ac:spMk id="31747" creationId="{9815E6BA-B78B-4A58-82FC-9CCE21DD8713}"/>
          </ac:spMkLst>
        </pc:spChg>
        <pc:spChg chg="mod">
          <ac:chgData name="Lazarevski, Sanela" userId="0ecbe13f-811f-4f58-af5c-93f0b1dcdb4e" providerId="ADAL" clId="{0EA75F0E-2AC9-4143-BE61-AFBA986B652B}" dt="2019-10-30T20:18:27.992" v="14" actId="1076"/>
          <ac:spMkLst>
            <pc:docMk/>
            <pc:sldMk cId="0" sldId="295"/>
            <ac:spMk id="38916" creationId="{A522718C-37F0-4025-8834-B4C6960A2B83}"/>
          </ac:spMkLst>
        </pc:spChg>
      </pc:sldChg>
      <pc:sldChg chg="modSp">
        <pc:chgData name="Lazarevski, Sanela" userId="0ecbe13f-811f-4f58-af5c-93f0b1dcdb4e" providerId="ADAL" clId="{0EA75F0E-2AC9-4143-BE61-AFBA986B652B}" dt="2019-10-30T20:18:04.765" v="11" actId="207"/>
        <pc:sldMkLst>
          <pc:docMk/>
          <pc:sldMk cId="0" sldId="309"/>
        </pc:sldMkLst>
        <pc:spChg chg="mod">
          <ac:chgData name="Lazarevski, Sanela" userId="0ecbe13f-811f-4f58-af5c-93f0b1dcdb4e" providerId="ADAL" clId="{0EA75F0E-2AC9-4143-BE61-AFBA986B652B}" dt="2019-10-30T20:18:04.765" v="11" actId="207"/>
          <ac:spMkLst>
            <pc:docMk/>
            <pc:sldMk cId="0" sldId="309"/>
            <ac:spMk id="33794" creationId="{F798EA4D-6F88-4AA4-86DD-7BA63C0383F0}"/>
          </ac:spMkLst>
        </pc:spChg>
      </pc:sldChg>
      <pc:sldChg chg="modSp">
        <pc:chgData name="Lazarevski, Sanela" userId="0ecbe13f-811f-4f58-af5c-93f0b1dcdb4e" providerId="ADAL" clId="{0EA75F0E-2AC9-4143-BE61-AFBA986B652B}" dt="2019-10-30T20:13:54.793" v="1" actId="20577"/>
        <pc:sldMkLst>
          <pc:docMk/>
          <pc:sldMk cId="0" sldId="311"/>
        </pc:sldMkLst>
        <pc:spChg chg="mod">
          <ac:chgData name="Lazarevski, Sanela" userId="0ecbe13f-811f-4f58-af5c-93f0b1dcdb4e" providerId="ADAL" clId="{0EA75F0E-2AC9-4143-BE61-AFBA986B652B}" dt="2019-10-30T20:13:54.793" v="1" actId="20577"/>
          <ac:spMkLst>
            <pc:docMk/>
            <pc:sldMk cId="0" sldId="311"/>
            <ac:spMk id="44037" creationId="{952B71F1-8D10-480C-B2F7-8D9310DB22D6}"/>
          </ac:spMkLst>
        </pc:spChg>
      </pc:sldChg>
    </pc:docChg>
  </pc:docChgLst>
  <pc:docChgLst>
    <pc:chgData name="Lazarevski, Sanela" userId="0ecbe13f-811f-4f58-af5c-93f0b1dcdb4e" providerId="ADAL" clId="{5E947F0F-0ACE-4FC8-A1FB-40B7B881C1B0}"/>
    <pc:docChg chg="custSel addSld modSld">
      <pc:chgData name="Lazarevski, Sanela" userId="0ecbe13f-811f-4f58-af5c-93f0b1dcdb4e" providerId="ADAL" clId="{5E947F0F-0ACE-4FC8-A1FB-40B7B881C1B0}" dt="2019-10-31T12:31:26.232" v="122" actId="6549"/>
      <pc:docMkLst>
        <pc:docMk/>
      </pc:docMkLst>
      <pc:sldChg chg="modSp">
        <pc:chgData name="Lazarevski, Sanela" userId="0ecbe13f-811f-4f58-af5c-93f0b1dcdb4e" providerId="ADAL" clId="{5E947F0F-0ACE-4FC8-A1FB-40B7B881C1B0}" dt="2019-10-31T12:25:51.884" v="69" actId="27636"/>
        <pc:sldMkLst>
          <pc:docMk/>
          <pc:sldMk cId="0" sldId="276"/>
        </pc:sldMkLst>
        <pc:spChg chg="mod">
          <ac:chgData name="Lazarevski, Sanela" userId="0ecbe13f-811f-4f58-af5c-93f0b1dcdb4e" providerId="ADAL" clId="{5E947F0F-0ACE-4FC8-A1FB-40B7B881C1B0}" dt="2019-10-31T12:25:51.884" v="69" actId="27636"/>
          <ac:spMkLst>
            <pc:docMk/>
            <pc:sldMk cId="0" sldId="276"/>
            <ac:spMk id="25604" creationId="{697C2056-FD66-42F2-92DF-20DD2A77CA90}"/>
          </ac:spMkLst>
        </pc:spChg>
      </pc:sldChg>
      <pc:sldChg chg="modSp">
        <pc:chgData name="Lazarevski, Sanela" userId="0ecbe13f-811f-4f58-af5c-93f0b1dcdb4e" providerId="ADAL" clId="{5E947F0F-0ACE-4FC8-A1FB-40B7B881C1B0}" dt="2019-10-31T10:40:03.239" v="0" actId="12"/>
        <pc:sldMkLst>
          <pc:docMk/>
          <pc:sldMk cId="0" sldId="307"/>
        </pc:sldMkLst>
        <pc:spChg chg="mod">
          <ac:chgData name="Lazarevski, Sanela" userId="0ecbe13f-811f-4f58-af5c-93f0b1dcdb4e" providerId="ADAL" clId="{5E947F0F-0ACE-4FC8-A1FB-40B7B881C1B0}" dt="2019-10-31T10:40:03.239" v="0" actId="12"/>
          <ac:spMkLst>
            <pc:docMk/>
            <pc:sldMk cId="0" sldId="307"/>
            <ac:spMk id="6148" creationId="{39EDD3C9-8E6B-4E17-8631-A72C213A1324}"/>
          </ac:spMkLst>
        </pc:spChg>
      </pc:sldChg>
      <pc:sldChg chg="addSp modSp">
        <pc:chgData name="Lazarevski, Sanela" userId="0ecbe13f-811f-4f58-af5c-93f0b1dcdb4e" providerId="ADAL" clId="{5E947F0F-0ACE-4FC8-A1FB-40B7B881C1B0}" dt="2019-10-31T12:30:43.454" v="112" actId="14100"/>
        <pc:sldMkLst>
          <pc:docMk/>
          <pc:sldMk cId="0" sldId="312"/>
        </pc:sldMkLst>
        <pc:spChg chg="add mod">
          <ac:chgData name="Lazarevski, Sanela" userId="0ecbe13f-811f-4f58-af5c-93f0b1dcdb4e" providerId="ADAL" clId="{5E947F0F-0ACE-4FC8-A1FB-40B7B881C1B0}" dt="2019-10-31T12:30:43.454" v="112" actId="14100"/>
          <ac:spMkLst>
            <pc:docMk/>
            <pc:sldMk cId="0" sldId="312"/>
            <ac:spMk id="2" creationId="{CC6F2640-6D68-4923-AE1B-CFB3BA02E7A7}"/>
          </ac:spMkLst>
        </pc:spChg>
      </pc:sldChg>
      <pc:sldChg chg="modSp">
        <pc:chgData name="Lazarevski, Sanela" userId="0ecbe13f-811f-4f58-af5c-93f0b1dcdb4e" providerId="ADAL" clId="{5E947F0F-0ACE-4FC8-A1FB-40B7B881C1B0}" dt="2019-10-31T12:31:26.232" v="122" actId="6549"/>
        <pc:sldMkLst>
          <pc:docMk/>
          <pc:sldMk cId="0" sldId="313"/>
        </pc:sldMkLst>
        <pc:spChg chg="mod">
          <ac:chgData name="Lazarevski, Sanela" userId="0ecbe13f-811f-4f58-af5c-93f0b1dcdb4e" providerId="ADAL" clId="{5E947F0F-0ACE-4FC8-A1FB-40B7B881C1B0}" dt="2019-10-31T12:31:26.232" v="122" actId="6549"/>
          <ac:spMkLst>
            <pc:docMk/>
            <pc:sldMk cId="0" sldId="313"/>
            <ac:spMk id="2" creationId="{1CAA5E13-A434-4FD0-830E-9290DC8A353D}"/>
          </ac:spMkLst>
        </pc:spChg>
      </pc:sldChg>
      <pc:sldChg chg="addSp delSp modSp add">
        <pc:chgData name="Lazarevski, Sanela" userId="0ecbe13f-811f-4f58-af5c-93f0b1dcdb4e" providerId="ADAL" clId="{5E947F0F-0ACE-4FC8-A1FB-40B7B881C1B0}" dt="2019-10-31T12:24:54.592" v="67" actId="14100"/>
        <pc:sldMkLst>
          <pc:docMk/>
          <pc:sldMk cId="2358153589" sldId="385"/>
        </pc:sldMkLst>
        <pc:spChg chg="mod">
          <ac:chgData name="Lazarevski, Sanela" userId="0ecbe13f-811f-4f58-af5c-93f0b1dcdb4e" providerId="ADAL" clId="{5E947F0F-0ACE-4FC8-A1FB-40B7B881C1B0}" dt="2019-10-31T10:50:14.314" v="56" actId="20577"/>
          <ac:spMkLst>
            <pc:docMk/>
            <pc:sldMk cId="2358153589" sldId="385"/>
            <ac:spMk id="2" creationId="{B5EED625-0FA2-4045-9830-65A76361F235}"/>
          </ac:spMkLst>
        </pc:spChg>
        <pc:spChg chg="del">
          <ac:chgData name="Lazarevski, Sanela" userId="0ecbe13f-811f-4f58-af5c-93f0b1dcdb4e" providerId="ADAL" clId="{5E947F0F-0ACE-4FC8-A1FB-40B7B881C1B0}" dt="2019-10-31T10:50:29.549" v="57" actId="931"/>
          <ac:spMkLst>
            <pc:docMk/>
            <pc:sldMk cId="2358153589" sldId="385"/>
            <ac:spMk id="3" creationId="{86E9D8E0-9BC6-48EE-9FAD-186D5F9E9A34}"/>
          </ac:spMkLst>
        </pc:spChg>
        <pc:spChg chg="add del mod">
          <ac:chgData name="Lazarevski, Sanela" userId="0ecbe13f-811f-4f58-af5c-93f0b1dcdb4e" providerId="ADAL" clId="{5E947F0F-0ACE-4FC8-A1FB-40B7B881C1B0}" dt="2019-10-31T12:24:49.395" v="66" actId="931"/>
          <ac:spMkLst>
            <pc:docMk/>
            <pc:sldMk cId="2358153589" sldId="385"/>
            <ac:spMk id="9" creationId="{53F66052-0E0E-4EDF-9CEC-E84A8C8DC520}"/>
          </ac:spMkLst>
        </pc:spChg>
        <pc:picChg chg="add del mod">
          <ac:chgData name="Lazarevski, Sanela" userId="0ecbe13f-811f-4f58-af5c-93f0b1dcdb4e" providerId="ADAL" clId="{5E947F0F-0ACE-4FC8-A1FB-40B7B881C1B0}" dt="2019-10-31T12:24:30.693" v="65" actId="478"/>
          <ac:picMkLst>
            <pc:docMk/>
            <pc:sldMk cId="2358153589" sldId="385"/>
            <ac:picMk id="7" creationId="{ED851F8A-DA64-4F13-894D-92E7F8AF9C26}"/>
          </ac:picMkLst>
        </pc:picChg>
        <pc:picChg chg="add mod">
          <ac:chgData name="Lazarevski, Sanela" userId="0ecbe13f-811f-4f58-af5c-93f0b1dcdb4e" providerId="ADAL" clId="{5E947F0F-0ACE-4FC8-A1FB-40B7B881C1B0}" dt="2019-10-31T12:24:54.592" v="67" actId="14100"/>
          <ac:picMkLst>
            <pc:docMk/>
            <pc:sldMk cId="2358153589" sldId="385"/>
            <ac:picMk id="11" creationId="{BA8EBD23-B57D-449B-AB67-123907CC2F21}"/>
          </ac:picMkLst>
        </pc:picChg>
      </pc:sldChg>
      <pc:sldChg chg="addSp delSp modSp add">
        <pc:chgData name="Lazarevski, Sanela" userId="0ecbe13f-811f-4f58-af5c-93f0b1dcdb4e" providerId="ADAL" clId="{5E947F0F-0ACE-4FC8-A1FB-40B7B881C1B0}" dt="2019-10-31T12:24:26.608" v="64" actId="931"/>
        <pc:sldMkLst>
          <pc:docMk/>
          <pc:sldMk cId="838117098" sldId="386"/>
        </pc:sldMkLst>
        <pc:spChg chg="mod">
          <ac:chgData name="Lazarevski, Sanela" userId="0ecbe13f-811f-4f58-af5c-93f0b1dcdb4e" providerId="ADAL" clId="{5E947F0F-0ACE-4FC8-A1FB-40B7B881C1B0}" dt="2019-10-31T12:24:15.663" v="63" actId="1076"/>
          <ac:spMkLst>
            <pc:docMk/>
            <pc:sldMk cId="838117098" sldId="386"/>
            <ac:spMk id="2" creationId="{D9FA9F95-7DDB-4C3A-83D5-2A9178225029}"/>
          </ac:spMkLst>
        </pc:spChg>
        <pc:spChg chg="del">
          <ac:chgData name="Lazarevski, Sanela" userId="0ecbe13f-811f-4f58-af5c-93f0b1dcdb4e" providerId="ADAL" clId="{5E947F0F-0ACE-4FC8-A1FB-40B7B881C1B0}" dt="2019-10-31T12:24:26.608" v="64" actId="931"/>
          <ac:spMkLst>
            <pc:docMk/>
            <pc:sldMk cId="838117098" sldId="386"/>
            <ac:spMk id="3" creationId="{75B60913-757D-4EC8-A4FF-78570374E8E4}"/>
          </ac:spMkLst>
        </pc:spChg>
        <pc:picChg chg="add mod">
          <ac:chgData name="Lazarevski, Sanela" userId="0ecbe13f-811f-4f58-af5c-93f0b1dcdb4e" providerId="ADAL" clId="{5E947F0F-0ACE-4FC8-A1FB-40B7B881C1B0}" dt="2019-10-31T12:24:26.608" v="64" actId="931"/>
          <ac:picMkLst>
            <pc:docMk/>
            <pc:sldMk cId="838117098" sldId="386"/>
            <ac:picMk id="7" creationId="{6FA6357F-E20C-4C17-AFE7-4D66CBF9E04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CEDEB6-3C23-4726-83FD-CC0DD7783E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DFEB5-5139-449F-A81D-A322BFF955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31357C6-EF0D-47CD-8F25-189C0669C78D}" type="datetimeFigureOut">
              <a:rPr lang="en-GB"/>
              <a:pPr>
                <a:defRPr/>
              </a:pPr>
              <a:t>31/10/2019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A7DEA-E855-4563-A663-E7A117C7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A63F4-A42A-4740-B41B-C45C0E6508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014C54-0BF3-4F14-8137-4144700E08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F674729-C0F6-40BF-BCBE-10A250D222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5F371C2-B8AC-479C-919A-76D5B1A242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29099A3-8422-4DF8-8FF5-388F024AC9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72E465A5-3813-46D0-84F2-1396E64841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EE324DD0-5366-4694-8FF0-D97CC6AC70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496C3E0C-A931-4756-81D1-5870CD0310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9FC3036-C14B-495F-B82C-84F27EA6DD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7C512C97-58A5-4947-938E-B4A52E807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908704D2-120D-4E22-A0A1-879BA0F8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4" name="Footer Placeholder 3">
            <a:extLst>
              <a:ext uri="{FF2B5EF4-FFF2-40B4-BE49-F238E27FC236}">
                <a16:creationId xmlns:a16="http://schemas.microsoft.com/office/drawing/2014/main" id="{71349297-D041-4294-A908-B833E91676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/>
              <a:t>week 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dirty="0"/>
              <a:t>select </a:t>
            </a:r>
            <a:r>
              <a:rPr lang="en-GB" altLang="en-US" sz="1200" dirty="0" err="1"/>
              <a:t>emp_count</a:t>
            </a:r>
            <a:r>
              <a:rPr lang="en-GB" altLang="en-US" sz="1200" dirty="0"/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dirty="0"/>
              <a:t>from emp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C3036-C14B-495F-B82C-84F27EA6DD35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4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9029FAF-338E-41D1-AAD2-6CD84C2924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33ED9CE-19A8-4F27-B2C0-F3F181950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And its various statements to interface with the oracle server.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4120F304-865C-494A-A361-135D5D70E3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C5505DA7-7133-45E6-A94B-ED75D27C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en-US" sz="2600"/>
              <a:t>Mixing OUT and RETURN values can lead to confusion</a:t>
            </a:r>
          </a:p>
          <a:p>
            <a:pPr lvl="1" eaLnBrk="1" hangingPunct="1"/>
            <a:r>
              <a:rPr lang="en-US" altLang="en-US" sz="2600"/>
              <a:t>It prohibits the function from being used in SQL</a:t>
            </a:r>
          </a:p>
          <a:p>
            <a:endParaRPr lang="en-GB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12BEB245-AC1B-4F3F-9C8B-A71CEE89A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F9FEF6-80CA-4652-8873-6F189C305AD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8C93345F-89B3-484C-B2C9-CD158FE53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BE5ED04-D2E8-4025-BE7D-A54222D81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DECLARE g_phone VARCHAR2(13);</a:t>
            </a:r>
          </a:p>
          <a:p>
            <a:r>
              <a:rPr lang="en-GB" altLang="en-US"/>
              <a:t>BEGIN</a:t>
            </a:r>
          </a:p>
          <a:p>
            <a:r>
              <a:rPr lang="en-GB" altLang="en-US"/>
              <a:t>g_phone :='111222333';</a:t>
            </a:r>
          </a:p>
          <a:p>
            <a:r>
              <a:rPr lang="en-GB" altLang="en-US"/>
              <a:t>phone_fmt_sp(g_phone);</a:t>
            </a:r>
          </a:p>
          <a:p>
            <a:r>
              <a:rPr lang="en-GB" altLang="en-US"/>
              <a:t>DBMS_OUTPUT.PUT_LINE(g_phone);</a:t>
            </a:r>
          </a:p>
          <a:p>
            <a:r>
              <a:rPr lang="en-GB" altLang="en-US"/>
              <a:t>END;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69DFE420-6647-4F51-9535-FDD9EFE1E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03FB66-0F66-4903-988B-FB239AED5CB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-- test variable</a:t>
            </a:r>
          </a:p>
          <a:p>
            <a:r>
              <a:rPr lang="en-GB" dirty="0"/>
              <a:t>Declare</a:t>
            </a:r>
          </a:p>
          <a:p>
            <a:r>
              <a:rPr lang="en-GB" dirty="0" err="1"/>
              <a:t>lv_mem_txt</a:t>
            </a:r>
            <a:r>
              <a:rPr lang="en-GB" dirty="0"/>
              <a:t> varchar2(50);</a:t>
            </a:r>
          </a:p>
          <a:p>
            <a:r>
              <a:rPr lang="en-GB" dirty="0" err="1"/>
              <a:t>lv_id</a:t>
            </a:r>
            <a:r>
              <a:rPr lang="en-GB" dirty="0"/>
              <a:t> number (5)  :=25;</a:t>
            </a:r>
          </a:p>
          <a:p>
            <a:r>
              <a:rPr lang="en-GB" dirty="0" err="1"/>
              <a:t>lv_first</a:t>
            </a:r>
            <a:r>
              <a:rPr lang="en-GB" dirty="0"/>
              <a:t> VARCHAR2 (20)  := 'Scott';</a:t>
            </a:r>
          </a:p>
          <a:p>
            <a:r>
              <a:rPr lang="en-GB" dirty="0" err="1"/>
              <a:t>lv_last</a:t>
            </a:r>
            <a:r>
              <a:rPr lang="en-GB" dirty="0"/>
              <a:t> VARCHAR2 (20) := '</a:t>
            </a:r>
            <a:r>
              <a:rPr lang="en-GB" dirty="0" err="1"/>
              <a:t>Savid</a:t>
            </a:r>
            <a:r>
              <a:rPr lang="en-GB" dirty="0"/>
              <a:t>';</a:t>
            </a:r>
          </a:p>
          <a:p>
            <a:r>
              <a:rPr lang="en-GB" dirty="0"/>
              <a:t>Begin</a:t>
            </a:r>
          </a:p>
          <a:p>
            <a:r>
              <a:rPr lang="en-GB" dirty="0" err="1"/>
              <a:t>lv_mem_txt</a:t>
            </a:r>
            <a:r>
              <a:rPr lang="en-GB" dirty="0"/>
              <a:t> := memfmt1_sf  (</a:t>
            </a:r>
            <a:r>
              <a:rPr lang="en-GB" dirty="0" err="1"/>
              <a:t>lv_id</a:t>
            </a:r>
            <a:r>
              <a:rPr lang="en-GB" dirty="0"/>
              <a:t>, </a:t>
            </a:r>
            <a:r>
              <a:rPr lang="en-GB" dirty="0" err="1"/>
              <a:t>lv_first</a:t>
            </a:r>
            <a:r>
              <a:rPr lang="en-GB" dirty="0"/>
              <a:t>, </a:t>
            </a:r>
            <a:r>
              <a:rPr lang="en-GB" dirty="0" err="1"/>
              <a:t>lv_last</a:t>
            </a:r>
            <a:r>
              <a:rPr lang="en-GB" dirty="0"/>
              <a:t>);</a:t>
            </a:r>
          </a:p>
          <a:p>
            <a:r>
              <a:rPr lang="en-GB" dirty="0" err="1"/>
              <a:t>Dbms_output.put_line</a:t>
            </a:r>
            <a:r>
              <a:rPr lang="en-GB" dirty="0"/>
              <a:t>(</a:t>
            </a:r>
            <a:r>
              <a:rPr lang="en-GB" dirty="0" err="1"/>
              <a:t>lv_mem_txt</a:t>
            </a:r>
            <a:r>
              <a:rPr lang="en-GB" dirty="0"/>
              <a:t>);</a:t>
            </a:r>
          </a:p>
          <a:p>
            <a:r>
              <a:rPr lang="en-GB" dirty="0"/>
              <a:t>End;</a:t>
            </a:r>
          </a:p>
          <a:p>
            <a:r>
              <a:rPr lang="en-GB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C3036-C14B-495F-B82C-84F27EA6DD3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93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Declare</a:t>
            </a:r>
          </a:p>
          <a:p>
            <a:r>
              <a:rPr lang="en-GB" dirty="0" err="1"/>
              <a:t>lv_cust_num</a:t>
            </a:r>
            <a:r>
              <a:rPr lang="en-GB" dirty="0"/>
              <a:t> number (5,2);</a:t>
            </a:r>
          </a:p>
          <a:p>
            <a:r>
              <a:rPr lang="en-GB" dirty="0"/>
              <a:t>Begin</a:t>
            </a:r>
          </a:p>
          <a:p>
            <a:r>
              <a:rPr lang="en-GB" dirty="0" err="1"/>
              <a:t>lv_cust_num</a:t>
            </a:r>
            <a:r>
              <a:rPr lang="en-GB" dirty="0"/>
              <a:t>  := </a:t>
            </a:r>
            <a:r>
              <a:rPr lang="en-GB" dirty="0" err="1"/>
              <a:t>ship_calc_sf</a:t>
            </a:r>
            <a:r>
              <a:rPr lang="en-GB" dirty="0"/>
              <a:t> (12);</a:t>
            </a:r>
          </a:p>
          <a:p>
            <a:r>
              <a:rPr lang="en-GB" dirty="0" err="1"/>
              <a:t>Dbms_output.put_line</a:t>
            </a:r>
            <a:r>
              <a:rPr lang="en-GB" dirty="0"/>
              <a:t>(</a:t>
            </a:r>
            <a:r>
              <a:rPr lang="en-GB" dirty="0" err="1"/>
              <a:t>lv_cost_num</a:t>
            </a:r>
            <a:r>
              <a:rPr lang="en-GB" dirty="0"/>
              <a:t>);</a:t>
            </a:r>
          </a:p>
          <a:p>
            <a:r>
              <a:rPr lang="en-GB" dirty="0"/>
              <a:t>End;</a:t>
            </a:r>
          </a:p>
          <a:p>
            <a:r>
              <a:rPr lang="en-GB" dirty="0"/>
              <a:t>/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C3036-C14B-495F-B82C-84F27EA6DD3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7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Declare</a:t>
            </a:r>
          </a:p>
          <a:p>
            <a:r>
              <a:rPr lang="en-GB" dirty="0" err="1"/>
              <a:t>lv_cust_num</a:t>
            </a:r>
            <a:r>
              <a:rPr lang="en-GB" dirty="0"/>
              <a:t> number (5,2);</a:t>
            </a:r>
          </a:p>
          <a:p>
            <a:r>
              <a:rPr lang="en-GB" dirty="0"/>
              <a:t>Begin</a:t>
            </a:r>
          </a:p>
          <a:p>
            <a:r>
              <a:rPr lang="en-GB" dirty="0" err="1"/>
              <a:t>lv_cust_num</a:t>
            </a:r>
            <a:r>
              <a:rPr lang="en-GB" dirty="0"/>
              <a:t>  := </a:t>
            </a:r>
            <a:r>
              <a:rPr lang="en-GB" dirty="0" err="1"/>
              <a:t>ship_calc_sf</a:t>
            </a:r>
            <a:r>
              <a:rPr lang="en-GB" dirty="0"/>
              <a:t> (12);</a:t>
            </a:r>
          </a:p>
          <a:p>
            <a:r>
              <a:rPr lang="en-GB" dirty="0" err="1"/>
              <a:t>Dbms_output.put_line</a:t>
            </a:r>
            <a:r>
              <a:rPr lang="en-GB" dirty="0"/>
              <a:t>(</a:t>
            </a:r>
            <a:r>
              <a:rPr lang="en-GB" dirty="0" err="1"/>
              <a:t>lv_cost_num</a:t>
            </a:r>
            <a:r>
              <a:rPr lang="en-GB" dirty="0"/>
              <a:t>);</a:t>
            </a:r>
          </a:p>
          <a:p>
            <a:r>
              <a:rPr lang="en-GB" dirty="0"/>
              <a:t>End;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4D14C3-1469-4B05-8660-30A22C0D89B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650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desc</a:t>
            </a:r>
            <a:r>
              <a:rPr lang="en-GB" dirty="0"/>
              <a:t> </a:t>
            </a:r>
            <a:r>
              <a:rPr lang="en-GB" dirty="0" err="1"/>
              <a:t>bb_basket</a:t>
            </a:r>
            <a:endParaRPr lang="en-GB" dirty="0"/>
          </a:p>
          <a:p>
            <a:endParaRPr lang="en-GB" dirty="0"/>
          </a:p>
          <a:p>
            <a:r>
              <a:rPr lang="en-GB" dirty="0"/>
              <a:t>Select </a:t>
            </a:r>
            <a:r>
              <a:rPr lang="en-GB" dirty="0" err="1"/>
              <a:t>idbasket</a:t>
            </a:r>
            <a:r>
              <a:rPr lang="en-GB" dirty="0"/>
              <a:t>, shipping actual, </a:t>
            </a:r>
            <a:r>
              <a:rPr lang="en-GB" dirty="0" err="1"/>
              <a:t>ship_calc_sf</a:t>
            </a:r>
            <a:r>
              <a:rPr lang="en-GB" dirty="0"/>
              <a:t> (quantity) calc, </a:t>
            </a:r>
            <a:r>
              <a:rPr lang="en-GB" dirty="0" err="1"/>
              <a:t>ship_calc_sf</a:t>
            </a:r>
            <a:r>
              <a:rPr lang="en-GB" dirty="0"/>
              <a:t> (quantity) - shipping diff</a:t>
            </a:r>
          </a:p>
          <a:p>
            <a:r>
              <a:rPr lang="en-GB" dirty="0"/>
              <a:t>from </a:t>
            </a:r>
            <a:r>
              <a:rPr lang="en-GB" dirty="0" err="1"/>
              <a:t>bb_basket</a:t>
            </a:r>
            <a:endParaRPr lang="en-GB" dirty="0"/>
          </a:p>
          <a:p>
            <a:r>
              <a:rPr lang="en-GB" dirty="0"/>
              <a:t>where </a:t>
            </a:r>
            <a:r>
              <a:rPr lang="en-GB" dirty="0" err="1"/>
              <a:t>orderplaced</a:t>
            </a:r>
            <a:r>
              <a:rPr lang="en-GB" dirty="0"/>
              <a:t> =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C3036-C14B-495F-B82C-84F27EA6DD3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37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10920388-722F-469B-A241-826CBAEDA9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3867B-59C7-4409-963F-228E4E07D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--Call the function WITHIN SQL:</a:t>
            </a:r>
          </a:p>
          <a:p>
            <a:pPr eaLnBrk="1" hangingPunct="1">
              <a:defRPr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idShopper,Tot_purch_sf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idShopper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eaLnBrk="1" hangingPunct="1">
              <a:defRPr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FROM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bb_shopper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4480F4F9-A385-4DB6-92D4-8755647CE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AECBA5-0A34-4870-A8DB-5DC2E29B639B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536D-7AA1-4547-8586-D687AB6D8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D98E-56ED-4544-A131-630326657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C684-E454-4533-888B-69F84BF0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Oracle10g Developer: PL/SQL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FAA1D-A3BB-4DA5-BA23-D859C617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02BF-ECB8-4EE4-A48B-C7886FFC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8E84C-F24E-4975-9525-D4807AD5DF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14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F46C-427C-4D19-B65F-6F63C263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AF952-3DCE-4FE7-AA8C-AEFA56551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3B982-95D9-4FDE-BF8C-27ADD23E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Oracle10g Developer: PL/SQL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36B8-24CD-4674-A9C0-9E4B8AE6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AD25-BFDD-4DFA-89E6-738F42D1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46DE0-A8A9-4917-8D1B-300E4162AD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70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69194-083D-4DF5-BB6E-7A5EA15A5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EC122-0F75-4909-8D35-8E3349163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7471-105C-4BA8-B89A-F048DCE4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Oracle10g Developer: PL/SQL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F63B-9F72-4A41-A759-ED60CFED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74C1-32FF-42E6-99A0-180E586D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4A19A-3BE6-4BA2-9D01-B399E6221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70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 - LB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EEA6AA-3362-431E-9F86-BF8FD69C56E6}"/>
              </a:ext>
            </a:extLst>
          </p:cNvPr>
          <p:cNvSpPr/>
          <p:nvPr userDrawn="1"/>
        </p:nvSpPr>
        <p:spPr>
          <a:xfrm>
            <a:off x="8604250" y="0"/>
            <a:ext cx="5397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4823E-C127-4252-A1D9-FE2851559273}"/>
              </a:ext>
            </a:extLst>
          </p:cNvPr>
          <p:cNvSpPr/>
          <p:nvPr userDrawn="1"/>
        </p:nvSpPr>
        <p:spPr>
          <a:xfrm>
            <a:off x="8423275" y="0"/>
            <a:ext cx="1809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BF55AD-607D-4DAC-826D-4612FBA276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1341438"/>
            <a:ext cx="25749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775" y="3024230"/>
            <a:ext cx="7720218" cy="2317143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11" y="5521373"/>
            <a:ext cx="7693737" cy="55533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0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73ADDF-9B5F-4FD1-B93B-D1F213A6B661}"/>
              </a:ext>
            </a:extLst>
          </p:cNvPr>
          <p:cNvSpPr/>
          <p:nvPr userDrawn="1"/>
        </p:nvSpPr>
        <p:spPr>
          <a:xfrm>
            <a:off x="0" y="0"/>
            <a:ext cx="539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2C6039-8B4E-40E4-81B3-BC17144A194F}"/>
              </a:ext>
            </a:extLst>
          </p:cNvPr>
          <p:cNvSpPr/>
          <p:nvPr userDrawn="1"/>
        </p:nvSpPr>
        <p:spPr>
          <a:xfrm>
            <a:off x="539750" y="0"/>
            <a:ext cx="17938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3A06A606-4619-4B98-B5A9-2CDCD77264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6053138"/>
            <a:ext cx="10795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FBB473D-FAF0-D246-BC0C-0F89CEA32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3" y="368300"/>
            <a:ext cx="4212916" cy="1634973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A0A2494-5531-9947-BFCB-2EEFF9BC5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1" y="2166295"/>
            <a:ext cx="4213226" cy="3519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D06EE6-009C-3448-B0AD-7241B89C16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875" y="0"/>
            <a:ext cx="3492250" cy="685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6013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7AE01-B2BF-4136-8684-FEEA5B039F12}"/>
              </a:ext>
            </a:extLst>
          </p:cNvPr>
          <p:cNvSpPr/>
          <p:nvPr userDrawn="1"/>
        </p:nvSpPr>
        <p:spPr>
          <a:xfrm>
            <a:off x="8604250" y="0"/>
            <a:ext cx="539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BB470-485C-4E6B-96C2-CAEF930C8986}"/>
              </a:ext>
            </a:extLst>
          </p:cNvPr>
          <p:cNvSpPr/>
          <p:nvPr userDrawn="1"/>
        </p:nvSpPr>
        <p:spPr>
          <a:xfrm>
            <a:off x="8423275" y="0"/>
            <a:ext cx="1809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6F034D56-CE86-407C-B3C1-CC06119148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053138"/>
            <a:ext cx="10795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A0A2494-5531-9947-BFCB-2EEFF9BC5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774" y="2166295"/>
            <a:ext cx="7695106" cy="3519286"/>
          </a:xfrm>
        </p:spPr>
        <p:txBody>
          <a:bodyPr numCol="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2484ED-E041-CF48-8FAA-EA04666A3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775" y="368300"/>
            <a:ext cx="7694539" cy="142295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0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2DAFB6-C0B2-40BC-8AC1-0047574AB87D}"/>
              </a:ext>
            </a:extLst>
          </p:cNvPr>
          <p:cNvSpPr/>
          <p:nvPr userDrawn="1"/>
        </p:nvSpPr>
        <p:spPr>
          <a:xfrm rot="10800000">
            <a:off x="358775" y="0"/>
            <a:ext cx="3795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48CCE-A5DE-445F-9F97-F6932D617CC5}"/>
              </a:ext>
            </a:extLst>
          </p:cNvPr>
          <p:cNvSpPr/>
          <p:nvPr userDrawn="1"/>
        </p:nvSpPr>
        <p:spPr>
          <a:xfrm rot="10800000">
            <a:off x="1588" y="0"/>
            <a:ext cx="35718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03F863-3834-4842-B8FA-E82BAE4F1162}"/>
              </a:ext>
            </a:extLst>
          </p:cNvPr>
          <p:cNvSpPr txBox="1">
            <a:spLocks/>
          </p:cNvSpPr>
          <p:nvPr userDrawn="1"/>
        </p:nvSpPr>
        <p:spPr>
          <a:xfrm>
            <a:off x="4572000" y="2935288"/>
            <a:ext cx="4213225" cy="5461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spc="-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300" dirty="0"/>
              <a:t>Thank you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AD793DB8-9D49-44A5-A805-B40DBEA82A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935288"/>
            <a:ext cx="2354263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1922829-9018-D846-ABC5-C445BD124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1238" y="3682554"/>
            <a:ext cx="4198773" cy="239196"/>
          </a:xfrm>
        </p:spPr>
        <p:txBody>
          <a:bodyPr/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5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C600-9B9E-4F68-A98C-3740569B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D2AC-83F6-43F8-B458-8E2A3480E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D1D30-5FEC-469D-B734-BEFAF9D1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Oracle10g Developer: PL/SQL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3CEE3-7723-420E-8D2C-99C1FB64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9803-A4B2-441F-9E8F-16B1D834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19FE2-D724-4884-AB2E-93D7CB4958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28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FFB5-3433-41A4-9268-3235953B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2777E-C0FB-4C32-A7D0-9D833A99C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C0AE6-56F4-4C52-AE3F-48F85443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Oracle10g Developer: PL/SQL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6B92-7775-4C75-A2EC-2A2AEBB0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C0A23-5882-4431-B796-54F4A084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60B13-38E5-4B74-87E4-A383DE5477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4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617F-02ED-4197-984D-6FBD0CED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CB9B-6292-4E98-8498-3176A3F15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4FDEF-687D-49F5-9958-100573E5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C64CACB-FCD5-47F5-A4C5-065B3D5C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Oracle10g Developer: PL/SQL Programming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6A7D6E-3FC7-4BE7-9D22-5BABD5ED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2AEDA2-77D6-41AA-A319-079A7E64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397B5-60AF-47D0-8F29-963CC37DB8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76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052E-428D-4F8C-964F-E690BF06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22068-2F0E-4B42-9037-592F1BBEE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CD04-E8A7-4EC6-AF88-EC1599C8D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70A59-1B0C-4E32-835C-27BC77776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42C0B-5F16-4672-B49E-981686522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905A1CE-5972-4CA6-AC58-EF7BA6A9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Oracle10g Developer: PL/SQL Programming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54E044F-0BA7-4F9B-B854-0898CF23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028361-9EFB-4503-A1E4-5D4DDB16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A726B-7583-4836-90FA-27A2C499C3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2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67BE-8DB7-4739-AAB4-B1521111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C130466-5FB4-436D-8CAF-1890F7C9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Oracle10g Developer: PL/SQL Programming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4B08AB4-CA0C-4B4B-AA6A-233566EB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416459-4B06-4B7E-A823-135E76D9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138EF-EF21-40E0-99D3-6F95FA001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43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B4415D6-6125-431A-9FCA-2FD5095E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Oracle10g Developer: PL/SQL Programming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1F8B0F5-6649-4014-8744-16895443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AA86C5D-5740-4280-8277-351DD6D6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2F832-E04B-4A87-AF6A-4CBE60F37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38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A325-BE1B-4E43-83E5-98790174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F5E6-DF53-4E77-9EA3-2BA52D8C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DEA41-FE1F-47AB-9141-03EF28ACC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4E031A4-1306-4D40-A85D-D6BC2708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Oracle10g Developer: PL/SQL Programming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9EF74F-0AAD-4CF2-A380-310C35BB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C47E14-FE45-4C8A-969B-693578FF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6CE48-EE50-4F25-90D1-240861AF8F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74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E729-C1D6-456F-90B4-FF55D735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3BFF5-38EC-4DD8-B34A-783B4503C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BF90-7081-491E-BE70-B0372B4F9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6DA62C-0D88-456A-892D-A8A04224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Oracle10g Developer: PL/SQL Programming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2C0DF0-3AE0-4BAD-9BBB-BDAD0897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79F802-4EFC-4EC0-B374-AA78139C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A480E-B458-46FA-8EB1-33C5860FDE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0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210BD3A-FC9F-42C0-BDD4-08B514C9E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0E40D-57B2-4EDF-8F6A-F0E6ACDA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DA15B-65B9-4D81-A29B-14FC4CDE5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Oracle10g Developer: PL/SQL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E8D1-C9CA-43F1-9333-034BBEFA5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FB61-A537-4A0C-A0D7-FDE23A48D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FFF0C22-406E-4592-BA2A-9E5FB1F99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plsql_ppt">
            <a:extLst>
              <a:ext uri="{FF2B5EF4-FFF2-40B4-BE49-F238E27FC236}">
                <a16:creationId xmlns:a16="http://schemas.microsoft.com/office/drawing/2014/main" id="{3B347332-4B22-433F-B9CD-F214908E02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1430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hdr="0" ft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>
            <a:extLst>
              <a:ext uri="{FF2B5EF4-FFF2-40B4-BE49-F238E27FC236}">
                <a16:creationId xmlns:a16="http://schemas.microsoft.com/office/drawing/2014/main" id="{3FFDD02A-59BB-4B81-AFDD-3398D62B7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8775" y="3024188"/>
            <a:ext cx="7720013" cy="2317750"/>
          </a:xfrm>
        </p:spPr>
        <p:txBody>
          <a:bodyPr/>
          <a:lstStyle/>
          <a:p>
            <a:r>
              <a:rPr lang="en-GB" altLang="en-US" sz="6600" b="1"/>
              <a:t>PL/SQL: Procedures and Functions</a:t>
            </a:r>
          </a:p>
        </p:txBody>
      </p:sp>
      <p:sp>
        <p:nvSpPr>
          <p:cNvPr id="8195" name="Subtitle 4">
            <a:extLst>
              <a:ext uri="{FF2B5EF4-FFF2-40B4-BE49-F238E27FC236}">
                <a16:creationId xmlns:a16="http://schemas.microsoft.com/office/drawing/2014/main" id="{4F88D8DB-E549-4DCE-9220-0DF6A2FF2D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5763" y="2422525"/>
            <a:ext cx="7693025" cy="5540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3200">
                <a:latin typeface="Aldhabi" panose="01000000000000000000" pitchFamily="2" charset="-78"/>
                <a:cs typeface="Aldhabi" panose="01000000000000000000" pitchFamily="2" charset="-78"/>
              </a:rPr>
              <a:t>School of Built Environment, Engineering and Computing</a:t>
            </a: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id="{898193CB-F87A-4FBF-8B67-60F6FC801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6064250"/>
            <a:ext cx="40195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en-US" b="1">
                <a:solidFill>
                  <a:schemeClr val="bg1"/>
                </a:solidFill>
              </a:rPr>
              <a:t>Sanela Lazarevski (Module Leader)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F67E2A1-4EF1-43E8-A795-4BA110AAA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77863"/>
            <a:ext cx="1905000" cy="1676400"/>
          </a:xfrm>
          <a:prstGeom prst="can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BCA579F-ECF4-4896-AF2B-A51791A2B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65100"/>
            <a:ext cx="7886700" cy="1325563"/>
          </a:xfrm>
        </p:spPr>
        <p:txBody>
          <a:bodyPr/>
          <a:lstStyle/>
          <a:p>
            <a:r>
              <a:rPr lang="en-US" altLang="en-US"/>
              <a:t>Execute the Procedure</a:t>
            </a:r>
          </a:p>
        </p:txBody>
      </p:sp>
      <p:sp>
        <p:nvSpPr>
          <p:cNvPr id="20483" name="Date Placeholder 3">
            <a:extLst>
              <a:ext uri="{FF2B5EF4-FFF2-40B4-BE49-F238E27FC236}">
                <a16:creationId xmlns:a16="http://schemas.microsoft.com/office/drawing/2014/main" id="{31676B97-0D9C-4000-BB55-FECD380E76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5D8A17A7-8D9B-4453-8E42-A2FEAD1B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C4C94A-C581-4617-A5F2-006FE590D66E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0485" name="Text Box 11">
            <a:extLst>
              <a:ext uri="{FF2B5EF4-FFF2-40B4-BE49-F238E27FC236}">
                <a16:creationId xmlns:a16="http://schemas.microsoft.com/office/drawing/2014/main" id="{B17D59FB-5B9F-4EA4-BD93-BDC35C86E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62600"/>
            <a:ext cx="599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</a:rPr>
              <a:t>Note: Parameter arguments are passed positionally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D5951-F7A6-4B2A-8DED-F654C992B1D8}"/>
              </a:ext>
            </a:extLst>
          </p:cNvPr>
          <p:cNvSpPr/>
          <p:nvPr/>
        </p:nvSpPr>
        <p:spPr>
          <a:xfrm>
            <a:off x="1066800" y="1828800"/>
            <a:ext cx="579120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+mn-lt"/>
              </a:rPr>
              <a:t>declare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err="1">
                <a:latin typeface="+mn-lt"/>
              </a:rPr>
              <a:t>p_ship</a:t>
            </a:r>
            <a:r>
              <a:rPr lang="en-GB" dirty="0">
                <a:latin typeface="+mn-lt"/>
              </a:rPr>
              <a:t> NUMBER (6,2);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+mn-lt"/>
              </a:rPr>
              <a:t>begin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+mn-lt"/>
              </a:rPr>
              <a:t>  </a:t>
            </a:r>
            <a:r>
              <a:rPr lang="en-GB" dirty="0" err="1">
                <a:latin typeface="+mn-lt"/>
              </a:rPr>
              <a:t>ship_cost_sp</a:t>
            </a:r>
            <a:r>
              <a:rPr lang="en-GB" dirty="0">
                <a:latin typeface="+mn-lt"/>
              </a:rPr>
              <a:t> (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2, 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p_ship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+mn-lt"/>
              </a:rPr>
              <a:t>  DBMS_OUTPUT.PUT_LINE('Shipping costs is: ' || </a:t>
            </a:r>
            <a:r>
              <a:rPr lang="en-GB" dirty="0" err="1">
                <a:latin typeface="+mn-lt"/>
              </a:rPr>
              <a:t>p_ship</a:t>
            </a:r>
            <a:r>
              <a:rPr lang="en-GB" dirty="0">
                <a:latin typeface="+mn-lt"/>
              </a:rPr>
              <a:t>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+mn-lt"/>
              </a:rPr>
              <a:t>end;</a:t>
            </a:r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A72BC02F-A626-48E8-8FCE-012DEBF9D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87850"/>
            <a:ext cx="20574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Calling procedure </a:t>
            </a:r>
          </a:p>
        </p:txBody>
      </p:sp>
      <p:cxnSp>
        <p:nvCxnSpPr>
          <p:cNvPr id="20488" name="Straight Arrow Connector 3">
            <a:extLst>
              <a:ext uri="{FF2B5EF4-FFF2-40B4-BE49-F238E27FC236}">
                <a16:creationId xmlns:a16="http://schemas.microsoft.com/office/drawing/2014/main" id="{DF7EF170-C35F-4F68-91C3-36D4A30DDC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2600" y="2971800"/>
            <a:ext cx="685800" cy="1416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Text Box 6">
            <a:extLst>
              <a:ext uri="{FF2B5EF4-FFF2-40B4-BE49-F238E27FC236}">
                <a16:creationId xmlns:a16="http://schemas.microsoft.com/office/drawing/2014/main" id="{382ADBDB-E5CD-470C-8163-BCAE32F4F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88" y="1828800"/>
            <a:ext cx="171926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Value for p_qty</a:t>
            </a:r>
          </a:p>
        </p:txBody>
      </p:sp>
      <p:cxnSp>
        <p:nvCxnSpPr>
          <p:cNvPr id="20490" name="Straight Arrow Connector 5">
            <a:extLst>
              <a:ext uri="{FF2B5EF4-FFF2-40B4-BE49-F238E27FC236}">
                <a16:creationId xmlns:a16="http://schemas.microsoft.com/office/drawing/2014/main" id="{98B37CA6-8CD5-4109-B972-78FEE078D4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95600" y="2012950"/>
            <a:ext cx="1981200" cy="73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6">
            <a:extLst>
              <a:ext uri="{FF2B5EF4-FFF2-40B4-BE49-F238E27FC236}">
                <a16:creationId xmlns:a16="http://schemas.microsoft.com/office/drawing/2014/main" id="{31D0C9AE-D965-457A-8FA4-FD31A26D0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387850"/>
            <a:ext cx="3552825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 that sends OUT value</a:t>
            </a:r>
          </a:p>
        </p:txBody>
      </p:sp>
      <p:cxnSp>
        <p:nvCxnSpPr>
          <p:cNvPr id="20492" name="Straight Arrow Connector 8">
            <a:extLst>
              <a:ext uri="{FF2B5EF4-FFF2-40B4-BE49-F238E27FC236}">
                <a16:creationId xmlns:a16="http://schemas.microsoft.com/office/drawing/2014/main" id="{DFF43C58-9C4D-4866-A5E5-E26F49C23C1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657600" y="2971800"/>
            <a:ext cx="1524000" cy="1416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D625-0FA2-4045-9830-65A76361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60686"/>
            <a:ext cx="7886700" cy="1325563"/>
          </a:xfrm>
        </p:spPr>
        <p:txBody>
          <a:bodyPr/>
          <a:lstStyle/>
          <a:p>
            <a:r>
              <a:rPr lang="en-GB" dirty="0"/>
              <a:t>How would this code apply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84DC-B64A-4C15-83E6-8E93B7BB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Oracle10g Developer: PL/SQL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7915D-10C3-49DE-98BC-FA807FFA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419FE2-D724-4884-AB2E-93D7CB49589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8EBD23-B57D-449B-AB67-123907CC2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81200"/>
            <a:ext cx="7886700" cy="3441861"/>
          </a:xfrm>
        </p:spPr>
      </p:pic>
    </p:spTree>
    <p:extLst>
      <p:ext uri="{BB962C8B-B14F-4D97-AF65-F5344CB8AC3E}">
        <p14:creationId xmlns:p14="http://schemas.microsoft.com/office/powerpoint/2010/main" val="235815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AFF2FAC-49C7-4975-8106-63F7DB4F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211138"/>
            <a:ext cx="7886700" cy="1325562"/>
          </a:xfrm>
        </p:spPr>
        <p:txBody>
          <a:bodyPr/>
          <a:lstStyle/>
          <a:p>
            <a:r>
              <a:rPr lang="en-US" altLang="en-US"/>
              <a:t>IN OUT mode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EC8882C-9BAB-489E-BABC-AC3C9FFF71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1798638"/>
            <a:ext cx="7848600" cy="3886200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800" dirty="0"/>
              <a:t>Send value in and out via the same parameter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CREATE OR REPLACE PROCEDURE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phone_fmt_sp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p_phone</a:t>
            </a:r>
            <a:r>
              <a:rPr lang="en-US" altLang="en-US" sz="1800" b="1" dirty="0">
                <a:latin typeface="Courier New" panose="02070309020205020404" pitchFamily="49" charset="0"/>
              </a:rPr>
              <a:t> IN OUT VARCHAR2)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IS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BEGIN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p_phone</a:t>
            </a:r>
            <a:r>
              <a:rPr lang="en-US" altLang="en-US" sz="1800" b="1" dirty="0">
                <a:latin typeface="Courier New" panose="02070309020205020404" pitchFamily="49" charset="0"/>
              </a:rPr>
              <a:t> := '(' || SUBSTR(p_phone,1,3) || ')' ||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            SUBSTR(p_phone,4,3) || '-' ||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            SUBSTR(p_phone,7,4);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END;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</a:t>
            </a:r>
          </a:p>
        </p:txBody>
      </p:sp>
      <p:sp>
        <p:nvSpPr>
          <p:cNvPr id="21508" name="Date Placeholder 3">
            <a:extLst>
              <a:ext uri="{FF2B5EF4-FFF2-40B4-BE49-F238E27FC236}">
                <a16:creationId xmlns:a16="http://schemas.microsoft.com/office/drawing/2014/main" id="{99164890-DA8D-464B-ABA1-AA6194C88D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A7F54693-2BAC-4FB1-A6D2-E6DF0175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E0429B-B435-484D-806D-64FF6F07EEAB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EC6E88-346F-4F1D-8414-4CE15D601D59}"/>
              </a:ext>
            </a:extLst>
          </p:cNvPr>
          <p:cNvSpPr/>
          <p:nvPr/>
        </p:nvSpPr>
        <p:spPr>
          <a:xfrm>
            <a:off x="4495800" y="4953000"/>
            <a:ext cx="4495800" cy="17541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+mn-lt"/>
              </a:rPr>
              <a:t>DECLARE </a:t>
            </a:r>
            <a:r>
              <a:rPr lang="en-GB" dirty="0" err="1">
                <a:latin typeface="+mn-lt"/>
              </a:rPr>
              <a:t>g_phone</a:t>
            </a:r>
            <a:r>
              <a:rPr lang="en-GB" dirty="0">
                <a:latin typeface="+mn-lt"/>
              </a:rPr>
              <a:t> VARCHAR2(13);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+mn-lt"/>
              </a:rPr>
              <a:t>BEGIN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FF0000"/>
                </a:solidFill>
                <a:latin typeface="+mn-lt"/>
              </a:rPr>
              <a:t>????</a:t>
            </a:r>
            <a:r>
              <a:rPr lang="en-GB" dirty="0">
                <a:latin typeface="+mn-lt"/>
              </a:rPr>
              <a:t> :='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111222333</a:t>
            </a:r>
            <a:r>
              <a:rPr lang="en-GB" dirty="0">
                <a:latin typeface="+mn-lt"/>
              </a:rPr>
              <a:t>';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FF0000"/>
                </a:solidFill>
                <a:latin typeface="+mn-lt"/>
              </a:rPr>
              <a:t>????</a:t>
            </a:r>
            <a:r>
              <a:rPr lang="en-GB" dirty="0">
                <a:latin typeface="+mn-lt"/>
              </a:rPr>
              <a:t> (</a:t>
            </a:r>
            <a:r>
              <a:rPr lang="en-GB" dirty="0" err="1">
                <a:latin typeface="+mn-lt"/>
              </a:rPr>
              <a:t>g_phone</a:t>
            </a:r>
            <a:r>
              <a:rPr lang="en-GB" dirty="0">
                <a:latin typeface="+mn-lt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+mn-lt"/>
              </a:rPr>
              <a:t>DBMS_OUTPUT.PUT_LINE(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????</a:t>
            </a:r>
            <a:r>
              <a:rPr lang="en-GB" dirty="0">
                <a:latin typeface="+mn-lt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+mn-lt"/>
              </a:rPr>
              <a:t>END;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9F95-7DDB-4C3A-83D5-2A917822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136525"/>
            <a:ext cx="7886700" cy="1325563"/>
          </a:xfrm>
        </p:spPr>
        <p:txBody>
          <a:bodyPr/>
          <a:lstStyle/>
          <a:p>
            <a:r>
              <a:rPr lang="en-GB" dirty="0"/>
              <a:t>How would this code apply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A6357F-E20C-4C17-AFE7-4D66CBF9E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78390"/>
            <a:ext cx="7886700" cy="324580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7168B-F84E-4177-9087-E8DF260C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Oracle10g Developer: PL/SQL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03F90-D18C-4F92-B018-B06F14CF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419FE2-D724-4884-AB2E-93D7CB49589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11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CDCD7941-0C8D-49D7-A2C8-E86234BC37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Oracle10g Developer: PL/SQL Programming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76795C84-9CBC-4297-A173-53F020CC59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BFF947-DD65-4080-BDE1-DAEE50A4D8E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9596DD39-08A9-4E0C-8D37-E3BA1F917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Debugging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77F2BA09-DC2B-4826-85FE-E5D0B9EC5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315200" cy="46783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Use DBMS_OUTPUT.PUT_LINE statements to display messages from execution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Place display messages throughout the block to determine processing flow and variable values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89A7858-EC0E-4A0A-87AD-0603EF8F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03238"/>
            <a:ext cx="7162800" cy="868362"/>
          </a:xfrm>
        </p:spPr>
        <p:txBody>
          <a:bodyPr/>
          <a:lstStyle/>
          <a:p>
            <a:r>
              <a:rPr lang="en-US" altLang="en-US" sz="2800" b="1" dirty="0"/>
              <a:t>DBMS_OUTPUT.PUT_LINE</a:t>
            </a:r>
            <a:endParaRPr lang="en-GB" altLang="en-US" sz="2800" b="1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91871C00-01EF-49E4-B763-DBCA1F4EC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altLang="en-US" sz="2000" dirty="0"/>
              <a:t>DECLARE</a:t>
            </a:r>
          </a:p>
          <a:p>
            <a:pPr marL="0" indent="0">
              <a:buFontTx/>
              <a:buNone/>
            </a:pPr>
            <a:r>
              <a:rPr lang="en-GB" altLang="en-US" sz="2000" dirty="0"/>
              <a:t>   </a:t>
            </a:r>
            <a:r>
              <a:rPr lang="en-GB" altLang="en-US" sz="2000" dirty="0" err="1"/>
              <a:t>Emp_number</a:t>
            </a:r>
            <a:r>
              <a:rPr lang="en-GB" altLang="en-US" sz="2000" dirty="0"/>
              <a:t>   INTEGER := 9999;</a:t>
            </a:r>
          </a:p>
          <a:p>
            <a:pPr marL="0" indent="0">
              <a:buFontTx/>
              <a:buNone/>
            </a:pPr>
            <a:r>
              <a:rPr lang="en-GB" altLang="en-US" sz="2000" dirty="0"/>
              <a:t>   </a:t>
            </a:r>
            <a:r>
              <a:rPr lang="en-GB" altLang="en-US" sz="2000" dirty="0" err="1"/>
              <a:t>Emp_name</a:t>
            </a:r>
            <a:r>
              <a:rPr lang="en-GB" altLang="en-US" sz="2000" dirty="0"/>
              <a:t>     VARCHAR2(10);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GB" altLang="en-US" sz="2000" dirty="0"/>
              <a:t>BEGIN</a:t>
            </a:r>
          </a:p>
          <a:p>
            <a:pPr marL="0" indent="0">
              <a:buFontTx/>
              <a:buNone/>
            </a:pPr>
            <a:r>
              <a:rPr lang="en-GB" altLang="en-US" sz="2000" dirty="0"/>
              <a:t>   SELECT </a:t>
            </a:r>
            <a:r>
              <a:rPr lang="en-GB" altLang="en-US" sz="2000" dirty="0" err="1"/>
              <a:t>Ename</a:t>
            </a:r>
            <a:r>
              <a:rPr lang="en-GB" altLang="en-US" sz="2000" dirty="0"/>
              <a:t> INTO </a:t>
            </a:r>
            <a:r>
              <a:rPr lang="en-GB" altLang="en-US" sz="2000" dirty="0" err="1"/>
              <a:t>Emp_name</a:t>
            </a:r>
            <a:r>
              <a:rPr lang="en-GB" altLang="en-US" sz="2000" dirty="0"/>
              <a:t> FROM Emp</a:t>
            </a:r>
          </a:p>
          <a:p>
            <a:pPr marL="0" indent="0">
              <a:buFontTx/>
              <a:buNone/>
            </a:pPr>
            <a:r>
              <a:rPr lang="en-GB" altLang="en-US" sz="2000" dirty="0"/>
              <a:t>      WHERE </a:t>
            </a:r>
            <a:r>
              <a:rPr lang="en-GB" altLang="en-US" sz="2000" dirty="0" err="1"/>
              <a:t>Empno</a:t>
            </a:r>
            <a:r>
              <a:rPr lang="en-GB" altLang="en-US" sz="2000" dirty="0"/>
              <a:t> = </a:t>
            </a:r>
            <a:r>
              <a:rPr lang="en-GB" altLang="en-US" sz="2000" dirty="0" err="1"/>
              <a:t>Emp_number</a:t>
            </a:r>
            <a:r>
              <a:rPr lang="en-GB" altLang="en-US" sz="2000" dirty="0"/>
              <a:t>;   -- no such number</a:t>
            </a:r>
          </a:p>
          <a:p>
            <a:pPr marL="0" indent="0">
              <a:buFontTx/>
              <a:buNone/>
            </a:pPr>
            <a:r>
              <a:rPr lang="en-GB" altLang="en-US" sz="2000" dirty="0"/>
              <a:t>   DBMS_OUTPUT.PUT_LINE('Employee name is ' || </a:t>
            </a:r>
            <a:r>
              <a:rPr lang="en-GB" altLang="en-US" sz="2000" dirty="0" err="1"/>
              <a:t>Emp_name</a:t>
            </a:r>
            <a:r>
              <a:rPr lang="en-GB" altLang="en-US" sz="2000" dirty="0"/>
              <a:t>);</a:t>
            </a:r>
          </a:p>
          <a:p>
            <a:pPr marL="0" indent="0">
              <a:buFontTx/>
              <a:buNone/>
            </a:pPr>
            <a:r>
              <a:rPr lang="en-GB" altLang="en-US" sz="2000" dirty="0"/>
              <a:t>EXCEPTION</a:t>
            </a:r>
          </a:p>
          <a:p>
            <a:pPr marL="0" indent="0">
              <a:buFontTx/>
              <a:buNone/>
            </a:pPr>
            <a:r>
              <a:rPr lang="en-GB" altLang="en-US" sz="2000" dirty="0"/>
              <a:t>   WHEN NO_DATA_FOUND THEN</a:t>
            </a:r>
          </a:p>
          <a:p>
            <a:pPr marL="0" indent="0">
              <a:buFontTx/>
              <a:buNone/>
            </a:pPr>
            <a:r>
              <a:rPr lang="en-GB" altLang="en-US" sz="2000" dirty="0"/>
              <a:t>      DBMS_OUTPUT.PUT_LINE('No such employee: ' || </a:t>
            </a:r>
            <a:r>
              <a:rPr lang="en-GB" altLang="en-US" sz="2000" dirty="0" err="1"/>
              <a:t>Emp_number</a:t>
            </a:r>
            <a:r>
              <a:rPr lang="en-GB" altLang="en-US" sz="2000" dirty="0"/>
              <a:t>);</a:t>
            </a:r>
          </a:p>
          <a:p>
            <a:pPr marL="0" indent="0">
              <a:buFontTx/>
              <a:buNone/>
            </a:pPr>
            <a:r>
              <a:rPr lang="en-GB" altLang="en-US" sz="2000" dirty="0"/>
              <a:t>END;</a:t>
            </a:r>
          </a:p>
        </p:txBody>
      </p:sp>
      <p:sp>
        <p:nvSpPr>
          <p:cNvPr id="21508" name="Date Placeholder 3">
            <a:extLst>
              <a:ext uri="{FF2B5EF4-FFF2-40B4-BE49-F238E27FC236}">
                <a16:creationId xmlns:a16="http://schemas.microsoft.com/office/drawing/2014/main" id="{C983E2D5-7562-41AD-A82E-0E1E5EEA89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Oracle10g Developer: PL/SQL Programming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F1667200-6166-403B-A44B-050D1BCE9E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26B3F4-0636-4ECB-AF02-407C5066734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9E3FCDF-A8BC-49B5-A68D-5D057B5B4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320675"/>
            <a:ext cx="7886700" cy="1325563"/>
          </a:xfrm>
        </p:spPr>
        <p:txBody>
          <a:bodyPr/>
          <a:lstStyle/>
          <a:p>
            <a:r>
              <a:rPr lang="en-US" altLang="en-US"/>
              <a:t>Transaction Scope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746AA7C-0F8D-4371-BED7-C79C288009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The scope refers to the group of </a:t>
            </a:r>
            <a:r>
              <a:rPr lang="en-US" altLang="en-US" sz="2800">
                <a:solidFill>
                  <a:srgbClr val="FF0000"/>
                </a:solidFill>
              </a:rPr>
              <a:t>DML statements</a:t>
            </a:r>
            <a:r>
              <a:rPr lang="en-US" altLang="en-US" sz="2800"/>
              <a:t> that are affected by a particular transaction control statement</a:t>
            </a:r>
          </a:p>
          <a:p>
            <a:r>
              <a:rPr lang="en-US" altLang="en-US" sz="2800"/>
              <a:t>By default, a session has a single DML queue and a transaction control statement would affect all DML in the queue regardless of which program unit initiated the statement</a:t>
            </a:r>
          </a:p>
          <a:p>
            <a:r>
              <a:rPr lang="en-US" altLang="en-US" sz="2800"/>
              <a:t>DML statements of a program unit can be treated separately or as an autonomous transaction </a:t>
            </a:r>
          </a:p>
        </p:txBody>
      </p:sp>
      <p:sp>
        <p:nvSpPr>
          <p:cNvPr id="23556" name="Date Placeholder 3">
            <a:extLst>
              <a:ext uri="{FF2B5EF4-FFF2-40B4-BE49-F238E27FC236}">
                <a16:creationId xmlns:a16="http://schemas.microsoft.com/office/drawing/2014/main" id="{BB02C0C4-0B86-4EBD-86E5-E5BE60A912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460A08D1-B41C-4DCD-8C8B-0BEF9703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69E147-0B04-48A2-AF06-47FFB843DC87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697C2056-FD66-42F2-92DF-20DD2A77C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55638"/>
            <a:ext cx="7162800" cy="8683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dirty="0"/>
              <a:t>Autonomous Transaction</a:t>
            </a:r>
          </a:p>
        </p:txBody>
      </p:sp>
      <p:sp>
        <p:nvSpPr>
          <p:cNvPr id="24579" name="Date Placeholder 3">
            <a:extLst>
              <a:ext uri="{FF2B5EF4-FFF2-40B4-BE49-F238E27FC236}">
                <a16:creationId xmlns:a16="http://schemas.microsoft.com/office/drawing/2014/main" id="{0BDFBC47-F14D-45FC-B64E-6DB10DCFBC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0CB35A9C-7C53-4673-9FBD-C93C1C90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7475F0-2597-426B-95AA-FCC5425F008C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A1F622B4-78F6-44D3-B3C0-23388C3B3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3313113"/>
            <a:ext cx="2251075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Indicates contained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DML statements are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autonomous</a:t>
            </a:r>
          </a:p>
        </p:txBody>
      </p:sp>
      <p:sp>
        <p:nvSpPr>
          <p:cNvPr id="24582" name="Line 6">
            <a:extLst>
              <a:ext uri="{FF2B5EF4-FFF2-40B4-BE49-F238E27FC236}">
                <a16:creationId xmlns:a16="http://schemas.microsoft.com/office/drawing/2014/main" id="{E8323072-2662-4A23-911F-26925770C7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6670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3" name="Rectangle 1">
            <a:extLst>
              <a:ext uri="{FF2B5EF4-FFF2-40B4-BE49-F238E27FC236}">
                <a16:creationId xmlns:a16="http://schemas.microsoft.com/office/drawing/2014/main" id="{FC200E50-2334-4F1D-903F-CF89A6F0E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63700"/>
            <a:ext cx="6705600" cy="1476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dirty="0">
                <a:latin typeface="Arial" panose="020B0604020202020204" pitchFamily="34" charset="0"/>
              </a:rPr>
              <a:t>CREATE OR REPLACE PROCEDURE tc_test_sp1 IS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</a:rPr>
              <a:t>BEGIN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</a:rPr>
              <a:t>	</a:t>
            </a:r>
            <a:r>
              <a:rPr lang="en-GB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INSERT INTO bb_test1</a:t>
            </a:r>
          </a:p>
          <a:p>
            <a:pPr eaLnBrk="1" hangingPunct="1"/>
            <a:r>
              <a:rPr lang="en-GB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	 VALUES (2);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</a:rPr>
              <a:t>END;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A06446-9FF1-4174-9A33-A39D4925D55E}"/>
              </a:ext>
            </a:extLst>
          </p:cNvPr>
          <p:cNvSpPr/>
          <p:nvPr/>
        </p:nvSpPr>
        <p:spPr>
          <a:xfrm>
            <a:off x="1752600" y="4206875"/>
            <a:ext cx="4572000" cy="1200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-- to run procedure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BEGIN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	tc_test_sp1;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END;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974D448-A480-4CB9-A5AF-F8AF7EBEA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31775"/>
            <a:ext cx="7886700" cy="1325563"/>
          </a:xfrm>
        </p:spPr>
        <p:txBody>
          <a:bodyPr/>
          <a:lstStyle/>
          <a:p>
            <a:r>
              <a:rPr lang="en-GB" altLang="en-US"/>
              <a:t>Procedure adjust_salary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1A087A1-2B0D-4863-AC5A-6B3DFF7F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2009775"/>
            <a:ext cx="7886700" cy="4351338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endParaRPr lang="en-GB" altLang="en-US" dirty="0"/>
          </a:p>
          <a:p>
            <a:pPr fontAlgn="auto">
              <a:spcAft>
                <a:spcPts val="0"/>
              </a:spcAft>
              <a:defRPr/>
            </a:pPr>
            <a:endParaRPr lang="en-GB" altLang="en-US" dirty="0"/>
          </a:p>
          <a:p>
            <a:pPr fontAlgn="auto">
              <a:spcAft>
                <a:spcPts val="0"/>
              </a:spcAft>
              <a:defRPr/>
            </a:pPr>
            <a:endParaRPr lang="en-GB" altLang="en-US" dirty="0"/>
          </a:p>
          <a:p>
            <a:pPr fontAlgn="auto">
              <a:spcAft>
                <a:spcPts val="0"/>
              </a:spcAft>
              <a:defRPr/>
            </a:pPr>
            <a:endParaRPr lang="en-GB" altLang="en-US" dirty="0"/>
          </a:p>
          <a:p>
            <a:pPr fontAlgn="auto">
              <a:spcAft>
                <a:spcPts val="0"/>
              </a:spcAft>
              <a:defRPr/>
            </a:pPr>
            <a:endParaRPr lang="en-GB" altLang="en-US" dirty="0"/>
          </a:p>
          <a:p>
            <a:pPr fontAlgn="auto">
              <a:spcAft>
                <a:spcPts val="0"/>
              </a:spcAft>
              <a:defRPr/>
            </a:pPr>
            <a:endParaRPr lang="en-GB" altLang="en-US" dirty="0"/>
          </a:p>
          <a:p>
            <a:pPr fontAlgn="auto">
              <a:spcAft>
                <a:spcPts val="0"/>
              </a:spcAft>
              <a:defRPr/>
            </a:pPr>
            <a:endParaRPr lang="en-GB" altLang="en-US" sz="20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GB" altLang="en-US" sz="20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GB" altLang="en-US" sz="20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GB" altLang="en-US" sz="20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altLang="en-US" sz="2000" dirty="0">
                <a:solidFill>
                  <a:srgbClr val="FF0000"/>
                </a:solidFill>
              </a:rPr>
              <a:t>Write a code to call procedure </a:t>
            </a:r>
            <a:r>
              <a:rPr lang="en-GB" altLang="en-US" sz="2000" dirty="0" err="1"/>
              <a:t>adjust_salary</a:t>
            </a:r>
            <a:r>
              <a:rPr lang="en-GB" altLang="en-US" sz="2000" dirty="0"/>
              <a:t> in order</a:t>
            </a:r>
            <a:r>
              <a:rPr lang="en-GB" altLang="en-US" sz="2000" dirty="0">
                <a:solidFill>
                  <a:srgbClr val="FF0000"/>
                </a:solidFill>
              </a:rPr>
              <a:t> to increase salary for employee 7566 with 20%</a:t>
            </a:r>
          </a:p>
        </p:txBody>
      </p:sp>
      <p:sp>
        <p:nvSpPr>
          <p:cNvPr id="25604" name="Date Placeholder 3">
            <a:extLst>
              <a:ext uri="{FF2B5EF4-FFF2-40B4-BE49-F238E27FC236}">
                <a16:creationId xmlns:a16="http://schemas.microsoft.com/office/drawing/2014/main" id="{395C4689-E960-4C64-8C1A-2F5AE54DC8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5D04253A-7AFC-4B54-8DF0-02A21A47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BEFA88-086E-425D-AD92-BC7A586EBED7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B63A7220-62EE-40EA-B8BF-9DDE5B665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81200"/>
            <a:ext cx="7010400" cy="2862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CREATE OR REPLACE PROCEDURE </a:t>
            </a:r>
            <a:r>
              <a:rPr lang="en-GB" altLang="en-US" sz="1800" dirty="0" err="1"/>
              <a:t>adjust_salary</a:t>
            </a:r>
            <a:r>
              <a:rPr lang="en-GB" altLang="en-US" sz="1800" dirty="0"/>
              <a:t>(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    </a:t>
            </a:r>
            <a:r>
              <a:rPr lang="en-GB" altLang="en-US" sz="1800" dirty="0" err="1"/>
              <a:t>in_employee_id</a:t>
            </a:r>
            <a:r>
              <a:rPr lang="en-GB" altLang="en-US" sz="1800" dirty="0"/>
              <a:t> IN </a:t>
            </a:r>
            <a:r>
              <a:rPr lang="en-GB" altLang="en-US" sz="1800" dirty="0" err="1"/>
              <a:t>emp.empno%TYPE</a:t>
            </a:r>
            <a:r>
              <a:rPr lang="en-GB" altLang="en-US" sz="1800" dirty="0"/>
              <a:t>,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    </a:t>
            </a:r>
            <a:r>
              <a:rPr lang="en-GB" altLang="en-US" sz="1800" dirty="0" err="1"/>
              <a:t>in_percent</a:t>
            </a:r>
            <a:r>
              <a:rPr lang="en-GB" altLang="en-US" sz="1800" dirty="0"/>
              <a:t> IN NUMBER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) IS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BEGIN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   -- update employee's salary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   UPDATE emp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   SET </a:t>
            </a:r>
            <a:r>
              <a:rPr lang="en-GB" altLang="en-US" sz="1800" dirty="0" err="1"/>
              <a:t>sal</a:t>
            </a:r>
            <a:r>
              <a:rPr lang="en-GB" altLang="en-US" sz="1800" dirty="0"/>
              <a:t>= </a:t>
            </a:r>
            <a:r>
              <a:rPr lang="en-GB" altLang="en-US" sz="1800" dirty="0" err="1"/>
              <a:t>sal</a:t>
            </a:r>
            <a:r>
              <a:rPr lang="en-GB" altLang="en-US" sz="1800" dirty="0"/>
              <a:t> + </a:t>
            </a:r>
            <a:r>
              <a:rPr lang="en-GB" altLang="en-US" sz="1800" dirty="0" err="1"/>
              <a:t>sal</a:t>
            </a:r>
            <a:r>
              <a:rPr lang="en-GB" altLang="en-US" sz="1800" dirty="0"/>
              <a:t> * </a:t>
            </a:r>
            <a:r>
              <a:rPr lang="en-GB" altLang="en-US" sz="1800" dirty="0" err="1"/>
              <a:t>in_percent</a:t>
            </a:r>
            <a:r>
              <a:rPr lang="en-GB" altLang="en-US" sz="1800" dirty="0"/>
              <a:t> / 100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   WHERE </a:t>
            </a:r>
            <a:r>
              <a:rPr lang="en-GB" altLang="en-US" sz="1800" dirty="0" err="1"/>
              <a:t>empno</a:t>
            </a:r>
            <a:r>
              <a:rPr lang="en-GB" altLang="en-US" sz="1800" dirty="0"/>
              <a:t>= </a:t>
            </a:r>
            <a:r>
              <a:rPr lang="en-GB" altLang="en-US" sz="1800" dirty="0" err="1"/>
              <a:t>in_employee_id</a:t>
            </a:r>
            <a:r>
              <a:rPr lang="en-GB" altLang="en-US" sz="1800" dirty="0"/>
              <a:t>;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END;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E602B094-E094-4A2E-BD0F-38F4A4069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78867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Introduction to 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09DCFC6-BCEE-4481-92C2-9CBDC7226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2209800"/>
            <a:ext cx="7848600" cy="502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A function is similar to a procedure in that it can accomplish a task and retrieve/return values</a:t>
            </a:r>
          </a:p>
          <a:p>
            <a:r>
              <a:rPr lang="en-US" altLang="en-US" sz="2800"/>
              <a:t>A function is part of an expression, not an entire statement such as a procedure</a:t>
            </a:r>
          </a:p>
          <a:p>
            <a:r>
              <a:rPr lang="en-US" altLang="en-US" sz="2800"/>
              <a:t>Can be used in both PL/SQL and </a:t>
            </a:r>
            <a:r>
              <a:rPr lang="en-US" altLang="en-US" sz="2800" u="sng"/>
              <a:t>SQL statements</a:t>
            </a:r>
          </a:p>
          <a:p>
            <a:r>
              <a:rPr lang="en-US" altLang="en-US" sz="2800"/>
              <a:t>Same as Oracle-supplied functions (ROUND, TO_CHAR) </a:t>
            </a:r>
          </a:p>
          <a:p>
            <a:r>
              <a:rPr lang="en-US" altLang="en-US" sz="2800"/>
              <a:t>Contains a RETURN statement</a:t>
            </a:r>
          </a:p>
        </p:txBody>
      </p:sp>
      <p:sp>
        <p:nvSpPr>
          <p:cNvPr id="26628" name="Date Placeholder 3">
            <a:extLst>
              <a:ext uri="{FF2B5EF4-FFF2-40B4-BE49-F238E27FC236}">
                <a16:creationId xmlns:a16="http://schemas.microsoft.com/office/drawing/2014/main" id="{9696EE0C-17A6-4E54-B325-06AB33DBCC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A70500FE-D084-4EA3-9672-43B308D5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36C597-83AF-43FA-8835-350D78C79014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DD45823-9784-43C9-9559-864CB74F806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657600" y="355600"/>
            <a:ext cx="4213225" cy="1633538"/>
          </a:xfrm>
        </p:spPr>
        <p:txBody>
          <a:bodyPr/>
          <a:lstStyle/>
          <a:p>
            <a:r>
              <a:rPr lang="en-GB" altLang="en-US" sz="3600" b="1"/>
              <a:t>This sessions will cover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A8516AD-4E36-4AB8-AD84-06EF674C108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657600" y="2166938"/>
            <a:ext cx="5127625" cy="35179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/>
              <a:t>PL/SQL revision </a:t>
            </a:r>
          </a:p>
          <a:p>
            <a:r>
              <a:rPr lang="en-GB" altLang="en-US" dirty="0"/>
              <a:t>Procedures and Functions</a:t>
            </a:r>
          </a:p>
          <a:p>
            <a:endParaRPr lang="en-GB" altLang="en-US" dirty="0"/>
          </a:p>
          <a:p>
            <a:r>
              <a:rPr lang="en-GB" altLang="en-US" dirty="0"/>
              <a:t>Tutorial this week</a:t>
            </a:r>
          </a:p>
          <a:p>
            <a:endParaRPr lang="en-GB" altLang="en-US" dirty="0"/>
          </a:p>
          <a:p>
            <a:r>
              <a:rPr lang="en-GB" altLang="en-US" dirty="0"/>
              <a:t>Phase Test next week</a:t>
            </a:r>
          </a:p>
          <a:p>
            <a:endParaRPr lang="en-GB" altLang="en-US" dirty="0"/>
          </a:p>
        </p:txBody>
      </p:sp>
      <p:sp>
        <p:nvSpPr>
          <p:cNvPr id="9220" name="Slide Number Placeholder 2">
            <a:extLst>
              <a:ext uri="{FF2B5EF4-FFF2-40B4-BE49-F238E27FC236}">
                <a16:creationId xmlns:a16="http://schemas.microsoft.com/office/drawing/2014/main" id="{4A18F3D1-1B92-44AB-B9BF-63311A71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0" y="6245225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E59285-1AA2-4D60-B126-C94CD4FC39B7}" type="slidenum">
              <a:rPr lang="en-GB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9221" name="Picture Placeholder 17">
            <a:extLst>
              <a:ext uri="{FF2B5EF4-FFF2-40B4-BE49-F238E27FC236}">
                <a16:creationId xmlns:a16="http://schemas.microsoft.com/office/drawing/2014/main" id="{2FA248B8-09F5-41F2-A784-BF2BD0748954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2" b="15012"/>
          <a:stretch>
            <a:fillRect/>
          </a:stretch>
        </p:blipFill>
        <p:spPr bwMode="auto">
          <a:xfrm>
            <a:off x="719138" y="0"/>
            <a:ext cx="2513012" cy="6858000"/>
          </a:xfr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ECD291F2-CB4C-4BCB-BB75-B7A2095CE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312738"/>
            <a:ext cx="7886700" cy="13255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</a:rPr>
              <a:t>Example of Oracle-Supplied Function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72D62DE-E93E-47DB-90C2-0F98D3F3A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33600"/>
            <a:ext cx="7848600" cy="3916363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SELECT </a:t>
            </a:r>
            <a:r>
              <a:rPr lang="en-US" altLang="en-US" sz="2800" dirty="0" err="1"/>
              <a:t>idProduct</a:t>
            </a:r>
            <a:r>
              <a:rPr lang="en-US" altLang="en-US" sz="2800" dirty="0"/>
              <a:t>, price, ROUND(price, 0)</a:t>
            </a:r>
          </a:p>
          <a:p>
            <a:pPr>
              <a:buFontTx/>
              <a:buNone/>
            </a:pPr>
            <a:r>
              <a:rPr lang="en-US" altLang="en-US" sz="2800" dirty="0"/>
              <a:t>  FROM </a:t>
            </a:r>
            <a:r>
              <a:rPr lang="en-US" altLang="en-US" sz="2800" dirty="0" err="1"/>
              <a:t>bb_product</a:t>
            </a: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  WHERE </a:t>
            </a:r>
            <a:r>
              <a:rPr lang="en-US" altLang="en-US" sz="2800" dirty="0" err="1"/>
              <a:t>idProduct</a:t>
            </a:r>
            <a:r>
              <a:rPr lang="en-US" altLang="en-US" sz="2800" dirty="0"/>
              <a:t> &lt; 4;</a:t>
            </a:r>
          </a:p>
          <a:p>
            <a:pPr>
              <a:buFontTx/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27652" name="Date Placeholder 3">
            <a:extLst>
              <a:ext uri="{FF2B5EF4-FFF2-40B4-BE49-F238E27FC236}">
                <a16:creationId xmlns:a16="http://schemas.microsoft.com/office/drawing/2014/main" id="{3274D939-D3DA-4851-9B64-1F8F41AB20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64AFF567-632C-4EDB-BB89-1351458F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B4887C-990E-474B-8E82-0EAE990DB4D3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7654" name="Line 4">
            <a:extLst>
              <a:ext uri="{FF2B5EF4-FFF2-40B4-BE49-F238E27FC236}">
                <a16:creationId xmlns:a16="http://schemas.microsoft.com/office/drawing/2014/main" id="{F5FCF2C9-1666-4444-8A78-CEA5B1C50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82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20CBEDB-B556-49D6-B48A-EAC55BEDD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6550" y="228600"/>
            <a:ext cx="7886700" cy="1325563"/>
          </a:xfrm>
        </p:spPr>
        <p:txBody>
          <a:bodyPr/>
          <a:lstStyle/>
          <a:p>
            <a:r>
              <a:rPr lang="en-US" altLang="en-US"/>
              <a:t>Brewbean’s Challenge</a:t>
            </a:r>
          </a:p>
        </p:txBody>
      </p:sp>
      <p:sp>
        <p:nvSpPr>
          <p:cNvPr id="28675" name="Date Placeholder 3">
            <a:extLst>
              <a:ext uri="{FF2B5EF4-FFF2-40B4-BE49-F238E27FC236}">
                <a16:creationId xmlns:a16="http://schemas.microsoft.com/office/drawing/2014/main" id="{135D2A65-2E86-4084-A586-C18EBB8604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6D91B88E-86F0-4D19-96EC-2077837A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B7AEDD-CC71-4CD6-A7D0-FEE2161F6C96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28677" name="Picture 4" descr="Figure0501">
            <a:extLst>
              <a:ext uri="{FF2B5EF4-FFF2-40B4-BE49-F238E27FC236}">
                <a16:creationId xmlns:a16="http://schemas.microsoft.com/office/drawing/2014/main" id="{8B3624B3-9D0E-41ED-B44E-527B4DE62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1752600"/>
            <a:ext cx="662305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5">
            <a:extLst>
              <a:ext uri="{FF2B5EF4-FFF2-40B4-BE49-F238E27FC236}">
                <a16:creationId xmlns:a16="http://schemas.microsoft.com/office/drawing/2014/main" id="{C8AB0AF5-0A4A-4CF3-B5FA-DEB7655BD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331913"/>
            <a:ext cx="4695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Need program module to check a user login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A7E198C-590E-41FE-BB7A-023A2F8B5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239000" cy="868362"/>
          </a:xfrm>
        </p:spPr>
        <p:txBody>
          <a:bodyPr/>
          <a:lstStyle/>
          <a:p>
            <a:r>
              <a:rPr lang="en-US" altLang="en-US" sz="3600"/>
              <a:t>Brewbean’s Challenge (continued)</a:t>
            </a:r>
          </a:p>
        </p:txBody>
      </p:sp>
      <p:sp>
        <p:nvSpPr>
          <p:cNvPr id="29699" name="Date Placeholder 3">
            <a:extLst>
              <a:ext uri="{FF2B5EF4-FFF2-40B4-BE49-F238E27FC236}">
                <a16:creationId xmlns:a16="http://schemas.microsoft.com/office/drawing/2014/main" id="{0567631A-02A4-471A-B366-E2366DD9FD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243D21AB-41A4-446E-9D05-D6612B73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AF471C-DE32-4C08-A55B-5DA07AA3BC5C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29701" name="Picture 4" descr="Figure0502">
            <a:extLst>
              <a:ext uri="{FF2B5EF4-FFF2-40B4-BE49-F238E27FC236}">
                <a16:creationId xmlns:a16="http://schemas.microsoft.com/office/drawing/2014/main" id="{2352C70A-266D-4928-A2EE-AE43EB409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9469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5">
            <a:extLst>
              <a:ext uri="{FF2B5EF4-FFF2-40B4-BE49-F238E27FC236}">
                <a16:creationId xmlns:a16="http://schemas.microsoft.com/office/drawing/2014/main" id="{556CD717-81F6-4D3A-B4FA-6ECB35F8A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331913"/>
            <a:ext cx="7375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Need program module to calculate shipping cost based on the number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of items in the basket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A2E475EC-A857-4C50-A418-B6C5629C8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74638"/>
            <a:ext cx="7886700" cy="13255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Function Create Statement</a:t>
            </a:r>
          </a:p>
        </p:txBody>
      </p:sp>
      <p:sp>
        <p:nvSpPr>
          <p:cNvPr id="30723" name="Date Placeholder 3">
            <a:extLst>
              <a:ext uri="{FF2B5EF4-FFF2-40B4-BE49-F238E27FC236}">
                <a16:creationId xmlns:a16="http://schemas.microsoft.com/office/drawing/2014/main" id="{7110BC69-7FAD-43C1-9820-B530F431D5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1CC27848-2617-4640-AB97-3E9CF24E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095C48-E029-4FA6-9EC2-B1277FC461F5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30725" name="Picture 5" descr="fig503ppt">
            <a:extLst>
              <a:ext uri="{FF2B5EF4-FFF2-40B4-BE49-F238E27FC236}">
                <a16:creationId xmlns:a16="http://schemas.microsoft.com/office/drawing/2014/main" id="{3D7AF94F-F678-4085-9F18-479AE8F39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1628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Line 6">
            <a:extLst>
              <a:ext uri="{FF2B5EF4-FFF2-40B4-BE49-F238E27FC236}">
                <a16:creationId xmlns:a16="http://schemas.microsoft.com/office/drawing/2014/main" id="{D0E41BB7-410B-45F2-9D65-D71060E98C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2743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7" name="Line 7">
            <a:extLst>
              <a:ext uri="{FF2B5EF4-FFF2-40B4-BE49-F238E27FC236}">
                <a16:creationId xmlns:a16="http://schemas.microsoft.com/office/drawing/2014/main" id="{9A02C5FA-A521-4F0F-A918-1C747AB577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886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A522718C-37F0-4025-8834-B4C6960A2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21443"/>
            <a:ext cx="78867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 err="1">
                <a:solidFill>
                  <a:schemeClr val="accent1">
                    <a:lumMod val="75000"/>
                  </a:schemeClr>
                </a:solidFill>
              </a:rPr>
              <a:t>Brewbean’s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 Member Display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815E6BA-B78B-4A58-82FC-9CCE21DD87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4000"/>
            <a:ext cx="7848600" cy="4678363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memfmt1_sf</a:t>
            </a:r>
            <a:endParaRPr lang="en-US" altLang="en-US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NUMBER,</a:t>
            </a:r>
            <a:endParaRPr lang="en-US" altLang="en-US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p_first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  <a:endParaRPr lang="en-US" altLang="en-US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p_last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VARCHAR2)</a:t>
            </a:r>
            <a:endParaRPr lang="en-US" altLang="en-US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VARCHAR2</a:t>
            </a:r>
            <a:endParaRPr lang="en-US" altLang="en-US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  <a:endParaRPr lang="en-US" altLang="en-US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lv_mem_txt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VARCHAR2(35);</a:t>
            </a:r>
            <a:endParaRPr lang="en-US" altLang="en-US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altLang="en-US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lv_mem_txt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'Member '||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||' - '||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p_first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||' '||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p_last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lv_mem_txt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31748" name="Date Placeholder 3">
            <a:extLst>
              <a:ext uri="{FF2B5EF4-FFF2-40B4-BE49-F238E27FC236}">
                <a16:creationId xmlns:a16="http://schemas.microsoft.com/office/drawing/2014/main" id="{512C07E5-F93A-4F82-A305-BCD9A487FC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id="{9E8CE4A4-99EE-4AB9-A856-52640C66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4E3DC5-3FFF-467F-8129-72C151412585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0132C12C-A67B-4582-B6DB-6A6B38913E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Oracle10g Developer: PL/SQL Programming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F13879EF-FC2F-4DBF-B092-8DBC94C2B3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D54B04-E98B-4AA7-8CA2-72830AC3B3F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6E15C6D7-C0F8-406E-88A5-3A6C3863E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7727" y="83864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Function Example</a:t>
            </a:r>
          </a:p>
        </p:txBody>
      </p:sp>
      <p:pic>
        <p:nvPicPr>
          <p:cNvPr id="35845" name="Picture 4" descr="Figure0504">
            <a:extLst>
              <a:ext uri="{FF2B5EF4-FFF2-40B4-BE49-F238E27FC236}">
                <a16:creationId xmlns:a16="http://schemas.microsoft.com/office/drawing/2014/main" id="{255356DE-7A89-4AA5-A447-BED17B2FF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40342"/>
            <a:ext cx="51054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Line 5">
            <a:extLst>
              <a:ext uri="{FF2B5EF4-FFF2-40B4-BE49-F238E27FC236}">
                <a16:creationId xmlns:a16="http://schemas.microsoft.com/office/drawing/2014/main" id="{661C5AFD-F965-41CB-AE19-1C546AE27A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1242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5847" name="Line 6">
            <a:extLst>
              <a:ext uri="{FF2B5EF4-FFF2-40B4-BE49-F238E27FC236}">
                <a16:creationId xmlns:a16="http://schemas.microsoft.com/office/drawing/2014/main" id="{15DA8D53-3951-46D3-BB69-2C97333270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876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5848" name="Text Box 7">
            <a:extLst>
              <a:ext uri="{FF2B5EF4-FFF2-40B4-BE49-F238E27FC236}">
                <a16:creationId xmlns:a16="http://schemas.microsoft.com/office/drawing/2014/main" id="{4D043E8B-799D-4187-8A88-EE665A133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95400"/>
            <a:ext cx="1635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Shipping cost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23E62B-FBE1-4A46-B58B-1DACC054DA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644" y="2121374"/>
            <a:ext cx="7695106" cy="3519286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E9856BEF-3F8E-4515-848A-6057D67109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64044" y="-208993"/>
            <a:ext cx="7694539" cy="14229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Invoking a Function from a Block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345C7943-71E9-4390-9B9B-D138009B2F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0861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7D3EBF-B332-4116-8EFF-4360AD339D8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6869" name="Text Box 6">
            <a:extLst>
              <a:ext uri="{FF2B5EF4-FFF2-40B4-BE49-F238E27FC236}">
                <a16:creationId xmlns:a16="http://schemas.microsoft.com/office/drawing/2014/main" id="{8686AAD0-AAF2-44B0-B36B-2E2DF7B3D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1484313"/>
            <a:ext cx="6905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An assignment statement is used – a function RETURNS a value!</a:t>
            </a:r>
          </a:p>
        </p:txBody>
      </p:sp>
      <p:pic>
        <p:nvPicPr>
          <p:cNvPr id="36870" name="Picture 2">
            <a:extLst>
              <a:ext uri="{FF2B5EF4-FFF2-40B4-BE49-F238E27FC236}">
                <a16:creationId xmlns:a16="http://schemas.microsoft.com/office/drawing/2014/main" id="{933560CA-BA9A-4F39-AE82-E809D983B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714625"/>
            <a:ext cx="52959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871" name="Straight Arrow Connector 4">
            <a:extLst>
              <a:ext uri="{FF2B5EF4-FFF2-40B4-BE49-F238E27FC236}">
                <a16:creationId xmlns:a16="http://schemas.microsoft.com/office/drawing/2014/main" id="{C68C3820-87E3-466C-B7BD-D9BBB2D0F11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38800" y="2714625"/>
            <a:ext cx="762000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TextBox 5">
            <a:extLst>
              <a:ext uri="{FF2B5EF4-FFF2-40B4-BE49-F238E27FC236}">
                <a16:creationId xmlns:a16="http://schemas.microsoft.com/office/drawing/2014/main" id="{E03DDA50-F472-41BE-9AA3-5DC8DF5DF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86000"/>
            <a:ext cx="214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Calling FUNCTION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24FDD2D4-1C54-4713-950B-5F09E4D2D8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69677" y="216898"/>
            <a:ext cx="7694539" cy="142295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Use Function in SQL</a:t>
            </a:r>
          </a:p>
        </p:txBody>
      </p:sp>
      <p:sp>
        <p:nvSpPr>
          <p:cNvPr id="32771" name="Date Placeholder 3">
            <a:extLst>
              <a:ext uri="{FF2B5EF4-FFF2-40B4-BE49-F238E27FC236}">
                <a16:creationId xmlns:a16="http://schemas.microsoft.com/office/drawing/2014/main" id="{DD444377-3964-4C99-BFB8-048727CE46BB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92C2B6BE-1B22-4A05-AC0A-30A1B699F8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C73E21-8926-4EAF-8871-31CFB0B388AB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94C26861-170E-42CC-87A6-606AC9A4A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7CAE36CE-1A1D-44D4-B0ED-56939E3BF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2775" name="Picture 2">
            <a:extLst>
              <a:ext uri="{FF2B5EF4-FFF2-40B4-BE49-F238E27FC236}">
                <a16:creationId xmlns:a16="http://schemas.microsoft.com/office/drawing/2014/main" id="{D266A299-B494-4A1A-B7FD-05DB02A1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208" y="1828800"/>
            <a:ext cx="570547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2BF0D1F4-B1FB-4EE9-A8EE-57FA98CC0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050" y="-95807"/>
            <a:ext cx="7694539" cy="1422957"/>
          </a:xfrm>
        </p:spPr>
        <p:txBody>
          <a:bodyPr/>
          <a:lstStyle/>
          <a:p>
            <a:r>
              <a:rPr lang="en-GB" altLang="en-US" sz="3600" dirty="0"/>
              <a:t>Function total purchase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552773B5-5CAA-451A-93FC-BF6762A253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0861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29B161-1928-4BB3-9CB7-90E5907CBC2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952B71F1-8D10-480C-B2F7-8D9310DB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1810916"/>
            <a:ext cx="5867400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CREATE OR REPLACE FUNCTION </a:t>
            </a:r>
            <a:r>
              <a:rPr lang="en-GB" altLang="en-US" sz="1800" dirty="0" err="1"/>
              <a:t>tot_purch_sf</a:t>
            </a:r>
            <a:endParaRPr lang="en-GB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  (</a:t>
            </a:r>
            <a:r>
              <a:rPr lang="en-GB" altLang="en-US" sz="1800" dirty="0" err="1"/>
              <a:t>p_id</a:t>
            </a:r>
            <a:r>
              <a:rPr lang="en-GB" altLang="en-US" sz="1800" dirty="0"/>
              <a:t> NUMBER)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  RETURN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  </a:t>
            </a:r>
            <a:r>
              <a:rPr lang="en-GB" altLang="en-US" sz="1800" dirty="0" err="1"/>
              <a:t>lv_tot_num</a:t>
            </a:r>
            <a:r>
              <a:rPr lang="en-GB" altLang="en-US" sz="1800" dirty="0"/>
              <a:t> NUMBER(8,2);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  SELECT SUM(total)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   INTO </a:t>
            </a:r>
            <a:r>
              <a:rPr lang="en-GB" altLang="en-US" sz="1800" dirty="0" err="1"/>
              <a:t>lv_tot_num</a:t>
            </a:r>
            <a:endParaRPr lang="en-GB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   FROM </a:t>
            </a:r>
            <a:r>
              <a:rPr lang="en-GB" altLang="en-US" sz="1800" dirty="0" err="1"/>
              <a:t>bb_basket</a:t>
            </a:r>
            <a:endParaRPr lang="en-GB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   WHERE </a:t>
            </a:r>
            <a:r>
              <a:rPr lang="en-GB" altLang="en-US" sz="1800" dirty="0" err="1"/>
              <a:t>idShopper</a:t>
            </a:r>
            <a:r>
              <a:rPr lang="en-GB" altLang="en-US" sz="1800" dirty="0"/>
              <a:t> = </a:t>
            </a:r>
            <a:r>
              <a:rPr lang="en-GB" altLang="en-US" sz="1800" dirty="0" err="1"/>
              <a:t>p_id</a:t>
            </a:r>
            <a:r>
              <a:rPr lang="en-GB" altLang="en-US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  RETURN </a:t>
            </a:r>
            <a:r>
              <a:rPr lang="en-GB" altLang="en-US" sz="1800" dirty="0" err="1"/>
              <a:t>lv_tot_num</a:t>
            </a:r>
            <a:r>
              <a:rPr lang="en-GB" altLang="en-US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END;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A412F-3855-4E1D-A1D4-70492116455E}"/>
              </a:ext>
            </a:extLst>
          </p:cNvPr>
          <p:cNvSpPr txBox="1"/>
          <p:nvPr/>
        </p:nvSpPr>
        <p:spPr>
          <a:xfrm>
            <a:off x="3810000" y="5380070"/>
            <a:ext cx="4391025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</a:rPr>
              <a:t>Complete this SQL code to call this function.</a:t>
            </a:r>
          </a:p>
          <a:p>
            <a:pPr>
              <a:defRPr/>
            </a:pPr>
            <a:endParaRPr lang="en-GB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idShopper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????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idShopper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eaLnBrk="1" hangingPunct="1">
              <a:defRPr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FROM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bb_shopper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>
              <a:defRPr/>
            </a:pP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1BCBAE48-11AA-4005-8093-93D77D0C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7162800" cy="868363"/>
          </a:xfrm>
        </p:spPr>
        <p:txBody>
          <a:bodyPr/>
          <a:lstStyle/>
          <a:p>
            <a:r>
              <a:rPr lang="en-GB" altLang="en-US" b="1" dirty="0">
                <a:solidFill>
                  <a:schemeClr val="tx2">
                    <a:lumMod val="75000"/>
                  </a:schemeClr>
                </a:solidFill>
              </a:rPr>
              <a:t>Another example</a:t>
            </a:r>
          </a:p>
        </p:txBody>
      </p:sp>
      <p:sp>
        <p:nvSpPr>
          <p:cNvPr id="46084" name="Slide Number Placeholder 4">
            <a:extLst>
              <a:ext uri="{FF2B5EF4-FFF2-40B4-BE49-F238E27FC236}">
                <a16:creationId xmlns:a16="http://schemas.microsoft.com/office/drawing/2014/main" id="{65E3EF58-9A31-4297-995A-0F04A0995A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50E6E6-59CB-4E7C-9998-D7A845AC48A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99F26-0420-4422-8FD5-17A555BAD85A}"/>
              </a:ext>
            </a:extLst>
          </p:cNvPr>
          <p:cNvSpPr/>
          <p:nvPr/>
        </p:nvSpPr>
        <p:spPr>
          <a:xfrm>
            <a:off x="1905000" y="826796"/>
            <a:ext cx="6400800" cy="59086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GB" dirty="0"/>
              <a:t>CREATE OR REPLACE FUNCTION </a:t>
            </a:r>
            <a:r>
              <a:rPr lang="en-GB" dirty="0" err="1"/>
              <a:t>ck_sale_sf</a:t>
            </a:r>
            <a:endParaRPr lang="en-GB" dirty="0"/>
          </a:p>
          <a:p>
            <a:pPr eaLnBrk="1" hangingPunct="1">
              <a:defRPr/>
            </a:pPr>
            <a:r>
              <a:rPr lang="en-GB" dirty="0"/>
              <a:t> (</a:t>
            </a:r>
            <a:r>
              <a:rPr lang="en-GB" dirty="0" err="1"/>
              <a:t>p_id</a:t>
            </a:r>
            <a:r>
              <a:rPr lang="en-GB" dirty="0"/>
              <a:t> IN NUMBER,</a:t>
            </a:r>
          </a:p>
          <a:p>
            <a:pPr eaLnBrk="1" hangingPunct="1">
              <a:defRPr/>
            </a:pPr>
            <a:r>
              <a:rPr lang="en-GB" dirty="0"/>
              <a:t>  </a:t>
            </a:r>
            <a:r>
              <a:rPr lang="en-GB" dirty="0" err="1"/>
              <a:t>p_date</a:t>
            </a:r>
            <a:r>
              <a:rPr lang="en-GB" dirty="0"/>
              <a:t> IN DATE)</a:t>
            </a:r>
          </a:p>
          <a:p>
            <a:pPr eaLnBrk="1" hangingPunct="1">
              <a:defRPr/>
            </a:pPr>
            <a:r>
              <a:rPr lang="en-GB" dirty="0"/>
              <a:t> RETURN VARCHAR2 </a:t>
            </a:r>
          </a:p>
          <a:p>
            <a:pPr eaLnBrk="1" hangingPunct="1">
              <a:defRPr/>
            </a:pPr>
            <a:r>
              <a:rPr lang="en-GB" dirty="0"/>
              <a:t> IS</a:t>
            </a:r>
          </a:p>
          <a:p>
            <a:pPr eaLnBrk="1" hangingPunct="1">
              <a:defRPr/>
            </a:pPr>
            <a:r>
              <a:rPr lang="en-GB" dirty="0"/>
              <a:t>  </a:t>
            </a:r>
            <a:r>
              <a:rPr lang="en-GB" dirty="0" err="1"/>
              <a:t>lv_start_dat</a:t>
            </a:r>
            <a:r>
              <a:rPr lang="en-GB" dirty="0"/>
              <a:t> DATE;</a:t>
            </a:r>
          </a:p>
          <a:p>
            <a:pPr eaLnBrk="1" hangingPunct="1">
              <a:defRPr/>
            </a:pPr>
            <a:r>
              <a:rPr lang="en-GB" dirty="0"/>
              <a:t>  </a:t>
            </a:r>
            <a:r>
              <a:rPr lang="en-GB" dirty="0" err="1"/>
              <a:t>lv_end_dat</a:t>
            </a:r>
            <a:r>
              <a:rPr lang="en-GB" dirty="0"/>
              <a:t> DATE;</a:t>
            </a:r>
          </a:p>
          <a:p>
            <a:pPr eaLnBrk="1" hangingPunct="1">
              <a:defRPr/>
            </a:pPr>
            <a:r>
              <a:rPr lang="en-GB" dirty="0"/>
              <a:t>  </a:t>
            </a:r>
            <a:r>
              <a:rPr lang="en-GB" dirty="0" err="1"/>
              <a:t>lv_msg_txt</a:t>
            </a:r>
            <a:r>
              <a:rPr lang="en-GB" dirty="0"/>
              <a:t> VARCHAR2(15);</a:t>
            </a:r>
          </a:p>
          <a:p>
            <a:pPr eaLnBrk="1" hangingPunct="1">
              <a:defRPr/>
            </a:pPr>
            <a:r>
              <a:rPr lang="en-GB" dirty="0"/>
              <a:t>BEGIN</a:t>
            </a:r>
          </a:p>
          <a:p>
            <a:pPr eaLnBrk="1" hangingPunct="1">
              <a:defRPr/>
            </a:pPr>
            <a:r>
              <a:rPr lang="en-GB" dirty="0"/>
              <a:t>  SELECT </a:t>
            </a:r>
            <a:r>
              <a:rPr lang="en-GB" dirty="0" err="1"/>
              <a:t>salestart</a:t>
            </a:r>
            <a:r>
              <a:rPr lang="en-GB" dirty="0"/>
              <a:t>, </a:t>
            </a:r>
            <a:r>
              <a:rPr lang="en-GB" dirty="0" err="1"/>
              <a:t>saleend</a:t>
            </a:r>
            <a:endParaRPr lang="en-GB" dirty="0"/>
          </a:p>
          <a:p>
            <a:pPr eaLnBrk="1" hangingPunct="1">
              <a:defRPr/>
            </a:pPr>
            <a:r>
              <a:rPr lang="en-GB" dirty="0"/>
              <a:t>   INTO </a:t>
            </a:r>
            <a:r>
              <a:rPr lang="en-GB" dirty="0" err="1"/>
              <a:t>lv_start_dat</a:t>
            </a:r>
            <a:r>
              <a:rPr lang="en-GB" dirty="0"/>
              <a:t>, </a:t>
            </a:r>
            <a:r>
              <a:rPr lang="en-GB" dirty="0" err="1"/>
              <a:t>lv_end_dat</a:t>
            </a:r>
            <a:endParaRPr lang="en-GB" dirty="0"/>
          </a:p>
          <a:p>
            <a:pPr eaLnBrk="1" hangingPunct="1">
              <a:defRPr/>
            </a:pPr>
            <a:r>
              <a:rPr lang="en-GB" dirty="0"/>
              <a:t>   FROM </a:t>
            </a:r>
            <a:r>
              <a:rPr lang="en-GB" dirty="0" err="1"/>
              <a:t>bb_product</a:t>
            </a:r>
            <a:endParaRPr lang="en-GB" dirty="0"/>
          </a:p>
          <a:p>
            <a:pPr eaLnBrk="1" hangingPunct="1">
              <a:defRPr/>
            </a:pPr>
            <a:r>
              <a:rPr lang="en-GB" dirty="0"/>
              <a:t>   WHERE </a:t>
            </a:r>
            <a:r>
              <a:rPr lang="en-GB" dirty="0" err="1"/>
              <a:t>idProduct</a:t>
            </a:r>
            <a:r>
              <a:rPr lang="en-GB" dirty="0"/>
              <a:t> = </a:t>
            </a:r>
            <a:r>
              <a:rPr lang="en-GB" dirty="0" err="1"/>
              <a:t>p_id</a:t>
            </a:r>
            <a:r>
              <a:rPr lang="en-GB" dirty="0"/>
              <a:t>;</a:t>
            </a:r>
          </a:p>
          <a:p>
            <a:pPr eaLnBrk="1" hangingPunct="1">
              <a:defRPr/>
            </a:pPr>
            <a:r>
              <a:rPr lang="en-GB" dirty="0"/>
              <a:t>  IF </a:t>
            </a:r>
            <a:r>
              <a:rPr lang="en-GB" dirty="0" err="1"/>
              <a:t>p_date</a:t>
            </a:r>
            <a:r>
              <a:rPr lang="en-GB" dirty="0"/>
              <a:t> BETWEEN </a:t>
            </a:r>
            <a:r>
              <a:rPr lang="en-GB" dirty="0" err="1"/>
              <a:t>lv_start_dat</a:t>
            </a:r>
            <a:r>
              <a:rPr lang="en-GB" dirty="0"/>
              <a:t> AND </a:t>
            </a:r>
            <a:r>
              <a:rPr lang="en-GB" dirty="0" err="1"/>
              <a:t>lv_end_dat</a:t>
            </a:r>
            <a:r>
              <a:rPr lang="en-GB" dirty="0"/>
              <a:t> THEN</a:t>
            </a:r>
          </a:p>
          <a:p>
            <a:pPr eaLnBrk="1" hangingPunct="1">
              <a:defRPr/>
            </a:pPr>
            <a:r>
              <a:rPr lang="en-GB" dirty="0"/>
              <a:t>    </a:t>
            </a:r>
            <a:r>
              <a:rPr lang="en-GB" dirty="0" err="1"/>
              <a:t>lv_msg_txt</a:t>
            </a:r>
            <a:r>
              <a:rPr lang="en-GB" dirty="0"/>
              <a:t> := 'ON SALE!';</a:t>
            </a:r>
          </a:p>
          <a:p>
            <a:pPr eaLnBrk="1" hangingPunct="1">
              <a:defRPr/>
            </a:pPr>
            <a:r>
              <a:rPr lang="en-GB" dirty="0"/>
              <a:t>  ELSE</a:t>
            </a:r>
          </a:p>
          <a:p>
            <a:pPr eaLnBrk="1" hangingPunct="1">
              <a:defRPr/>
            </a:pPr>
            <a:r>
              <a:rPr lang="en-GB" dirty="0"/>
              <a:t>    </a:t>
            </a:r>
            <a:r>
              <a:rPr lang="en-GB" dirty="0" err="1"/>
              <a:t>lv_msg_txt</a:t>
            </a:r>
            <a:r>
              <a:rPr lang="en-GB" dirty="0"/>
              <a:t> := 'Great Deal!';</a:t>
            </a:r>
          </a:p>
          <a:p>
            <a:pPr eaLnBrk="1" hangingPunct="1">
              <a:defRPr/>
            </a:pPr>
            <a:r>
              <a:rPr lang="en-GB" dirty="0"/>
              <a:t>  END IF;</a:t>
            </a:r>
          </a:p>
          <a:p>
            <a:pPr eaLnBrk="1" hangingPunct="1">
              <a:defRPr/>
            </a:pPr>
            <a:r>
              <a:rPr lang="en-GB" dirty="0"/>
              <a:t>  RETURN </a:t>
            </a:r>
            <a:r>
              <a:rPr lang="en-GB" dirty="0" err="1"/>
              <a:t>lv_msg_txt</a:t>
            </a:r>
            <a:r>
              <a:rPr lang="en-GB" dirty="0"/>
              <a:t>;</a:t>
            </a:r>
          </a:p>
          <a:p>
            <a:pPr eaLnBrk="1" hangingPunct="1">
              <a:defRPr/>
            </a:pPr>
            <a:r>
              <a:rPr lang="en-GB" dirty="0"/>
              <a:t>END;</a:t>
            </a:r>
          </a:p>
          <a:p>
            <a:pPr eaLnBrk="1" hangingPunct="1">
              <a:defRPr/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F2640-6D68-4923-AE1B-CFB3BA02E7A7}"/>
              </a:ext>
            </a:extLst>
          </p:cNvPr>
          <p:cNvSpPr/>
          <p:nvPr/>
        </p:nvSpPr>
        <p:spPr>
          <a:xfrm>
            <a:off x="6705600" y="5638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is the code to test this function?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>
            <a:extLst>
              <a:ext uri="{FF2B5EF4-FFF2-40B4-BE49-F238E27FC236}">
                <a16:creationId xmlns:a16="http://schemas.microsoft.com/office/drawing/2014/main" id="{39EDD3C9-8E6B-4E17-8631-A72C213A132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sz="2800" b="1" dirty="0"/>
              <a:t>Databases</a:t>
            </a:r>
            <a:r>
              <a:rPr lang="en-GB" altLang="en-US" sz="2800" dirty="0"/>
              <a:t> Module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altLang="en-US" sz="2800" dirty="0"/>
              <a:t> used Oracle’s nonprocedural language SQL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altLang="en-US" sz="2800" b="1" dirty="0"/>
              <a:t>SQL (DDL and DML)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altLang="en-US" sz="2800" b="1" dirty="0"/>
              <a:t>powerful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altLang="en-US" sz="2800" b="1" dirty="0"/>
              <a:t>developers tool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altLang="en-US" sz="2800" b="1" dirty="0"/>
              <a:t>command line driven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altLang="en-US" sz="2800" b="1" dirty="0"/>
              <a:t>SQL</a:t>
            </a:r>
            <a:r>
              <a:rPr lang="en-GB" altLang="en-US" sz="2800" dirty="0"/>
              <a:t> is a great query language, but it has its limitations</a:t>
            </a:r>
          </a:p>
          <a:p>
            <a:pPr marL="342900" lvl="1" indent="0" fontAlgn="auto">
              <a:spcAft>
                <a:spcPts val="0"/>
              </a:spcAft>
              <a:buNone/>
              <a:defRPr/>
            </a:pPr>
            <a:r>
              <a:rPr lang="en-GB" altLang="en-US" sz="2800" b="1" dirty="0"/>
              <a:t>not user friendly, limited control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GB" altLang="en-US" sz="28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C8DC18A-014A-449E-AE24-5E60CD1C9F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28800" y="0"/>
            <a:ext cx="7694613" cy="1422400"/>
          </a:xfrm>
        </p:spPr>
        <p:txBody>
          <a:bodyPr/>
          <a:lstStyle/>
          <a:p>
            <a:r>
              <a:rPr lang="en-GB" altLang="en-US"/>
              <a:t>PL/SQL background 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349F2683-A53B-41C3-8D64-EA3F68DA57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fld id="{C2E0B61E-344F-40EB-AB51-E34D5426B790}" type="slidenum">
              <a:rPr lang="en-US" altLang="en-US" sz="14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CC8813F9-3D2B-4D7F-B735-92E7BB32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-21771"/>
            <a:ext cx="7886700" cy="1325563"/>
          </a:xfrm>
        </p:spPr>
        <p:txBody>
          <a:bodyPr/>
          <a:lstStyle/>
          <a:p>
            <a:r>
              <a:rPr lang="en-GB" altLang="en-US" b="1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GB" altLang="en-US" b="1" dirty="0" err="1">
                <a:solidFill>
                  <a:schemeClr val="tx2">
                    <a:lumMod val="75000"/>
                  </a:schemeClr>
                </a:solidFill>
              </a:rPr>
              <a:t>emp_count</a:t>
            </a:r>
            <a:endParaRPr lang="en-GB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0BF08C8B-14BA-42B2-9070-4689D0AD31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C847E4-60D6-44AF-8653-E6B6DF98ABE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AD56E2AA-A129-475F-89F7-EAF260CA7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06789"/>
            <a:ext cx="7162800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CREATE OR REPLACE FUNCTION </a:t>
            </a:r>
            <a:r>
              <a:rPr lang="en-GB" altLang="en-US" sz="1800" dirty="0" err="1"/>
              <a:t>emp_count</a:t>
            </a:r>
            <a:endParaRPr lang="en-GB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  RETURN number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  </a:t>
            </a:r>
            <a:r>
              <a:rPr lang="en-GB" altLang="en-US" sz="1800" dirty="0" err="1"/>
              <a:t>emp_count</a:t>
            </a:r>
            <a:r>
              <a:rPr lang="en-GB" altLang="en-US" sz="1800" dirty="0"/>
              <a:t> NUMBER;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  SELECT count(*)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   INTO </a:t>
            </a:r>
            <a:r>
              <a:rPr lang="en-GB" altLang="en-US" sz="1800" dirty="0" err="1"/>
              <a:t>emp_count</a:t>
            </a:r>
            <a:endParaRPr lang="en-GB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   FROM 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  RETURN </a:t>
            </a:r>
            <a:r>
              <a:rPr lang="en-GB" altLang="en-US" sz="1800" dirty="0" err="1"/>
              <a:t>emp_count</a:t>
            </a:r>
            <a:r>
              <a:rPr lang="en-GB" altLang="en-US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END;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A5E13-A434-4FD0-830E-9290DC8A353D}"/>
              </a:ext>
            </a:extLst>
          </p:cNvPr>
          <p:cNvSpPr/>
          <p:nvPr/>
        </p:nvSpPr>
        <p:spPr>
          <a:xfrm>
            <a:off x="4191000" y="4724400"/>
            <a:ext cx="457200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/>
            <a:r>
              <a:rPr lang="en-GB" altLang="en-US" sz="2400" dirty="0"/>
              <a:t>-- call function from SQL statement </a:t>
            </a:r>
          </a:p>
          <a:p>
            <a:pPr eaLnBrk="1" hangingPunct="1"/>
            <a:r>
              <a:rPr lang="en-GB" altLang="en-US" sz="2400" dirty="0"/>
              <a:t>SELECT </a:t>
            </a:r>
            <a:r>
              <a:rPr lang="en-GB" altLang="en-US" sz="2400" dirty="0" err="1"/>
              <a:t>emp_count</a:t>
            </a:r>
            <a:r>
              <a:rPr lang="en-GB" altLang="en-US" sz="2400" dirty="0"/>
              <a:t>()</a:t>
            </a:r>
          </a:p>
          <a:p>
            <a:pPr eaLnBrk="1" hangingPunct="1"/>
            <a:r>
              <a:rPr lang="en-GB" altLang="en-US" sz="2400" dirty="0"/>
              <a:t>FROM emp;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798EA4D-6F88-4AA4-86DD-7BA63C038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36525"/>
            <a:ext cx="7886700" cy="1325563"/>
          </a:xfrm>
        </p:spPr>
        <p:txBody>
          <a:bodyPr/>
          <a:lstStyle/>
          <a:p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Function Summary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B9E4168-9385-4E1C-8547-F1D22C7038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800"/>
              <a:t>Functions can be used in PL/SQL and SQL statements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 function is part of an expression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Functions include parameters and must return a value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OUT parameter rarely used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Pass parameter values by value or reference</a:t>
            </a:r>
          </a:p>
        </p:txBody>
      </p:sp>
      <p:sp>
        <p:nvSpPr>
          <p:cNvPr id="33796" name="Date Placeholder 3">
            <a:extLst>
              <a:ext uri="{FF2B5EF4-FFF2-40B4-BE49-F238E27FC236}">
                <a16:creationId xmlns:a16="http://schemas.microsoft.com/office/drawing/2014/main" id="{A9030BBB-2384-49DF-BAA4-4CB06A38A1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33797" name="Slide Number Placeholder 4">
            <a:extLst>
              <a:ext uri="{FF2B5EF4-FFF2-40B4-BE49-F238E27FC236}">
                <a16:creationId xmlns:a16="http://schemas.microsoft.com/office/drawing/2014/main" id="{948DF448-D0FF-461F-A93B-946F9354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D8DC1F-164F-4E45-889F-1CEA553E3C70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23295BE-757D-4B2B-B21C-85BAE79E2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03213"/>
            <a:ext cx="7886700" cy="1325562"/>
          </a:xfrm>
        </p:spPr>
        <p:txBody>
          <a:bodyPr/>
          <a:lstStyle/>
          <a:p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Procedure Summary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05498E1-EF9F-45B3-B923-F1A19C65A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Named program unit assigns a name to a program unit so it can be reused</a:t>
            </a:r>
          </a:p>
          <a:p>
            <a:r>
              <a:rPr lang="en-US" altLang="en-US" sz="2400" dirty="0"/>
              <a:t>Parameters are used to pass values in and out of program units</a:t>
            </a:r>
          </a:p>
          <a:p>
            <a:r>
              <a:rPr lang="en-US" altLang="en-US" sz="2400" dirty="0"/>
              <a:t>Stored program units are saved in the database</a:t>
            </a:r>
          </a:p>
          <a:p>
            <a:r>
              <a:rPr lang="en-US" altLang="en-US" sz="2400" dirty="0"/>
              <a:t>DML statement used in procedure </a:t>
            </a:r>
          </a:p>
          <a:p>
            <a:r>
              <a:rPr lang="en-US" altLang="en-US" sz="2400" dirty="0"/>
              <a:t>Parameter modes include: IN, OUT, and IN OUT</a:t>
            </a:r>
          </a:p>
          <a:p>
            <a:r>
              <a:rPr lang="en-US" altLang="en-US" sz="2400" dirty="0"/>
              <a:t>Use DBMS_OUTPUT.PUT_LINE statement to debug</a:t>
            </a:r>
          </a:p>
          <a:p>
            <a:r>
              <a:rPr lang="en-US" altLang="en-US" sz="2400" dirty="0"/>
              <a:t>Autonomous transactions must be explicitly created</a:t>
            </a:r>
          </a:p>
        </p:txBody>
      </p:sp>
      <p:sp>
        <p:nvSpPr>
          <p:cNvPr id="34820" name="Date Placeholder 3">
            <a:extLst>
              <a:ext uri="{FF2B5EF4-FFF2-40B4-BE49-F238E27FC236}">
                <a16:creationId xmlns:a16="http://schemas.microsoft.com/office/drawing/2014/main" id="{77CF5CED-20DC-4380-8326-1B8CED2F5D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34821" name="Slide Number Placeholder 4">
            <a:extLst>
              <a:ext uri="{FF2B5EF4-FFF2-40B4-BE49-F238E27FC236}">
                <a16:creationId xmlns:a16="http://schemas.microsoft.com/office/drawing/2014/main" id="{E6121001-9A94-4B47-A951-19A46587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FE1B35-D61F-4B34-8DBC-15CEA6B9F20A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314B0CF9-A893-43C6-81C5-EF15A3F6F85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dirty="0"/>
              <a:t>Connolly/</a:t>
            </a:r>
            <a:r>
              <a:rPr lang="en-GB" altLang="en-US" dirty="0" err="1"/>
              <a:t>Begg</a:t>
            </a:r>
            <a:r>
              <a:rPr lang="en-GB" altLang="en-US" dirty="0"/>
              <a:t> (4th ed) 8.2.4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Earp/</a:t>
            </a:r>
            <a:r>
              <a:rPr lang="en-GB" altLang="en-US" dirty="0" err="1"/>
              <a:t>Bagui</a:t>
            </a:r>
            <a:r>
              <a:rPr lang="en-GB" altLang="en-US" dirty="0"/>
              <a:t> Ch. 12, 13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Shah Part 3 (Ch 10,12)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Morrison/Morrison Ch.4, 9 – selected bits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Casteel, J (2003). Oracle 9i Developer: PL/SQL Programming</a:t>
            </a:r>
          </a:p>
          <a:p>
            <a:pPr>
              <a:spcBef>
                <a:spcPct val="0"/>
              </a:spcBef>
            </a:pPr>
            <a:endParaRPr lang="en-GB" altLang="en-US" dirty="0"/>
          </a:p>
          <a:p>
            <a:endParaRPr lang="en-GB" altLang="en-US" dirty="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8A85774-65EC-4B7E-8E10-AAB994BFB6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-231877"/>
            <a:ext cx="7694539" cy="1422957"/>
          </a:xfrm>
        </p:spPr>
        <p:txBody>
          <a:bodyPr/>
          <a:lstStyle/>
          <a:p>
            <a:r>
              <a:rPr lang="en-GB" altLang="en-US" b="1" dirty="0"/>
              <a:t>READING</a:t>
            </a: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5F05A481-B6E7-41D7-8274-41E36BB475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E3BE48-5E23-4C5D-A3BC-4E9F2FB0EFC4}" type="slidenum">
              <a:rPr lang="en-GB" altLang="en-US" sz="140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GB" altLang="en-US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B87E6-3773-EA4A-9F83-E2B4AA2F3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1050" y="3683000"/>
            <a:ext cx="4198938" cy="238125"/>
          </a:xfrm>
        </p:spPr>
        <p:txBody>
          <a:bodyPr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Any questions?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7CA5C277-EB38-4EAB-9657-F6E52351851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PL/SQL blocks executed thus far have been anonymous blocks</a:t>
            </a:r>
          </a:p>
          <a:p>
            <a:r>
              <a:rPr lang="en-US" altLang="en-US" sz="2800"/>
              <a:t>Now we </a:t>
            </a:r>
            <a:r>
              <a:rPr lang="en-US" altLang="en-US" sz="2800">
                <a:solidFill>
                  <a:srgbClr val="FF0000"/>
                </a:solidFill>
              </a:rPr>
              <a:t>will assign a name to the block </a:t>
            </a:r>
            <a:r>
              <a:rPr lang="en-US" altLang="en-US" sz="2800"/>
              <a:t>and </a:t>
            </a:r>
            <a:r>
              <a:rPr lang="en-US" altLang="en-US" sz="2800">
                <a:solidFill>
                  <a:srgbClr val="FF0000"/>
                </a:solidFill>
              </a:rPr>
              <a:t>save</a:t>
            </a:r>
            <a:r>
              <a:rPr lang="en-US" altLang="en-US" sz="2800"/>
              <a:t> it in the database as a stored program unit</a:t>
            </a:r>
          </a:p>
          <a:p>
            <a:r>
              <a:rPr lang="en-US" altLang="en-US" sz="2800"/>
              <a:t>This makes program units </a:t>
            </a:r>
            <a:r>
              <a:rPr lang="en-US" altLang="en-US" sz="2800">
                <a:solidFill>
                  <a:srgbClr val="FF0000"/>
                </a:solidFill>
              </a:rPr>
              <a:t>reusable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C50501D4-B4D8-44D4-AB9E-01E15B5CC6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86783" y="155186"/>
            <a:ext cx="7694539" cy="1422957"/>
          </a:xfrm>
        </p:spPr>
        <p:txBody>
          <a:bodyPr/>
          <a:lstStyle/>
          <a:p>
            <a:r>
              <a:rPr lang="en-US" altLang="en-US" dirty="0"/>
              <a:t>Named Program Units</a:t>
            </a:r>
          </a:p>
        </p:txBody>
      </p:sp>
      <p:sp>
        <p:nvSpPr>
          <p:cNvPr id="13316" name="Date Placeholder 3">
            <a:extLst>
              <a:ext uri="{FF2B5EF4-FFF2-40B4-BE49-F238E27FC236}">
                <a16:creationId xmlns:a16="http://schemas.microsoft.com/office/drawing/2014/main" id="{F2950CE4-FE1E-49B0-A194-7E68CDBDB35D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C2F153D4-6031-4C4C-A4B2-5B74FC406D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042B39-D178-444D-BC4F-6098F8693E72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8D27A12-D7F0-4074-A0F5-56142FAD1C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52600" y="-44450"/>
            <a:ext cx="7694613" cy="1422400"/>
          </a:xfrm>
        </p:spPr>
        <p:txBody>
          <a:bodyPr/>
          <a:lstStyle/>
          <a:p>
            <a:r>
              <a:rPr lang="en-US" altLang="en-US"/>
              <a:t>Types of Program Units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48EE6118-320D-4A81-9A50-8A68709A7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08660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B4E311-12AB-49A1-8F04-179F729933D0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14340" name="Group 47">
            <a:extLst>
              <a:ext uri="{FF2B5EF4-FFF2-40B4-BE49-F238E27FC236}">
                <a16:creationId xmlns:a16="http://schemas.microsoft.com/office/drawing/2014/main" id="{6A7A9A10-521F-4DBF-BEAE-F1A5F9AB23F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447800"/>
            <a:ext cx="6858000" cy="4876800"/>
            <a:chOff x="-3" y="-3"/>
            <a:chExt cx="3864" cy="4152"/>
          </a:xfrm>
        </p:grpSpPr>
        <p:grpSp>
          <p:nvGrpSpPr>
            <p:cNvPr id="14341" name="Group 45">
              <a:extLst>
                <a:ext uri="{FF2B5EF4-FFF2-40B4-BE49-F238E27FC236}">
                  <a16:creationId xmlns:a16="http://schemas.microsoft.com/office/drawing/2014/main" id="{19816A25-2B6F-4961-A0CB-A79E439744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858" cy="4146"/>
              <a:chOff x="0" y="0"/>
              <a:chExt cx="3858" cy="4146"/>
            </a:xfrm>
          </p:grpSpPr>
          <p:grpSp>
            <p:nvGrpSpPr>
              <p:cNvPr id="14343" name="Group 20">
                <a:extLst>
                  <a:ext uri="{FF2B5EF4-FFF2-40B4-BE49-F238E27FC236}">
                    <a16:creationId xmlns:a16="http://schemas.microsoft.com/office/drawing/2014/main" id="{9AFBF432-0CCE-42F8-BC08-6C1D6D9BCB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33" cy="346"/>
                <a:chOff x="0" y="0"/>
                <a:chExt cx="1533" cy="346"/>
              </a:xfrm>
            </p:grpSpPr>
            <p:sp>
              <p:nvSpPr>
                <p:cNvPr id="14379" name="Rectangle 19">
                  <a:extLst>
                    <a:ext uri="{FF2B5EF4-FFF2-40B4-BE49-F238E27FC236}">
                      <a16:creationId xmlns:a16="http://schemas.microsoft.com/office/drawing/2014/main" id="{CA1D2989-227F-4027-97C8-62B9C973E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33" cy="346"/>
                </a:xfrm>
                <a:prstGeom prst="rect">
                  <a:avLst/>
                </a:pr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4380" name="Group 18">
                  <a:extLst>
                    <a:ext uri="{FF2B5EF4-FFF2-40B4-BE49-F238E27FC236}">
                      <a16:creationId xmlns:a16="http://schemas.microsoft.com/office/drawing/2014/main" id="{0D98EB73-957B-4F4E-971F-85FEFF19BD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33" cy="346"/>
                  <a:chOff x="0" y="0"/>
                  <a:chExt cx="1533" cy="346"/>
                </a:xfrm>
              </p:grpSpPr>
              <p:sp>
                <p:nvSpPr>
                  <p:cNvPr id="14381" name="Rectangle 5">
                    <a:extLst>
                      <a:ext uri="{FF2B5EF4-FFF2-40B4-BE49-F238E27FC236}">
                        <a16:creationId xmlns:a16="http://schemas.microsoft.com/office/drawing/2014/main" id="{96949F87-D70D-4300-93C3-F7A4FFFB79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447" cy="346"/>
                  </a:xfrm>
                  <a:prstGeom prst="rect">
                    <a:avLst/>
                  </a:pr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200" b="1">
                        <a:latin typeface="Arial" panose="020B0604020202020204" pitchFamily="34" charset="0"/>
                        <a:cs typeface="Times New Roman" panose="02020603050405020304" pitchFamily="18" charset="0"/>
                      </a:rPr>
                      <a:t>Program Unit Type</a:t>
                    </a:r>
                  </a:p>
                  <a:p>
                    <a:pPr eaLnBrk="1" hangingPunct="1"/>
                    <a:endParaRPr lang="en-US" altLang="en-US" b="1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4382" name="Rectangle 17">
                    <a:extLst>
                      <a:ext uri="{FF2B5EF4-FFF2-40B4-BE49-F238E27FC236}">
                        <a16:creationId xmlns:a16="http://schemas.microsoft.com/office/drawing/2014/main" id="{6CA276CC-9BE9-4497-A01C-E18EF25DC7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33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4344" name="Group 24">
                <a:extLst>
                  <a:ext uri="{FF2B5EF4-FFF2-40B4-BE49-F238E27FC236}">
                    <a16:creationId xmlns:a16="http://schemas.microsoft.com/office/drawing/2014/main" id="{B54C99A3-8A1F-4E6E-96D9-DA084B15D6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3" y="0"/>
                <a:ext cx="2325" cy="346"/>
                <a:chOff x="1533" y="0"/>
                <a:chExt cx="2325" cy="346"/>
              </a:xfrm>
            </p:grpSpPr>
            <p:sp>
              <p:nvSpPr>
                <p:cNvPr id="14375" name="Rectangle 23">
                  <a:extLst>
                    <a:ext uri="{FF2B5EF4-FFF2-40B4-BE49-F238E27FC236}">
                      <a16:creationId xmlns:a16="http://schemas.microsoft.com/office/drawing/2014/main" id="{D2290E20-F045-4F5F-A9D2-28856BF487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3" y="0"/>
                  <a:ext cx="2325" cy="346"/>
                </a:xfrm>
                <a:prstGeom prst="rect">
                  <a:avLst/>
                </a:pr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4376" name="Group 22">
                  <a:extLst>
                    <a:ext uri="{FF2B5EF4-FFF2-40B4-BE49-F238E27FC236}">
                      <a16:creationId xmlns:a16="http://schemas.microsoft.com/office/drawing/2014/main" id="{E86C314E-6D4C-41B6-B05C-8943516CCD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3" y="0"/>
                  <a:ext cx="2325" cy="346"/>
                  <a:chOff x="1533" y="0"/>
                  <a:chExt cx="2325" cy="346"/>
                </a:xfrm>
              </p:grpSpPr>
              <p:sp>
                <p:nvSpPr>
                  <p:cNvPr id="14377" name="Rectangle 6">
                    <a:extLst>
                      <a:ext uri="{FF2B5EF4-FFF2-40B4-BE49-F238E27FC236}">
                        <a16:creationId xmlns:a16="http://schemas.microsoft.com/office/drawing/2014/main" id="{2C58E74C-768A-4C42-B42E-16C3C19B18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6" y="0"/>
                    <a:ext cx="2239" cy="346"/>
                  </a:xfrm>
                  <a:prstGeom prst="rect">
                    <a:avLst/>
                  </a:pr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200" b="1">
                        <a:latin typeface="Arial" panose="020B0604020202020204" pitchFamily="34" charset="0"/>
                        <a:cs typeface="Times New Roman" panose="02020603050405020304" pitchFamily="18" charset="0"/>
                      </a:rPr>
                      <a:t>Description</a:t>
                    </a:r>
                  </a:p>
                  <a:p>
                    <a:pPr eaLnBrk="1" hangingPunct="1"/>
                    <a:endParaRPr lang="en-US" altLang="en-US" b="1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4378" name="Rectangle 21">
                    <a:extLst>
                      <a:ext uri="{FF2B5EF4-FFF2-40B4-BE49-F238E27FC236}">
                        <a16:creationId xmlns:a16="http://schemas.microsoft.com/office/drawing/2014/main" id="{8C1AFBE2-1FDC-4AE1-9C82-34CCC8838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3" y="0"/>
                    <a:ext cx="2325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4345" name="Group 26">
                <a:extLst>
                  <a:ext uri="{FF2B5EF4-FFF2-40B4-BE49-F238E27FC236}">
                    <a16:creationId xmlns:a16="http://schemas.microsoft.com/office/drawing/2014/main" id="{E66710F2-97A4-45A1-BF6E-0D8674AD12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46"/>
                <a:ext cx="1533" cy="921"/>
                <a:chOff x="0" y="346"/>
                <a:chExt cx="1533" cy="921"/>
              </a:xfrm>
            </p:grpSpPr>
            <p:sp>
              <p:nvSpPr>
                <p:cNvPr id="14373" name="Rectangle 7">
                  <a:extLst>
                    <a:ext uri="{FF2B5EF4-FFF2-40B4-BE49-F238E27FC236}">
                      <a16:creationId xmlns:a16="http://schemas.microsoft.com/office/drawing/2014/main" id="{FD7C4C8F-CF8C-4F40-A7F7-7BAB775F32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46"/>
                  <a:ext cx="1447" cy="9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200" b="1">
                      <a:solidFill>
                        <a:srgbClr val="FF0000"/>
                      </a:solidFill>
                      <a:latin typeface="Arial" panose="020B0604020202020204" pitchFamily="34" charset="0"/>
                      <a:cs typeface="Courier New" panose="02070309020205020404" pitchFamily="49" charset="0"/>
                    </a:rPr>
                    <a:t>Stored Procedures and Functions</a:t>
                  </a:r>
                  <a:endParaRPr lang="en-US" altLang="en-US" sz="1200" b="1">
                    <a:solidFill>
                      <a:srgbClr val="FF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en-US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74" name="Rectangle 25">
                  <a:extLst>
                    <a:ext uri="{FF2B5EF4-FFF2-40B4-BE49-F238E27FC236}">
                      <a16:creationId xmlns:a16="http://schemas.microsoft.com/office/drawing/2014/main" id="{D973E3F1-70DE-43B2-B90C-537BAB559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46"/>
                  <a:ext cx="1533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346" name="Group 28">
                <a:extLst>
                  <a:ext uri="{FF2B5EF4-FFF2-40B4-BE49-F238E27FC236}">
                    <a16:creationId xmlns:a16="http://schemas.microsoft.com/office/drawing/2014/main" id="{D7FBB3A0-5134-446B-85B8-7ABF6083B2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3" y="346"/>
                <a:ext cx="2325" cy="921"/>
                <a:chOff x="1533" y="346"/>
                <a:chExt cx="2325" cy="921"/>
              </a:xfrm>
            </p:grpSpPr>
            <p:sp>
              <p:nvSpPr>
                <p:cNvPr id="14371" name="Rectangle 8">
                  <a:extLst>
                    <a:ext uri="{FF2B5EF4-FFF2-40B4-BE49-F238E27FC236}">
                      <a16:creationId xmlns:a16="http://schemas.microsoft.com/office/drawing/2014/main" id="{E665C165-2D9C-443E-A041-11AD153FEA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6" y="346"/>
                  <a:ext cx="2239" cy="9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200" b="1">
                      <a:solidFill>
                        <a:srgbClr val="FF0000"/>
                      </a:solidFill>
                      <a:latin typeface="Arial" panose="020B0604020202020204" pitchFamily="34" charset="0"/>
                      <a:cs typeface="Courier New" panose="02070309020205020404" pitchFamily="49" charset="0"/>
                    </a:rPr>
                    <a:t>Performs a task such as calculation of shipping cost. Can receive input values and return values to the calling program. Called explicitly from a program. Stored in the Oracle database system</a:t>
                  </a:r>
                  <a:r>
                    <a:rPr lang="en-US" altLang="en-US" sz="12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.  </a:t>
                  </a:r>
                  <a:endParaRPr lang="en-US" altLang="en-US" sz="1200" b="1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en-US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72" name="Rectangle 27">
                  <a:extLst>
                    <a:ext uri="{FF2B5EF4-FFF2-40B4-BE49-F238E27FC236}">
                      <a16:creationId xmlns:a16="http://schemas.microsoft.com/office/drawing/2014/main" id="{462E6514-2DED-4A4F-9742-C22273ADB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3" y="346"/>
                  <a:ext cx="2325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347" name="Group 30">
                <a:extLst>
                  <a:ext uri="{FF2B5EF4-FFF2-40B4-BE49-F238E27FC236}">
                    <a16:creationId xmlns:a16="http://schemas.microsoft.com/office/drawing/2014/main" id="{ED72C397-6056-4839-8DD5-A10AE2154E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67"/>
                <a:ext cx="1533" cy="691"/>
                <a:chOff x="0" y="1267"/>
                <a:chExt cx="1533" cy="691"/>
              </a:xfrm>
            </p:grpSpPr>
            <p:sp>
              <p:nvSpPr>
                <p:cNvPr id="14369" name="Rectangle 9">
                  <a:extLst>
                    <a:ext uri="{FF2B5EF4-FFF2-40B4-BE49-F238E27FC236}">
                      <a16:creationId xmlns:a16="http://schemas.microsoft.com/office/drawing/2014/main" id="{98D7A6CB-6E74-46A1-8734-CD2970C0BF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67"/>
                  <a:ext cx="1447" cy="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2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Application Procedures and Functions*</a:t>
                  </a:r>
                  <a:endParaRPr lang="en-US" altLang="en-US" sz="1200" b="1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en-US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70" name="Rectangle 29">
                  <a:extLst>
                    <a:ext uri="{FF2B5EF4-FFF2-40B4-BE49-F238E27FC236}">
                      <a16:creationId xmlns:a16="http://schemas.microsoft.com/office/drawing/2014/main" id="{3C500B8F-B0D0-49CF-8938-C76943713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67"/>
                  <a:ext cx="1533" cy="6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348" name="Group 32">
                <a:extLst>
                  <a:ext uri="{FF2B5EF4-FFF2-40B4-BE49-F238E27FC236}">
                    <a16:creationId xmlns:a16="http://schemas.microsoft.com/office/drawing/2014/main" id="{8E26B50C-EE33-4FAF-ADCC-5463AE86C1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3" y="1267"/>
                <a:ext cx="2325" cy="691"/>
                <a:chOff x="1533" y="1267"/>
                <a:chExt cx="2325" cy="691"/>
              </a:xfrm>
            </p:grpSpPr>
            <p:sp>
              <p:nvSpPr>
                <p:cNvPr id="14367" name="Rectangle 10">
                  <a:extLst>
                    <a:ext uri="{FF2B5EF4-FFF2-40B4-BE49-F238E27FC236}">
                      <a16:creationId xmlns:a16="http://schemas.microsoft.com/office/drawing/2014/main" id="{E92086E3-A474-41A2-AEDE-D9A59AFB2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6" y="1267"/>
                  <a:ext cx="2239" cy="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2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Same as Stored Procedures and Functions except these are saved in an Oracle application or library on the client-side. </a:t>
                  </a:r>
                  <a:endParaRPr lang="en-US" altLang="en-US" sz="1200" b="1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en-US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68" name="Rectangle 31">
                  <a:extLst>
                    <a:ext uri="{FF2B5EF4-FFF2-40B4-BE49-F238E27FC236}">
                      <a16:creationId xmlns:a16="http://schemas.microsoft.com/office/drawing/2014/main" id="{9BDD88A0-F868-49E2-86A2-6DDD22A60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3" y="1267"/>
                  <a:ext cx="2325" cy="6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349" name="Group 34">
                <a:extLst>
                  <a:ext uri="{FF2B5EF4-FFF2-40B4-BE49-F238E27FC236}">
                    <a16:creationId xmlns:a16="http://schemas.microsoft.com/office/drawing/2014/main" id="{8BF7D7BB-4AB8-4D57-8D52-BE19075A69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58"/>
                <a:ext cx="1533" cy="691"/>
                <a:chOff x="0" y="1958"/>
                <a:chExt cx="1533" cy="691"/>
              </a:xfrm>
            </p:grpSpPr>
            <p:sp>
              <p:nvSpPr>
                <p:cNvPr id="14365" name="Rectangle 11">
                  <a:extLst>
                    <a:ext uri="{FF2B5EF4-FFF2-40B4-BE49-F238E27FC236}">
                      <a16:creationId xmlns:a16="http://schemas.microsoft.com/office/drawing/2014/main" id="{72036EA7-FBD3-416F-9D11-C7F07513E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58"/>
                  <a:ext cx="1447" cy="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2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Package</a:t>
                  </a:r>
                  <a:endParaRPr lang="en-US" altLang="en-US" sz="1200" b="1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en-US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66" name="Rectangle 33">
                  <a:extLst>
                    <a:ext uri="{FF2B5EF4-FFF2-40B4-BE49-F238E27FC236}">
                      <a16:creationId xmlns:a16="http://schemas.microsoft.com/office/drawing/2014/main" id="{F7172FA8-4D31-46C0-A463-72C9A390F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58"/>
                  <a:ext cx="1533" cy="6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350" name="Group 36">
                <a:extLst>
                  <a:ext uri="{FF2B5EF4-FFF2-40B4-BE49-F238E27FC236}">
                    <a16:creationId xmlns:a16="http://schemas.microsoft.com/office/drawing/2014/main" id="{B9F1EB55-04FB-4F6D-B5FD-3A232924E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3" y="1958"/>
                <a:ext cx="2325" cy="691"/>
                <a:chOff x="1533" y="1958"/>
                <a:chExt cx="2325" cy="691"/>
              </a:xfrm>
            </p:grpSpPr>
            <p:sp>
              <p:nvSpPr>
                <p:cNvPr id="14363" name="Rectangle 12">
                  <a:extLst>
                    <a:ext uri="{FF2B5EF4-FFF2-40B4-BE49-F238E27FC236}">
                      <a16:creationId xmlns:a16="http://schemas.microsoft.com/office/drawing/2014/main" id="{CECCDBDA-6B10-4B36-8506-49C6489232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6" y="1958"/>
                  <a:ext cx="2239" cy="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2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A module used to group together related procedures and functions. Called explicitly from a program. Stored on the server side.</a:t>
                  </a:r>
                  <a:endParaRPr lang="en-US" altLang="en-US" sz="1200" b="1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en-US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64" name="Rectangle 35">
                  <a:extLst>
                    <a:ext uri="{FF2B5EF4-FFF2-40B4-BE49-F238E27FC236}">
                      <a16:creationId xmlns:a16="http://schemas.microsoft.com/office/drawing/2014/main" id="{37CA14B7-5FAF-4DEA-A7E3-C6D4400C4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3" y="1958"/>
                  <a:ext cx="2325" cy="6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351" name="Group 38">
                <a:extLst>
                  <a:ext uri="{FF2B5EF4-FFF2-40B4-BE49-F238E27FC236}">
                    <a16:creationId xmlns:a16="http://schemas.microsoft.com/office/drawing/2014/main" id="{406F2B31-27EB-453F-8546-793E04F489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649"/>
                <a:ext cx="1533" cy="691"/>
                <a:chOff x="0" y="2649"/>
                <a:chExt cx="1533" cy="691"/>
              </a:xfrm>
            </p:grpSpPr>
            <p:sp>
              <p:nvSpPr>
                <p:cNvPr id="14361" name="Rectangle 13">
                  <a:extLst>
                    <a:ext uri="{FF2B5EF4-FFF2-40B4-BE49-F238E27FC236}">
                      <a16:creationId xmlns:a16="http://schemas.microsoft.com/office/drawing/2014/main" id="{6245DF0A-4265-4C38-ADD5-6DD5E67379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649"/>
                  <a:ext cx="1447" cy="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2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Database Trigger</a:t>
                  </a:r>
                  <a:endParaRPr lang="en-US" altLang="en-US" sz="1200" b="1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en-US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62" name="Rectangle 37">
                  <a:extLst>
                    <a:ext uri="{FF2B5EF4-FFF2-40B4-BE49-F238E27FC236}">
                      <a16:creationId xmlns:a16="http://schemas.microsoft.com/office/drawing/2014/main" id="{865DF2C8-535F-4850-8B7B-DEFB13D32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649"/>
                  <a:ext cx="1533" cy="6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352" name="Group 40">
                <a:extLst>
                  <a:ext uri="{FF2B5EF4-FFF2-40B4-BE49-F238E27FC236}">
                    <a16:creationId xmlns:a16="http://schemas.microsoft.com/office/drawing/2014/main" id="{BD8FFB25-EA9F-4C73-A36B-B250B6D6BF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3" y="2649"/>
                <a:ext cx="2325" cy="691"/>
                <a:chOff x="1533" y="2649"/>
                <a:chExt cx="2325" cy="691"/>
              </a:xfrm>
            </p:grpSpPr>
            <p:sp>
              <p:nvSpPr>
                <p:cNvPr id="14359" name="Rectangle 14">
                  <a:extLst>
                    <a:ext uri="{FF2B5EF4-FFF2-40B4-BE49-F238E27FC236}">
                      <a16:creationId xmlns:a16="http://schemas.microsoft.com/office/drawing/2014/main" id="{FDECFB63-0799-47C0-AA10-38A909F3DD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6" y="2649"/>
                  <a:ext cx="2239" cy="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2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Performs a task automatically when a DML action occurs on the table with which it is associated.  Stored in the Oracle database.</a:t>
                  </a:r>
                  <a:endParaRPr lang="en-US" altLang="en-US" sz="1200" b="1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en-US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60" name="Rectangle 39">
                  <a:extLst>
                    <a:ext uri="{FF2B5EF4-FFF2-40B4-BE49-F238E27FC236}">
                      <a16:creationId xmlns:a16="http://schemas.microsoft.com/office/drawing/2014/main" id="{5D0AD959-33C1-41BE-8A50-D85AAAB69C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3" y="2649"/>
                  <a:ext cx="2325" cy="6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353" name="Group 42">
                <a:extLst>
                  <a:ext uri="{FF2B5EF4-FFF2-40B4-BE49-F238E27FC236}">
                    <a16:creationId xmlns:a16="http://schemas.microsoft.com/office/drawing/2014/main" id="{B7123FC5-01EC-4ED8-B782-08B6E2AA9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340"/>
                <a:ext cx="1533" cy="806"/>
                <a:chOff x="0" y="3340"/>
                <a:chExt cx="1533" cy="806"/>
              </a:xfrm>
            </p:grpSpPr>
            <p:sp>
              <p:nvSpPr>
                <p:cNvPr id="14357" name="Rectangle 15">
                  <a:extLst>
                    <a:ext uri="{FF2B5EF4-FFF2-40B4-BE49-F238E27FC236}">
                      <a16:creationId xmlns:a16="http://schemas.microsoft.com/office/drawing/2014/main" id="{CC3430F5-756D-4D5F-A18C-C20E6B191C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340"/>
                  <a:ext cx="1447" cy="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2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Application Trigger*</a:t>
                  </a:r>
                  <a:endParaRPr lang="en-US" altLang="en-US" sz="1200" b="1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en-US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58" name="Rectangle 41">
                  <a:extLst>
                    <a:ext uri="{FF2B5EF4-FFF2-40B4-BE49-F238E27FC236}">
                      <a16:creationId xmlns:a16="http://schemas.microsoft.com/office/drawing/2014/main" id="{A1D35D12-9E90-429C-8382-EDB07ED916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40"/>
                  <a:ext cx="1533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354" name="Group 44">
                <a:extLst>
                  <a:ext uri="{FF2B5EF4-FFF2-40B4-BE49-F238E27FC236}">
                    <a16:creationId xmlns:a16="http://schemas.microsoft.com/office/drawing/2014/main" id="{9659773F-A3F0-400D-AA44-544BDA7E55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3" y="3340"/>
                <a:ext cx="2325" cy="806"/>
                <a:chOff x="1533" y="3340"/>
                <a:chExt cx="2325" cy="806"/>
              </a:xfrm>
            </p:grpSpPr>
            <p:sp>
              <p:nvSpPr>
                <p:cNvPr id="14355" name="Rectangle 16">
                  <a:extLst>
                    <a:ext uri="{FF2B5EF4-FFF2-40B4-BE49-F238E27FC236}">
                      <a16:creationId xmlns:a16="http://schemas.microsoft.com/office/drawing/2014/main" id="{AC627D3E-1388-4BB9-8C6F-354BB60DA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6" y="3340"/>
                  <a:ext cx="2239" cy="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2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Performs a task automatically when a particular application event occurs such as the user clicking a button on the screen. Stored in an Oracle application.</a:t>
                  </a:r>
                  <a:endParaRPr lang="en-US" altLang="en-US" sz="1200" b="1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en-US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56" name="Rectangle 43">
                  <a:extLst>
                    <a:ext uri="{FF2B5EF4-FFF2-40B4-BE49-F238E27FC236}">
                      <a16:creationId xmlns:a16="http://schemas.microsoft.com/office/drawing/2014/main" id="{EE511F94-FC9F-481E-AEBD-3407EBB705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3" y="3340"/>
                  <a:ext cx="2325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4342" name="Rectangle 46">
              <a:extLst>
                <a:ext uri="{FF2B5EF4-FFF2-40B4-BE49-F238E27FC236}">
                  <a16:creationId xmlns:a16="http://schemas.microsoft.com/office/drawing/2014/main" id="{6701DC3E-40B2-4CE5-952C-8248A0483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864" cy="415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76DB8F-868E-4EEA-AC97-21737DCAC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314325"/>
            <a:ext cx="7886700" cy="1325563"/>
          </a:xfrm>
        </p:spPr>
        <p:txBody>
          <a:bodyPr/>
          <a:lstStyle/>
          <a:p>
            <a:r>
              <a:rPr lang="en-US" altLang="en-US" sz="3600"/>
              <a:t>Parameters – </a:t>
            </a:r>
            <a:r>
              <a:rPr lang="en-US" altLang="en-US" sz="3600">
                <a:solidFill>
                  <a:srgbClr val="FF0000"/>
                </a:solidFill>
              </a:rPr>
              <a:t>Make Program Units Reusable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F118472-7718-4C4E-9BFA-60DDD24A2D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47800"/>
            <a:ext cx="7848600" cy="1143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Mechanisms used to send values in and out of program units</a:t>
            </a:r>
          </a:p>
        </p:txBody>
      </p:sp>
      <p:sp>
        <p:nvSpPr>
          <p:cNvPr id="15364" name="Date Placeholder 3">
            <a:extLst>
              <a:ext uri="{FF2B5EF4-FFF2-40B4-BE49-F238E27FC236}">
                <a16:creationId xmlns:a16="http://schemas.microsoft.com/office/drawing/2014/main" id="{6E5E4755-6ACC-4C6A-B881-4413DB33DE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515E55A7-0826-454C-AB9A-9DD0C0C3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FDDB84-152C-443C-9C66-EEF72B9C92E7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15366" name="Group 34">
            <a:extLst>
              <a:ext uri="{FF2B5EF4-FFF2-40B4-BE49-F238E27FC236}">
                <a16:creationId xmlns:a16="http://schemas.microsoft.com/office/drawing/2014/main" id="{9FA91AB3-EDB5-4028-A4F2-B6EF14678FE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514600"/>
            <a:ext cx="6477000" cy="3810000"/>
            <a:chOff x="-3" y="-3"/>
            <a:chExt cx="3821" cy="2425"/>
          </a:xfrm>
        </p:grpSpPr>
        <p:grpSp>
          <p:nvGrpSpPr>
            <p:cNvPr id="15367" name="Group 32">
              <a:extLst>
                <a:ext uri="{FF2B5EF4-FFF2-40B4-BE49-F238E27FC236}">
                  <a16:creationId xmlns:a16="http://schemas.microsoft.com/office/drawing/2014/main" id="{C13AD2AA-E769-471A-A427-4030D8CAA4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815" cy="2419"/>
              <a:chOff x="0" y="0"/>
              <a:chExt cx="3815" cy="2419"/>
            </a:xfrm>
          </p:grpSpPr>
          <p:grpSp>
            <p:nvGrpSpPr>
              <p:cNvPr id="15369" name="Group 15">
                <a:extLst>
                  <a:ext uri="{FF2B5EF4-FFF2-40B4-BE49-F238E27FC236}">
                    <a16:creationId xmlns:a16="http://schemas.microsoft.com/office/drawing/2014/main" id="{AB113274-E2A0-4562-806F-DB085C1C66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91" cy="346"/>
                <a:chOff x="0" y="0"/>
                <a:chExt cx="591" cy="346"/>
              </a:xfrm>
            </p:grpSpPr>
            <p:sp>
              <p:nvSpPr>
                <p:cNvPr id="15393" name="Rectangle 14">
                  <a:extLst>
                    <a:ext uri="{FF2B5EF4-FFF2-40B4-BE49-F238E27FC236}">
                      <a16:creationId xmlns:a16="http://schemas.microsoft.com/office/drawing/2014/main" id="{887CDFF2-B99E-4325-A707-3FC66C69D5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1" cy="346"/>
                </a:xfrm>
                <a:prstGeom prst="rect">
                  <a:avLst/>
                </a:pr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5394" name="Group 13">
                  <a:extLst>
                    <a:ext uri="{FF2B5EF4-FFF2-40B4-BE49-F238E27FC236}">
                      <a16:creationId xmlns:a16="http://schemas.microsoft.com/office/drawing/2014/main" id="{28746F21-0CEB-4A50-9CCB-CA1FA3A466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91" cy="346"/>
                  <a:chOff x="0" y="0"/>
                  <a:chExt cx="591" cy="346"/>
                </a:xfrm>
              </p:grpSpPr>
              <p:sp>
                <p:nvSpPr>
                  <p:cNvPr id="15395" name="Rectangle 4">
                    <a:extLst>
                      <a:ext uri="{FF2B5EF4-FFF2-40B4-BE49-F238E27FC236}">
                        <a16:creationId xmlns:a16="http://schemas.microsoft.com/office/drawing/2014/main" id="{B0471585-21B5-46C5-8A63-89C39BBC00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505" cy="346"/>
                  </a:xfrm>
                  <a:prstGeom prst="rect">
                    <a:avLst/>
                  </a:pr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>
                        <a:latin typeface="Arial" panose="020B0604020202020204" pitchFamily="34" charset="0"/>
                        <a:cs typeface="Times New Roman" panose="02020603050405020304" pitchFamily="18" charset="0"/>
                      </a:rPr>
                      <a:t>MODE</a:t>
                    </a:r>
                  </a:p>
                  <a:p>
                    <a:pPr eaLnBrk="1" hangingPunct="1"/>
                    <a:endParaRPr lang="en-US" altLang="en-US" sz="1400" b="1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5396" name="Rectangle 12">
                    <a:extLst>
                      <a:ext uri="{FF2B5EF4-FFF2-40B4-BE49-F238E27FC236}">
                        <a16:creationId xmlns:a16="http://schemas.microsoft.com/office/drawing/2014/main" id="{D6D2E716-FB4C-4386-BB30-136A46B041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5370" name="Group 19">
                <a:extLst>
                  <a:ext uri="{FF2B5EF4-FFF2-40B4-BE49-F238E27FC236}">
                    <a16:creationId xmlns:a16="http://schemas.microsoft.com/office/drawing/2014/main" id="{19FA270F-6565-4A64-95F7-8916780DD7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1" y="0"/>
                <a:ext cx="3224" cy="346"/>
                <a:chOff x="591" y="0"/>
                <a:chExt cx="3224" cy="346"/>
              </a:xfrm>
            </p:grpSpPr>
            <p:sp>
              <p:nvSpPr>
                <p:cNvPr id="15389" name="Rectangle 18">
                  <a:extLst>
                    <a:ext uri="{FF2B5EF4-FFF2-40B4-BE49-F238E27FC236}">
                      <a16:creationId xmlns:a16="http://schemas.microsoft.com/office/drawing/2014/main" id="{43D77B53-7865-4405-B8B0-D15D85CF9F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" y="0"/>
                  <a:ext cx="3224" cy="346"/>
                </a:xfrm>
                <a:prstGeom prst="rect">
                  <a:avLst/>
                </a:pr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5390" name="Group 17">
                  <a:extLst>
                    <a:ext uri="{FF2B5EF4-FFF2-40B4-BE49-F238E27FC236}">
                      <a16:creationId xmlns:a16="http://schemas.microsoft.com/office/drawing/2014/main" id="{257977FE-D674-4E82-BEFD-EF5A6D6B80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1" y="0"/>
                  <a:ext cx="3224" cy="346"/>
                  <a:chOff x="591" y="0"/>
                  <a:chExt cx="3224" cy="346"/>
                </a:xfrm>
              </p:grpSpPr>
              <p:sp>
                <p:nvSpPr>
                  <p:cNvPr id="15391" name="Rectangle 5">
                    <a:extLst>
                      <a:ext uri="{FF2B5EF4-FFF2-40B4-BE49-F238E27FC236}">
                        <a16:creationId xmlns:a16="http://schemas.microsoft.com/office/drawing/2014/main" id="{86DBFE26-B652-4AD5-A872-C51DF08776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0"/>
                    <a:ext cx="3138" cy="346"/>
                  </a:xfrm>
                  <a:prstGeom prst="rect">
                    <a:avLst/>
                  </a:pr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>
                        <a:latin typeface="Arial" panose="020B0604020202020204" pitchFamily="34" charset="0"/>
                        <a:cs typeface="Times New Roman" panose="02020603050405020304" pitchFamily="18" charset="0"/>
                      </a:rPr>
                      <a:t>DESCRIPTION</a:t>
                    </a:r>
                  </a:p>
                  <a:p>
                    <a:pPr eaLnBrk="1" hangingPunct="1"/>
                    <a:endParaRPr lang="en-US" altLang="en-US" sz="1400" b="1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5392" name="Rectangle 16">
                    <a:extLst>
                      <a:ext uri="{FF2B5EF4-FFF2-40B4-BE49-F238E27FC236}">
                        <a16:creationId xmlns:a16="http://schemas.microsoft.com/office/drawing/2014/main" id="{0F40305F-2435-4B2C-AF3E-D2BD34BC2B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3224" cy="34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5371" name="Group 21">
                <a:extLst>
                  <a:ext uri="{FF2B5EF4-FFF2-40B4-BE49-F238E27FC236}">
                    <a16:creationId xmlns:a16="http://schemas.microsoft.com/office/drawing/2014/main" id="{133CE422-BB03-48A2-9DC2-9384F2E797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46"/>
                <a:ext cx="591" cy="691"/>
                <a:chOff x="0" y="346"/>
                <a:chExt cx="591" cy="691"/>
              </a:xfrm>
            </p:grpSpPr>
            <p:sp>
              <p:nvSpPr>
                <p:cNvPr id="15387" name="Rectangle 6">
                  <a:extLst>
                    <a:ext uri="{FF2B5EF4-FFF2-40B4-BE49-F238E27FC236}">
                      <a16:creationId xmlns:a16="http://schemas.microsoft.com/office/drawing/2014/main" id="{8240752C-E930-4616-8E54-38C554610D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46"/>
                  <a:ext cx="505" cy="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tabLst>
                      <a:tab pos="695325" algn="r"/>
                      <a:tab pos="2743200" algn="ctr"/>
                      <a:tab pos="5486400" algn="r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tabLst>
                      <a:tab pos="695325" algn="r"/>
                      <a:tab pos="2743200" algn="ctr"/>
                      <a:tab pos="5486400" algn="r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tabLst>
                      <a:tab pos="695325" algn="r"/>
                      <a:tab pos="2743200" algn="ctr"/>
                      <a:tab pos="5486400" algn="r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tabLst>
                      <a:tab pos="695325" algn="r"/>
                      <a:tab pos="2743200" algn="ctr"/>
                      <a:tab pos="5486400" algn="r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tabLst>
                      <a:tab pos="695325" algn="r"/>
                      <a:tab pos="2743200" algn="ctr"/>
                      <a:tab pos="5486400" algn="r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695325" algn="r"/>
                      <a:tab pos="2743200" algn="ctr"/>
                      <a:tab pos="5486400" algn="r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695325" algn="r"/>
                      <a:tab pos="2743200" algn="ctr"/>
                      <a:tab pos="5486400" algn="r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695325" algn="r"/>
                      <a:tab pos="2743200" algn="ctr"/>
                      <a:tab pos="5486400" algn="r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695325" algn="r"/>
                      <a:tab pos="2743200" algn="ctr"/>
                      <a:tab pos="5486400" algn="r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 IN</a:t>
                  </a:r>
                  <a:endParaRPr lang="en-US" altLang="en-US" sz="1400" b="1" i="1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en-US" altLang="en-US" sz="14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	</a:t>
                  </a:r>
                </a:p>
                <a:p>
                  <a:pPr eaLnBrk="1" hangingPunct="1"/>
                  <a:endParaRPr lang="en-US" altLang="en-US" sz="14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88" name="Rectangle 20">
                  <a:extLst>
                    <a:ext uri="{FF2B5EF4-FFF2-40B4-BE49-F238E27FC236}">
                      <a16:creationId xmlns:a16="http://schemas.microsoft.com/office/drawing/2014/main" id="{069F4D06-9A59-4B28-A25E-7107A8A345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46"/>
                  <a:ext cx="591" cy="6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372" name="Group 23">
                <a:extLst>
                  <a:ext uri="{FF2B5EF4-FFF2-40B4-BE49-F238E27FC236}">
                    <a16:creationId xmlns:a16="http://schemas.microsoft.com/office/drawing/2014/main" id="{BAC4949F-D9B1-4A58-AF81-5E9D451999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1" y="346"/>
                <a:ext cx="3224" cy="691"/>
                <a:chOff x="591" y="346"/>
                <a:chExt cx="3224" cy="691"/>
              </a:xfrm>
            </p:grpSpPr>
            <p:sp>
              <p:nvSpPr>
                <p:cNvPr id="15385" name="Rectangle 7">
                  <a:extLst>
                    <a:ext uri="{FF2B5EF4-FFF2-40B4-BE49-F238E27FC236}">
                      <a16:creationId xmlns:a16="http://schemas.microsoft.com/office/drawing/2014/main" id="{896BB1F9-509E-4AD8-B3AE-B016673BE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346"/>
                  <a:ext cx="3138" cy="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Default if no mode is indicated. Passes a value from the application environment into the </a:t>
                  </a:r>
                  <a:r>
                    <a:rPr lang="en-US" altLang="en-US" sz="1400" b="1">
                      <a:solidFill>
                        <a:srgbClr val="FF0000"/>
                      </a:solidFill>
                      <a:latin typeface="Arial" panose="020B0604020202020204" pitchFamily="34" charset="0"/>
                      <a:cs typeface="Courier New" panose="02070309020205020404" pitchFamily="49" charset="0"/>
                    </a:rPr>
                    <a:t>procedure or function</a:t>
                  </a:r>
                  <a:r>
                    <a:rPr lang="en-US" altLang="en-US" sz="14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. This </a:t>
                  </a:r>
                  <a:r>
                    <a:rPr lang="en-US" altLang="en-US" sz="1400" b="1">
                      <a:solidFill>
                        <a:srgbClr val="FF0000"/>
                      </a:solidFill>
                      <a:latin typeface="Arial" panose="020B0604020202020204" pitchFamily="34" charset="0"/>
                      <a:cs typeface="Courier New" panose="02070309020205020404" pitchFamily="49" charset="0"/>
                    </a:rPr>
                    <a:t>value is considered a constant</a:t>
                  </a:r>
                  <a:r>
                    <a:rPr lang="en-US" altLang="en-US" sz="14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, as it cannot be changed within the procedure.</a:t>
                  </a:r>
                  <a:endParaRPr lang="en-US" altLang="en-US" sz="1400" b="1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en-US" sz="14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86" name="Rectangle 22">
                  <a:extLst>
                    <a:ext uri="{FF2B5EF4-FFF2-40B4-BE49-F238E27FC236}">
                      <a16:creationId xmlns:a16="http://schemas.microsoft.com/office/drawing/2014/main" id="{E2932D6E-CED6-43BF-A354-DCB5206D7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" y="346"/>
                  <a:ext cx="3224" cy="6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373" name="Group 25">
                <a:extLst>
                  <a:ext uri="{FF2B5EF4-FFF2-40B4-BE49-F238E27FC236}">
                    <a16:creationId xmlns:a16="http://schemas.microsoft.com/office/drawing/2014/main" id="{21B55CC4-600C-43AB-BFCB-B98645FA51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037"/>
                <a:ext cx="591" cy="806"/>
                <a:chOff x="0" y="1037"/>
                <a:chExt cx="591" cy="806"/>
              </a:xfrm>
            </p:grpSpPr>
            <p:sp>
              <p:nvSpPr>
                <p:cNvPr id="15383" name="Rectangle 8">
                  <a:extLst>
                    <a:ext uri="{FF2B5EF4-FFF2-40B4-BE49-F238E27FC236}">
                      <a16:creationId xmlns:a16="http://schemas.microsoft.com/office/drawing/2014/main" id="{C59A6402-CF4B-425B-B07A-4698EC15CA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037"/>
                  <a:ext cx="505" cy="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OUT</a:t>
                  </a:r>
                  <a:endParaRPr lang="en-US" altLang="en-US" sz="1400" b="1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en-US" sz="14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84" name="Rectangle 24">
                  <a:extLst>
                    <a:ext uri="{FF2B5EF4-FFF2-40B4-BE49-F238E27FC236}">
                      <a16:creationId xmlns:a16="http://schemas.microsoft.com/office/drawing/2014/main" id="{774F2907-2FD2-4EB3-8664-734146772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37"/>
                  <a:ext cx="591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374" name="Group 27">
                <a:extLst>
                  <a:ext uri="{FF2B5EF4-FFF2-40B4-BE49-F238E27FC236}">
                    <a16:creationId xmlns:a16="http://schemas.microsoft.com/office/drawing/2014/main" id="{94D108A4-FE95-4EB6-941A-79CD4BF92B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1" y="1037"/>
                <a:ext cx="3224" cy="806"/>
                <a:chOff x="591" y="1037"/>
                <a:chExt cx="3224" cy="806"/>
              </a:xfrm>
            </p:grpSpPr>
            <p:sp>
              <p:nvSpPr>
                <p:cNvPr id="15381" name="Rectangle 9">
                  <a:extLst>
                    <a:ext uri="{FF2B5EF4-FFF2-40B4-BE49-F238E27FC236}">
                      <a16:creationId xmlns:a16="http://schemas.microsoft.com/office/drawing/2014/main" id="{7D40072B-2E8E-4B96-A8CC-3A19B437E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1037"/>
                  <a:ext cx="3138" cy="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Passes a value out of the procedure to the application environment. If values are calculated or retrieved from the database within the </a:t>
                  </a:r>
                  <a:r>
                    <a:rPr lang="en-US" altLang="en-US" sz="1400" b="1">
                      <a:solidFill>
                        <a:srgbClr val="FF0000"/>
                      </a:solidFill>
                      <a:latin typeface="Arial" panose="020B0604020202020204" pitchFamily="34" charset="0"/>
                      <a:cs typeface="Courier New" panose="02070309020205020404" pitchFamily="49" charset="0"/>
                    </a:rPr>
                    <a:t>procedure</a:t>
                  </a:r>
                  <a:r>
                    <a:rPr lang="en-US" altLang="en-US" sz="14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, OUT parameters are used to return these values to the calling environment. </a:t>
                  </a:r>
                </a:p>
                <a:p>
                  <a:pPr eaLnBrk="1" hangingPunct="1"/>
                  <a:r>
                    <a:rPr lang="en-US" altLang="en-US" sz="14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OUT parameters are not typically used in functions.</a:t>
                  </a:r>
                  <a:endParaRPr lang="en-US" altLang="en-US" sz="1400" b="1">
                    <a:solidFill>
                      <a:srgbClr val="FF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en-US" sz="14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82" name="Rectangle 26">
                  <a:extLst>
                    <a:ext uri="{FF2B5EF4-FFF2-40B4-BE49-F238E27FC236}">
                      <a16:creationId xmlns:a16="http://schemas.microsoft.com/office/drawing/2014/main" id="{34016C28-7A7E-4073-92BD-65279B5470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" y="1037"/>
                  <a:ext cx="32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375" name="Group 29">
                <a:extLst>
                  <a:ext uri="{FF2B5EF4-FFF2-40B4-BE49-F238E27FC236}">
                    <a16:creationId xmlns:a16="http://schemas.microsoft.com/office/drawing/2014/main" id="{1F061E4B-B891-4B60-8D0D-50ED51B45E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843"/>
                <a:ext cx="591" cy="576"/>
                <a:chOff x="0" y="1843"/>
                <a:chExt cx="591" cy="576"/>
              </a:xfrm>
            </p:grpSpPr>
            <p:sp>
              <p:nvSpPr>
                <p:cNvPr id="15379" name="Rectangle 10">
                  <a:extLst>
                    <a:ext uri="{FF2B5EF4-FFF2-40B4-BE49-F238E27FC236}">
                      <a16:creationId xmlns:a16="http://schemas.microsoft.com/office/drawing/2014/main" id="{D065F01E-BE52-4DFE-859C-BC465A4ACB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843"/>
                  <a:ext cx="505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IN OUT</a:t>
                  </a:r>
                  <a:endParaRPr lang="en-US" altLang="en-US" sz="1400" b="1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en-US" sz="14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80" name="Rectangle 28">
                  <a:extLst>
                    <a:ext uri="{FF2B5EF4-FFF2-40B4-BE49-F238E27FC236}">
                      <a16:creationId xmlns:a16="http://schemas.microsoft.com/office/drawing/2014/main" id="{2DB85821-7A87-43AC-8EC7-D9CA7CF63C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843"/>
                  <a:ext cx="591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376" name="Group 31">
                <a:extLst>
                  <a:ext uri="{FF2B5EF4-FFF2-40B4-BE49-F238E27FC236}">
                    <a16:creationId xmlns:a16="http://schemas.microsoft.com/office/drawing/2014/main" id="{56C543A0-D4D1-4E7A-A372-2705BD9528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1" y="1843"/>
                <a:ext cx="3224" cy="576"/>
                <a:chOff x="591" y="1843"/>
                <a:chExt cx="3224" cy="576"/>
              </a:xfrm>
            </p:grpSpPr>
            <p:sp>
              <p:nvSpPr>
                <p:cNvPr id="15377" name="Rectangle 11">
                  <a:extLst>
                    <a:ext uri="{FF2B5EF4-FFF2-40B4-BE49-F238E27FC236}">
                      <a16:creationId xmlns:a16="http://schemas.microsoft.com/office/drawing/2014/main" id="{4E270BB6-6CA5-47E5-9A5C-B173B96007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1843"/>
                  <a:ext cx="3138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Allows a value to be </a:t>
                  </a:r>
                  <a:r>
                    <a:rPr lang="en-US" altLang="en-US" sz="1400" b="1">
                      <a:solidFill>
                        <a:srgbClr val="FF0000"/>
                      </a:solidFill>
                      <a:latin typeface="Arial" panose="020B0604020202020204" pitchFamily="34" charset="0"/>
                      <a:cs typeface="Courier New" panose="02070309020205020404" pitchFamily="49" charset="0"/>
                    </a:rPr>
                    <a:t>passed in and out using the same parameter</a:t>
                  </a:r>
                  <a:r>
                    <a:rPr lang="en-US" altLang="en-US" sz="14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. The values sent out can be </a:t>
                  </a:r>
                  <a:r>
                    <a:rPr lang="en-US" altLang="en-US" sz="1400" b="1">
                      <a:solidFill>
                        <a:srgbClr val="FF0000"/>
                      </a:solidFill>
                      <a:latin typeface="Arial" panose="020B0604020202020204" pitchFamily="34" charset="0"/>
                      <a:cs typeface="Courier New" panose="02070309020205020404" pitchFamily="49" charset="0"/>
                    </a:rPr>
                    <a:t>different</a:t>
                  </a:r>
                  <a:r>
                    <a:rPr lang="en-US" altLang="en-US" sz="1400" b="1">
                      <a:latin typeface="Arial" panose="020B0604020202020204" pitchFamily="34" charset="0"/>
                      <a:cs typeface="Courier New" panose="02070309020205020404" pitchFamily="49" charset="0"/>
                    </a:rPr>
                    <a:t> than the value sent in.</a:t>
                  </a:r>
                  <a:endParaRPr lang="en-US" altLang="en-US" sz="1400" b="1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en-US" sz="14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78" name="Rectangle 30">
                  <a:extLst>
                    <a:ext uri="{FF2B5EF4-FFF2-40B4-BE49-F238E27FC236}">
                      <a16:creationId xmlns:a16="http://schemas.microsoft.com/office/drawing/2014/main" id="{9AAEC46E-623E-4D85-B7AD-9D9AC08210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" y="1843"/>
                  <a:ext cx="3224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5368" name="Rectangle 33">
              <a:extLst>
                <a:ext uri="{FF2B5EF4-FFF2-40B4-BE49-F238E27FC236}">
                  <a16:creationId xmlns:a16="http://schemas.microsoft.com/office/drawing/2014/main" id="{54292E0A-C0A3-490B-9EE9-F92DE0B50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821" cy="2425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E373999-F43F-4BC9-B77A-D20509A17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950" y="366713"/>
            <a:ext cx="7886700" cy="1325562"/>
          </a:xfrm>
        </p:spPr>
        <p:txBody>
          <a:bodyPr/>
          <a:lstStyle/>
          <a:p>
            <a:r>
              <a:rPr lang="en-US" altLang="en-US"/>
              <a:t>Brewbean’s Challenge</a:t>
            </a:r>
          </a:p>
        </p:txBody>
      </p:sp>
      <p:sp>
        <p:nvSpPr>
          <p:cNvPr id="17411" name="Date Placeholder 3">
            <a:extLst>
              <a:ext uri="{FF2B5EF4-FFF2-40B4-BE49-F238E27FC236}">
                <a16:creationId xmlns:a16="http://schemas.microsoft.com/office/drawing/2014/main" id="{17F6AB14-D0D7-46FD-B7B7-3A49E39E99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5BDA3B12-BD58-45C3-9A82-BC7F2916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205E03-5F9C-44A8-A6AF-3F32839A88DB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17413" name="Picture 4" descr="Figure0401">
            <a:extLst>
              <a:ext uri="{FF2B5EF4-FFF2-40B4-BE49-F238E27FC236}">
                <a16:creationId xmlns:a16="http://schemas.microsoft.com/office/drawing/2014/main" id="{95E1659D-289B-4A30-B4D1-85084A49E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5468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5">
            <a:extLst>
              <a:ext uri="{FF2B5EF4-FFF2-40B4-BE49-F238E27FC236}">
                <a16:creationId xmlns:a16="http://schemas.microsoft.com/office/drawing/2014/main" id="{D203B301-46DF-4109-A4BF-02C0176C2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71600"/>
            <a:ext cx="7185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Develop programming modules for specific tasks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such as calculating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taxes or updating inventory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42E8A37-A182-4BF0-8B88-B01D19486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886700" cy="1325563"/>
          </a:xfrm>
        </p:spPr>
        <p:txBody>
          <a:bodyPr/>
          <a:lstStyle/>
          <a:p>
            <a:r>
              <a:rPr lang="en-US" altLang="en-US" sz="3600"/>
              <a:t>Create Procedure Statement Syntax</a:t>
            </a: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9E9BA317-0289-4C4D-A284-C72DAE2A63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4C43E9B1-07AC-42AE-857C-EACE7662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86A5FF-CE55-4252-B806-28FB4EFC413F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18437" name="Picture 5" descr="fig404ppt">
            <a:extLst>
              <a:ext uri="{FF2B5EF4-FFF2-40B4-BE49-F238E27FC236}">
                <a16:creationId xmlns:a16="http://schemas.microsoft.com/office/drawing/2014/main" id="{B082EBAD-07EE-49DE-A9E2-C527CCBA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656513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5949CB9-BF03-4AF0-8B52-64E72E92B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288925"/>
            <a:ext cx="7886700" cy="1325563"/>
          </a:xfrm>
        </p:spPr>
        <p:txBody>
          <a:bodyPr/>
          <a:lstStyle/>
          <a:p>
            <a:r>
              <a:rPr lang="en-US" altLang="en-US"/>
              <a:t>Create Procedure Execution</a:t>
            </a: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DC1EE569-B48F-495F-8259-A9E31B4E66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Oracle10g Developer: PL/SQL Programming</a:t>
            </a: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94A4E09A-5703-4994-9A56-651D0E82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BFD6F6-FB6D-425E-B319-B48BED3CFC3D}" type="slidenum">
              <a:rPr lang="en-US" altLang="en-US" sz="14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9461" name="Text Box 6">
            <a:extLst>
              <a:ext uri="{FF2B5EF4-FFF2-40B4-BE49-F238E27FC236}">
                <a16:creationId xmlns:a16="http://schemas.microsoft.com/office/drawing/2014/main" id="{6B86C4FC-F6EB-4F37-8C5D-24F42B8F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6211888"/>
            <a:ext cx="23780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Forward slash on last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line to execute</a:t>
            </a:r>
          </a:p>
        </p:txBody>
      </p:sp>
      <p:sp>
        <p:nvSpPr>
          <p:cNvPr id="19462" name="Text Box 8">
            <a:extLst>
              <a:ext uri="{FF2B5EF4-FFF2-40B4-BE49-F238E27FC236}">
                <a16:creationId xmlns:a16="http://schemas.microsoft.com/office/drawing/2014/main" id="{123B15A5-54F6-4957-9E79-4E420E1C6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408113"/>
            <a:ext cx="6269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Procedure to determine shipping cost</a:t>
            </a:r>
          </a:p>
        </p:txBody>
      </p:sp>
      <p:sp>
        <p:nvSpPr>
          <p:cNvPr id="15368" name="Rectangle 2">
            <a:extLst>
              <a:ext uri="{FF2B5EF4-FFF2-40B4-BE49-F238E27FC236}">
                <a16:creationId xmlns:a16="http://schemas.microsoft.com/office/drawing/2014/main" id="{F6477D2F-CBC7-4CD6-81CC-31A6C9868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97088"/>
            <a:ext cx="6248400" cy="39703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CREATE OR REPLACE PROCEDURE </a:t>
            </a:r>
            <a:r>
              <a:rPr lang="en-GB" altLang="en-US" sz="1800" dirty="0" err="1"/>
              <a:t>ship_cost_sp</a:t>
            </a:r>
            <a:r>
              <a:rPr lang="en-GB" altLang="en-US" sz="1800" dirty="0"/>
              <a:t> 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	(</a:t>
            </a:r>
            <a:r>
              <a:rPr lang="en-GB" altLang="en-US" sz="1800" dirty="0" err="1"/>
              <a:t>p_qty</a:t>
            </a:r>
            <a:r>
              <a:rPr lang="en-GB" altLang="en-US" sz="1800" dirty="0"/>
              <a:t> IN NUMBER,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	</a:t>
            </a:r>
            <a:r>
              <a:rPr lang="en-GB" altLang="en-US" sz="1800" dirty="0" err="1"/>
              <a:t>p_ship</a:t>
            </a:r>
            <a:r>
              <a:rPr lang="en-GB" altLang="en-US" sz="1800" dirty="0"/>
              <a:t> OUT NUMBER)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IS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BEGIN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	IF </a:t>
            </a:r>
            <a:r>
              <a:rPr lang="en-GB" altLang="en-US" sz="1800" dirty="0" err="1"/>
              <a:t>p_qty</a:t>
            </a:r>
            <a:r>
              <a:rPr lang="en-GB" altLang="en-US" sz="1800" dirty="0"/>
              <a:t> &gt; 10 THEN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	</a:t>
            </a:r>
            <a:r>
              <a:rPr lang="en-GB" altLang="en-US" sz="1800" dirty="0" err="1"/>
              <a:t>p_ship</a:t>
            </a:r>
            <a:r>
              <a:rPr lang="en-GB" altLang="en-US" sz="1800" dirty="0"/>
              <a:t> := 11.00;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ELSIF </a:t>
            </a:r>
            <a:r>
              <a:rPr lang="en-GB" altLang="en-US" sz="1800" dirty="0" err="1"/>
              <a:t>p_qty</a:t>
            </a:r>
            <a:r>
              <a:rPr lang="en-GB" altLang="en-US" sz="1800" dirty="0"/>
              <a:t> &gt; 5 THEN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	</a:t>
            </a:r>
            <a:r>
              <a:rPr lang="en-GB" altLang="en-US" sz="1800" dirty="0" err="1"/>
              <a:t>p_ship</a:t>
            </a:r>
            <a:r>
              <a:rPr lang="en-GB" altLang="en-US" sz="1800" dirty="0"/>
              <a:t> := 8.00;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ELSE 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	</a:t>
            </a:r>
            <a:r>
              <a:rPr lang="en-GB" altLang="en-US" sz="1800" dirty="0" err="1"/>
              <a:t>p_ship</a:t>
            </a:r>
            <a:r>
              <a:rPr lang="en-GB" altLang="en-US" sz="1800" dirty="0"/>
              <a:t> := 5.00;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END IF;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END;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GB" altLang="en-US" sz="1800" dirty="0"/>
              <a:t>/</a:t>
            </a:r>
          </a:p>
        </p:txBody>
      </p:sp>
      <p:cxnSp>
        <p:nvCxnSpPr>
          <p:cNvPr id="19464" name="Straight Arrow Connector 4">
            <a:extLst>
              <a:ext uri="{FF2B5EF4-FFF2-40B4-BE49-F238E27FC236}">
                <a16:creationId xmlns:a16="http://schemas.microsoft.com/office/drawing/2014/main" id="{ACB69BB4-1441-4C20-8018-04400E8298F9}"/>
              </a:ext>
            </a:extLst>
          </p:cNvPr>
          <p:cNvCxnSpPr>
            <a:cxnSpLocks noChangeShapeType="1"/>
            <a:stCxn id="19461" idx="1"/>
          </p:cNvCxnSpPr>
          <p:nvPr/>
        </p:nvCxnSpPr>
        <p:spPr bwMode="auto">
          <a:xfrm flipH="1" flipV="1">
            <a:off x="1757363" y="5867400"/>
            <a:ext cx="3851275" cy="668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FE3A864312CC4CBFDC54696A1A06DE" ma:contentTypeVersion="11" ma:contentTypeDescription="Create a new document." ma:contentTypeScope="" ma:versionID="375edb42127b10041b48f1a7fd1e03bc">
  <xsd:schema xmlns:xsd="http://www.w3.org/2001/XMLSchema" xmlns:xs="http://www.w3.org/2001/XMLSchema" xmlns:p="http://schemas.microsoft.com/office/2006/metadata/properties" xmlns:ns3="f1d39bf0-e9f7-46f8-84d3-15d8c791f02c" xmlns:ns4="a43947b3-ffac-4f62-9369-09decb5d3f02" targetNamespace="http://schemas.microsoft.com/office/2006/metadata/properties" ma:root="true" ma:fieldsID="0efc15ae2ea1d30b44366fea1265e284" ns3:_="" ns4:_="">
    <xsd:import namespace="f1d39bf0-e9f7-46f8-84d3-15d8c791f02c"/>
    <xsd:import namespace="a43947b3-ffac-4f62-9369-09decb5d3f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39bf0-e9f7-46f8-84d3-15d8c791f0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947b3-ffac-4f62-9369-09decb5d3f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45D849-6842-436E-8E81-050823E0FC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d39bf0-e9f7-46f8-84d3-15d8c791f02c"/>
    <ds:schemaRef ds:uri="a43947b3-ffac-4f62-9369-09decb5d3f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0FAA2-6188-4CFA-BACC-90686D860C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</TotalTime>
  <Words>2127</Words>
  <Application>Microsoft Office PowerPoint</Application>
  <PresentationFormat>On-screen Show (4:3)</PresentationFormat>
  <Paragraphs>375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Aldhabi</vt:lpstr>
      <vt:lpstr>Arial</vt:lpstr>
      <vt:lpstr>Calibri</vt:lpstr>
      <vt:lpstr>Calibri Light</vt:lpstr>
      <vt:lpstr>Century Gothic</vt:lpstr>
      <vt:lpstr>Courier New</vt:lpstr>
      <vt:lpstr>Times New Roman</vt:lpstr>
      <vt:lpstr>Office Theme</vt:lpstr>
      <vt:lpstr>PL/SQL: Procedures and Functions</vt:lpstr>
      <vt:lpstr>This sessions will cover</vt:lpstr>
      <vt:lpstr>PL/SQL background </vt:lpstr>
      <vt:lpstr>Named Program Units</vt:lpstr>
      <vt:lpstr>Types of Program Units</vt:lpstr>
      <vt:lpstr>Parameters – Make Program Units Reusable</vt:lpstr>
      <vt:lpstr>Brewbean’s Challenge</vt:lpstr>
      <vt:lpstr>Create Procedure Statement Syntax</vt:lpstr>
      <vt:lpstr>Create Procedure Execution</vt:lpstr>
      <vt:lpstr>Execute the Procedure</vt:lpstr>
      <vt:lpstr>How would this code apply</vt:lpstr>
      <vt:lpstr>IN OUT mode</vt:lpstr>
      <vt:lpstr>How would this code apply</vt:lpstr>
      <vt:lpstr>Debugging</vt:lpstr>
      <vt:lpstr>DBMS_OUTPUT.PUT_LINE</vt:lpstr>
      <vt:lpstr>Transaction Scope</vt:lpstr>
      <vt:lpstr>Autonomous Transaction</vt:lpstr>
      <vt:lpstr>Procedure adjust_salary</vt:lpstr>
      <vt:lpstr>Introduction to Functions</vt:lpstr>
      <vt:lpstr>Example of Oracle-Supplied Function</vt:lpstr>
      <vt:lpstr>Brewbean’s Challenge</vt:lpstr>
      <vt:lpstr>Brewbean’s Challenge (continued)</vt:lpstr>
      <vt:lpstr>Function Create Statement</vt:lpstr>
      <vt:lpstr>Brewbean’s Member Display</vt:lpstr>
      <vt:lpstr>Function Example</vt:lpstr>
      <vt:lpstr>Invoking a Function from a Block</vt:lpstr>
      <vt:lpstr>Use Function in SQL</vt:lpstr>
      <vt:lpstr>Function total purchase</vt:lpstr>
      <vt:lpstr>Another example</vt:lpstr>
      <vt:lpstr>Function emp_count</vt:lpstr>
      <vt:lpstr>Function Summary</vt:lpstr>
      <vt:lpstr>Procedure Summary</vt:lpstr>
      <vt:lpstr>READING</vt:lpstr>
      <vt:lpstr>PowerPoint Presentation</vt:lpstr>
    </vt:vector>
  </TitlesOfParts>
  <Company>JS Enterprises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Course Technology</dc:creator>
  <cp:lastModifiedBy>Lazarevski, Sanela</cp:lastModifiedBy>
  <cp:revision>97</cp:revision>
  <cp:lastPrinted>2017-10-19T10:39:50Z</cp:lastPrinted>
  <dcterms:created xsi:type="dcterms:W3CDTF">2003-04-13T02:33:01Z</dcterms:created>
  <dcterms:modified xsi:type="dcterms:W3CDTF">2019-10-31T12:31:29Z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0x0101001DFE3A864312CC4CBFDC54696A1A06DE</vt:lpwstr>
  </property>
</Properties>
</file>