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Brice BoldCondensed" charset="1" panose="00000000000000000000"/>
      <p:regular r:id="rId15"/>
    </p:embeddedFont>
    <p:embeddedFont>
      <p:font typeface="Alata" charset="1" panose="00000500000000000000"/>
      <p:regular r:id="rId16"/>
    </p:embeddedFont>
    <p:embeddedFont>
      <p:font typeface="Open Sans Bold" charset="1" panose="020B0806030504020204"/>
      <p:regular r:id="rId17"/>
    </p:embeddedFont>
    <p:embeddedFont>
      <p:font typeface="Abhaya Libre" charset="1" panose="02000503000000000000"/>
      <p:regular r:id="rId18"/>
    </p:embeddedFont>
    <p:embeddedFont>
      <p:font typeface="Cinzel Decorative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binay4/DSAproject"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https://stackoverflow.com/questions/292164/code-snippets-for-methods-in-visual-studio" TargetMode="External" Type="http://schemas.openxmlformats.org/officeDocument/2006/relationships/hyperlink"/><Relationship Id="rId11" Target="https://pieces.app/blog/making-code-reuse-and-reference-seamless" TargetMode="External" Type="http://schemas.openxmlformats.org/officeDocument/2006/relationships/hyperlink"/><Relationship Id="rId12" Target="https://www.programiz.com/dsa/bellman-ford-algorithm" TargetMode="External" Type="http://schemas.openxmlformats.org/officeDocument/2006/relationships/hyperlink"/><Relationship Id="rId13" Target="https://www.geeksforgeeks.org/bellman-ford-algorithm-dp-23/"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https://iqcode.com/code/cpp/dijkstras-weighted-graph-shortest-path-in-c" TargetMode="External" Type="http://schemas.openxmlformats.org/officeDocument/2006/relationships/hyperlink"/><Relationship Id="rId5" Target="https://programesecure.com/mastering-dijkstras-algorithm-in-c-step-by-step-guide/" TargetMode="External" Type="http://schemas.openxmlformats.org/officeDocument/2006/relationships/hyperlink"/><Relationship Id="rId6" Target="https://stackoverflow.com/questions/61422852/how-do-i-print-the-path-using-dijkstras-shortest-path-in-c" TargetMode="External" Type="http://schemas.openxmlformats.org/officeDocument/2006/relationships/hyperlink"/><Relationship Id="rId7" Target="https://codereview.stackexchange.com/questions/68947/dijkstra-in-c-to-find-shortest-path-for-every-vertex-of-a-directed-graph" TargetMode="External" Type="http://schemas.openxmlformats.org/officeDocument/2006/relationships/hyperlink"/><Relationship Id="rId8" Target="https://dev.to/matthewbrophy/code-snippets---a-beginners-guide-p4d" TargetMode="External" Type="http://schemas.openxmlformats.org/officeDocument/2006/relationships/hyperlink"/><Relationship Id="rId9" Target="https://github.blog/news-insights/product-news/introducing-embedded-code-snippets/"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324518" y="895350"/>
            <a:ext cx="16963482" cy="1169547"/>
          </a:xfrm>
          <a:prstGeom prst="rect">
            <a:avLst/>
          </a:prstGeom>
        </p:spPr>
        <p:txBody>
          <a:bodyPr anchor="t" rtlCol="false" tIns="0" lIns="0" bIns="0" rIns="0">
            <a:spAutoFit/>
          </a:bodyPr>
          <a:lstStyle/>
          <a:p>
            <a:pPr algn="ctr">
              <a:lnSpc>
                <a:spcPts val="9561"/>
              </a:lnSpc>
              <a:spcBef>
                <a:spcPct val="0"/>
              </a:spcBef>
            </a:pPr>
            <a:r>
              <a:rPr lang="en-US" sz="6829">
                <a:solidFill>
                  <a:srgbClr val="000000"/>
                </a:solidFill>
                <a:latin typeface="Brice BoldCondensed"/>
                <a:ea typeface="Brice BoldCondensed"/>
                <a:cs typeface="Brice BoldCondensed"/>
                <a:sym typeface="Brice BoldCondensed"/>
              </a:rPr>
              <a:t>Navigating Airports Using Graph Algorithms</a:t>
            </a:r>
          </a:p>
        </p:txBody>
      </p:sp>
      <p:sp>
        <p:nvSpPr>
          <p:cNvPr name="TextBox 14" id="14"/>
          <p:cNvSpPr txBox="true"/>
          <p:nvPr/>
        </p:nvSpPr>
        <p:spPr>
          <a:xfrm rot="0">
            <a:off x="6655492" y="2776826"/>
            <a:ext cx="673191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Alata"/>
                <a:ea typeface="Alata"/>
                <a:cs typeface="Alata"/>
                <a:sym typeface="Alata"/>
              </a:rPr>
              <a:t>Data Structures &amp; Algorithms</a:t>
            </a:r>
          </a:p>
        </p:txBody>
      </p:sp>
      <p:sp>
        <p:nvSpPr>
          <p:cNvPr name="TextBox 15" id="15"/>
          <p:cNvSpPr txBox="true"/>
          <p:nvPr/>
        </p:nvSpPr>
        <p:spPr>
          <a:xfrm rot="0">
            <a:off x="9055792" y="3638617"/>
            <a:ext cx="1809988" cy="580390"/>
          </a:xfrm>
          <a:prstGeom prst="rect">
            <a:avLst/>
          </a:prstGeom>
        </p:spPr>
        <p:txBody>
          <a:bodyPr anchor="t" rtlCol="false" tIns="0" lIns="0" bIns="0" rIns="0">
            <a:spAutoFit/>
          </a:bodyPr>
          <a:lstStyle/>
          <a:p>
            <a:pPr algn="ctr">
              <a:lnSpc>
                <a:spcPts val="4760"/>
              </a:lnSpc>
              <a:spcBef>
                <a:spcPct val="0"/>
              </a:spcBef>
            </a:pPr>
            <a:r>
              <a:rPr lang="en-US" sz="3400">
                <a:solidFill>
                  <a:srgbClr val="000000"/>
                </a:solidFill>
                <a:latin typeface="Alata"/>
                <a:ea typeface="Alata"/>
                <a:cs typeface="Alata"/>
                <a:sym typeface="Alata"/>
              </a:rPr>
              <a:t>CSL2020</a:t>
            </a:r>
          </a:p>
        </p:txBody>
      </p:sp>
      <p:sp>
        <p:nvSpPr>
          <p:cNvPr name="TextBox 16" id="16"/>
          <p:cNvSpPr txBox="true"/>
          <p:nvPr/>
        </p:nvSpPr>
        <p:spPr>
          <a:xfrm rot="0">
            <a:off x="6256752" y="5076825"/>
            <a:ext cx="7529393"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a"/>
                <a:ea typeface="Alata"/>
                <a:cs typeface="Alata"/>
                <a:sym typeface="Alata"/>
              </a:rPr>
              <a:t>Instructor : Dip Sankar Banerjee Sir </a:t>
            </a:r>
          </a:p>
        </p:txBody>
      </p:sp>
      <p:sp>
        <p:nvSpPr>
          <p:cNvPr name="TextBox 17" id="17"/>
          <p:cNvSpPr txBox="true"/>
          <p:nvPr/>
        </p:nvSpPr>
        <p:spPr>
          <a:xfrm rot="0">
            <a:off x="6196089" y="6014551"/>
            <a:ext cx="7650718" cy="554355"/>
          </a:xfrm>
          <a:prstGeom prst="rect">
            <a:avLst/>
          </a:prstGeom>
        </p:spPr>
        <p:txBody>
          <a:bodyPr anchor="t" rtlCol="false" tIns="0" lIns="0" bIns="0" rIns="0">
            <a:spAutoFit/>
          </a:bodyPr>
          <a:lstStyle/>
          <a:p>
            <a:pPr algn="ctr">
              <a:lnSpc>
                <a:spcPts val="4620"/>
              </a:lnSpc>
              <a:spcBef>
                <a:spcPct val="0"/>
              </a:spcBef>
            </a:pPr>
            <a:r>
              <a:rPr lang="en-US" sz="3300">
                <a:solidFill>
                  <a:srgbClr val="000000"/>
                </a:solidFill>
                <a:latin typeface="Alata"/>
                <a:ea typeface="Alata"/>
                <a:cs typeface="Alata"/>
                <a:sym typeface="Alata"/>
              </a:rPr>
              <a:t>Mentor : - Jainan Nareshkumar Tandel  </a:t>
            </a:r>
          </a:p>
        </p:txBody>
      </p:sp>
      <p:sp>
        <p:nvSpPr>
          <p:cNvPr name="TextBox 18" id="18"/>
          <p:cNvSpPr txBox="true"/>
          <p:nvPr/>
        </p:nvSpPr>
        <p:spPr>
          <a:xfrm rot="0">
            <a:off x="14115418" y="8106496"/>
            <a:ext cx="2860834" cy="1180465"/>
          </a:xfrm>
          <a:prstGeom prst="rect">
            <a:avLst/>
          </a:prstGeom>
        </p:spPr>
        <p:txBody>
          <a:bodyPr anchor="t" rtlCol="false" tIns="0" lIns="0" bIns="0" rIns="0">
            <a:spAutoFit/>
          </a:bodyPr>
          <a:lstStyle/>
          <a:p>
            <a:pPr algn="ctr">
              <a:lnSpc>
                <a:spcPts val="4760"/>
              </a:lnSpc>
            </a:pPr>
            <a:r>
              <a:rPr lang="en-US" sz="3400">
                <a:solidFill>
                  <a:srgbClr val="000000"/>
                </a:solidFill>
                <a:latin typeface="Alata"/>
                <a:ea typeface="Alata"/>
                <a:cs typeface="Alata"/>
                <a:sym typeface="Alata"/>
              </a:rPr>
              <a:t>BINAY SUMAN</a:t>
            </a:r>
          </a:p>
          <a:p>
            <a:pPr algn="ctr">
              <a:lnSpc>
                <a:spcPts val="4760"/>
              </a:lnSpc>
              <a:spcBef>
                <a:spcPct val="0"/>
              </a:spcBef>
            </a:pPr>
            <a:r>
              <a:rPr lang="en-US" sz="3400">
                <a:solidFill>
                  <a:srgbClr val="000000"/>
                </a:solidFill>
                <a:latin typeface="Alata"/>
                <a:ea typeface="Alata"/>
                <a:cs typeface="Alata"/>
                <a:sym typeface="Alata"/>
              </a:rPr>
              <a:t>B22CS019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5371356" y="303911"/>
            <a:ext cx="7545287" cy="1287653"/>
          </a:xfrm>
          <a:prstGeom prst="rect">
            <a:avLst/>
          </a:prstGeom>
        </p:spPr>
        <p:txBody>
          <a:bodyPr anchor="t" rtlCol="false" tIns="0" lIns="0" bIns="0" rIns="0">
            <a:spAutoFit/>
          </a:bodyPr>
          <a:lstStyle/>
          <a:p>
            <a:pPr algn="ctr">
              <a:lnSpc>
                <a:spcPts val="10401"/>
              </a:lnSpc>
              <a:spcBef>
                <a:spcPct val="0"/>
              </a:spcBef>
            </a:pPr>
            <a:r>
              <a:rPr lang="en-US" sz="7429" u="sng">
                <a:solidFill>
                  <a:srgbClr val="000000"/>
                </a:solidFill>
                <a:latin typeface="Brice BoldCondensed"/>
                <a:ea typeface="Brice BoldCondensed"/>
                <a:cs typeface="Brice BoldCondensed"/>
                <a:sym typeface="Brice BoldCondensed"/>
              </a:rPr>
              <a:t>Problem Statement</a:t>
            </a:r>
          </a:p>
        </p:txBody>
      </p:sp>
      <p:sp>
        <p:nvSpPr>
          <p:cNvPr name="TextBox 12" id="12"/>
          <p:cNvSpPr txBox="true"/>
          <p:nvPr/>
        </p:nvSpPr>
        <p:spPr>
          <a:xfrm rot="0">
            <a:off x="446111" y="2286170"/>
            <a:ext cx="18089322" cy="1944370"/>
          </a:xfrm>
          <a:prstGeom prst="rect">
            <a:avLst/>
          </a:prstGeom>
        </p:spPr>
        <p:txBody>
          <a:bodyPr anchor="t" rtlCol="false" tIns="0" lIns="0" bIns="0" rIns="0">
            <a:spAutoFit/>
          </a:bodyPr>
          <a:lstStyle/>
          <a:p>
            <a:pPr algn="l">
              <a:lnSpc>
                <a:spcPts val="5179"/>
              </a:lnSpc>
              <a:spcBef>
                <a:spcPct val="0"/>
              </a:spcBef>
            </a:pPr>
            <a:r>
              <a:rPr lang="en-US" sz="3699">
                <a:solidFill>
                  <a:srgbClr val="000000"/>
                </a:solidFill>
                <a:latin typeface="Alata"/>
                <a:ea typeface="Alata"/>
                <a:cs typeface="Alata"/>
                <a:sym typeface="Alata"/>
              </a:rPr>
              <a:t>Finding the shortest distance between airports in a network of routes. Utilizing datasets containing airports and route information. Implementing Dijkstra's, Floyd Warshall's, and Bellman-Ford's algorithms. And also comparing their outputs.</a:t>
            </a:r>
          </a:p>
        </p:txBody>
      </p:sp>
      <p:sp>
        <p:nvSpPr>
          <p:cNvPr name="TextBox 13" id="13"/>
          <p:cNvSpPr txBox="true"/>
          <p:nvPr/>
        </p:nvSpPr>
        <p:spPr>
          <a:xfrm rot="0">
            <a:off x="0" y="4769937"/>
            <a:ext cx="18288000" cy="39160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a"/>
                <a:ea typeface="Alata"/>
                <a:cs typeface="Alata"/>
                <a:sym typeface="Alata"/>
              </a:rPr>
              <a:t>Efficient route planning is crucial for fast travel and passengers satisfaction in aviation.</a:t>
            </a:r>
          </a:p>
          <a:p>
            <a:pPr algn="l" marL="798829" indent="-399415" lvl="1">
              <a:lnSpc>
                <a:spcPts val="5179"/>
              </a:lnSpc>
              <a:buFont typeface="Arial"/>
              <a:buChar char="•"/>
            </a:pPr>
            <a:r>
              <a:rPr lang="en-US" sz="3699">
                <a:solidFill>
                  <a:srgbClr val="000000"/>
                </a:solidFill>
                <a:latin typeface="Alata"/>
                <a:ea typeface="Alata"/>
                <a:cs typeface="Alata"/>
                <a:sym typeface="Alata"/>
              </a:rPr>
              <a:t>Comparing the outputs of Dijkstra's, Bellman-Ford, and Floyd-Warshall's algorithms using accurate data allows for a comprehensive evaluation of their performance and suitability for different scenarios, leading to informed decision-making in route selection.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915855" y="0"/>
            <a:ext cx="1449213" cy="1673225"/>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371356" y="303911"/>
            <a:ext cx="7545287" cy="1287653"/>
          </a:xfrm>
          <a:prstGeom prst="rect">
            <a:avLst/>
          </a:prstGeom>
        </p:spPr>
        <p:txBody>
          <a:bodyPr anchor="t" rtlCol="false" tIns="0" lIns="0" bIns="0" rIns="0">
            <a:spAutoFit/>
          </a:bodyPr>
          <a:lstStyle/>
          <a:p>
            <a:pPr algn="ctr">
              <a:lnSpc>
                <a:spcPts val="10401"/>
              </a:lnSpc>
              <a:spcBef>
                <a:spcPct val="0"/>
              </a:spcBef>
            </a:pPr>
            <a:r>
              <a:rPr lang="en-US" sz="7429" u="sng">
                <a:solidFill>
                  <a:srgbClr val="000000"/>
                </a:solidFill>
                <a:latin typeface="Brice BoldCondensed"/>
                <a:ea typeface="Brice BoldCondensed"/>
                <a:cs typeface="Brice BoldCondensed"/>
                <a:sym typeface="Brice BoldCondensed"/>
              </a:rPr>
              <a:t>Existing Situation</a:t>
            </a:r>
          </a:p>
        </p:txBody>
      </p:sp>
      <p:sp>
        <p:nvSpPr>
          <p:cNvPr name="TextBox 10" id="10"/>
          <p:cNvSpPr txBox="true"/>
          <p:nvPr/>
        </p:nvSpPr>
        <p:spPr>
          <a:xfrm rot="0">
            <a:off x="1028700" y="2040843"/>
            <a:ext cx="15001756" cy="3804285"/>
          </a:xfrm>
          <a:prstGeom prst="rect">
            <a:avLst/>
          </a:prstGeom>
        </p:spPr>
        <p:txBody>
          <a:bodyPr anchor="t" rtlCol="false" tIns="0" lIns="0" bIns="0" rIns="0">
            <a:spAutoFit/>
          </a:bodyPr>
          <a:lstStyle/>
          <a:p>
            <a:pPr algn="just">
              <a:lnSpc>
                <a:spcPts val="5040"/>
              </a:lnSpc>
              <a:spcBef>
                <a:spcPct val="0"/>
              </a:spcBef>
            </a:pPr>
            <a:r>
              <a:rPr lang="en-US" sz="3600">
                <a:solidFill>
                  <a:srgbClr val="000000"/>
                </a:solidFill>
                <a:latin typeface="Alata"/>
                <a:ea typeface="Alata"/>
                <a:cs typeface="Alata"/>
                <a:sym typeface="Alata"/>
              </a:rPr>
              <a:t>Some Research papers have been published in this Regard.</a:t>
            </a:r>
          </a:p>
          <a:p>
            <a:pPr algn="just">
              <a:lnSpc>
                <a:spcPts val="5040"/>
              </a:lnSpc>
            </a:pPr>
            <a:r>
              <a:rPr lang="en-US" sz="3600">
                <a:solidFill>
                  <a:srgbClr val="000000"/>
                </a:solidFill>
                <a:latin typeface="Alata"/>
                <a:ea typeface="Alata"/>
                <a:cs typeface="Alata"/>
                <a:sym typeface="Alata"/>
              </a:rPr>
              <a:t>According to GeeksforGeeks,</a:t>
            </a:r>
          </a:p>
          <a:p>
            <a:pPr algn="just" marL="777240" indent="-388620" lvl="1">
              <a:lnSpc>
                <a:spcPts val="5040"/>
              </a:lnSpc>
              <a:buFont typeface="Arial"/>
              <a:buChar char="•"/>
            </a:pPr>
            <a:r>
              <a:rPr lang="en-US" sz="3600">
                <a:solidFill>
                  <a:srgbClr val="000000"/>
                </a:solidFill>
                <a:latin typeface="Alata"/>
                <a:ea typeface="Alata"/>
                <a:cs typeface="Alata"/>
                <a:sym typeface="Alata"/>
              </a:rPr>
              <a:t> Bellman-Ford is the faster Algorithm when the graph is unweighted.</a:t>
            </a:r>
          </a:p>
          <a:p>
            <a:pPr algn="just">
              <a:lnSpc>
                <a:spcPts val="5040"/>
              </a:lnSpc>
            </a:pPr>
            <a:r>
              <a:rPr lang="en-US" sz="3600">
                <a:solidFill>
                  <a:srgbClr val="000000"/>
                </a:solidFill>
                <a:latin typeface="Alata"/>
                <a:ea typeface="Alata"/>
                <a:cs typeface="Alata"/>
                <a:sym typeface="Alata"/>
              </a:rPr>
              <a:t>As per “medium.com”</a:t>
            </a:r>
          </a:p>
          <a:p>
            <a:pPr algn="just" marL="777240" indent="-388620" lvl="1">
              <a:lnSpc>
                <a:spcPts val="5040"/>
              </a:lnSpc>
              <a:buFont typeface="Arial"/>
              <a:buChar char="•"/>
            </a:pPr>
            <a:r>
              <a:rPr lang="en-US" sz="3600">
                <a:solidFill>
                  <a:srgbClr val="000000"/>
                </a:solidFill>
                <a:latin typeface="Alata"/>
                <a:ea typeface="Alata"/>
                <a:cs typeface="Alata"/>
                <a:sym typeface="Alata"/>
              </a:rPr>
              <a:t>The Bellman-Ford algorithm is more versatile .</a:t>
            </a:r>
          </a:p>
          <a:p>
            <a:pPr algn="just" marL="777240" indent="-388620" lvl="1">
              <a:lnSpc>
                <a:spcPts val="5040"/>
              </a:lnSpc>
              <a:buFont typeface="Arial"/>
              <a:buChar char="•"/>
            </a:pPr>
            <a:r>
              <a:rPr lang="en-US" sz="3600">
                <a:solidFill>
                  <a:srgbClr val="000000"/>
                </a:solidFill>
                <a:latin typeface="Alata"/>
                <a:ea typeface="Alata"/>
                <a:cs typeface="Alata"/>
                <a:sym typeface="Alata"/>
              </a:rPr>
              <a:t>Dijkstra’s Algorithm is more efficient .</a:t>
            </a:r>
          </a:p>
        </p:txBody>
      </p:sp>
      <p:sp>
        <p:nvSpPr>
          <p:cNvPr name="TextBox 11" id="11"/>
          <p:cNvSpPr txBox="true"/>
          <p:nvPr/>
        </p:nvSpPr>
        <p:spPr>
          <a:xfrm rot="0">
            <a:off x="1028700" y="6140403"/>
            <a:ext cx="16230600" cy="252793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Alata"/>
                <a:ea typeface="Alata"/>
                <a:cs typeface="Alata"/>
                <a:sym typeface="Alata"/>
              </a:rPr>
              <a:t>Overall, It is seen as not easy to answer, so which is the better algorithm? It is a common perception that Dijksrtra is more efficient and Bellman is better for handling negative cycles, and both of these are better than the Floyd Algorithm.</a:t>
            </a:r>
          </a:p>
        </p:txBody>
      </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0" id="10"/>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5953736" y="418147"/>
            <a:ext cx="6071473" cy="1087756"/>
          </a:xfrm>
          <a:prstGeom prst="rect">
            <a:avLst/>
          </a:prstGeom>
        </p:spPr>
        <p:txBody>
          <a:bodyPr anchor="t" rtlCol="false" tIns="0" lIns="0" bIns="0" rIns="0">
            <a:spAutoFit/>
          </a:bodyPr>
          <a:lstStyle/>
          <a:p>
            <a:pPr algn="ctr">
              <a:lnSpc>
                <a:spcPts val="8819"/>
              </a:lnSpc>
              <a:spcBef>
                <a:spcPct val="0"/>
              </a:spcBef>
            </a:pPr>
            <a:r>
              <a:rPr lang="en-US" sz="6299">
                <a:solidFill>
                  <a:srgbClr val="000000"/>
                </a:solidFill>
                <a:latin typeface="Brice BoldCondensed"/>
                <a:ea typeface="Brice BoldCondensed"/>
                <a:cs typeface="Brice BoldCondensed"/>
                <a:sym typeface="Brice BoldCondensed"/>
              </a:rPr>
              <a:t>Limitations of Algorithms </a:t>
            </a:r>
          </a:p>
        </p:txBody>
      </p:sp>
      <p:sp>
        <p:nvSpPr>
          <p:cNvPr name="TextBox 12" id="12"/>
          <p:cNvSpPr txBox="true"/>
          <p:nvPr/>
        </p:nvSpPr>
        <p:spPr>
          <a:xfrm rot="0">
            <a:off x="406656" y="2294582"/>
            <a:ext cx="2640092" cy="795020"/>
          </a:xfrm>
          <a:prstGeom prst="rect">
            <a:avLst/>
          </a:prstGeom>
        </p:spPr>
        <p:txBody>
          <a:bodyPr anchor="t" rtlCol="false" tIns="0" lIns="0" bIns="0" rIns="0">
            <a:spAutoFit/>
          </a:bodyPr>
          <a:lstStyle/>
          <a:p>
            <a:pPr algn="ctr">
              <a:lnSpc>
                <a:spcPts val="6580"/>
              </a:lnSpc>
              <a:spcBef>
                <a:spcPct val="0"/>
              </a:spcBef>
            </a:pPr>
            <a:r>
              <a:rPr lang="en-US" sz="4700">
                <a:solidFill>
                  <a:srgbClr val="000000"/>
                </a:solidFill>
                <a:latin typeface="Alata"/>
                <a:ea typeface="Alata"/>
                <a:cs typeface="Alata"/>
                <a:sym typeface="Alata"/>
              </a:rPr>
              <a:t>Dijkstra's </a:t>
            </a:r>
          </a:p>
        </p:txBody>
      </p:sp>
      <p:sp>
        <p:nvSpPr>
          <p:cNvPr name="TextBox 13" id="13"/>
          <p:cNvSpPr txBox="true"/>
          <p:nvPr/>
        </p:nvSpPr>
        <p:spPr>
          <a:xfrm rot="0">
            <a:off x="653420" y="3021403"/>
            <a:ext cx="16191905" cy="2527934"/>
          </a:xfrm>
          <a:prstGeom prst="rect">
            <a:avLst/>
          </a:prstGeom>
        </p:spPr>
        <p:txBody>
          <a:bodyPr anchor="t" rtlCol="false" tIns="0" lIns="0" bIns="0" rIns="0">
            <a:spAutoFit/>
          </a:bodyPr>
          <a:lstStyle/>
          <a:p>
            <a:pPr algn="just">
              <a:lnSpc>
                <a:spcPts val="5040"/>
              </a:lnSpc>
              <a:spcBef>
                <a:spcPct val="0"/>
              </a:spcBef>
            </a:pPr>
            <a:r>
              <a:rPr lang="en-US" sz="3600">
                <a:solidFill>
                  <a:srgbClr val="000000"/>
                </a:solidFill>
                <a:latin typeface="Alata"/>
                <a:ea typeface="Alata"/>
                <a:cs typeface="Alata"/>
                <a:sym typeface="Alata"/>
              </a:rPr>
              <a:t>•Limited to graphs with non-negative edge weights.</a:t>
            </a:r>
          </a:p>
          <a:p>
            <a:pPr algn="just">
              <a:lnSpc>
                <a:spcPts val="5040"/>
              </a:lnSpc>
              <a:spcBef>
                <a:spcPct val="0"/>
              </a:spcBef>
            </a:pPr>
            <a:r>
              <a:rPr lang="en-US" sz="3600">
                <a:solidFill>
                  <a:srgbClr val="000000"/>
                </a:solidFill>
                <a:latin typeface="Alata"/>
                <a:ea typeface="Alata"/>
                <a:cs typeface="Alata"/>
                <a:sym typeface="Alata"/>
              </a:rPr>
              <a:t>•Inefficient for graphs with negative edge weights or cycles.</a:t>
            </a:r>
          </a:p>
          <a:p>
            <a:pPr algn="just">
              <a:lnSpc>
                <a:spcPts val="5040"/>
              </a:lnSpc>
              <a:spcBef>
                <a:spcPct val="0"/>
              </a:spcBef>
            </a:pPr>
            <a:r>
              <a:rPr lang="en-US" sz="3600">
                <a:solidFill>
                  <a:srgbClr val="000000"/>
                </a:solidFill>
                <a:latin typeface="Alata"/>
                <a:ea typeface="Alata"/>
                <a:cs typeface="Alata"/>
                <a:sym typeface="Alata"/>
              </a:rPr>
              <a:t>•Requires a priority queue for efficient implementation, which </a:t>
            </a:r>
          </a:p>
          <a:p>
            <a:pPr algn="just">
              <a:lnSpc>
                <a:spcPts val="5040"/>
              </a:lnSpc>
              <a:spcBef>
                <a:spcPct val="0"/>
              </a:spcBef>
            </a:pPr>
            <a:r>
              <a:rPr lang="en-US" sz="3600">
                <a:solidFill>
                  <a:srgbClr val="000000"/>
                </a:solidFill>
                <a:latin typeface="Alata"/>
                <a:ea typeface="Alata"/>
                <a:cs typeface="Alata"/>
                <a:sym typeface="Alata"/>
              </a:rPr>
              <a:t>can be memory-  intensive and challenging to implement in certain scenarios.</a:t>
            </a:r>
          </a:p>
        </p:txBody>
      </p:sp>
      <p:sp>
        <p:nvSpPr>
          <p:cNvPr name="TextBox 14" id="14"/>
          <p:cNvSpPr txBox="true"/>
          <p:nvPr/>
        </p:nvSpPr>
        <p:spPr>
          <a:xfrm rot="0">
            <a:off x="406656" y="5606487"/>
            <a:ext cx="3933587" cy="795020"/>
          </a:xfrm>
          <a:prstGeom prst="rect">
            <a:avLst/>
          </a:prstGeom>
        </p:spPr>
        <p:txBody>
          <a:bodyPr anchor="t" rtlCol="false" tIns="0" lIns="0" bIns="0" rIns="0">
            <a:spAutoFit/>
          </a:bodyPr>
          <a:lstStyle/>
          <a:p>
            <a:pPr algn="ctr">
              <a:lnSpc>
                <a:spcPts val="6580"/>
              </a:lnSpc>
              <a:spcBef>
                <a:spcPct val="0"/>
              </a:spcBef>
            </a:pPr>
            <a:r>
              <a:rPr lang="en-US" sz="4700">
                <a:solidFill>
                  <a:srgbClr val="000000"/>
                </a:solidFill>
                <a:latin typeface="Alata"/>
                <a:ea typeface="Alata"/>
                <a:cs typeface="Alata"/>
                <a:sym typeface="Alata"/>
              </a:rPr>
              <a:t>Bellman-Ford </a:t>
            </a:r>
          </a:p>
        </p:txBody>
      </p:sp>
      <p:sp>
        <p:nvSpPr>
          <p:cNvPr name="TextBox 15" id="15"/>
          <p:cNvSpPr txBox="true"/>
          <p:nvPr/>
        </p:nvSpPr>
        <p:spPr>
          <a:xfrm rot="0">
            <a:off x="653420" y="6303336"/>
            <a:ext cx="14518006" cy="613409"/>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lata"/>
                <a:ea typeface="Alata"/>
                <a:cs typeface="Alata"/>
                <a:sym typeface="Alata"/>
              </a:rPr>
              <a:t>•It may need help finding the shortest path in negative-weight cycles.</a:t>
            </a:r>
          </a:p>
        </p:txBody>
      </p:sp>
      <p:sp>
        <p:nvSpPr>
          <p:cNvPr name="TextBox 16" id="16"/>
          <p:cNvSpPr txBox="true"/>
          <p:nvPr/>
        </p:nvSpPr>
        <p:spPr>
          <a:xfrm rot="0">
            <a:off x="406656" y="6973895"/>
            <a:ext cx="4055864" cy="795020"/>
          </a:xfrm>
          <a:prstGeom prst="rect">
            <a:avLst/>
          </a:prstGeom>
        </p:spPr>
        <p:txBody>
          <a:bodyPr anchor="t" rtlCol="false" tIns="0" lIns="0" bIns="0" rIns="0">
            <a:spAutoFit/>
          </a:bodyPr>
          <a:lstStyle/>
          <a:p>
            <a:pPr algn="ctr">
              <a:lnSpc>
                <a:spcPts val="6580"/>
              </a:lnSpc>
              <a:spcBef>
                <a:spcPct val="0"/>
              </a:spcBef>
            </a:pPr>
            <a:r>
              <a:rPr lang="en-US" sz="4700">
                <a:solidFill>
                  <a:srgbClr val="000000"/>
                </a:solidFill>
                <a:latin typeface="Alata"/>
                <a:ea typeface="Alata"/>
                <a:cs typeface="Alata"/>
                <a:sym typeface="Alata"/>
              </a:rPr>
              <a:t>Floyd Warshall</a:t>
            </a:r>
          </a:p>
        </p:txBody>
      </p:sp>
      <p:sp>
        <p:nvSpPr>
          <p:cNvPr name="TextBox 17" id="17"/>
          <p:cNvSpPr txBox="true"/>
          <p:nvPr/>
        </p:nvSpPr>
        <p:spPr>
          <a:xfrm rot="0">
            <a:off x="653420" y="7669220"/>
            <a:ext cx="14811495" cy="613409"/>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Alata"/>
                <a:ea typeface="Alata"/>
                <a:cs typeface="Alata"/>
                <a:sym typeface="Alata"/>
              </a:rPr>
              <a:t>•Memory-intensive nature due to the need to store the distance matrix.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915855" y="0"/>
            <a:ext cx="1449213" cy="1673225"/>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5859155" y="0"/>
            <a:ext cx="1562612" cy="1673225"/>
            <a:chOff x="0" y="0"/>
            <a:chExt cx="2083482" cy="2230967"/>
          </a:xfrm>
        </p:grpSpPr>
        <p:grpSp>
          <p:nvGrpSpPr>
            <p:cNvPr name="Group 10" id="10"/>
            <p:cNvGrpSpPr/>
            <p:nvPr/>
          </p:nvGrpSpPr>
          <p:grpSpPr>
            <a:xfrm rot="0">
              <a:off x="75599" y="0"/>
              <a:ext cx="1932284" cy="2230967"/>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TextBox 14" id="14"/>
          <p:cNvSpPr txBox="true"/>
          <p:nvPr/>
        </p:nvSpPr>
        <p:spPr>
          <a:xfrm rot="0">
            <a:off x="7029190" y="296861"/>
            <a:ext cx="3832265" cy="1061723"/>
          </a:xfrm>
          <a:prstGeom prst="rect">
            <a:avLst/>
          </a:prstGeom>
        </p:spPr>
        <p:txBody>
          <a:bodyPr anchor="t" rtlCol="false" tIns="0" lIns="0" bIns="0" rIns="0">
            <a:spAutoFit/>
          </a:bodyPr>
          <a:lstStyle/>
          <a:p>
            <a:pPr algn="ctr">
              <a:lnSpc>
                <a:spcPts val="8679"/>
              </a:lnSpc>
              <a:spcBef>
                <a:spcPct val="0"/>
              </a:spcBef>
            </a:pPr>
            <a:r>
              <a:rPr lang="en-US" sz="6199">
                <a:solidFill>
                  <a:srgbClr val="000000"/>
                </a:solidFill>
                <a:latin typeface="Brice BoldCondensed"/>
                <a:ea typeface="Brice BoldCondensed"/>
                <a:cs typeface="Brice BoldCondensed"/>
                <a:sym typeface="Brice BoldCondensed"/>
              </a:rPr>
              <a:t> Implementation</a:t>
            </a:r>
          </a:p>
        </p:txBody>
      </p:sp>
      <p:sp>
        <p:nvSpPr>
          <p:cNvPr name="TextBox 15" id="15"/>
          <p:cNvSpPr txBox="true"/>
          <p:nvPr/>
        </p:nvSpPr>
        <p:spPr>
          <a:xfrm rot="0">
            <a:off x="-4122128" y="2697571"/>
            <a:ext cx="12934998" cy="6134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Alata"/>
                <a:ea typeface="Alata"/>
                <a:cs typeface="Alata"/>
                <a:sym typeface="Alata"/>
              </a:rPr>
              <a:t>Github Repo Link: </a:t>
            </a:r>
          </a:p>
        </p:txBody>
      </p:sp>
      <p:sp>
        <p:nvSpPr>
          <p:cNvPr name="TextBox 16" id="16"/>
          <p:cNvSpPr txBox="true"/>
          <p:nvPr/>
        </p:nvSpPr>
        <p:spPr>
          <a:xfrm rot="0">
            <a:off x="520968" y="3740963"/>
            <a:ext cx="17590429" cy="4442461"/>
          </a:xfrm>
          <a:prstGeom prst="rect">
            <a:avLst/>
          </a:prstGeom>
        </p:spPr>
        <p:txBody>
          <a:bodyPr anchor="t" rtlCol="false" tIns="0" lIns="0" bIns="0" rIns="0">
            <a:spAutoFit/>
          </a:bodyPr>
          <a:lstStyle/>
          <a:p>
            <a:pPr algn="l">
              <a:lnSpc>
                <a:spcPts val="5039"/>
              </a:lnSpc>
              <a:spcBef>
                <a:spcPct val="0"/>
              </a:spcBef>
            </a:pPr>
            <a:r>
              <a:rPr lang="en-US" sz="3599" u="sng">
                <a:solidFill>
                  <a:srgbClr val="000000"/>
                </a:solidFill>
                <a:latin typeface="Alata"/>
                <a:ea typeface="Alata"/>
                <a:cs typeface="Alata"/>
                <a:sym typeface="Alata"/>
              </a:rPr>
              <a:t>Data structures</a:t>
            </a:r>
            <a:r>
              <a:rPr lang="en-US" sz="3599">
                <a:solidFill>
                  <a:srgbClr val="000000"/>
                </a:solidFill>
                <a:latin typeface="Alata"/>
                <a:ea typeface="Alata"/>
                <a:cs typeface="Alata"/>
                <a:sym typeface="Alata"/>
              </a:rPr>
              <a:t>: Used a graph data structure to represent the network of airports and routes and adjacency lists and matrices to store the connections between airports. </a:t>
            </a:r>
          </a:p>
          <a:p>
            <a:pPr algn="l">
              <a:lnSpc>
                <a:spcPts val="5039"/>
              </a:lnSpc>
              <a:spcBef>
                <a:spcPct val="0"/>
              </a:spcBef>
            </a:pPr>
            <a:r>
              <a:rPr lang="en-US" sz="3599" u="sng">
                <a:solidFill>
                  <a:srgbClr val="000000"/>
                </a:solidFill>
                <a:latin typeface="Alata"/>
                <a:ea typeface="Alata"/>
                <a:cs typeface="Alata"/>
                <a:sym typeface="Alata"/>
              </a:rPr>
              <a:t>Algorithms</a:t>
            </a:r>
            <a:r>
              <a:rPr lang="en-US" sz="3599">
                <a:solidFill>
                  <a:srgbClr val="000000"/>
                </a:solidFill>
                <a:latin typeface="Alata"/>
                <a:ea typeface="Alata"/>
                <a:cs typeface="Alata"/>
                <a:sym typeface="Alata"/>
              </a:rPr>
              <a:t>: Selected well-suited and common algorithms to handle the problem. </a:t>
            </a:r>
          </a:p>
          <a:p>
            <a:pPr algn="l">
              <a:lnSpc>
                <a:spcPts val="5039"/>
              </a:lnSpc>
              <a:spcBef>
                <a:spcPct val="0"/>
              </a:spcBef>
            </a:pPr>
            <a:r>
              <a:rPr lang="en-US" sz="3599">
                <a:solidFill>
                  <a:srgbClr val="000000"/>
                </a:solidFill>
                <a:latin typeface="Alata"/>
                <a:ea typeface="Alata"/>
                <a:cs typeface="Alata"/>
                <a:sym typeface="Alata"/>
              </a:rPr>
              <a:t>Used both types of algorithms, to find the shortest path between a single source and all other airports, used Dijkstra and to find the shortest path between all pairs of vertices, used Floyd-Warshall. </a:t>
            </a:r>
          </a:p>
        </p:txBody>
      </p:sp>
      <p:sp>
        <p:nvSpPr>
          <p:cNvPr name="TextBox 17" id="17"/>
          <p:cNvSpPr txBox="true"/>
          <p:nvPr/>
        </p:nvSpPr>
        <p:spPr>
          <a:xfrm rot="0">
            <a:off x="1558507" y="2688047"/>
            <a:ext cx="12934998" cy="622935"/>
          </a:xfrm>
          <a:prstGeom prst="rect">
            <a:avLst/>
          </a:prstGeom>
        </p:spPr>
        <p:txBody>
          <a:bodyPr anchor="t" rtlCol="false" tIns="0" lIns="0" bIns="0" rIns="0">
            <a:spAutoFit/>
          </a:bodyPr>
          <a:lstStyle/>
          <a:p>
            <a:pPr algn="ctr">
              <a:lnSpc>
                <a:spcPts val="5040"/>
              </a:lnSpc>
              <a:spcBef>
                <a:spcPct val="0"/>
              </a:spcBef>
            </a:pPr>
            <a:r>
              <a:rPr lang="en-US" sz="3600" u="sng">
                <a:solidFill>
                  <a:srgbClr val="000000"/>
                </a:solidFill>
                <a:latin typeface="Abhaya Libre"/>
                <a:ea typeface="Abhaya Libre"/>
                <a:cs typeface="Abhaya Libre"/>
                <a:sym typeface="Abhaya Libre"/>
                <a:hlinkClick r:id="rId4" tooltip="https://github.com/binay4/DSAproject"/>
              </a:rPr>
              <a:t>https://github.com/binay4/DSAproject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1724569" y="580077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915855" y="0"/>
            <a:ext cx="1449213" cy="1673225"/>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5915855" y="0"/>
            <a:ext cx="1449213" cy="1673225"/>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7" id="17"/>
          <p:cNvSpPr/>
          <p:nvPr/>
        </p:nvSpPr>
        <p:spPr>
          <a:xfrm flipH="false" flipV="false" rot="0">
            <a:off x="12058503" y="4155657"/>
            <a:ext cx="4448912" cy="2686031"/>
          </a:xfrm>
          <a:custGeom>
            <a:avLst/>
            <a:gdLst/>
            <a:ahLst/>
            <a:cxnLst/>
            <a:rect r="r" b="b" t="t" l="l"/>
            <a:pathLst>
              <a:path h="2686031" w="4448912">
                <a:moveTo>
                  <a:pt x="0" y="0"/>
                </a:moveTo>
                <a:lnTo>
                  <a:pt x="4448912" y="0"/>
                </a:lnTo>
                <a:lnTo>
                  <a:pt x="4448912" y="2686030"/>
                </a:lnTo>
                <a:lnTo>
                  <a:pt x="0" y="2686030"/>
                </a:lnTo>
                <a:lnTo>
                  <a:pt x="0" y="0"/>
                </a:lnTo>
                <a:close/>
              </a:path>
            </a:pathLst>
          </a:custGeom>
          <a:blipFill>
            <a:blip r:embed="rId4"/>
            <a:stretch>
              <a:fillRect l="0" t="0" r="0" b="0"/>
            </a:stretch>
          </a:blipFill>
        </p:spPr>
      </p:sp>
      <p:sp>
        <p:nvSpPr>
          <p:cNvPr name="Freeform 18" id="18"/>
          <p:cNvSpPr/>
          <p:nvPr/>
        </p:nvSpPr>
        <p:spPr>
          <a:xfrm flipH="false" flipV="false" rot="0">
            <a:off x="7633171" y="1489394"/>
            <a:ext cx="4425332" cy="2666263"/>
          </a:xfrm>
          <a:custGeom>
            <a:avLst/>
            <a:gdLst/>
            <a:ahLst/>
            <a:cxnLst/>
            <a:rect r="r" b="b" t="t" l="l"/>
            <a:pathLst>
              <a:path h="2666263" w="4425332">
                <a:moveTo>
                  <a:pt x="0" y="0"/>
                </a:moveTo>
                <a:lnTo>
                  <a:pt x="4425332" y="0"/>
                </a:lnTo>
                <a:lnTo>
                  <a:pt x="4425332" y="2666263"/>
                </a:lnTo>
                <a:lnTo>
                  <a:pt x="0" y="2666263"/>
                </a:lnTo>
                <a:lnTo>
                  <a:pt x="0" y="0"/>
                </a:lnTo>
                <a:close/>
              </a:path>
            </a:pathLst>
          </a:custGeom>
          <a:blipFill>
            <a:blip r:embed="rId5"/>
            <a:stretch>
              <a:fillRect l="0" t="0" r="0" b="0"/>
            </a:stretch>
          </a:blipFill>
        </p:spPr>
      </p:sp>
      <p:sp>
        <p:nvSpPr>
          <p:cNvPr name="Freeform 19" id="19"/>
          <p:cNvSpPr/>
          <p:nvPr/>
        </p:nvSpPr>
        <p:spPr>
          <a:xfrm flipH="false" flipV="false" rot="0">
            <a:off x="7620388" y="6841687"/>
            <a:ext cx="4438116" cy="2679512"/>
          </a:xfrm>
          <a:custGeom>
            <a:avLst/>
            <a:gdLst/>
            <a:ahLst/>
            <a:cxnLst/>
            <a:rect r="r" b="b" t="t" l="l"/>
            <a:pathLst>
              <a:path h="2679512" w="4438116">
                <a:moveTo>
                  <a:pt x="0" y="0"/>
                </a:moveTo>
                <a:lnTo>
                  <a:pt x="4438115" y="0"/>
                </a:lnTo>
                <a:lnTo>
                  <a:pt x="4438115" y="2679513"/>
                </a:lnTo>
                <a:lnTo>
                  <a:pt x="0" y="2679513"/>
                </a:lnTo>
                <a:lnTo>
                  <a:pt x="0" y="0"/>
                </a:lnTo>
                <a:close/>
              </a:path>
            </a:pathLst>
          </a:custGeom>
          <a:blipFill>
            <a:blip r:embed="rId6"/>
            <a:stretch>
              <a:fillRect l="0" t="0" r="0" b="0"/>
            </a:stretch>
          </a:blipFill>
        </p:spPr>
      </p:sp>
      <p:sp>
        <p:nvSpPr>
          <p:cNvPr name="Freeform 20" id="20"/>
          <p:cNvSpPr/>
          <p:nvPr/>
        </p:nvSpPr>
        <p:spPr>
          <a:xfrm flipH="false" flipV="false" rot="0">
            <a:off x="1028700" y="3730044"/>
            <a:ext cx="6087875" cy="3972339"/>
          </a:xfrm>
          <a:custGeom>
            <a:avLst/>
            <a:gdLst/>
            <a:ahLst/>
            <a:cxnLst/>
            <a:rect r="r" b="b" t="t" l="l"/>
            <a:pathLst>
              <a:path h="3972339" w="6087875">
                <a:moveTo>
                  <a:pt x="0" y="0"/>
                </a:moveTo>
                <a:lnTo>
                  <a:pt x="6087875" y="0"/>
                </a:lnTo>
                <a:lnTo>
                  <a:pt x="6087875" y="3972338"/>
                </a:lnTo>
                <a:lnTo>
                  <a:pt x="0" y="3972338"/>
                </a:lnTo>
                <a:lnTo>
                  <a:pt x="0" y="0"/>
                </a:lnTo>
                <a:close/>
              </a:path>
            </a:pathLst>
          </a:custGeom>
          <a:blipFill>
            <a:blip r:embed="rId7"/>
            <a:stretch>
              <a:fillRect l="0" t="0" r="0" b="0"/>
            </a:stretch>
          </a:blipFill>
        </p:spPr>
      </p:sp>
      <p:sp>
        <p:nvSpPr>
          <p:cNvPr name="TextBox 21" id="21"/>
          <p:cNvSpPr txBox="true"/>
          <p:nvPr/>
        </p:nvSpPr>
        <p:spPr>
          <a:xfrm rot="0">
            <a:off x="7169408" y="444181"/>
            <a:ext cx="3949184" cy="1045213"/>
          </a:xfrm>
          <a:prstGeom prst="rect">
            <a:avLst/>
          </a:prstGeom>
        </p:spPr>
        <p:txBody>
          <a:bodyPr anchor="t" rtlCol="false" tIns="0" lIns="0" bIns="0" rIns="0">
            <a:spAutoFit/>
          </a:bodyPr>
          <a:lstStyle/>
          <a:p>
            <a:pPr algn="ctr">
              <a:lnSpc>
                <a:spcPts val="8539"/>
              </a:lnSpc>
              <a:spcBef>
                <a:spcPct val="0"/>
              </a:spcBef>
            </a:pPr>
            <a:r>
              <a:rPr lang="en-US" sz="6099">
                <a:solidFill>
                  <a:srgbClr val="000000"/>
                </a:solidFill>
                <a:latin typeface="Brice BoldCondensed"/>
                <a:ea typeface="Brice BoldCondensed"/>
                <a:cs typeface="Brice BoldCondensed"/>
                <a:sym typeface="Brice BoldCondensed"/>
              </a:rPr>
              <a:t>Results &amp; Analysis</a:t>
            </a:r>
          </a:p>
        </p:txBody>
      </p:sp>
      <p:sp>
        <p:nvSpPr>
          <p:cNvPr name="TextBox 22" id="22"/>
          <p:cNvSpPr txBox="true"/>
          <p:nvPr/>
        </p:nvSpPr>
        <p:spPr>
          <a:xfrm rot="0">
            <a:off x="1028700" y="2616362"/>
            <a:ext cx="3616047" cy="629921"/>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Alata"/>
                <a:ea typeface="Alata"/>
                <a:cs typeface="Alata"/>
                <a:sym typeface="Alata"/>
              </a:rPr>
              <a:t>Time complexity: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1724569" y="580077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915855" y="0"/>
            <a:ext cx="1449213" cy="1673225"/>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5915855" y="0"/>
            <a:ext cx="1449213" cy="1673225"/>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15855" y="0"/>
            <a:ext cx="1449213" cy="1673225"/>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20" id="20"/>
          <p:cNvSpPr/>
          <p:nvPr/>
        </p:nvSpPr>
        <p:spPr>
          <a:xfrm flipH="false" flipV="false" rot="0">
            <a:off x="174919" y="4939322"/>
            <a:ext cx="8574268" cy="3633346"/>
          </a:xfrm>
          <a:custGeom>
            <a:avLst/>
            <a:gdLst/>
            <a:ahLst/>
            <a:cxnLst/>
            <a:rect r="r" b="b" t="t" l="l"/>
            <a:pathLst>
              <a:path h="3633346" w="8574268">
                <a:moveTo>
                  <a:pt x="0" y="0"/>
                </a:moveTo>
                <a:lnTo>
                  <a:pt x="8574268" y="0"/>
                </a:lnTo>
                <a:lnTo>
                  <a:pt x="8574268" y="3633346"/>
                </a:lnTo>
                <a:lnTo>
                  <a:pt x="0" y="3633346"/>
                </a:lnTo>
                <a:lnTo>
                  <a:pt x="0" y="0"/>
                </a:lnTo>
                <a:close/>
              </a:path>
            </a:pathLst>
          </a:custGeom>
          <a:blipFill>
            <a:blip r:embed="rId4"/>
            <a:stretch>
              <a:fillRect l="0" t="0" r="0" b="0"/>
            </a:stretch>
          </a:blipFill>
        </p:spPr>
      </p:sp>
      <p:sp>
        <p:nvSpPr>
          <p:cNvPr name="TextBox 21" id="21"/>
          <p:cNvSpPr txBox="true"/>
          <p:nvPr/>
        </p:nvSpPr>
        <p:spPr>
          <a:xfrm rot="0">
            <a:off x="0" y="2210442"/>
            <a:ext cx="18288000" cy="2297431"/>
          </a:xfrm>
          <a:prstGeom prst="rect">
            <a:avLst/>
          </a:prstGeom>
        </p:spPr>
        <p:txBody>
          <a:bodyPr anchor="t" rtlCol="false" tIns="0" lIns="0" bIns="0" rIns="0">
            <a:spAutoFit/>
          </a:bodyPr>
          <a:lstStyle/>
          <a:p>
            <a:pPr algn="l">
              <a:lnSpc>
                <a:spcPts val="4619"/>
              </a:lnSpc>
              <a:spcBef>
                <a:spcPct val="0"/>
              </a:spcBef>
            </a:pPr>
            <a:r>
              <a:rPr lang="en-US" sz="3299">
                <a:solidFill>
                  <a:srgbClr val="000000"/>
                </a:solidFill>
                <a:latin typeface="Alata"/>
                <a:ea typeface="Alata"/>
                <a:cs typeface="Alata"/>
                <a:sym typeface="Alata"/>
              </a:rPr>
              <a:t>•In terms of time complexity, Dijkstra's algorithm and Bellman-ford seems to be comparatively same and efficient compared to Floyd-Warshall.</a:t>
            </a:r>
          </a:p>
          <a:p>
            <a:pPr algn="l">
              <a:lnSpc>
                <a:spcPts val="4619"/>
              </a:lnSpc>
              <a:spcBef>
                <a:spcPct val="0"/>
              </a:spcBef>
            </a:pPr>
            <a:r>
              <a:rPr lang="en-US" sz="3299">
                <a:solidFill>
                  <a:srgbClr val="000000"/>
                </a:solidFill>
                <a:latin typeface="Alata"/>
                <a:ea typeface="Alata"/>
                <a:cs typeface="Alata"/>
                <a:sym typeface="Alata"/>
              </a:rPr>
              <a:t>•Floyd-Warshall consistently performs slower than Dijkstra and Bellman-Ford algorithms in the given scenarios.</a:t>
            </a:r>
          </a:p>
        </p:txBody>
      </p:sp>
      <p:sp>
        <p:nvSpPr>
          <p:cNvPr name="TextBox 22" id="22"/>
          <p:cNvSpPr txBox="true"/>
          <p:nvPr/>
        </p:nvSpPr>
        <p:spPr>
          <a:xfrm rot="0">
            <a:off x="9144000" y="6195290"/>
            <a:ext cx="5618322" cy="1064261"/>
          </a:xfrm>
          <a:prstGeom prst="rect">
            <a:avLst/>
          </a:prstGeom>
        </p:spPr>
        <p:txBody>
          <a:bodyPr anchor="t" rtlCol="false" tIns="0" lIns="0" bIns="0" rIns="0">
            <a:spAutoFit/>
          </a:bodyPr>
          <a:lstStyle/>
          <a:p>
            <a:pPr algn="l" marL="669283" indent="-334641" lvl="1">
              <a:lnSpc>
                <a:spcPts val="4339"/>
              </a:lnSpc>
              <a:buFont typeface="Arial"/>
              <a:buChar char="•"/>
            </a:pPr>
            <a:r>
              <a:rPr lang="en-US" sz="3099">
                <a:solidFill>
                  <a:srgbClr val="000000"/>
                </a:solidFill>
                <a:latin typeface="Alata"/>
                <a:ea typeface="Alata"/>
                <a:cs typeface="Alata"/>
                <a:sym typeface="Alata"/>
              </a:rPr>
              <a:t>n -&gt; number of vertices</a:t>
            </a:r>
          </a:p>
          <a:p>
            <a:pPr algn="l" marL="669283" indent="-334641" lvl="1">
              <a:lnSpc>
                <a:spcPts val="4339"/>
              </a:lnSpc>
              <a:buFont typeface="Arial"/>
              <a:buChar char="•"/>
            </a:pPr>
            <a:r>
              <a:rPr lang="en-US" sz="3099">
                <a:solidFill>
                  <a:srgbClr val="000000"/>
                </a:solidFill>
                <a:latin typeface="Alata"/>
                <a:ea typeface="Alata"/>
                <a:cs typeface="Alata"/>
                <a:sym typeface="Alata"/>
              </a:rPr>
              <a:t>e -&gt; number of connections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1724569" y="580077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915855" y="0"/>
            <a:ext cx="1449213" cy="1673225"/>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5915855" y="0"/>
            <a:ext cx="1449213" cy="1673225"/>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15855" y="0"/>
            <a:ext cx="1449213" cy="1673225"/>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915855" y="0"/>
            <a:ext cx="1449213" cy="1673225"/>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859155" y="0"/>
            <a:ext cx="1562612" cy="1673225"/>
            <a:chOff x="0" y="0"/>
            <a:chExt cx="2083482" cy="2230967"/>
          </a:xfrm>
        </p:grpSpPr>
        <p:grpSp>
          <p:nvGrpSpPr>
            <p:cNvPr name="Group 19" id="19"/>
            <p:cNvGrpSpPr/>
            <p:nvPr/>
          </p:nvGrpSpPr>
          <p:grpSpPr>
            <a:xfrm rot="0">
              <a:off x="75599" y="0"/>
              <a:ext cx="1932284" cy="2230967"/>
              <a:chOff x="0" y="0"/>
              <a:chExt cx="703982" cy="812800"/>
            </a:xfrm>
          </p:grpSpPr>
          <p:sp>
            <p:nvSpPr>
              <p:cNvPr name="Freeform 20" id="2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1" id="2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TextBox 23" id="23"/>
          <p:cNvSpPr txBox="true"/>
          <p:nvPr/>
        </p:nvSpPr>
        <p:spPr>
          <a:xfrm rot="0">
            <a:off x="363401" y="2344329"/>
            <a:ext cx="17561199" cy="4265296"/>
          </a:xfrm>
          <a:prstGeom prst="rect">
            <a:avLst/>
          </a:prstGeom>
        </p:spPr>
        <p:txBody>
          <a:bodyPr anchor="t" rtlCol="false" tIns="0" lIns="0" bIns="0" rIns="0">
            <a:spAutoFit/>
          </a:bodyPr>
          <a:lstStyle/>
          <a:p>
            <a:pPr algn="l">
              <a:lnSpc>
                <a:spcPts val="3779"/>
              </a:lnSpc>
              <a:spcBef>
                <a:spcPct val="0"/>
              </a:spcBef>
            </a:pPr>
            <a:r>
              <a:rPr lang="en-US" sz="2699">
                <a:solidFill>
                  <a:srgbClr val="000000"/>
                </a:solidFill>
                <a:latin typeface="Alata"/>
                <a:ea typeface="Alata"/>
                <a:cs typeface="Alata"/>
                <a:sym typeface="Alata"/>
              </a:rPr>
              <a:t>Finally, to conclude our implementation of all three algorithms, Dijkstra, Bellman-Ford, and Floyd-Warshall, It is seen that both the Dijkstra and Bellman are very closely matched and outperform each other at several occasions, so it would be unfair to say that any one algorithm is faster than other. Still, the Floyd algorithm is the slowest among the three. This might have been because it uses three nested loops to iterate over all pairs of vertices. We have used any graph with negative cycles, which is when the bellman algorithm is asit to shine, so in comparison of time complexities, Dijkstra has a better consists at outperforming other algorithm any graph with negative cycles, which is when the bellman algorithm is asit to shine, so in comparison of Time complexities, Dijkstra has a better consists at outperforming other algorithms, and look at the point that no one cycles were considered It could be stated that Dijkstra is a super algorithm if negative cycles are not considered.</a:t>
            </a:r>
          </a:p>
        </p:txBody>
      </p:sp>
      <p:sp>
        <p:nvSpPr>
          <p:cNvPr name="TextBox 24" id="24"/>
          <p:cNvSpPr txBox="true"/>
          <p:nvPr/>
        </p:nvSpPr>
        <p:spPr>
          <a:xfrm rot="0">
            <a:off x="7322430" y="433386"/>
            <a:ext cx="3091258" cy="1186818"/>
          </a:xfrm>
          <a:prstGeom prst="rect">
            <a:avLst/>
          </a:prstGeom>
        </p:spPr>
        <p:txBody>
          <a:bodyPr anchor="t" rtlCol="false" tIns="0" lIns="0" bIns="0" rIns="0">
            <a:spAutoFit/>
          </a:bodyPr>
          <a:lstStyle/>
          <a:p>
            <a:pPr algn="ctr">
              <a:lnSpc>
                <a:spcPts val="9659"/>
              </a:lnSpc>
              <a:spcBef>
                <a:spcPct val="0"/>
              </a:spcBef>
            </a:pPr>
            <a:r>
              <a:rPr lang="en-US" sz="6899" u="sng">
                <a:solidFill>
                  <a:srgbClr val="000000"/>
                </a:solidFill>
                <a:latin typeface="Brice BoldCondensed"/>
                <a:ea typeface="Brice BoldCondensed"/>
                <a:cs typeface="Brice BoldCondensed"/>
                <a:sym typeface="Brice BoldCondensed"/>
              </a:rPr>
              <a:t>Conclusion</a:t>
            </a:r>
          </a:p>
        </p:txBody>
      </p:sp>
      <p:sp>
        <p:nvSpPr>
          <p:cNvPr name="TextBox 25" id="25"/>
          <p:cNvSpPr txBox="true"/>
          <p:nvPr/>
        </p:nvSpPr>
        <p:spPr>
          <a:xfrm rot="0">
            <a:off x="363401" y="6741976"/>
            <a:ext cx="17924599" cy="2082165"/>
          </a:xfrm>
          <a:prstGeom prst="rect">
            <a:avLst/>
          </a:prstGeom>
        </p:spPr>
        <p:txBody>
          <a:bodyPr anchor="t" rtlCol="false" tIns="0" lIns="0" bIns="0" rIns="0">
            <a:spAutoFit/>
          </a:bodyPr>
          <a:lstStyle/>
          <a:p>
            <a:pPr algn="l">
              <a:lnSpc>
                <a:spcPts val="3359"/>
              </a:lnSpc>
              <a:spcBef>
                <a:spcPct val="0"/>
              </a:spcBef>
            </a:pPr>
            <a:r>
              <a:rPr lang="en-US" sz="2399">
                <a:solidFill>
                  <a:srgbClr val="000000"/>
                </a:solidFill>
                <a:latin typeface="Alata"/>
                <a:ea typeface="Alata"/>
                <a:cs typeface="Alata"/>
                <a:sym typeface="Alata"/>
              </a:rPr>
              <a:t>Summary: </a:t>
            </a:r>
          </a:p>
          <a:p>
            <a:pPr algn="l">
              <a:lnSpc>
                <a:spcPts val="3359"/>
              </a:lnSpc>
              <a:spcBef>
                <a:spcPct val="0"/>
              </a:spcBef>
            </a:pPr>
            <a:r>
              <a:rPr lang="en-US" sz="2399">
                <a:solidFill>
                  <a:srgbClr val="000000"/>
                </a:solidFill>
                <a:latin typeface="Alata"/>
                <a:ea typeface="Alata"/>
                <a:cs typeface="Alata"/>
                <a:sym typeface="Alata"/>
              </a:rPr>
              <a:t>By applying graph algorithms, the research optimised aircraft route planning. The research implemented and compared Dijkstra's, Bellman-Ford's, and Floyd-Warshall's algorithms to assess their performance and application. Using accurate data and thorough research, route selection improved client travel experiences. The project's findings provide the groundwork for aircraft route planning enhancements.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1724569" y="580077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915855" y="0"/>
            <a:ext cx="1449213" cy="1673225"/>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5915855" y="0"/>
            <a:ext cx="1449213" cy="1673225"/>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915855" y="0"/>
            <a:ext cx="1449213" cy="1673225"/>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5915855" y="0"/>
            <a:ext cx="1449213" cy="1673225"/>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915855" y="0"/>
            <a:ext cx="1449213" cy="1673225"/>
            <a:chOff x="0" y="0"/>
            <a:chExt cx="703982" cy="812800"/>
          </a:xfrm>
        </p:grpSpPr>
        <p:sp>
          <p:nvSpPr>
            <p:cNvPr name="Freeform 19" id="1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0" id="2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5859155" y="0"/>
            <a:ext cx="1562612" cy="1673225"/>
            <a:chOff x="0" y="0"/>
            <a:chExt cx="2083482" cy="2230967"/>
          </a:xfrm>
        </p:grpSpPr>
        <p:grpSp>
          <p:nvGrpSpPr>
            <p:cNvPr name="Group 22" id="22"/>
            <p:cNvGrpSpPr/>
            <p:nvPr/>
          </p:nvGrpSpPr>
          <p:grpSpPr>
            <a:xfrm rot="0">
              <a:off x="75599" y="0"/>
              <a:ext cx="1932284" cy="2230967"/>
              <a:chOff x="0" y="0"/>
              <a:chExt cx="703982" cy="812800"/>
            </a:xfrm>
          </p:grpSpPr>
          <p:sp>
            <p:nvSpPr>
              <p:cNvPr name="Freeform 23" id="2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4" id="2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TextBox 26" id="26"/>
          <p:cNvSpPr txBox="true"/>
          <p:nvPr/>
        </p:nvSpPr>
        <p:spPr>
          <a:xfrm rot="0">
            <a:off x="7760851" y="444181"/>
            <a:ext cx="2766298" cy="1045213"/>
          </a:xfrm>
          <a:prstGeom prst="rect">
            <a:avLst/>
          </a:prstGeom>
        </p:spPr>
        <p:txBody>
          <a:bodyPr anchor="t" rtlCol="false" tIns="0" lIns="0" bIns="0" rIns="0">
            <a:spAutoFit/>
          </a:bodyPr>
          <a:lstStyle/>
          <a:p>
            <a:pPr algn="ctr">
              <a:lnSpc>
                <a:spcPts val="8539"/>
              </a:lnSpc>
              <a:spcBef>
                <a:spcPct val="0"/>
              </a:spcBef>
            </a:pPr>
            <a:r>
              <a:rPr lang="en-US" sz="6099" u="sng">
                <a:solidFill>
                  <a:srgbClr val="000000"/>
                </a:solidFill>
                <a:latin typeface="Brice BoldCondensed"/>
                <a:ea typeface="Brice BoldCondensed"/>
                <a:cs typeface="Brice BoldCondensed"/>
                <a:sym typeface="Brice BoldCondensed"/>
              </a:rPr>
              <a:t>REFERENCES</a:t>
            </a:r>
          </a:p>
        </p:txBody>
      </p:sp>
      <p:sp>
        <p:nvSpPr>
          <p:cNvPr name="TextBox 27" id="27"/>
          <p:cNvSpPr txBox="true"/>
          <p:nvPr/>
        </p:nvSpPr>
        <p:spPr>
          <a:xfrm rot="0">
            <a:off x="1028700" y="2427209"/>
            <a:ext cx="4181888" cy="537846"/>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Alata"/>
                <a:ea typeface="Alata"/>
                <a:cs typeface="Alata"/>
                <a:sym typeface="Alata"/>
              </a:rPr>
              <a:t>Dijkstra's Algorithm</a:t>
            </a:r>
          </a:p>
        </p:txBody>
      </p:sp>
      <p:sp>
        <p:nvSpPr>
          <p:cNvPr name="TextBox 28" id="28"/>
          <p:cNvSpPr txBox="true"/>
          <p:nvPr/>
        </p:nvSpPr>
        <p:spPr>
          <a:xfrm rot="0">
            <a:off x="1400727" y="4652644"/>
            <a:ext cx="1738908" cy="490856"/>
          </a:xfrm>
          <a:prstGeom prst="rect">
            <a:avLst/>
          </a:prstGeom>
        </p:spPr>
        <p:txBody>
          <a:bodyPr anchor="t" rtlCol="false" tIns="0" lIns="0" bIns="0" rIns="0">
            <a:spAutoFit/>
          </a:bodyPr>
          <a:lstStyle/>
          <a:p>
            <a:pPr algn="ctr" marL="604515" indent="-302257" lvl="1">
              <a:lnSpc>
                <a:spcPts val="3919"/>
              </a:lnSpc>
              <a:buFont typeface="Arial"/>
              <a:buChar char="•"/>
            </a:pPr>
            <a:r>
              <a:rPr lang="en-US" sz="2799" u="sng">
                <a:solidFill>
                  <a:srgbClr val="000000"/>
                </a:solidFill>
                <a:latin typeface="Abhaya Libre"/>
                <a:ea typeface="Abhaya Libre"/>
                <a:cs typeface="Abhaya Libre"/>
                <a:sym typeface="Abhaya Libre"/>
                <a:hlinkClick r:id="rId4" tooltip="https://iqcode.com/code/cpp/dijkstras-weighted-graph-shortest-path-in-c"/>
              </a:rPr>
              <a:t>/QCode</a:t>
            </a:r>
          </a:p>
        </p:txBody>
      </p:sp>
      <p:sp>
        <p:nvSpPr>
          <p:cNvPr name="TextBox 29" id="29"/>
          <p:cNvSpPr txBox="true"/>
          <p:nvPr/>
        </p:nvSpPr>
        <p:spPr>
          <a:xfrm rot="0">
            <a:off x="1400727" y="4220217"/>
            <a:ext cx="2067759" cy="490856"/>
          </a:xfrm>
          <a:prstGeom prst="rect">
            <a:avLst/>
          </a:prstGeom>
        </p:spPr>
        <p:txBody>
          <a:bodyPr anchor="t" rtlCol="false" tIns="0" lIns="0" bIns="0" rIns="0">
            <a:spAutoFit/>
          </a:bodyPr>
          <a:lstStyle/>
          <a:p>
            <a:pPr algn="ctr" marL="604515" indent="-302257" lvl="1">
              <a:lnSpc>
                <a:spcPts val="3919"/>
              </a:lnSpc>
              <a:buFont typeface="Arial"/>
              <a:buChar char="•"/>
            </a:pPr>
            <a:r>
              <a:rPr lang="en-US" sz="2799" u="sng">
                <a:solidFill>
                  <a:srgbClr val="000000"/>
                </a:solidFill>
                <a:latin typeface="Abhaya Libre"/>
                <a:ea typeface="Abhaya Libre"/>
                <a:cs typeface="Abhaya Libre"/>
                <a:sym typeface="Abhaya Libre"/>
                <a:hlinkClick r:id="rId5" tooltip="https://programesecure.com/mastering-dijkstras-algorithm-in-c-step-by-step-guide/"/>
              </a:rPr>
              <a:t>Mastering</a:t>
            </a:r>
          </a:p>
        </p:txBody>
      </p:sp>
      <p:sp>
        <p:nvSpPr>
          <p:cNvPr name="TextBox 30" id="30"/>
          <p:cNvSpPr txBox="true"/>
          <p:nvPr/>
        </p:nvSpPr>
        <p:spPr>
          <a:xfrm rot="0">
            <a:off x="1397949" y="5086350"/>
            <a:ext cx="2736810" cy="490855"/>
          </a:xfrm>
          <a:prstGeom prst="rect">
            <a:avLst/>
          </a:prstGeom>
        </p:spPr>
        <p:txBody>
          <a:bodyPr anchor="t" rtlCol="false" tIns="0" lIns="0" bIns="0" rIns="0">
            <a:spAutoFit/>
          </a:bodyPr>
          <a:lstStyle/>
          <a:p>
            <a:pPr algn="ctr" marL="604519" indent="-302260" lvl="1">
              <a:lnSpc>
                <a:spcPts val="3919"/>
              </a:lnSpc>
              <a:buFont typeface="Arial"/>
              <a:buChar char="•"/>
            </a:pPr>
            <a:r>
              <a:rPr lang="en-US" sz="2799" u="sng">
                <a:solidFill>
                  <a:srgbClr val="000000"/>
                </a:solidFill>
                <a:latin typeface="Abhaya Libre"/>
                <a:ea typeface="Abhaya Libre"/>
                <a:cs typeface="Abhaya Libre"/>
                <a:sym typeface="Abhaya Libre"/>
                <a:hlinkClick r:id="rId6" tooltip="https://stackoverflow.com/questions/61422852/how-do-i-print-the-path-using-dijkstras-shortest-path-in-c"/>
              </a:rPr>
              <a:t>stackoverflow</a:t>
            </a:r>
          </a:p>
        </p:txBody>
      </p:sp>
      <p:sp>
        <p:nvSpPr>
          <p:cNvPr name="TextBox 31" id="31"/>
          <p:cNvSpPr txBox="true"/>
          <p:nvPr/>
        </p:nvSpPr>
        <p:spPr>
          <a:xfrm rot="0">
            <a:off x="1400727" y="3796037"/>
            <a:ext cx="2734032" cy="490855"/>
          </a:xfrm>
          <a:prstGeom prst="rect">
            <a:avLst/>
          </a:prstGeom>
        </p:spPr>
        <p:txBody>
          <a:bodyPr anchor="t" rtlCol="false" tIns="0" lIns="0" bIns="0" rIns="0">
            <a:spAutoFit/>
          </a:bodyPr>
          <a:lstStyle/>
          <a:p>
            <a:pPr algn="ctr" marL="604519" indent="-302260" lvl="1">
              <a:lnSpc>
                <a:spcPts val="3919"/>
              </a:lnSpc>
              <a:buFont typeface="Arial"/>
              <a:buChar char="•"/>
            </a:pPr>
            <a:r>
              <a:rPr lang="en-US" sz="2799" u="sng">
                <a:solidFill>
                  <a:srgbClr val="000000"/>
                </a:solidFill>
                <a:latin typeface="Abhaya Libre"/>
                <a:ea typeface="Abhaya Libre"/>
                <a:cs typeface="Abhaya Libre"/>
                <a:sym typeface="Abhaya Libre"/>
                <a:hlinkClick r:id="rId7" tooltip="https://codereview.stackexchange.com/questions/68947/dijkstra-in-c-to-find-shortest-path-for-every-vertex-of-a-directed-graph"/>
              </a:rPr>
              <a:t>stackExchange</a:t>
            </a:r>
          </a:p>
        </p:txBody>
      </p:sp>
      <p:sp>
        <p:nvSpPr>
          <p:cNvPr name="TextBox 32" id="32"/>
          <p:cNvSpPr txBox="true"/>
          <p:nvPr/>
        </p:nvSpPr>
        <p:spPr>
          <a:xfrm rot="0">
            <a:off x="6322386" y="2427209"/>
            <a:ext cx="4716066" cy="537846"/>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Alata"/>
                <a:ea typeface="Alata"/>
                <a:cs typeface="Alata"/>
                <a:sym typeface="Alata"/>
              </a:rPr>
              <a:t>Floyd Warshall Algorithm</a:t>
            </a:r>
          </a:p>
        </p:txBody>
      </p:sp>
      <p:sp>
        <p:nvSpPr>
          <p:cNvPr name="TextBox 33" id="33"/>
          <p:cNvSpPr txBox="true"/>
          <p:nvPr/>
        </p:nvSpPr>
        <p:spPr>
          <a:xfrm rot="0">
            <a:off x="6869073" y="4228464"/>
            <a:ext cx="2582228" cy="490855"/>
          </a:xfrm>
          <a:prstGeom prst="rect">
            <a:avLst/>
          </a:prstGeom>
        </p:spPr>
        <p:txBody>
          <a:bodyPr anchor="t" rtlCol="false" tIns="0" lIns="0" bIns="0" rIns="0">
            <a:spAutoFit/>
          </a:bodyPr>
          <a:lstStyle/>
          <a:p>
            <a:pPr algn="ctr" marL="604519" indent="-302260" lvl="1">
              <a:lnSpc>
                <a:spcPts val="3919"/>
              </a:lnSpc>
              <a:buFont typeface="Arial"/>
              <a:buChar char="•"/>
            </a:pPr>
            <a:r>
              <a:rPr lang="en-US" sz="2799" u="sng">
                <a:solidFill>
                  <a:srgbClr val="000000"/>
                </a:solidFill>
                <a:latin typeface="Abhaya Libre"/>
                <a:ea typeface="Abhaya Libre"/>
                <a:cs typeface="Abhaya Libre"/>
                <a:sym typeface="Abhaya Libre"/>
                <a:hlinkClick r:id="rId8" tooltip="https://dev.to/matthewbrophy/code-snippets---a-beginners-guide-p4d"/>
              </a:rPr>
              <a:t>Codesnippets</a:t>
            </a:r>
          </a:p>
        </p:txBody>
      </p:sp>
      <p:sp>
        <p:nvSpPr>
          <p:cNvPr name="TextBox 34" id="34"/>
          <p:cNvSpPr txBox="true"/>
          <p:nvPr/>
        </p:nvSpPr>
        <p:spPr>
          <a:xfrm rot="0">
            <a:off x="6869073" y="5076825"/>
            <a:ext cx="1696164" cy="490855"/>
          </a:xfrm>
          <a:prstGeom prst="rect">
            <a:avLst/>
          </a:prstGeom>
        </p:spPr>
        <p:txBody>
          <a:bodyPr anchor="t" rtlCol="false" tIns="0" lIns="0" bIns="0" rIns="0">
            <a:spAutoFit/>
          </a:bodyPr>
          <a:lstStyle/>
          <a:p>
            <a:pPr algn="ctr" marL="604519" indent="-302260" lvl="1">
              <a:lnSpc>
                <a:spcPts val="3919"/>
              </a:lnSpc>
              <a:buFont typeface="Arial"/>
              <a:buChar char="•"/>
            </a:pPr>
            <a:r>
              <a:rPr lang="en-US" sz="2799" u="sng">
                <a:solidFill>
                  <a:srgbClr val="000000"/>
                </a:solidFill>
                <a:latin typeface="Abhaya Libre"/>
                <a:ea typeface="Abhaya Libre"/>
                <a:cs typeface="Abhaya Libre"/>
                <a:sym typeface="Abhaya Libre"/>
                <a:hlinkClick r:id="rId9" tooltip="https://github.blog/news-insights/product-news/introducing-embedded-code-snippets/"/>
              </a:rPr>
              <a:t>GitHub</a:t>
            </a:r>
          </a:p>
        </p:txBody>
      </p:sp>
      <p:sp>
        <p:nvSpPr>
          <p:cNvPr name="TextBox 35" id="35"/>
          <p:cNvSpPr txBox="true"/>
          <p:nvPr/>
        </p:nvSpPr>
        <p:spPr>
          <a:xfrm rot="0">
            <a:off x="6844665" y="3796037"/>
            <a:ext cx="2606635" cy="490855"/>
          </a:xfrm>
          <a:prstGeom prst="rect">
            <a:avLst/>
          </a:prstGeom>
        </p:spPr>
        <p:txBody>
          <a:bodyPr anchor="t" rtlCol="false" tIns="0" lIns="0" bIns="0" rIns="0">
            <a:spAutoFit/>
          </a:bodyPr>
          <a:lstStyle/>
          <a:p>
            <a:pPr algn="ctr" marL="604519" indent="-302260" lvl="1">
              <a:lnSpc>
                <a:spcPts val="3919"/>
              </a:lnSpc>
              <a:buFont typeface="Arial"/>
              <a:buChar char="•"/>
            </a:pPr>
            <a:r>
              <a:rPr lang="en-US" sz="2799" u="sng">
                <a:solidFill>
                  <a:srgbClr val="000000"/>
                </a:solidFill>
                <a:latin typeface="Abhaya Libre"/>
                <a:ea typeface="Abhaya Libre"/>
                <a:cs typeface="Abhaya Libre"/>
                <a:sym typeface="Abhaya Libre"/>
                <a:hlinkClick r:id="rId10" tooltip="https://stackoverflow.com/questions/292164/code-snippets-for-methods-in-visual-studio"/>
              </a:rPr>
              <a:t>stackoverflow</a:t>
            </a:r>
          </a:p>
        </p:txBody>
      </p:sp>
      <p:sp>
        <p:nvSpPr>
          <p:cNvPr name="TextBox 36" id="36"/>
          <p:cNvSpPr txBox="true"/>
          <p:nvPr/>
        </p:nvSpPr>
        <p:spPr>
          <a:xfrm rot="0">
            <a:off x="6869073" y="4662170"/>
            <a:ext cx="1508284" cy="490855"/>
          </a:xfrm>
          <a:prstGeom prst="rect">
            <a:avLst/>
          </a:prstGeom>
        </p:spPr>
        <p:txBody>
          <a:bodyPr anchor="t" rtlCol="false" tIns="0" lIns="0" bIns="0" rIns="0">
            <a:spAutoFit/>
          </a:bodyPr>
          <a:lstStyle/>
          <a:p>
            <a:pPr algn="ctr" marL="604519" indent="-302260" lvl="1">
              <a:lnSpc>
                <a:spcPts val="3919"/>
              </a:lnSpc>
              <a:buFont typeface="Arial"/>
              <a:buChar char="•"/>
            </a:pPr>
            <a:r>
              <a:rPr lang="en-US" sz="2799" u="sng">
                <a:solidFill>
                  <a:srgbClr val="000000"/>
                </a:solidFill>
                <a:latin typeface="Abhaya Libre"/>
                <a:ea typeface="Abhaya Libre"/>
                <a:cs typeface="Abhaya Libre"/>
                <a:sym typeface="Abhaya Libre"/>
                <a:hlinkClick r:id="rId11" tooltip="https://pieces.app/blog/making-code-reuse-and-reference-seamless"/>
              </a:rPr>
              <a:t>pieces</a:t>
            </a:r>
          </a:p>
        </p:txBody>
      </p:sp>
      <p:sp>
        <p:nvSpPr>
          <p:cNvPr name="TextBox 37" id="37"/>
          <p:cNvSpPr txBox="true"/>
          <p:nvPr/>
        </p:nvSpPr>
        <p:spPr>
          <a:xfrm rot="0">
            <a:off x="12379553" y="2427209"/>
            <a:ext cx="4533186"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Alata"/>
                <a:ea typeface="Alata"/>
                <a:cs typeface="Alata"/>
                <a:sym typeface="Alata"/>
              </a:rPr>
              <a:t>Bellman-Ford Algorithm</a:t>
            </a:r>
          </a:p>
        </p:txBody>
      </p:sp>
      <p:sp>
        <p:nvSpPr>
          <p:cNvPr name="TextBox 38" id="38"/>
          <p:cNvSpPr txBox="true"/>
          <p:nvPr/>
        </p:nvSpPr>
        <p:spPr>
          <a:xfrm rot="0">
            <a:off x="13063393" y="3796037"/>
            <a:ext cx="2111454" cy="490855"/>
          </a:xfrm>
          <a:prstGeom prst="rect">
            <a:avLst/>
          </a:prstGeom>
        </p:spPr>
        <p:txBody>
          <a:bodyPr anchor="t" rtlCol="false" tIns="0" lIns="0" bIns="0" rIns="0">
            <a:spAutoFit/>
          </a:bodyPr>
          <a:lstStyle/>
          <a:p>
            <a:pPr algn="ctr" marL="604519" indent="-302260" lvl="1">
              <a:lnSpc>
                <a:spcPts val="3919"/>
              </a:lnSpc>
              <a:buFont typeface="Arial"/>
              <a:buChar char="•"/>
            </a:pPr>
            <a:r>
              <a:rPr lang="en-US" sz="2799" u="sng">
                <a:solidFill>
                  <a:srgbClr val="000000"/>
                </a:solidFill>
                <a:latin typeface="Abhaya Libre"/>
                <a:ea typeface="Abhaya Libre"/>
                <a:cs typeface="Abhaya Libre"/>
                <a:sym typeface="Abhaya Libre"/>
                <a:hlinkClick r:id="rId12" tooltip="https://www.programiz.com/dsa/bellman-ford-algorithm"/>
              </a:rPr>
              <a:t>programiz</a:t>
            </a:r>
          </a:p>
        </p:txBody>
      </p:sp>
      <p:sp>
        <p:nvSpPr>
          <p:cNvPr name="TextBox 39" id="39"/>
          <p:cNvSpPr txBox="true"/>
          <p:nvPr/>
        </p:nvSpPr>
        <p:spPr>
          <a:xfrm rot="0">
            <a:off x="13063393" y="4237990"/>
            <a:ext cx="2763560" cy="490855"/>
          </a:xfrm>
          <a:prstGeom prst="rect">
            <a:avLst/>
          </a:prstGeom>
        </p:spPr>
        <p:txBody>
          <a:bodyPr anchor="t" rtlCol="false" tIns="0" lIns="0" bIns="0" rIns="0">
            <a:spAutoFit/>
          </a:bodyPr>
          <a:lstStyle/>
          <a:p>
            <a:pPr algn="ctr" marL="604519" indent="-302260" lvl="1">
              <a:lnSpc>
                <a:spcPts val="3919"/>
              </a:lnSpc>
              <a:buFont typeface="Arial"/>
              <a:buChar char="•"/>
            </a:pPr>
            <a:r>
              <a:rPr lang="en-US" sz="2799" u="sng">
                <a:solidFill>
                  <a:srgbClr val="000000"/>
                </a:solidFill>
                <a:latin typeface="Abhaya Libre"/>
                <a:ea typeface="Abhaya Libre"/>
                <a:cs typeface="Abhaya Libre"/>
                <a:sym typeface="Abhaya Libre"/>
                <a:hlinkClick r:id="rId13" tooltip="https://www.geeksforgeeks.org/bellman-ford-algorithm-dp-23/"/>
              </a:rPr>
              <a:t>geeks for geeks</a:t>
            </a:r>
          </a:p>
        </p:txBody>
      </p:sp>
      <p:sp>
        <p:nvSpPr>
          <p:cNvPr name="TextBox 40" id="40"/>
          <p:cNvSpPr txBox="true"/>
          <p:nvPr/>
        </p:nvSpPr>
        <p:spPr>
          <a:xfrm rot="0">
            <a:off x="3330251" y="8712017"/>
            <a:ext cx="11627497" cy="669925"/>
          </a:xfrm>
          <a:prstGeom prst="rect">
            <a:avLst/>
          </a:prstGeom>
        </p:spPr>
        <p:txBody>
          <a:bodyPr anchor="t" rtlCol="false" tIns="0" lIns="0" bIns="0" rIns="0">
            <a:spAutoFit/>
          </a:bodyPr>
          <a:lstStyle/>
          <a:p>
            <a:pPr algn="ctr">
              <a:lnSpc>
                <a:spcPts val="5599"/>
              </a:lnSpc>
            </a:pPr>
            <a:r>
              <a:rPr lang="en-US" b="true" sz="3999">
                <a:solidFill>
                  <a:srgbClr val="000000"/>
                </a:solidFill>
                <a:latin typeface="Cinzel Decorative Bold"/>
                <a:ea typeface="Cinzel Decorative Bold"/>
                <a:cs typeface="Cinzel Decorative Bold"/>
                <a:sym typeface="Cinzel Decorative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DAGWCu5omWM</dc:identifier>
  <dcterms:modified xsi:type="dcterms:W3CDTF">2011-08-01T06:04:30Z</dcterms:modified>
  <cp:revision>1</cp:revision>
  <dc:title>B22CS019_prjct</dc:title>
</cp:coreProperties>
</file>