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57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3469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08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3469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3469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5172" y="772668"/>
            <a:ext cx="0" cy="6015355"/>
          </a:xfrm>
          <a:custGeom>
            <a:avLst/>
            <a:gdLst/>
            <a:ahLst/>
            <a:cxnLst/>
            <a:rect l="l" t="t" r="r" b="b"/>
            <a:pathLst>
              <a:path h="6015355">
                <a:moveTo>
                  <a:pt x="0" y="0"/>
                </a:moveTo>
                <a:lnTo>
                  <a:pt x="0" y="601522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3883" y="1276537"/>
            <a:ext cx="7865632" cy="62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3469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6" y="2110196"/>
            <a:ext cx="4580890" cy="314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08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301" y="885825"/>
            <a:ext cx="10287000" cy="6015355"/>
            <a:chOff x="0" y="772668"/>
            <a:chExt cx="10692765" cy="6015355"/>
          </a:xfrm>
        </p:grpSpPr>
        <p:sp>
          <p:nvSpPr>
            <p:cNvPr id="3" name="object 3"/>
            <p:cNvSpPr/>
            <p:nvPr/>
          </p:nvSpPr>
          <p:spPr>
            <a:xfrm>
              <a:off x="0" y="772668"/>
              <a:ext cx="10692765" cy="6014085"/>
            </a:xfrm>
            <a:custGeom>
              <a:avLst/>
              <a:gdLst/>
              <a:ahLst/>
              <a:cxnLst/>
              <a:rect l="l" t="t" r="r" b="b"/>
              <a:pathLst>
                <a:path w="10692765" h="6014084">
                  <a:moveTo>
                    <a:pt x="10692384" y="6013703"/>
                  </a:moveTo>
                  <a:lnTo>
                    <a:pt x="0" y="6013703"/>
                  </a:lnTo>
                  <a:lnTo>
                    <a:pt x="0" y="0"/>
                  </a:lnTo>
                  <a:lnTo>
                    <a:pt x="10692384" y="0"/>
                  </a:lnTo>
                  <a:lnTo>
                    <a:pt x="10692384" y="6013703"/>
                  </a:lnTo>
                  <a:close/>
                </a:path>
              </a:pathLst>
            </a:custGeom>
            <a:solidFill>
              <a:srgbClr val="012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552" y="772668"/>
              <a:ext cx="0" cy="6015355"/>
            </a:xfrm>
            <a:custGeom>
              <a:avLst/>
              <a:gdLst/>
              <a:ahLst/>
              <a:cxnLst/>
              <a:rect l="l" t="t" r="r" b="b"/>
              <a:pathLst>
                <a:path h="6015355">
                  <a:moveTo>
                    <a:pt x="0" y="0"/>
                  </a:moveTo>
                  <a:lnTo>
                    <a:pt x="0" y="6015228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9462" y="2486663"/>
            <a:ext cx="7089775" cy="12452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indent="266065">
              <a:lnSpc>
                <a:spcPts val="4550"/>
              </a:lnSpc>
              <a:spcBef>
                <a:spcPts val="670"/>
              </a:spcBef>
            </a:pPr>
            <a:r>
              <a:rPr sz="4200" spc="225" dirty="0">
                <a:solidFill>
                  <a:srgbClr val="FFFFFF"/>
                </a:solidFill>
              </a:rPr>
              <a:t>P</a:t>
            </a:r>
            <a:r>
              <a:rPr sz="4200" spc="165" dirty="0">
                <a:solidFill>
                  <a:srgbClr val="FFFFFF"/>
                </a:solidFill>
              </a:rPr>
              <a:t>R</a:t>
            </a:r>
            <a:r>
              <a:rPr sz="4200" spc="575" dirty="0">
                <a:solidFill>
                  <a:srgbClr val="FFFFFF"/>
                </a:solidFill>
              </a:rPr>
              <a:t>O</a:t>
            </a:r>
            <a:r>
              <a:rPr sz="4200" dirty="0">
                <a:solidFill>
                  <a:srgbClr val="FFFFFF"/>
                </a:solidFill>
              </a:rPr>
              <a:t>B</a:t>
            </a:r>
            <a:r>
              <a:rPr sz="4200" spc="409" dirty="0">
                <a:solidFill>
                  <a:srgbClr val="FFFFFF"/>
                </a:solidFill>
              </a:rPr>
              <a:t>A</a:t>
            </a:r>
            <a:r>
              <a:rPr sz="4200" spc="40" dirty="0">
                <a:solidFill>
                  <a:srgbClr val="FFFFFF"/>
                </a:solidFill>
              </a:rPr>
              <a:t>B</a:t>
            </a:r>
            <a:r>
              <a:rPr sz="4200" spc="275" dirty="0">
                <a:solidFill>
                  <a:srgbClr val="FFFFFF"/>
                </a:solidFill>
              </a:rPr>
              <a:t>I</a:t>
            </a:r>
            <a:r>
              <a:rPr sz="4200" spc="310" dirty="0">
                <a:solidFill>
                  <a:srgbClr val="FFFFFF"/>
                </a:solidFill>
              </a:rPr>
              <a:t>L</a:t>
            </a:r>
            <a:r>
              <a:rPr sz="4200" spc="235" dirty="0">
                <a:solidFill>
                  <a:srgbClr val="FFFFFF"/>
                </a:solidFill>
              </a:rPr>
              <a:t>I</a:t>
            </a:r>
            <a:r>
              <a:rPr sz="4200" spc="285" dirty="0">
                <a:solidFill>
                  <a:srgbClr val="FFFFFF"/>
                </a:solidFill>
              </a:rPr>
              <a:t>T</a:t>
            </a:r>
            <a:r>
              <a:rPr sz="4200" spc="335" dirty="0">
                <a:solidFill>
                  <a:srgbClr val="FFFFFF"/>
                </a:solidFill>
              </a:rPr>
              <a:t>Y</a:t>
            </a:r>
            <a:r>
              <a:rPr sz="4200" spc="-250" dirty="0">
                <a:solidFill>
                  <a:srgbClr val="FFFFFF"/>
                </a:solidFill>
              </a:rPr>
              <a:t> </a:t>
            </a:r>
            <a:r>
              <a:rPr sz="4200" spc="310" dirty="0">
                <a:solidFill>
                  <a:srgbClr val="FFFFFF"/>
                </a:solidFill>
              </a:rPr>
              <a:t>S</a:t>
            </a:r>
            <a:r>
              <a:rPr sz="4200" spc="409" dirty="0">
                <a:solidFill>
                  <a:srgbClr val="FFFFFF"/>
                </a:solidFill>
              </a:rPr>
              <a:t>A</a:t>
            </a:r>
            <a:r>
              <a:rPr sz="4200" spc="315" dirty="0">
                <a:solidFill>
                  <a:srgbClr val="FFFFFF"/>
                </a:solidFill>
              </a:rPr>
              <a:t>M</a:t>
            </a:r>
            <a:r>
              <a:rPr sz="4200" spc="225" dirty="0">
                <a:solidFill>
                  <a:srgbClr val="FFFFFF"/>
                </a:solidFill>
              </a:rPr>
              <a:t>P</a:t>
            </a:r>
            <a:r>
              <a:rPr sz="4200" spc="265" dirty="0">
                <a:solidFill>
                  <a:srgbClr val="FFFFFF"/>
                </a:solidFill>
              </a:rPr>
              <a:t>L</a:t>
            </a:r>
            <a:r>
              <a:rPr sz="4200" spc="275" dirty="0">
                <a:solidFill>
                  <a:srgbClr val="FFFFFF"/>
                </a:solidFill>
              </a:rPr>
              <a:t>I</a:t>
            </a:r>
            <a:r>
              <a:rPr sz="4200" spc="335" dirty="0">
                <a:solidFill>
                  <a:srgbClr val="FFFFFF"/>
                </a:solidFill>
              </a:rPr>
              <a:t>N</a:t>
            </a:r>
            <a:r>
              <a:rPr sz="4200" spc="430" dirty="0">
                <a:solidFill>
                  <a:srgbClr val="FFFFFF"/>
                </a:solidFill>
              </a:rPr>
              <a:t>G  </a:t>
            </a:r>
            <a:r>
              <a:rPr sz="4200" spc="275" dirty="0">
                <a:solidFill>
                  <a:srgbClr val="FFFFFF"/>
                </a:solidFill>
              </a:rPr>
              <a:t>I</a:t>
            </a:r>
            <a:r>
              <a:rPr sz="4200" spc="315" dirty="0">
                <a:solidFill>
                  <a:srgbClr val="FFFFFF"/>
                </a:solidFill>
              </a:rPr>
              <a:t>M</a:t>
            </a:r>
            <a:r>
              <a:rPr sz="4200" spc="225" dirty="0">
                <a:solidFill>
                  <a:srgbClr val="FFFFFF"/>
                </a:solidFill>
              </a:rPr>
              <a:t>P</a:t>
            </a:r>
            <a:r>
              <a:rPr sz="4200" spc="265" dirty="0">
                <a:solidFill>
                  <a:srgbClr val="FFFFFF"/>
                </a:solidFill>
              </a:rPr>
              <a:t>L</a:t>
            </a:r>
            <a:r>
              <a:rPr sz="4200" spc="320" dirty="0">
                <a:solidFill>
                  <a:srgbClr val="FFFFFF"/>
                </a:solidFill>
              </a:rPr>
              <a:t>E</a:t>
            </a:r>
            <a:r>
              <a:rPr sz="4200" spc="315" dirty="0">
                <a:solidFill>
                  <a:srgbClr val="FFFFFF"/>
                </a:solidFill>
              </a:rPr>
              <a:t>M</a:t>
            </a:r>
            <a:r>
              <a:rPr sz="4200" spc="275" dirty="0">
                <a:solidFill>
                  <a:srgbClr val="FFFFFF"/>
                </a:solidFill>
              </a:rPr>
              <a:t>E</a:t>
            </a:r>
            <a:r>
              <a:rPr sz="4200" spc="380" dirty="0">
                <a:solidFill>
                  <a:srgbClr val="FFFFFF"/>
                </a:solidFill>
              </a:rPr>
              <a:t>N</a:t>
            </a:r>
            <a:r>
              <a:rPr sz="4200" spc="240" dirty="0">
                <a:solidFill>
                  <a:srgbClr val="FFFFFF"/>
                </a:solidFill>
              </a:rPr>
              <a:t>T</a:t>
            </a:r>
            <a:r>
              <a:rPr sz="4200" spc="275" dirty="0">
                <a:solidFill>
                  <a:srgbClr val="FFFFFF"/>
                </a:solidFill>
              </a:rPr>
              <a:t>E</a:t>
            </a:r>
            <a:r>
              <a:rPr sz="4200" spc="365" dirty="0">
                <a:solidFill>
                  <a:srgbClr val="FFFFFF"/>
                </a:solidFill>
              </a:rPr>
              <a:t>D</a:t>
            </a:r>
            <a:r>
              <a:rPr sz="4200" spc="-200" dirty="0">
                <a:solidFill>
                  <a:srgbClr val="FFFFFF"/>
                </a:solidFill>
              </a:rPr>
              <a:t> </a:t>
            </a:r>
            <a:r>
              <a:rPr sz="4200" spc="275" dirty="0">
                <a:solidFill>
                  <a:srgbClr val="FFFFFF"/>
                </a:solidFill>
              </a:rPr>
              <a:t>I</a:t>
            </a:r>
            <a:r>
              <a:rPr sz="4200" spc="360" dirty="0">
                <a:solidFill>
                  <a:srgbClr val="FFFFFF"/>
                </a:solidFill>
              </a:rPr>
              <a:t>N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225" dirty="0">
                <a:solidFill>
                  <a:srgbClr val="FFFFFF"/>
                </a:solidFill>
              </a:rPr>
              <a:t>P</a:t>
            </a:r>
            <a:r>
              <a:rPr sz="4200" spc="295" dirty="0">
                <a:solidFill>
                  <a:srgbClr val="FFFFFF"/>
                </a:solidFill>
              </a:rPr>
              <a:t>Y</a:t>
            </a:r>
            <a:r>
              <a:rPr sz="4200" spc="285" dirty="0">
                <a:solidFill>
                  <a:srgbClr val="FFFFFF"/>
                </a:solidFill>
              </a:rPr>
              <a:t>T</a:t>
            </a:r>
            <a:r>
              <a:rPr sz="4200" spc="315" dirty="0">
                <a:solidFill>
                  <a:srgbClr val="FFFFFF"/>
                </a:solidFill>
              </a:rPr>
              <a:t>H</a:t>
            </a:r>
            <a:r>
              <a:rPr sz="4200" spc="535" dirty="0">
                <a:solidFill>
                  <a:srgbClr val="FFFFFF"/>
                </a:solidFill>
              </a:rPr>
              <a:t>O</a:t>
            </a:r>
            <a:r>
              <a:rPr sz="4200" spc="360" dirty="0">
                <a:solidFill>
                  <a:srgbClr val="FFFFFF"/>
                </a:solidFill>
              </a:rPr>
              <a:t>N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4704015" y="5146041"/>
            <a:ext cx="4833679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550" u="heavy" spc="5" dirty="0">
                <a:solidFill>
                  <a:srgbClr val="66EFDF"/>
                </a:solidFill>
                <a:uFill>
                  <a:solidFill>
                    <a:srgbClr val="66EFDF"/>
                  </a:solidFill>
                </a:uFill>
                <a:latin typeface="Calibri"/>
                <a:cs typeface="Calibri"/>
              </a:rPr>
              <a:t> 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883" y="1276537"/>
            <a:ext cx="508317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5" dirty="0"/>
              <a:t>C</a:t>
            </a:r>
            <a:r>
              <a:rPr spc="245" dirty="0"/>
              <a:t>L</a:t>
            </a:r>
            <a:r>
              <a:rPr spc="200" dirty="0"/>
              <a:t>U</a:t>
            </a:r>
            <a:r>
              <a:rPr spc="285" dirty="0"/>
              <a:t>S</a:t>
            </a:r>
            <a:r>
              <a:rPr spc="220" dirty="0"/>
              <a:t>T</a:t>
            </a:r>
            <a:r>
              <a:rPr spc="250" dirty="0"/>
              <a:t>E</a:t>
            </a:r>
            <a:r>
              <a:rPr spc="260" dirty="0"/>
              <a:t>R</a:t>
            </a:r>
            <a:r>
              <a:rPr spc="-195" dirty="0"/>
              <a:t> </a:t>
            </a:r>
            <a:r>
              <a:rPr spc="285" dirty="0"/>
              <a:t>S</a:t>
            </a:r>
            <a:r>
              <a:rPr spc="375" dirty="0"/>
              <a:t>A</a:t>
            </a:r>
            <a:r>
              <a:rPr spc="330" dirty="0"/>
              <a:t>M</a:t>
            </a:r>
            <a:r>
              <a:rPr spc="160" dirty="0"/>
              <a:t>P</a:t>
            </a:r>
            <a:r>
              <a:rPr spc="245" dirty="0"/>
              <a:t>L</a:t>
            </a:r>
            <a:r>
              <a:rPr spc="254" dirty="0"/>
              <a:t>I</a:t>
            </a:r>
            <a:r>
              <a:rPr spc="305" dirty="0"/>
              <a:t>N</a:t>
            </a:r>
            <a:r>
              <a:rPr spc="69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766" y="2110196"/>
            <a:ext cx="4574540" cy="249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marR="119380" indent="-250190">
              <a:lnSpc>
                <a:spcPct val="100400"/>
              </a:lnSpc>
              <a:spcBef>
                <a:spcPts val="9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Cluster sampling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also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involves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dividing the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population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into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subgroups,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but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each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subgroup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should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have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similar 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characteristics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to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whole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sample.</a:t>
            </a:r>
            <a:endParaRPr sz="1400">
              <a:latin typeface="Calibri"/>
              <a:cs typeface="Calibri"/>
            </a:endParaRPr>
          </a:p>
          <a:p>
            <a:pPr marL="262255" marR="292100" indent="-250190">
              <a:lnSpc>
                <a:spcPct val="100699"/>
              </a:lnSpc>
              <a:spcBef>
                <a:spcPts val="86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Instead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sampling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individuals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from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each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subgroup,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we </a:t>
            </a:r>
            <a:r>
              <a:rPr sz="1400" spc="-3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randomly select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entire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subgroups.</a:t>
            </a:r>
            <a:endParaRPr sz="1400">
              <a:latin typeface="Calibri"/>
              <a:cs typeface="Calibri"/>
            </a:endParaRPr>
          </a:p>
          <a:p>
            <a:pPr marL="262255" marR="5080" indent="-25019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If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it is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practically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possible, we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might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include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every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individual </a:t>
            </a:r>
            <a:r>
              <a:rPr sz="1400" spc="-3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from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each sampled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cluster.</a:t>
            </a:r>
            <a:endParaRPr sz="1400">
              <a:latin typeface="Calibri"/>
              <a:cs typeface="Calibri"/>
            </a:endParaRPr>
          </a:p>
          <a:p>
            <a:pPr marL="262255" marR="313690" indent="-250190">
              <a:lnSpc>
                <a:spcPct val="100400"/>
              </a:lnSpc>
              <a:spcBef>
                <a:spcPts val="869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If the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clusters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themselves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are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large,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we can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also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sample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individuals from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within each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cluster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using one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 the 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techniques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above.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7861" y="2395126"/>
            <a:ext cx="2882605" cy="1875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7" y="1057656"/>
            <a:ext cx="8886444" cy="544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883" y="1276537"/>
            <a:ext cx="34188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POPULATION: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13766" y="2110196"/>
            <a:ext cx="4657708" cy="31952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2255" marR="344805" indent="-250190">
              <a:lnSpc>
                <a:spcPct val="100800"/>
              </a:lnSpc>
              <a:spcBef>
                <a:spcPts val="9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/>
              <a:t>A</a:t>
            </a:r>
            <a:r>
              <a:rPr spc="-10" dirty="0"/>
              <a:t> </a:t>
            </a:r>
            <a:r>
              <a:rPr b="1" dirty="0">
                <a:latin typeface="Calibri"/>
                <a:cs typeface="Calibri"/>
              </a:rPr>
              <a:t>population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0" dirty="0"/>
              <a:t>entire</a:t>
            </a:r>
            <a:r>
              <a:rPr spc="15" dirty="0"/>
              <a:t> </a:t>
            </a:r>
            <a:r>
              <a:rPr spc="-10" dirty="0"/>
              <a:t>group</a:t>
            </a:r>
            <a:r>
              <a:rPr spc="10" dirty="0"/>
              <a:t> </a:t>
            </a:r>
            <a:r>
              <a:rPr spc="-10" dirty="0"/>
              <a:t>that </a:t>
            </a:r>
            <a:r>
              <a:rPr spc="-5" dirty="0"/>
              <a:t>you </a:t>
            </a:r>
            <a:r>
              <a:rPr spc="-10" dirty="0"/>
              <a:t>want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10" dirty="0"/>
              <a:t>draw </a:t>
            </a:r>
            <a:r>
              <a:rPr spc="-300" dirty="0"/>
              <a:t> </a:t>
            </a:r>
            <a:r>
              <a:rPr spc="-5" dirty="0"/>
              <a:t>conclusions</a:t>
            </a:r>
            <a:r>
              <a:rPr spc="-15" dirty="0"/>
              <a:t> </a:t>
            </a:r>
            <a:r>
              <a:rPr spc="-5" dirty="0"/>
              <a:t>about.</a:t>
            </a:r>
          </a:p>
          <a:p>
            <a:pPr marL="262255" marR="662305" indent="-25019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/>
              <a:t>A </a:t>
            </a:r>
            <a:r>
              <a:rPr b="1" dirty="0">
                <a:latin typeface="Calibri"/>
                <a:cs typeface="Calibri"/>
              </a:rPr>
              <a:t>sample </a:t>
            </a:r>
            <a:r>
              <a:rPr dirty="0"/>
              <a:t>is </a:t>
            </a:r>
            <a:r>
              <a:rPr spc="-5" dirty="0"/>
              <a:t>the specific </a:t>
            </a:r>
            <a:r>
              <a:rPr spc="-10" dirty="0"/>
              <a:t>group </a:t>
            </a:r>
            <a:r>
              <a:rPr spc="-5" dirty="0"/>
              <a:t>that we collect from </a:t>
            </a:r>
            <a:r>
              <a:rPr spc="-305" dirty="0"/>
              <a:t> </a:t>
            </a:r>
            <a:r>
              <a:rPr spc="-5" dirty="0"/>
              <a:t>population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0" dirty="0"/>
              <a:t>represent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entire</a:t>
            </a:r>
            <a:r>
              <a:rPr spc="5" dirty="0"/>
              <a:t> </a:t>
            </a:r>
            <a:r>
              <a:rPr spc="-5" dirty="0"/>
              <a:t>population.</a:t>
            </a:r>
          </a:p>
          <a:p>
            <a:pPr marL="262255" marR="5080" indent="-25019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pc="-5" dirty="0"/>
              <a:t>The </a:t>
            </a:r>
            <a:r>
              <a:rPr spc="-10" dirty="0"/>
              <a:t>size </a:t>
            </a:r>
            <a:r>
              <a:rPr dirty="0"/>
              <a:t>of the </a:t>
            </a:r>
            <a:r>
              <a:rPr spc="-5" dirty="0"/>
              <a:t>sample </a:t>
            </a:r>
            <a:r>
              <a:rPr dirty="0"/>
              <a:t>is </a:t>
            </a:r>
            <a:r>
              <a:rPr spc="-10" dirty="0"/>
              <a:t>always </a:t>
            </a:r>
            <a:r>
              <a:rPr dirty="0"/>
              <a:t>less than the </a:t>
            </a:r>
            <a:r>
              <a:rPr spc="-10" dirty="0"/>
              <a:t>total size </a:t>
            </a:r>
            <a:r>
              <a:rPr dirty="0"/>
              <a:t>of </a:t>
            </a:r>
            <a:r>
              <a:rPr spc="-5" dirty="0"/>
              <a:t>th </a:t>
            </a:r>
            <a:r>
              <a:rPr spc="-305" dirty="0"/>
              <a:t> </a:t>
            </a:r>
            <a:r>
              <a:rPr spc="-5" dirty="0"/>
              <a:t>population.</a:t>
            </a:r>
          </a:p>
          <a:p>
            <a:pPr marL="262255" marR="269875" indent="-250190">
              <a:lnSpc>
                <a:spcPct val="100400"/>
              </a:lnSpc>
              <a:spcBef>
                <a:spcPts val="869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b="1" dirty="0">
                <a:latin typeface="Calibri"/>
                <a:cs typeface="Calibri"/>
              </a:rPr>
              <a:t>Sampling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method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-10" dirty="0"/>
              <a:t> </a:t>
            </a:r>
            <a:r>
              <a:rPr dirty="0"/>
              <a:t>allows</a:t>
            </a:r>
            <a:r>
              <a:rPr spc="-25" dirty="0"/>
              <a:t> </a:t>
            </a:r>
            <a:r>
              <a:rPr spc="-5" dirty="0"/>
              <a:t>that</a:t>
            </a:r>
            <a:r>
              <a:rPr spc="-10" dirty="0"/>
              <a:t> represents</a:t>
            </a:r>
            <a:r>
              <a:rPr spc="40"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spc="-10" dirty="0"/>
              <a:t>information</a:t>
            </a:r>
            <a:r>
              <a:rPr spc="-5" dirty="0"/>
              <a:t> about </a:t>
            </a:r>
            <a:r>
              <a:rPr dirty="0"/>
              <a:t>the </a:t>
            </a:r>
            <a:r>
              <a:rPr spc="-5" dirty="0"/>
              <a:t>population based</a:t>
            </a:r>
            <a:r>
              <a:rPr spc="15" dirty="0"/>
              <a:t> </a:t>
            </a:r>
            <a:r>
              <a:rPr dirty="0"/>
              <a:t>on</a:t>
            </a:r>
            <a:r>
              <a:rPr spc="-5" dirty="0"/>
              <a:t> results</a:t>
            </a:r>
            <a:r>
              <a:rPr spc="-10" dirty="0"/>
              <a:t> </a:t>
            </a:r>
            <a:r>
              <a:rPr spc="-5" dirty="0"/>
              <a:t>from </a:t>
            </a:r>
            <a:r>
              <a:rPr spc="-300" dirty="0"/>
              <a:t> </a:t>
            </a:r>
            <a:r>
              <a:rPr spc="-5" dirty="0"/>
              <a:t>sample.</a:t>
            </a:r>
          </a:p>
          <a:p>
            <a:pPr marL="262255" indent="-25019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pc="-5" dirty="0"/>
              <a:t>Sampling</a:t>
            </a:r>
            <a:r>
              <a:rPr spc="-30" dirty="0"/>
              <a:t> </a:t>
            </a:r>
            <a:r>
              <a:rPr dirty="0"/>
              <a:t>is </a:t>
            </a:r>
            <a:r>
              <a:rPr spc="-10" dirty="0"/>
              <a:t>categorized</a:t>
            </a:r>
            <a:r>
              <a:rPr spc="10" dirty="0"/>
              <a:t> </a:t>
            </a:r>
            <a:r>
              <a:rPr spc="-15" dirty="0"/>
              <a:t>into</a:t>
            </a:r>
            <a:r>
              <a:rPr spc="10" dirty="0"/>
              <a:t> </a:t>
            </a:r>
            <a:r>
              <a:rPr dirty="0"/>
              <a:t>2</a:t>
            </a:r>
            <a:r>
              <a:rPr spc="-5" dirty="0"/>
              <a:t> types:</a:t>
            </a:r>
          </a:p>
          <a:p>
            <a:pPr marL="764540" lvl="1" indent="-351790">
              <a:lnSpc>
                <a:spcPct val="100000"/>
              </a:lnSpc>
              <a:spcBef>
                <a:spcPts val="440"/>
              </a:spcBef>
              <a:buAutoNum type="romanLcPeriod"/>
              <a:tabLst>
                <a:tab pos="764540" algn="l"/>
                <a:tab pos="765175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Probability</a:t>
            </a:r>
            <a:r>
              <a:rPr sz="1400" spc="-4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endParaRPr sz="1400" dirty="0">
              <a:latin typeface="Calibri"/>
              <a:cs typeface="Calibri"/>
            </a:endParaRPr>
          </a:p>
          <a:p>
            <a:pPr marL="764540" lvl="1" indent="-351790">
              <a:lnSpc>
                <a:spcPct val="100000"/>
              </a:lnSpc>
              <a:spcBef>
                <a:spcPts val="445"/>
              </a:spcBef>
              <a:buAutoNum type="romanLcPeriod"/>
              <a:tabLst>
                <a:tab pos="764540" algn="l"/>
                <a:tab pos="765175" algn="l"/>
              </a:tabLst>
            </a:pP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Non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Probability</a:t>
            </a:r>
            <a:r>
              <a:rPr sz="1400" spc="-3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574" y="3246464"/>
            <a:ext cx="889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1100" y="2121879"/>
            <a:ext cx="3263900" cy="2606040"/>
            <a:chOff x="5859780" y="1950720"/>
            <a:chExt cx="3263900" cy="26060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660" y="1950720"/>
              <a:ext cx="3080992" cy="2438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9780" y="4027932"/>
              <a:ext cx="908303" cy="5285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59524" y="4306823"/>
              <a:ext cx="22860" cy="56515"/>
            </a:xfrm>
            <a:custGeom>
              <a:avLst/>
              <a:gdLst/>
              <a:ahLst/>
              <a:cxnLst/>
              <a:rect l="l" t="t" r="r" b="b"/>
              <a:pathLst>
                <a:path w="22859" h="56514">
                  <a:moveTo>
                    <a:pt x="16763" y="56388"/>
                  </a:moveTo>
                  <a:lnTo>
                    <a:pt x="6095" y="56388"/>
                  </a:lnTo>
                  <a:lnTo>
                    <a:pt x="0" y="51816"/>
                  </a:lnTo>
                  <a:lnTo>
                    <a:pt x="0" y="12192"/>
                  </a:lnTo>
                  <a:lnTo>
                    <a:pt x="1523" y="10668"/>
                  </a:lnTo>
                  <a:lnTo>
                    <a:pt x="1523" y="9144"/>
                  </a:lnTo>
                  <a:lnTo>
                    <a:pt x="4571" y="4572"/>
                  </a:lnTo>
                  <a:lnTo>
                    <a:pt x="6095" y="1524"/>
                  </a:lnTo>
                  <a:lnTo>
                    <a:pt x="7619" y="0"/>
                  </a:lnTo>
                  <a:lnTo>
                    <a:pt x="13715" y="0"/>
                  </a:lnTo>
                  <a:lnTo>
                    <a:pt x="16763" y="1524"/>
                  </a:lnTo>
                  <a:lnTo>
                    <a:pt x="18287" y="4572"/>
                  </a:lnTo>
                  <a:lnTo>
                    <a:pt x="21335" y="9144"/>
                  </a:lnTo>
                  <a:lnTo>
                    <a:pt x="21335" y="10668"/>
                  </a:lnTo>
                  <a:lnTo>
                    <a:pt x="22859" y="12192"/>
                  </a:lnTo>
                  <a:lnTo>
                    <a:pt x="22859" y="45720"/>
                  </a:lnTo>
                  <a:lnTo>
                    <a:pt x="22859" y="51816"/>
                  </a:lnTo>
                  <a:lnTo>
                    <a:pt x="16763" y="56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883" y="1177629"/>
            <a:ext cx="626173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PROBABILITY</a:t>
            </a:r>
            <a:r>
              <a:rPr spc="-190" dirty="0"/>
              <a:t> </a:t>
            </a:r>
            <a:r>
              <a:rPr spc="275" dirty="0"/>
              <a:t>SAMPLING: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766" y="2110196"/>
            <a:ext cx="8865870" cy="239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2255" marR="5080" indent="-250190">
              <a:lnSpc>
                <a:spcPct val="100800"/>
              </a:lnSpc>
              <a:spcBef>
                <a:spcPts val="9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Probability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refers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to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selection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sample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from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population,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when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this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selection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is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based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on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principle </a:t>
            </a:r>
            <a:r>
              <a:rPr sz="1400" spc="-3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randomization,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that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is,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random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selection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or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chance.</a:t>
            </a:r>
            <a:endParaRPr sz="1400">
              <a:latin typeface="Calibri"/>
              <a:cs typeface="Calibri"/>
            </a:endParaRPr>
          </a:p>
          <a:p>
            <a:pPr marL="262255" marR="227965" indent="-25019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When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choosing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probability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sample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design,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the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goal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to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minimize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error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estimates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for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the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most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important survey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variables,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while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simultaneously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minimizing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time and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cost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conducting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the 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survey.</a:t>
            </a:r>
            <a:endParaRPr sz="14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There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are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several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different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ways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in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which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probability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sample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can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be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selected.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They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are:</a:t>
            </a:r>
            <a:endParaRPr sz="1400">
              <a:latin typeface="Calibri"/>
              <a:cs typeface="Calibri"/>
            </a:endParaRPr>
          </a:p>
          <a:p>
            <a:pPr marL="764540" lvl="1" indent="-351790">
              <a:lnSpc>
                <a:spcPct val="100000"/>
              </a:lnSpc>
              <a:spcBef>
                <a:spcPts val="434"/>
              </a:spcBef>
              <a:buAutoNum type="romanLcPeriod"/>
              <a:tabLst>
                <a:tab pos="764540" algn="l"/>
                <a:tab pos="765175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Random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endParaRPr sz="1400">
              <a:latin typeface="Calibri"/>
              <a:cs typeface="Calibri"/>
            </a:endParaRPr>
          </a:p>
          <a:p>
            <a:pPr marL="764540" lvl="1" indent="-351790">
              <a:lnSpc>
                <a:spcPct val="100000"/>
              </a:lnSpc>
              <a:spcBef>
                <a:spcPts val="445"/>
              </a:spcBef>
              <a:buAutoNum type="romanLcPeriod"/>
              <a:tabLst>
                <a:tab pos="764540" algn="l"/>
                <a:tab pos="765175" algn="l"/>
              </a:tabLst>
            </a:pP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Systematic</a:t>
            </a:r>
            <a:r>
              <a:rPr sz="1400" spc="-4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endParaRPr sz="1400">
              <a:latin typeface="Calibri"/>
              <a:cs typeface="Calibri"/>
            </a:endParaRPr>
          </a:p>
          <a:p>
            <a:pPr marL="764540" lvl="1" indent="-351790">
              <a:lnSpc>
                <a:spcPct val="100000"/>
              </a:lnSpc>
              <a:spcBef>
                <a:spcPts val="445"/>
              </a:spcBef>
              <a:buAutoNum type="romanLcPeriod"/>
              <a:tabLst>
                <a:tab pos="764540" algn="l"/>
                <a:tab pos="765175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Stratified</a:t>
            </a:r>
            <a:r>
              <a:rPr sz="1400" spc="-5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endParaRPr sz="1400">
              <a:latin typeface="Calibri"/>
              <a:cs typeface="Calibri"/>
            </a:endParaRPr>
          </a:p>
          <a:p>
            <a:pPr marL="764540" lvl="1" indent="-351790">
              <a:lnSpc>
                <a:spcPct val="100000"/>
              </a:lnSpc>
              <a:spcBef>
                <a:spcPts val="440"/>
              </a:spcBef>
              <a:buAutoNum type="romanLcPeriod"/>
              <a:tabLst>
                <a:tab pos="764540" algn="l"/>
                <a:tab pos="765175" algn="l"/>
              </a:tabLst>
            </a:pP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Cluster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883" y="1276537"/>
            <a:ext cx="521906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5" dirty="0"/>
              <a:t>R</a:t>
            </a:r>
            <a:r>
              <a:rPr spc="375" dirty="0"/>
              <a:t>A</a:t>
            </a:r>
            <a:r>
              <a:rPr spc="345" dirty="0"/>
              <a:t>ND</a:t>
            </a:r>
            <a:r>
              <a:rPr spc="495" dirty="0"/>
              <a:t>O</a:t>
            </a:r>
            <a:r>
              <a:rPr spc="315" dirty="0"/>
              <a:t>M</a:t>
            </a:r>
            <a:r>
              <a:rPr spc="-185" dirty="0"/>
              <a:t> </a:t>
            </a:r>
            <a:r>
              <a:rPr spc="285" dirty="0"/>
              <a:t>S</a:t>
            </a:r>
            <a:r>
              <a:rPr spc="375" dirty="0"/>
              <a:t>A</a:t>
            </a:r>
            <a:r>
              <a:rPr spc="290" dirty="0"/>
              <a:t>M</a:t>
            </a:r>
            <a:r>
              <a:rPr spc="200" dirty="0"/>
              <a:t>P</a:t>
            </a:r>
            <a:r>
              <a:rPr spc="245" dirty="0"/>
              <a:t>L</a:t>
            </a:r>
            <a:r>
              <a:rPr spc="254" dirty="0"/>
              <a:t>I</a:t>
            </a:r>
            <a:r>
              <a:rPr spc="305" dirty="0"/>
              <a:t>N</a:t>
            </a:r>
            <a:r>
              <a:rPr spc="700" dirty="0"/>
              <a:t>G</a:t>
            </a:r>
            <a:r>
              <a:rPr spc="-18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766" y="2451576"/>
            <a:ext cx="3877945" cy="992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2255" marR="5080" indent="-250190">
              <a:lnSpc>
                <a:spcPct val="100800"/>
              </a:lnSpc>
              <a:spcBef>
                <a:spcPts val="9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random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sampling,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every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member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the 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population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has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an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equal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chance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being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selected.</a:t>
            </a:r>
            <a:endParaRPr sz="1400">
              <a:latin typeface="Calibri"/>
              <a:cs typeface="Calibri"/>
            </a:endParaRPr>
          </a:p>
          <a:p>
            <a:pPr marL="262255" marR="325120" indent="-25019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sampling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frame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should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include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the whole </a:t>
            </a:r>
            <a:r>
              <a:rPr sz="1400" spc="-3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population.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9970" y="2356278"/>
            <a:ext cx="2959147" cy="226785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692907" y="308610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16764" y="21335"/>
                </a:moveTo>
                <a:lnTo>
                  <a:pt x="6096" y="21335"/>
                </a:lnTo>
                <a:lnTo>
                  <a:pt x="0" y="16763"/>
                </a:lnTo>
                <a:lnTo>
                  <a:pt x="0" y="4571"/>
                </a:lnTo>
                <a:lnTo>
                  <a:pt x="6096" y="0"/>
                </a:lnTo>
                <a:lnTo>
                  <a:pt x="16764" y="0"/>
                </a:lnTo>
                <a:lnTo>
                  <a:pt x="22860" y="4571"/>
                </a:lnTo>
                <a:lnTo>
                  <a:pt x="22860" y="10667"/>
                </a:lnTo>
                <a:lnTo>
                  <a:pt x="22860" y="16763"/>
                </a:lnTo>
                <a:lnTo>
                  <a:pt x="16764" y="21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7" y="1071372"/>
            <a:ext cx="8886443" cy="52760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883" y="1276537"/>
            <a:ext cx="60813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S</a:t>
            </a:r>
            <a:r>
              <a:rPr spc="150" dirty="0"/>
              <a:t>Y</a:t>
            </a:r>
            <a:r>
              <a:rPr spc="285" dirty="0"/>
              <a:t>S</a:t>
            </a:r>
            <a:r>
              <a:rPr spc="260" dirty="0"/>
              <a:t>T</a:t>
            </a:r>
            <a:r>
              <a:rPr spc="250" dirty="0"/>
              <a:t>E</a:t>
            </a:r>
            <a:r>
              <a:rPr spc="290" dirty="0"/>
              <a:t>M</a:t>
            </a:r>
            <a:r>
              <a:rPr spc="220" dirty="0"/>
              <a:t>AT</a:t>
            </a:r>
            <a:r>
              <a:rPr spc="254" dirty="0"/>
              <a:t>I</a:t>
            </a:r>
            <a:r>
              <a:rPr spc="655" dirty="0"/>
              <a:t>C</a:t>
            </a:r>
            <a:r>
              <a:rPr spc="-195" dirty="0"/>
              <a:t> </a:t>
            </a:r>
            <a:r>
              <a:rPr spc="245" dirty="0"/>
              <a:t>S</a:t>
            </a:r>
            <a:r>
              <a:rPr spc="375" dirty="0"/>
              <a:t>A</a:t>
            </a:r>
            <a:r>
              <a:rPr spc="330" dirty="0"/>
              <a:t>M</a:t>
            </a:r>
            <a:r>
              <a:rPr spc="200" dirty="0"/>
              <a:t>P</a:t>
            </a:r>
            <a:r>
              <a:rPr spc="245" dirty="0"/>
              <a:t>L</a:t>
            </a:r>
            <a:r>
              <a:rPr spc="254" dirty="0"/>
              <a:t>I</a:t>
            </a:r>
            <a:r>
              <a:rPr spc="305" dirty="0"/>
              <a:t>N</a:t>
            </a:r>
            <a:r>
              <a:rPr spc="660" dirty="0"/>
              <a:t>G</a:t>
            </a:r>
            <a:r>
              <a:rPr spc="-18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766" y="2575034"/>
            <a:ext cx="3735070" cy="1634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marR="15875" indent="-250190">
              <a:lnSpc>
                <a:spcPct val="100400"/>
              </a:lnSpc>
              <a:spcBef>
                <a:spcPts val="9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Systematic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is similar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simple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random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sampling,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but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it is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usually slightly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easier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conduct.</a:t>
            </a:r>
            <a:endParaRPr sz="1400">
              <a:latin typeface="Calibri"/>
              <a:cs typeface="Calibri"/>
            </a:endParaRPr>
          </a:p>
          <a:p>
            <a:pPr marL="262255" marR="5080" indent="-250190">
              <a:lnSpc>
                <a:spcPct val="100200"/>
              </a:lnSpc>
              <a:spcBef>
                <a:spcPts val="875"/>
              </a:spcBef>
              <a:buClr>
                <a:srgbClr val="690890"/>
              </a:buClr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dirty="0"/>
              <a:t>	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Every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member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 population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listed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with a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number,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but instead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randomly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generating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numbers,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individuals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are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chosen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at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regular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intervals.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450" y="2765815"/>
            <a:ext cx="2212600" cy="2020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7" y="1071372"/>
            <a:ext cx="8886444" cy="5276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883" y="1276537"/>
            <a:ext cx="59207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5" dirty="0"/>
              <a:t>S</a:t>
            </a:r>
            <a:r>
              <a:rPr spc="220" dirty="0"/>
              <a:t>T</a:t>
            </a:r>
            <a:r>
              <a:rPr spc="385" dirty="0"/>
              <a:t>R</a:t>
            </a:r>
            <a:r>
              <a:rPr spc="180" dirty="0"/>
              <a:t>A</a:t>
            </a:r>
            <a:r>
              <a:rPr spc="220" dirty="0"/>
              <a:t>T</a:t>
            </a:r>
            <a:r>
              <a:rPr spc="254" dirty="0"/>
              <a:t>I</a:t>
            </a:r>
            <a:r>
              <a:rPr spc="245" dirty="0"/>
              <a:t>F</a:t>
            </a:r>
            <a:r>
              <a:rPr spc="254" dirty="0"/>
              <a:t>I</a:t>
            </a:r>
            <a:r>
              <a:rPr spc="290" dirty="0"/>
              <a:t>E</a:t>
            </a:r>
            <a:r>
              <a:rPr spc="335" dirty="0"/>
              <a:t>D</a:t>
            </a:r>
            <a:r>
              <a:rPr spc="-229" dirty="0"/>
              <a:t> </a:t>
            </a:r>
            <a:r>
              <a:rPr spc="285" dirty="0"/>
              <a:t>S</a:t>
            </a:r>
            <a:r>
              <a:rPr spc="375" dirty="0"/>
              <a:t>A</a:t>
            </a:r>
            <a:r>
              <a:rPr spc="330" dirty="0"/>
              <a:t>M</a:t>
            </a:r>
            <a:r>
              <a:rPr spc="160" dirty="0"/>
              <a:t>P</a:t>
            </a:r>
            <a:r>
              <a:rPr spc="280" dirty="0"/>
              <a:t>L</a:t>
            </a:r>
            <a:r>
              <a:rPr spc="254" dirty="0"/>
              <a:t>I</a:t>
            </a:r>
            <a:r>
              <a:rPr spc="270" dirty="0"/>
              <a:t>N</a:t>
            </a:r>
            <a:r>
              <a:rPr spc="700" dirty="0"/>
              <a:t>G</a:t>
            </a:r>
            <a:r>
              <a:rPr spc="-18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766" y="2110196"/>
            <a:ext cx="3898265" cy="3566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marR="79375" indent="-250190">
              <a:lnSpc>
                <a:spcPct val="100400"/>
              </a:lnSpc>
              <a:spcBef>
                <a:spcPts val="9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Stratified sampling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involves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dividing the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population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into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subpopulations that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may differ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in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important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ways.</a:t>
            </a:r>
            <a:endParaRPr sz="1400">
              <a:latin typeface="Calibri"/>
              <a:cs typeface="Calibri"/>
            </a:endParaRPr>
          </a:p>
          <a:p>
            <a:pPr marL="262255" marR="153035" indent="-250190">
              <a:lnSpc>
                <a:spcPct val="100299"/>
              </a:lnSpc>
              <a:spcBef>
                <a:spcPts val="869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It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allows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us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draw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more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precise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conclusions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by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ensuring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that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every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subgroup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is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properly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represented</a:t>
            </a:r>
            <a:r>
              <a:rPr sz="1400" spc="3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sample.</a:t>
            </a:r>
            <a:endParaRPr sz="1400">
              <a:latin typeface="Calibri"/>
              <a:cs typeface="Calibri"/>
            </a:endParaRPr>
          </a:p>
          <a:p>
            <a:pPr marL="262255" marR="5080" indent="-250190">
              <a:lnSpc>
                <a:spcPct val="100200"/>
              </a:lnSpc>
              <a:spcBef>
                <a:spcPts val="87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65" dirty="0">
                <a:solidFill>
                  <a:srgbClr val="690890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use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this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sampling</a:t>
            </a:r>
            <a:r>
              <a:rPr sz="1400" spc="-2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method,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we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divide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the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population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into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subgroups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(called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strata)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based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on </a:t>
            </a:r>
            <a:r>
              <a:rPr sz="1400" spc="-3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relevant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characteristic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(e.g.,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gender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identity,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age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range,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income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bracket,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job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role).</a:t>
            </a:r>
            <a:endParaRPr sz="1400">
              <a:latin typeface="Calibri"/>
              <a:cs typeface="Calibri"/>
            </a:endParaRPr>
          </a:p>
          <a:p>
            <a:pPr marL="262255" marR="5080" indent="-250190">
              <a:lnSpc>
                <a:spcPct val="100200"/>
              </a:lnSpc>
              <a:spcBef>
                <a:spcPts val="87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Based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the</a:t>
            </a:r>
            <a:r>
              <a:rPr sz="1400" spc="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overall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proportions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of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the 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population,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we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calculate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how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many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people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should </a:t>
            </a:r>
            <a:r>
              <a:rPr sz="1400" spc="-30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be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sampled from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each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subgroup.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Then we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use </a:t>
            </a:r>
            <a:r>
              <a:rPr sz="1400" spc="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random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or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systematic</a:t>
            </a:r>
            <a:r>
              <a:rPr sz="1400" spc="-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sampling</a:t>
            </a:r>
            <a:r>
              <a:rPr sz="1400" spc="-2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to</a:t>
            </a:r>
            <a:r>
              <a:rPr sz="1400" spc="15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select</a:t>
            </a:r>
            <a:r>
              <a:rPr sz="1400" spc="1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 sample 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from</a:t>
            </a:r>
            <a:r>
              <a:rPr sz="1400" dirty="0">
                <a:solidFill>
                  <a:srgbClr val="69089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90890"/>
                </a:solidFill>
                <a:latin typeface="Calibri"/>
                <a:cs typeface="Calibri"/>
              </a:rPr>
              <a:t>each </a:t>
            </a:r>
            <a:r>
              <a:rPr sz="1400" spc="-10" dirty="0">
                <a:solidFill>
                  <a:srgbClr val="690890"/>
                </a:solidFill>
                <a:latin typeface="Calibri"/>
                <a:cs typeface="Calibri"/>
              </a:rPr>
              <a:t>subgroup.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2434" y="2425048"/>
            <a:ext cx="2347082" cy="1620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7" y="885826"/>
            <a:ext cx="8886444" cy="5461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449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Cambria</vt:lpstr>
      <vt:lpstr>Office Theme</vt:lpstr>
      <vt:lpstr>PROBABILITY SAMPLING  IMPLEMENTED IN PYTHON</vt:lpstr>
      <vt:lpstr>POPULATION:</vt:lpstr>
      <vt:lpstr>PROBABILITY SAMPLING:</vt:lpstr>
      <vt:lpstr>RANDOM SAMPLING:</vt:lpstr>
      <vt:lpstr>PowerPoint Presentation</vt:lpstr>
      <vt:lpstr>SYSTEMATIC SAMPLING:</vt:lpstr>
      <vt:lpstr>PowerPoint Presentation</vt:lpstr>
      <vt:lpstr>STRATIFIED SAMPLING:</vt:lpstr>
      <vt:lpstr>PowerPoint Presentation</vt:lpstr>
      <vt:lpstr>CLUSTER SAMPLING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Presentation1</dc:title>
  <dc:creator>Gourab</dc:creator>
  <cp:lastModifiedBy>Binaya Kumar Pradhan</cp:lastModifiedBy>
  <cp:revision>3</cp:revision>
  <dcterms:created xsi:type="dcterms:W3CDTF">2023-02-28T14:54:49Z</dcterms:created>
  <dcterms:modified xsi:type="dcterms:W3CDTF">2023-03-01T09:39:26Z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2023-02-28T00:00:00Z</vt:filetime>
  </property>
  <property fmtid="{D5CDD505-2E9C-101B-9397-08002B2CF9AE}" pid="3" name="LastSaved">
    <vt:filetime>2023-02-28T00:00:00Z</vt:filetime>
  </property>
</Properties>
</file>