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b7235f6b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b7235f6b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b7235f6b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b7235f6b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b7235f6b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b7235f6b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b7235f6b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b7235f6b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b7235f6b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b7235f6b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b7235f6b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b7235f6b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b7235f6bd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b7235f6bd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b7235f6bd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b7235f6b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b7235f6bd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b7235f6bd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7235f6b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7235f6b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b7235f6b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b7235f6b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b7235f6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b7235f6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b7235f6b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b7235f6b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b7235f6b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b7235f6b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b7235f6b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b7235f6b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b7235f6b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b7235f6b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b7235f6b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b7235f6b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tbootstrap.com/docs/5.3/utilities/spacin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etbootstrap.com/getting-started/" TargetMode="External"/><Relationship Id="rId4" Type="http://schemas.openxmlformats.org/officeDocument/2006/relationships/hyperlink" Target="http://getbootstrap.com/getting-starte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Bootstrap 5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94276" y="3187000"/>
            <a:ext cx="39228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Group-3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/>
              <a:t>Binayak Purohit 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850" y="1582100"/>
            <a:ext cx="1537325" cy="122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Gutters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Gutters are the padding between your columns, used to responsively space and align content in the Bootstrap grid system.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Gutters are the gaps between column content, created by horizontal </a:t>
            </a:r>
            <a:r>
              <a:rPr lang="en-GB">
                <a:solidFill>
                  <a:srgbClr val="188038"/>
                </a:solidFill>
                <a:highlight>
                  <a:srgbClr val="FFFFFF"/>
                </a:highlight>
              </a:rPr>
              <a:t>padding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. We set </a:t>
            </a:r>
            <a:r>
              <a:rPr lang="en-GB">
                <a:solidFill>
                  <a:srgbClr val="188038"/>
                </a:solidFill>
                <a:highlight>
                  <a:srgbClr val="FFFFFF"/>
                </a:highlight>
              </a:rPr>
              <a:t>padding-right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 and </a:t>
            </a:r>
            <a:r>
              <a:rPr lang="en-GB">
                <a:solidFill>
                  <a:srgbClr val="188038"/>
                </a:solidFill>
                <a:highlight>
                  <a:srgbClr val="FFFFFF"/>
                </a:highlight>
              </a:rPr>
              <a:t>padding-left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 on each column, and use negative </a:t>
            </a:r>
            <a:r>
              <a:rPr lang="en-GB">
                <a:solidFill>
                  <a:srgbClr val="188038"/>
                </a:solidFill>
                <a:highlight>
                  <a:srgbClr val="FFFFFF"/>
                </a:highlight>
              </a:rPr>
              <a:t>margin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 to offset that at the start and end of each row to align content.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Gutters start at </a:t>
            </a:r>
            <a:r>
              <a:rPr lang="en-GB">
                <a:solidFill>
                  <a:srgbClr val="188038"/>
                </a:solidFill>
                <a:highlight>
                  <a:srgbClr val="FFFFFF"/>
                </a:highlight>
              </a:rPr>
              <a:t>1.5rem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 (</a:t>
            </a:r>
            <a:r>
              <a:rPr lang="en-GB">
                <a:solidFill>
                  <a:srgbClr val="188038"/>
                </a:solidFill>
                <a:highlight>
                  <a:srgbClr val="FFFFFF"/>
                </a:highlight>
              </a:rPr>
              <a:t>24px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) wide. This allows us to match our grid to the </a:t>
            </a:r>
            <a:r>
              <a:rPr lang="en-GB">
                <a:highlight>
                  <a:srgbClr val="FFFFFF"/>
                </a:highlight>
                <a:uFill>
                  <a:noFill/>
                </a:uFill>
                <a:hlinkClick r:id="rId3"/>
              </a:rPr>
              <a:t>padding and margin spacers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 scale.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rPr lang="en-GB">
                <a:solidFill>
                  <a:srgbClr val="CC0000"/>
                </a:solidFill>
                <a:highlight>
                  <a:srgbClr val="FFFFFF"/>
                </a:highlight>
              </a:rPr>
              <a:t>.gx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 or </a:t>
            </a:r>
            <a:r>
              <a:rPr lang="en-GB">
                <a:solidFill>
                  <a:srgbClr val="CC0000"/>
                </a:solidFill>
                <a:highlight>
                  <a:srgbClr val="FFFFFF"/>
                </a:highlight>
              </a:rPr>
              <a:t>.gy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 classes can be used to align gutters horizontally or vertically.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Tables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The .</a:t>
            </a:r>
            <a:r>
              <a:rPr lang="en-GB" sz="1900">
                <a:solidFill>
                  <a:srgbClr val="CC0000"/>
                </a:solidFill>
              </a:rPr>
              <a:t>table</a:t>
            </a:r>
            <a:r>
              <a:rPr lang="en-GB" sz="1900">
                <a:solidFill>
                  <a:srgbClr val="000000"/>
                </a:solidFill>
              </a:rPr>
              <a:t> class adds basic styling to a table: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The </a:t>
            </a:r>
            <a:r>
              <a:rPr lang="en-GB" sz="1900">
                <a:solidFill>
                  <a:srgbClr val="CC0000"/>
                </a:solidFill>
              </a:rPr>
              <a:t>.table-striped</a:t>
            </a:r>
            <a:r>
              <a:rPr lang="en-GB" sz="1900">
                <a:solidFill>
                  <a:srgbClr val="000000"/>
                </a:solidFill>
              </a:rPr>
              <a:t> class adds zebra-stripes to a table: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The </a:t>
            </a:r>
            <a:r>
              <a:rPr lang="en-GB" sz="1900">
                <a:solidFill>
                  <a:srgbClr val="CC0000"/>
                </a:solidFill>
              </a:rPr>
              <a:t>.table-bordered</a:t>
            </a:r>
            <a:r>
              <a:rPr lang="en-GB" sz="1900">
                <a:solidFill>
                  <a:srgbClr val="000000"/>
                </a:solidFill>
              </a:rPr>
              <a:t> class adds borders on all sides of the table and cells.</a:t>
            </a:r>
            <a:endParaRPr sz="1900">
              <a:solidFill>
                <a:srgbClr val="CC0000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The </a:t>
            </a:r>
            <a:r>
              <a:rPr lang="en-GB" sz="1900">
                <a:solidFill>
                  <a:srgbClr val="CC0000"/>
                </a:solidFill>
              </a:rPr>
              <a:t>.table-hover</a:t>
            </a:r>
            <a:r>
              <a:rPr lang="en-GB" sz="1900">
                <a:solidFill>
                  <a:srgbClr val="000000"/>
                </a:solidFill>
              </a:rPr>
              <a:t> class enables a hover state on table rows: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The </a:t>
            </a:r>
            <a:r>
              <a:rPr lang="en-GB" sz="1900">
                <a:solidFill>
                  <a:srgbClr val="CC0000"/>
                </a:solidFill>
              </a:rPr>
              <a:t>.table-responsive</a:t>
            </a:r>
            <a:r>
              <a:rPr lang="en-GB" sz="1900">
                <a:solidFill>
                  <a:srgbClr val="000000"/>
                </a:solidFill>
              </a:rPr>
              <a:t> class creates a responsive table. The table will then scroll horizontally on small devices (under 768px). When viewing on anything larger than 768px wide, there is no difference.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-color utility classes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51817" lvl="0" marL="457200" rtl="0" algn="l">
              <a:spcBef>
                <a:spcPts val="0"/>
              </a:spcBef>
              <a:spcAft>
                <a:spcPts val="0"/>
              </a:spcAft>
              <a:buClr>
                <a:srgbClr val="0D6EFD"/>
              </a:buClr>
              <a:buSzPct val="100000"/>
              <a:buFont typeface="Roboto Medium"/>
              <a:buChar char="❏"/>
            </a:pPr>
            <a:r>
              <a:rPr lang="en-GB" sz="3104">
                <a:solidFill>
                  <a:srgbClr val="0D6EFD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.text-primary</a:t>
            </a:r>
            <a:endParaRPr sz="3104">
              <a:solidFill>
                <a:srgbClr val="0D6EFD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1817" lvl="0" marL="457200" rtl="0" algn="l">
              <a:spcBef>
                <a:spcPts val="0"/>
              </a:spcBef>
              <a:spcAft>
                <a:spcPts val="0"/>
              </a:spcAft>
              <a:buClr>
                <a:srgbClr val="6C757D"/>
              </a:buClr>
              <a:buSzPct val="100000"/>
              <a:buFont typeface="Roboto Medium"/>
              <a:buChar char="❏"/>
            </a:pPr>
            <a:r>
              <a:rPr lang="en-GB" sz="3104">
                <a:solidFill>
                  <a:srgbClr val="6C757D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.text-secondary</a:t>
            </a:r>
            <a:endParaRPr sz="3104">
              <a:solidFill>
                <a:srgbClr val="6C757D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1817" lvl="0" marL="457200" rtl="0" algn="l">
              <a:spcBef>
                <a:spcPts val="0"/>
              </a:spcBef>
              <a:spcAft>
                <a:spcPts val="0"/>
              </a:spcAft>
              <a:buClr>
                <a:srgbClr val="198754"/>
              </a:buClr>
              <a:buSzPct val="100000"/>
              <a:buFont typeface="Roboto Medium"/>
              <a:buChar char="❏"/>
            </a:pPr>
            <a:r>
              <a:rPr lang="en-GB" sz="3104">
                <a:solidFill>
                  <a:srgbClr val="198754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.text-success</a:t>
            </a:r>
            <a:endParaRPr sz="3104">
              <a:solidFill>
                <a:srgbClr val="198754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1817" lvl="0" marL="457200" rtl="0" algn="l">
              <a:spcBef>
                <a:spcPts val="0"/>
              </a:spcBef>
              <a:spcAft>
                <a:spcPts val="0"/>
              </a:spcAft>
              <a:buClr>
                <a:srgbClr val="DC3545"/>
              </a:buClr>
              <a:buSzPct val="100000"/>
              <a:buFont typeface="Roboto Medium"/>
              <a:buChar char="❏"/>
            </a:pPr>
            <a:r>
              <a:rPr lang="en-GB" sz="3104">
                <a:solidFill>
                  <a:srgbClr val="DC3545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.text-danger</a:t>
            </a:r>
            <a:endParaRPr sz="3104">
              <a:solidFill>
                <a:srgbClr val="DC3545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1817" lvl="0" marL="457200" rtl="0" algn="l">
              <a:spcBef>
                <a:spcPts val="0"/>
              </a:spcBef>
              <a:spcAft>
                <a:spcPts val="0"/>
              </a:spcAft>
              <a:buClr>
                <a:srgbClr val="FFC107"/>
              </a:buClr>
              <a:buSzPct val="100000"/>
              <a:buFont typeface="Roboto Medium"/>
              <a:buChar char="❏"/>
            </a:pPr>
            <a:r>
              <a:rPr lang="en-GB" sz="3104">
                <a:solidFill>
                  <a:srgbClr val="FFC107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.text-warning  </a:t>
            </a:r>
            <a:endParaRPr sz="3104">
              <a:solidFill>
                <a:srgbClr val="FFC107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1817" lvl="0" marL="457200" rtl="0" algn="l">
              <a:spcBef>
                <a:spcPts val="0"/>
              </a:spcBef>
              <a:spcAft>
                <a:spcPts val="0"/>
              </a:spcAft>
              <a:buClr>
                <a:srgbClr val="0DCAF0"/>
              </a:buClr>
              <a:buSzPct val="100000"/>
              <a:buFont typeface="Roboto Medium"/>
              <a:buChar char="❏"/>
            </a:pPr>
            <a:r>
              <a:rPr lang="en-GB" sz="3104">
                <a:solidFill>
                  <a:srgbClr val="0DCAF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.text-info</a:t>
            </a:r>
            <a:endParaRPr sz="3104">
              <a:solidFill>
                <a:srgbClr val="0DCAF0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181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Medium"/>
              <a:buChar char="❏"/>
            </a:pPr>
            <a:r>
              <a:rPr lang="en-GB" sz="3104">
                <a:solidFill>
                  <a:schemeClr val="lt1"/>
                </a:solidFill>
                <a:highlight>
                  <a:schemeClr val="dk2"/>
                </a:highlight>
                <a:latin typeface="Roboto Medium"/>
                <a:ea typeface="Roboto Medium"/>
                <a:cs typeface="Roboto Medium"/>
                <a:sym typeface="Roboto Medium"/>
              </a:rPr>
              <a:t>.text-white</a:t>
            </a:r>
            <a:endParaRPr sz="3104">
              <a:solidFill>
                <a:schemeClr val="lt1"/>
              </a:solidFill>
              <a:highlight>
                <a:schemeClr val="dk2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181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Medium"/>
              <a:buChar char="❏"/>
            </a:pPr>
            <a:r>
              <a:rPr lang="en-GB" sz="3104">
                <a:solidFill>
                  <a:srgbClr val="00000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.text-dark</a:t>
            </a:r>
            <a:endParaRPr sz="3104">
              <a:solidFill>
                <a:srgbClr val="000000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rgbClr val="FFFFFF"/>
              </a:solidFill>
              <a:highlight>
                <a:srgbClr val="21252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22425" y="1192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Base class -</a:t>
            </a:r>
            <a:r>
              <a:rPr lang="en-GB"/>
              <a:t> </a:t>
            </a:r>
            <a:r>
              <a:rPr lang="en-GB">
                <a:solidFill>
                  <a:srgbClr val="CC0000"/>
                </a:solidFill>
              </a:rPr>
              <a:t>.btn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can also append any other utilities to it as-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lass= “</a:t>
            </a:r>
            <a:r>
              <a:rPr lang="en-GB">
                <a:solidFill>
                  <a:srgbClr val="CC0000"/>
                </a:solidFill>
              </a:rPr>
              <a:t>btn btn-primary” 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class= </a:t>
            </a:r>
            <a:r>
              <a:rPr lang="en-GB">
                <a:solidFill>
                  <a:srgbClr val="CC0000"/>
                </a:solidFill>
              </a:rPr>
              <a:t>“btn btn-outline-success”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class= </a:t>
            </a:r>
            <a:r>
              <a:rPr lang="en-GB">
                <a:solidFill>
                  <a:srgbClr val="CC0000"/>
                </a:solidFill>
              </a:rPr>
              <a:t>“btn btn-danger btn-lg”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class= </a:t>
            </a:r>
            <a:r>
              <a:rPr lang="en-GB">
                <a:solidFill>
                  <a:srgbClr val="CC0000"/>
                </a:solidFill>
              </a:rPr>
              <a:t>“btn btn-danger btn-sm”</a:t>
            </a:r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Buttons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350" y="2694850"/>
            <a:ext cx="915155" cy="4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975" y="2171275"/>
            <a:ext cx="945814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800" y="3306225"/>
            <a:ext cx="1057605" cy="5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350" y="3917875"/>
            <a:ext cx="762900" cy="3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utilities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display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94375"/>
            <a:ext cx="48863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controls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It gives textual form controls like </a:t>
            </a:r>
            <a:r>
              <a:rPr lang="en-GB">
                <a:solidFill>
                  <a:srgbClr val="CC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&lt;input&gt;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s and </a:t>
            </a:r>
            <a:r>
              <a:rPr lang="en-GB">
                <a:solidFill>
                  <a:srgbClr val="CC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&lt;textarea&gt;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</a:rPr>
              <a:t>s an upgrade with custom styles, sizing, focus states, and more.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●"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63" y="1972325"/>
            <a:ext cx="83534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control output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Form control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62050"/>
            <a:ext cx="73056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using Bootstrap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700">
                <a:highlight>
                  <a:schemeClr val="lt1"/>
                </a:highlight>
              </a:rPr>
              <a:t>Responsive Design:</a:t>
            </a:r>
            <a:r>
              <a:rPr lang="en-GB" sz="1500">
                <a:highlight>
                  <a:schemeClr val="lt1"/>
                </a:highlight>
              </a:rPr>
              <a:t> Bootstrap is a mobile-first framework..</a:t>
            </a:r>
            <a:endParaRPr sz="15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700">
                <a:highlight>
                  <a:schemeClr val="lt1"/>
                </a:highlight>
              </a:rPr>
              <a:t>Consistency:</a:t>
            </a:r>
            <a:r>
              <a:rPr lang="en-GB" sz="1500">
                <a:highlight>
                  <a:schemeClr val="lt1"/>
                </a:highlight>
              </a:rPr>
              <a:t> Bootstrap comes with a consistent set of styles and components.</a:t>
            </a:r>
            <a:endParaRPr sz="15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700">
                <a:highlight>
                  <a:schemeClr val="lt1"/>
                </a:highlight>
              </a:rPr>
              <a:t>Cross-Browser Compatibility:</a:t>
            </a:r>
            <a:r>
              <a:rPr lang="en-GB" sz="1500">
                <a:highlight>
                  <a:schemeClr val="lt1"/>
                </a:highlight>
              </a:rPr>
              <a:t> Bootstrap is designed to </a:t>
            </a:r>
            <a:r>
              <a:rPr lang="en-GB" sz="1500">
                <a:highlight>
                  <a:schemeClr val="lt1"/>
                </a:highlight>
              </a:rPr>
              <a:t>work seamlessly across platforms and browsers.</a:t>
            </a:r>
            <a:r>
              <a:rPr lang="en-GB" sz="1500">
                <a:highlight>
                  <a:schemeClr val="lt1"/>
                </a:highlight>
              </a:rPr>
              <a:t>.</a:t>
            </a:r>
            <a:endParaRPr sz="15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700">
                <a:highlight>
                  <a:schemeClr val="lt1"/>
                </a:highlight>
              </a:rPr>
              <a:t>Time-Saving:</a:t>
            </a:r>
            <a:r>
              <a:rPr lang="en-GB" sz="1500">
                <a:highlight>
                  <a:schemeClr val="lt1"/>
                </a:highlight>
              </a:rPr>
              <a:t> Bootstrap provides a wide range of pre-built components and templates thus, saves our time.</a:t>
            </a:r>
            <a:endParaRPr sz="15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700">
                <a:highlight>
                  <a:schemeClr val="lt1"/>
                </a:highlight>
              </a:rPr>
              <a:t>Community Support:</a:t>
            </a:r>
            <a:r>
              <a:rPr lang="en-GB" sz="1500">
                <a:highlight>
                  <a:schemeClr val="lt1"/>
                </a:highlight>
              </a:rPr>
              <a:t> Bootstrap is an open-source framework with a large community of developers and contributors, which means that there are plenty of resources available online, including documentation, forums, and tutorials.</a:t>
            </a:r>
            <a:endParaRPr sz="1500"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700">
                <a:highlight>
                  <a:schemeClr val="lt1"/>
                </a:highlight>
              </a:rPr>
              <a:t>Cost-Effective:</a:t>
            </a:r>
            <a:r>
              <a:rPr lang="en-GB" sz="1500">
                <a:highlight>
                  <a:schemeClr val="lt1"/>
                </a:highlight>
              </a:rPr>
              <a:t> Because Bootstrap is free and open-source, it can help reduce development costs and increase ROI.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Bootstrap?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●"/>
            </a:pPr>
            <a:r>
              <a:rPr lang="en-GB" sz="2200">
                <a:latin typeface="Roboto Medium"/>
                <a:ea typeface="Roboto Medium"/>
                <a:cs typeface="Roboto Medium"/>
                <a:sym typeface="Roboto Medium"/>
              </a:rPr>
              <a:t>Bootstrap is a frontend web designing toolkit.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●"/>
            </a:pPr>
            <a:r>
              <a:rPr lang="en-GB" sz="2200">
                <a:latin typeface="Roboto Medium"/>
                <a:ea typeface="Roboto Medium"/>
                <a:cs typeface="Roboto Medium"/>
                <a:sym typeface="Roboto Medium"/>
              </a:rPr>
              <a:t>Bootstrap is the most popular HTML, CSS, and JavaScript framework for developing responsive, mobile-first web sites.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●"/>
            </a:pPr>
            <a:r>
              <a:rPr lang="en-GB" sz="2200">
                <a:latin typeface="Roboto Medium"/>
                <a:ea typeface="Roboto Medium"/>
                <a:cs typeface="Roboto Medium"/>
                <a:sym typeface="Roboto Medium"/>
              </a:rPr>
              <a:t>It is an open source and free to use development framework.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responsive web design?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GB" sz="20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Responsive web design is an approach to web design that ensures that a website looks and functions well on all devices, including desktops, laptops, tablets, and mobile phone.</a:t>
            </a:r>
            <a:endParaRPr sz="2000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GB" sz="20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A responsive website is designed to adapt to the size of the user's device, so the website's layout and content will adjust accordingly.</a:t>
            </a:r>
            <a:endParaRPr sz="2000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GB" sz="20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By implementing responsive design, you can improve your website's user experience, increase your website's mobile-friendliness, and improve your website's search engine ranking.</a:t>
            </a:r>
            <a:endParaRPr sz="2000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16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 of including </a:t>
            </a:r>
            <a:r>
              <a:rPr lang="en-GB"/>
              <a:t>bootstrap</a:t>
            </a:r>
            <a:r>
              <a:rPr lang="en-GB"/>
              <a:t> in your project.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Medium"/>
              <a:buAutoNum type="arabicPeriod"/>
            </a:pPr>
            <a:r>
              <a:rPr lang="en-GB" sz="2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Download Bootstrap from getbootstrap.com</a:t>
            </a:r>
            <a:endParaRPr sz="2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you want to download and host Bootstrap yourself, 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getbootstrap.com</a:t>
            </a:r>
            <a:r>
              <a:rPr lang="en-GB">
                <a:solidFill>
                  <a:srgbClr val="000000"/>
                </a:solidFill>
              </a:rPr>
              <a:t>, and follow the instructions there.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 Medium"/>
              <a:buAutoNum type="arabicPeriod"/>
            </a:pPr>
            <a:r>
              <a:rPr lang="en-GB" sz="2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Include Bootstrap from a CDN</a:t>
            </a:r>
            <a:endParaRPr sz="2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you don't want to download and host Bootstrap yourself, you can include it from a CDN (Content Delivery Network).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You can find the link for the same in </a:t>
            </a: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getbootstrap.com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web pages with Bootstrap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the link to the downloadable bootstrap.css file or the CDN in the head section of html.</a:t>
            </a:r>
            <a:endParaRPr/>
          </a:p>
          <a:p>
            <a:pPr indent="-3492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en-GB" sz="1550">
                <a:solidFill>
                  <a:srgbClr val="569CD6"/>
                </a:solidFill>
                <a:highlight>
                  <a:srgbClr val="1E1E1E"/>
                </a:highlight>
              </a:rPr>
              <a:t>link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-GB" sz="1550">
                <a:solidFill>
                  <a:srgbClr val="9CDCFE"/>
                </a:solidFill>
                <a:highlight>
                  <a:srgbClr val="1E1E1E"/>
                </a:highlight>
              </a:rPr>
              <a:t>rel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</a:rPr>
              <a:t>"stylesheet"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-GB" sz="1550">
                <a:solidFill>
                  <a:srgbClr val="9CDCFE"/>
                </a:solidFill>
                <a:highlight>
                  <a:srgbClr val="1E1E1E"/>
                </a:highlight>
              </a:rPr>
              <a:t>href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</a:rPr>
              <a:t>"CSS/bootstrap-5.3.0/css/bootstrap.css"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5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(OR)</a:t>
            </a:r>
            <a:endParaRPr sz="1550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92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"https://cdn.jsdelivr.net/npm/bootstrap@5.3.0-alpha3/dist/css/bootstrap.min.css"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Bootstrap requires a </a:t>
            </a: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containing</a:t>
            </a: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 element to wrap site contents together.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○"/>
            </a:pP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The </a:t>
            </a:r>
            <a:r>
              <a:rPr i="1" lang="en-GB" sz="2000">
                <a:solidFill>
                  <a:srgbClr val="CC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.container</a:t>
            </a: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 class provides a responsive </a:t>
            </a:r>
            <a:r>
              <a:rPr b="1" lang="en-GB" sz="2100"/>
              <a:t>fixed width container</a:t>
            </a: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○"/>
            </a:pP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The </a:t>
            </a:r>
            <a:r>
              <a:rPr i="1" lang="en-GB" sz="2000">
                <a:solidFill>
                  <a:srgbClr val="CC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.container-fluid</a:t>
            </a: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 class provides a </a:t>
            </a:r>
            <a:r>
              <a:rPr b="1" lang="en-GB" sz="2100"/>
              <a:t>full width </a:t>
            </a:r>
            <a:r>
              <a:rPr b="1" lang="en-GB" sz="2100"/>
              <a:t>container</a:t>
            </a:r>
            <a:r>
              <a:rPr lang="en-GB" sz="2000">
                <a:latin typeface="Roboto Medium"/>
                <a:ea typeface="Roboto Medium"/>
                <a:cs typeface="Roboto Medium"/>
                <a:sym typeface="Roboto Medium"/>
              </a:rPr>
              <a:t>, spanning the entire width of the viewport.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Image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4798"/>
            <a:ext cx="8321433" cy="32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Breakpoints (grid breakpoints)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Bootstrap includes six default breakpoints, sometimes referred to as </a:t>
            </a:r>
            <a:r>
              <a:rPr i="1" lang="en-GB" sz="1600">
                <a:solidFill>
                  <a:srgbClr val="212529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grid tiers</a:t>
            </a: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, for building responsively.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50" y="1751300"/>
            <a:ext cx="7551200" cy="31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Grids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Roboto Medium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Use our powerful mobile-first flexbox grid to build layouts of all shapes and sizes thanks to a twelve column system, six default responsive tiers, and dozens of predefined classes.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Roboto Medium"/>
              <a:buChar char="●"/>
            </a:pP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Bootstrap grid system allows a </a:t>
            </a:r>
            <a:r>
              <a:rPr lang="en-GB" sz="2000">
                <a:solidFill>
                  <a:srgbClr val="CC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i="1" lang="en-GB" sz="2000">
                <a:solidFill>
                  <a:srgbClr val="CC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row </a:t>
            </a:r>
            <a:r>
              <a:rPr lang="en-GB" sz="2000">
                <a:solidFill>
                  <a:srgbClr val="212529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to have 12 columns and 6 different breakpoints such as (none, sm, md, lg, xl, xxl).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en-GB" sz="1550">
                <a:solidFill>
                  <a:srgbClr val="569CD6"/>
                </a:solidFill>
                <a:highlight>
                  <a:srgbClr val="1E1E1E"/>
                </a:highlight>
              </a:rPr>
              <a:t>div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-GB" sz="1550">
                <a:solidFill>
                  <a:srgbClr val="9CDCFE"/>
                </a:solidFill>
                <a:highlight>
                  <a:srgbClr val="1E1E1E"/>
                </a:highlight>
              </a:rPr>
              <a:t>class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</a:rPr>
              <a:t>"col-md-12"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Span 12 columns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en-GB" sz="1550">
                <a:solidFill>
                  <a:srgbClr val="569CD6"/>
                </a:solidFill>
                <a:highlight>
                  <a:srgbClr val="1E1E1E"/>
                </a:highlight>
              </a:rPr>
              <a:t>div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5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OR</a:t>
            </a:r>
            <a:endParaRPr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en-GB" sz="1550">
                <a:solidFill>
                  <a:srgbClr val="569CD6"/>
                </a:solidFill>
                <a:highlight>
                  <a:srgbClr val="1E1E1E"/>
                </a:highlight>
              </a:rPr>
              <a:t>div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-GB" sz="1550">
                <a:solidFill>
                  <a:srgbClr val="9CDCFE"/>
                </a:solidFill>
                <a:highlight>
                  <a:srgbClr val="1E1E1E"/>
                </a:highlight>
              </a:rPr>
              <a:t>class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</a:rPr>
              <a:t>"col-md-6"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Span 6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en-GB" sz="1550">
                <a:solidFill>
                  <a:srgbClr val="569CD6"/>
                </a:solidFill>
                <a:highlight>
                  <a:srgbClr val="1E1E1E"/>
                </a:highlight>
              </a:rPr>
              <a:t>div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5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en-GB" sz="1550">
                <a:solidFill>
                  <a:srgbClr val="569CD6"/>
                </a:solidFill>
                <a:highlight>
                  <a:srgbClr val="1E1E1E"/>
                </a:highlight>
              </a:rPr>
              <a:t>div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 </a:t>
            </a:r>
            <a:r>
              <a:rPr lang="en-GB" sz="1550">
                <a:solidFill>
                  <a:srgbClr val="9CDCFE"/>
                </a:solidFill>
                <a:highlight>
                  <a:srgbClr val="1E1E1E"/>
                </a:highlight>
              </a:rPr>
              <a:t>class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</a:rPr>
              <a:t>"col-md-6"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</a:rPr>
              <a:t>Span 6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&lt;/</a:t>
            </a:r>
            <a:r>
              <a:rPr lang="en-GB" sz="1550">
                <a:solidFill>
                  <a:srgbClr val="569CD6"/>
                </a:solidFill>
                <a:highlight>
                  <a:srgbClr val="1E1E1E"/>
                </a:highlight>
              </a:rPr>
              <a:t>div</a:t>
            </a:r>
            <a:r>
              <a:rPr lang="en-GB" sz="1550">
                <a:solidFill>
                  <a:srgbClr val="808080"/>
                </a:solidFill>
                <a:highlight>
                  <a:srgbClr val="1E1E1E"/>
                </a:highlight>
              </a:rPr>
              <a:t>&gt;</a:t>
            </a:r>
            <a:endParaRPr sz="155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