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3" r:id="rId6"/>
    <p:sldId id="265" r:id="rId7"/>
    <p:sldId id="264" r:id="rId8"/>
    <p:sldId id="266" r:id="rId9"/>
    <p:sldId id="267" r:id="rId10"/>
    <p:sldId id="260" r:id="rId11"/>
    <p:sldId id="261"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83327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985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23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84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32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99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06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14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l="16886" t="43568" r="16823" b="38029"/>
          <a:stretch/>
        </p:blipFill>
        <p:spPr>
          <a:xfrm>
            <a:off x="7645757" y="5595871"/>
            <a:ext cx="4546243" cy="1262129"/>
          </a:xfrm>
          <a:prstGeom prst="rect">
            <a:avLst/>
          </a:prstGeom>
          <a:noFill/>
          <a:ln>
            <a:noFill/>
          </a:ln>
        </p:spPr>
      </p:pic>
      <p:pic>
        <p:nvPicPr>
          <p:cNvPr id="90" name="Google Shape;90;p13"/>
          <p:cNvPicPr preferRelativeResize="0"/>
          <p:nvPr/>
        </p:nvPicPr>
        <p:blipFill rotWithShape="1">
          <a:blip r:embed="rId3">
            <a:alphaModFix/>
          </a:blip>
          <a:srcRect l="16886" t="43568" r="16823" b="38029"/>
          <a:stretch/>
        </p:blipFill>
        <p:spPr>
          <a:xfrm rot="10800000">
            <a:off x="0" y="-39190"/>
            <a:ext cx="4546243" cy="1262129"/>
          </a:xfrm>
          <a:prstGeom prst="rect">
            <a:avLst/>
          </a:prstGeom>
          <a:noFill/>
          <a:ln>
            <a:noFill/>
          </a:ln>
        </p:spPr>
      </p:pic>
      <p:sp>
        <p:nvSpPr>
          <p:cNvPr id="91" name="Google Shape;91;p13"/>
          <p:cNvSpPr txBox="1">
            <a:spLocks noGrp="1"/>
          </p:cNvSpPr>
          <p:nvPr>
            <p:ph type="subTitle" idx="1"/>
          </p:nvPr>
        </p:nvSpPr>
        <p:spPr>
          <a:xfrm>
            <a:off x="695459" y="688258"/>
            <a:ext cx="10562476" cy="5661028"/>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ts val="4000"/>
              <a:buNone/>
            </a:pPr>
            <a:endParaRPr sz="4000" dirty="0"/>
          </a:p>
          <a:p>
            <a:pPr marL="0" lvl="0" indent="0" algn="ctr" rtl="0">
              <a:lnSpc>
                <a:spcPct val="90000"/>
              </a:lnSpc>
              <a:spcBef>
                <a:spcPts val="1000"/>
              </a:spcBef>
              <a:spcAft>
                <a:spcPts val="0"/>
              </a:spcAft>
              <a:buClr>
                <a:schemeClr val="dk1"/>
              </a:buClr>
              <a:buSzPts val="5400"/>
              <a:buNone/>
            </a:pPr>
            <a:endParaRPr sz="5400" dirty="0"/>
          </a:p>
          <a:p>
            <a:pPr marL="0" lvl="0" indent="0" algn="ctr" rtl="0">
              <a:lnSpc>
                <a:spcPct val="90000"/>
              </a:lnSpc>
              <a:spcBef>
                <a:spcPts val="1000"/>
              </a:spcBef>
              <a:spcAft>
                <a:spcPts val="0"/>
              </a:spcAft>
              <a:buClr>
                <a:schemeClr val="dk1"/>
              </a:buClr>
              <a:buSzPts val="5400"/>
              <a:buNone/>
            </a:pPr>
            <a:r>
              <a:rPr lang="en-US" sz="4200" dirty="0"/>
              <a:t>Project Proposal Defense </a:t>
            </a:r>
            <a:endParaRPr sz="1900" dirty="0"/>
          </a:p>
          <a:p>
            <a:pPr marL="0" lvl="0" indent="0" algn="ctr" rtl="0">
              <a:lnSpc>
                <a:spcPct val="90000"/>
              </a:lnSpc>
              <a:spcBef>
                <a:spcPts val="1000"/>
              </a:spcBef>
              <a:spcAft>
                <a:spcPts val="0"/>
              </a:spcAft>
              <a:buClr>
                <a:schemeClr val="dk1"/>
              </a:buClr>
              <a:buSzPts val="5400"/>
              <a:buNone/>
            </a:pPr>
            <a:r>
              <a:rPr lang="en-US" sz="4200" dirty="0"/>
              <a:t>Presentation </a:t>
            </a:r>
          </a:p>
          <a:p>
            <a:pPr marL="0" lvl="0" indent="0" algn="ctr" rtl="0">
              <a:lnSpc>
                <a:spcPct val="90000"/>
              </a:lnSpc>
              <a:spcBef>
                <a:spcPts val="1000"/>
              </a:spcBef>
              <a:spcAft>
                <a:spcPts val="0"/>
              </a:spcAft>
              <a:buClr>
                <a:schemeClr val="dk1"/>
              </a:buClr>
              <a:buSzPts val="5400"/>
              <a:buNone/>
            </a:pPr>
            <a:r>
              <a:rPr lang="en-US" sz="4200" dirty="0"/>
              <a:t>On</a:t>
            </a:r>
          </a:p>
          <a:p>
            <a:pPr marL="0" lvl="0" indent="0" algn="ctr" rtl="0">
              <a:lnSpc>
                <a:spcPct val="90000"/>
              </a:lnSpc>
              <a:spcBef>
                <a:spcPts val="1000"/>
              </a:spcBef>
              <a:spcAft>
                <a:spcPts val="0"/>
              </a:spcAft>
              <a:buClr>
                <a:schemeClr val="dk1"/>
              </a:buClr>
              <a:buSzPts val="5400"/>
              <a:buNone/>
            </a:pPr>
            <a:r>
              <a:rPr lang="en-US" sz="4200" dirty="0"/>
              <a:t>Prediction of alternative energy production using Linear regression</a:t>
            </a:r>
            <a:endParaRPr sz="4200" dirty="0"/>
          </a:p>
          <a:p>
            <a:pPr marL="0" lvl="0" indent="0" algn="ctr"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3000"/>
              <a:buNone/>
            </a:pPr>
            <a:r>
              <a:rPr lang="en-US" sz="3000" b="1" i="1" u="sng" dirty="0"/>
              <a:t>Presented By</a:t>
            </a:r>
          </a:p>
          <a:p>
            <a:pPr marL="0" lvl="0" indent="0" algn="l" rtl="0">
              <a:lnSpc>
                <a:spcPct val="90000"/>
              </a:lnSpc>
              <a:spcBef>
                <a:spcPts val="1000"/>
              </a:spcBef>
              <a:spcAft>
                <a:spcPts val="0"/>
              </a:spcAft>
              <a:buClr>
                <a:schemeClr val="dk1"/>
              </a:buClr>
              <a:buSzPts val="3000"/>
            </a:pPr>
            <a:r>
              <a:rPr lang="en-US" i="1" dirty="0" err="1"/>
              <a:t>Bilish</a:t>
            </a:r>
            <a:r>
              <a:rPr lang="en-US" i="1" dirty="0"/>
              <a:t> </a:t>
            </a:r>
            <a:r>
              <a:rPr lang="en-US" i="1" dirty="0" err="1"/>
              <a:t>Kharbuja</a:t>
            </a:r>
            <a:r>
              <a:rPr lang="en-US" i="1" dirty="0"/>
              <a:t>(23869/076)</a:t>
            </a:r>
          </a:p>
          <a:p>
            <a:pPr marL="0" lvl="0" indent="0" algn="l" rtl="0">
              <a:lnSpc>
                <a:spcPct val="90000"/>
              </a:lnSpc>
              <a:spcBef>
                <a:spcPts val="1000"/>
              </a:spcBef>
              <a:spcAft>
                <a:spcPts val="0"/>
              </a:spcAft>
              <a:buClr>
                <a:schemeClr val="dk1"/>
              </a:buClr>
              <a:buSzPts val="3000"/>
            </a:pPr>
            <a:r>
              <a:rPr lang="en-US" i="1" dirty="0"/>
              <a:t>Binaya Limbu(23870/76)</a:t>
            </a:r>
          </a:p>
          <a:p>
            <a:pPr marL="0" lvl="0" indent="0" algn="l" rtl="0">
              <a:lnSpc>
                <a:spcPct val="90000"/>
              </a:lnSpc>
              <a:spcBef>
                <a:spcPts val="1000"/>
              </a:spcBef>
              <a:spcAft>
                <a:spcPts val="0"/>
              </a:spcAft>
              <a:buClr>
                <a:schemeClr val="dk1"/>
              </a:buClr>
              <a:buSzPts val="3000"/>
            </a:pPr>
            <a:r>
              <a:rPr lang="en-US" i="1" dirty="0"/>
              <a:t>Prayag </a:t>
            </a:r>
            <a:r>
              <a:rPr lang="en-US" i="1" dirty="0" err="1"/>
              <a:t>Dhakal</a:t>
            </a:r>
            <a:r>
              <a:rPr lang="en-US" i="1" dirty="0"/>
              <a:t>(23880/76)</a:t>
            </a:r>
            <a:endParaRPr i="1" dirty="0"/>
          </a:p>
          <a:p>
            <a:pPr marL="0" lvl="0" indent="0" algn="l" rtl="0">
              <a:lnSpc>
                <a:spcPct val="90000"/>
              </a:lnSpc>
              <a:spcBef>
                <a:spcPts val="1000"/>
              </a:spcBef>
              <a:spcAft>
                <a:spcPts val="0"/>
              </a:spcAft>
              <a:buClr>
                <a:schemeClr val="dk1"/>
              </a:buClr>
              <a:buSzPts val="2600"/>
              <a:buNone/>
            </a:pPr>
            <a:endParaRPr sz="2600" i="1" dirty="0"/>
          </a:p>
        </p:txBody>
      </p:sp>
      <p:pic>
        <p:nvPicPr>
          <p:cNvPr id="92" name="Google Shape;92;p13" descr="D:\B.Sc.CSIT-TU\Miscellaneous Files of BSc.CSIT\Affiliated Colleges\Affiliated Colleges Logos\OIC\OIC_Logo Purple.jpg"/>
          <p:cNvPicPr preferRelativeResize="0"/>
          <p:nvPr/>
        </p:nvPicPr>
        <p:blipFill rotWithShape="1">
          <a:blip r:embed="rId4">
            <a:alphaModFix/>
          </a:blip>
          <a:srcRect/>
          <a:stretch/>
        </p:blipFill>
        <p:spPr>
          <a:xfrm>
            <a:off x="3948650" y="324491"/>
            <a:ext cx="4508500" cy="1411923"/>
          </a:xfrm>
          <a:prstGeom prst="rect">
            <a:avLst/>
          </a:prstGeom>
          <a:noFill/>
          <a:ln>
            <a:noFill/>
          </a:ln>
        </p:spPr>
      </p:pic>
      <p:sp>
        <p:nvSpPr>
          <p:cNvPr id="93" name="Google Shape;93;p13"/>
          <p:cNvSpPr txBox="1"/>
          <p:nvPr/>
        </p:nvSpPr>
        <p:spPr>
          <a:xfrm>
            <a:off x="8165791" y="4640881"/>
            <a:ext cx="325581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u="sng" strike="noStrike" cap="none">
                <a:solidFill>
                  <a:schemeClr val="dk1"/>
                </a:solidFill>
                <a:latin typeface="Calibri"/>
                <a:ea typeface="Calibri"/>
                <a:cs typeface="Calibri"/>
                <a:sym typeface="Calibri"/>
              </a:rPr>
              <a:t>Supervised By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Er. Dhiraj Kumar Jha</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70775" y="16521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Data Processing ( Input-Processing-Output)</a:t>
            </a:r>
            <a:endParaRPr dirty="0"/>
          </a:p>
        </p:txBody>
      </p:sp>
      <p:sp>
        <p:nvSpPr>
          <p:cNvPr id="120" name="Google Shape;120;p17"/>
          <p:cNvSpPr txBox="1">
            <a:spLocks noGrp="1"/>
          </p:cNvSpPr>
          <p:nvPr>
            <p:ph type="body" idx="1"/>
          </p:nvPr>
        </p:nvSpPr>
        <p:spPr>
          <a:xfrm>
            <a:off x="670775" y="1490774"/>
            <a:ext cx="10515600" cy="4351338"/>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Clr>
                <a:schemeClr val="dk1"/>
              </a:buClr>
              <a:buSzPts val="2800"/>
              <a:buFont typeface="Wingdings" panose="05000000000000000000" pitchFamily="2" charset="2"/>
              <a:buChar char="ü"/>
            </a:pPr>
            <a:r>
              <a:rPr lang="en-US" sz="2000" b="1" i="0" dirty="0">
                <a:solidFill>
                  <a:srgbClr val="050505"/>
                </a:solidFill>
                <a:effectLst/>
                <a:latin typeface="Segoe UI Historic" panose="020B0502040204020203" pitchFamily="34" charset="0"/>
              </a:rPr>
              <a:t>Data Collection</a:t>
            </a:r>
            <a:r>
              <a:rPr lang="en-US" sz="2000" b="0" i="0" dirty="0">
                <a:solidFill>
                  <a:srgbClr val="050505"/>
                </a:solidFill>
                <a:effectLst/>
                <a:latin typeface="Segoe UI Historic" panose="020B0502040204020203" pitchFamily="34" charset="0"/>
              </a:rPr>
              <a:t>: Gather historical data related to sustainable energy production. This data may include energy production records and relevant predictor variables such as weather data (e.g., temperature, sunlight, wind speed), time of day, equipment status, and any other factors that can influence energy production. </a:t>
            </a:r>
            <a:endParaRPr lang="en-US" sz="2000" b="0" i="0" dirty="0" smtClean="0">
              <a:solidFill>
                <a:srgbClr val="050505"/>
              </a:solidFill>
              <a:effectLst/>
              <a:latin typeface="Segoe UI Historic" panose="020B0502040204020203" pitchFamily="34" charset="0"/>
            </a:endParaRPr>
          </a:p>
          <a:p>
            <a:pPr marL="177800" lvl="0" indent="0" algn="l" rtl="0">
              <a:lnSpc>
                <a:spcPct val="90000"/>
              </a:lnSpc>
              <a:spcBef>
                <a:spcPts val="0"/>
              </a:spcBef>
              <a:spcAft>
                <a:spcPts val="0"/>
              </a:spcAft>
              <a:buClr>
                <a:schemeClr val="dk1"/>
              </a:buClr>
              <a:buSzPts val="2800"/>
              <a:buNone/>
            </a:pPr>
            <a:endParaRPr lang="en-US" sz="2000" b="0" i="0" dirty="0">
              <a:solidFill>
                <a:srgbClr val="050505"/>
              </a:solidFill>
              <a:effectLst/>
              <a:latin typeface="Segoe UI Historic" panose="020B0502040204020203" pitchFamily="34" charset="0"/>
            </a:endParaRPr>
          </a:p>
          <a:p>
            <a:pPr marL="635000" lvl="0" indent="-457200" algn="l" rtl="0">
              <a:lnSpc>
                <a:spcPct val="90000"/>
              </a:lnSpc>
              <a:spcBef>
                <a:spcPts val="0"/>
              </a:spcBef>
              <a:spcAft>
                <a:spcPts val="0"/>
              </a:spcAft>
              <a:buClr>
                <a:schemeClr val="dk1"/>
              </a:buClr>
              <a:buSzPts val="2800"/>
              <a:buFont typeface="Wingdings" panose="05000000000000000000" pitchFamily="2" charset="2"/>
              <a:buChar char="ü"/>
            </a:pPr>
            <a:r>
              <a:rPr lang="en-US" sz="2000" b="1" i="0" dirty="0">
                <a:solidFill>
                  <a:srgbClr val="050505"/>
                </a:solidFill>
                <a:effectLst/>
                <a:latin typeface="Segoe UI Historic" panose="020B0502040204020203" pitchFamily="34" charset="0"/>
              </a:rPr>
              <a:t>Data Cleaning</a:t>
            </a:r>
            <a:r>
              <a:rPr lang="en-US" sz="2000" b="0" i="0" dirty="0">
                <a:solidFill>
                  <a:srgbClr val="050505"/>
                </a:solidFill>
                <a:effectLst/>
                <a:latin typeface="Segoe UI Historic" panose="020B0502040204020203" pitchFamily="34" charset="0"/>
              </a:rPr>
              <a:t>: Perform data cleaning to address issues such as missing values, outliers, and inconsistencies in the data. Missing data can be filled in using imputation techniques, and outliers can be handled by removing or transforming them as needed.</a:t>
            </a:r>
            <a:endParaRPr sz="2000" dirty="0"/>
          </a:p>
        </p:txBody>
      </p:sp>
      <p:sp>
        <p:nvSpPr>
          <p:cNvPr id="121" name="Google Shape;12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Testing Methodology</a:t>
            </a:r>
            <a:endParaRPr/>
          </a:p>
        </p:txBody>
      </p:sp>
      <p:sp>
        <p:nvSpPr>
          <p:cNvPr id="127" name="Google Shape;12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buFont typeface="Wingdings" panose="05000000000000000000" pitchFamily="2" charset="2"/>
              <a:buChar char="ü"/>
            </a:pPr>
            <a:r>
              <a:rPr lang="en-US" sz="2000" b="1" dirty="0"/>
              <a:t>Unit testing: </a:t>
            </a:r>
            <a:r>
              <a:rPr lang="en-US" sz="2000" dirty="0"/>
              <a:t>Test individual components or functions of our code  either work properly or not such calculation accuracy using linear regression.</a:t>
            </a:r>
          </a:p>
          <a:p>
            <a:pPr marL="177800" lvl="0" indent="0" algn="l" rtl="0">
              <a:lnSpc>
                <a:spcPct val="90000"/>
              </a:lnSpc>
              <a:spcBef>
                <a:spcPts val="0"/>
              </a:spcBef>
              <a:spcAft>
                <a:spcPts val="0"/>
              </a:spcAft>
              <a:buClr>
                <a:schemeClr val="dk1"/>
              </a:buClr>
              <a:buSzPts val="2800"/>
              <a:buNone/>
            </a:pPr>
            <a:endParaRPr lang="en-US" sz="2000" b="1" dirty="0"/>
          </a:p>
          <a:p>
            <a:pPr marL="635000" indent="-457200">
              <a:spcBef>
                <a:spcPts val="0"/>
              </a:spcBef>
              <a:buSzPts val="2800"/>
              <a:buFont typeface="Wingdings" panose="05000000000000000000" pitchFamily="2" charset="2"/>
              <a:buChar char="ü"/>
            </a:pPr>
            <a:r>
              <a:rPr lang="en-US" sz="2000" b="1" dirty="0"/>
              <a:t>Integration Testing: </a:t>
            </a:r>
            <a:r>
              <a:rPr lang="en-US" sz="2000" dirty="0"/>
              <a:t>Integration testing helps ensure that different project components work harmoniously together, enhancing the reliability of your linear regression prediction project</a:t>
            </a:r>
            <a:r>
              <a:rPr lang="en-US" sz="2000" dirty="0" smtClean="0"/>
              <a:t>.</a:t>
            </a:r>
          </a:p>
          <a:p>
            <a:pPr marL="635000" indent="-457200">
              <a:spcBef>
                <a:spcPts val="0"/>
              </a:spcBef>
              <a:buSzPts val="2800"/>
              <a:buFont typeface="Wingdings" panose="05000000000000000000" pitchFamily="2" charset="2"/>
              <a:buChar char="ü"/>
            </a:pPr>
            <a:endParaRPr lang="en-US" sz="2000" dirty="0"/>
          </a:p>
          <a:p>
            <a:pPr marL="635000" lvl="0" indent="-457200" algn="l" rtl="0">
              <a:lnSpc>
                <a:spcPct val="90000"/>
              </a:lnSpc>
              <a:spcBef>
                <a:spcPts val="0"/>
              </a:spcBef>
              <a:spcAft>
                <a:spcPts val="0"/>
              </a:spcAft>
              <a:buClr>
                <a:schemeClr val="dk1"/>
              </a:buClr>
              <a:buSzPts val="2800"/>
              <a:buFont typeface="Wingdings" panose="05000000000000000000" pitchFamily="2" charset="2"/>
              <a:buChar char="ü"/>
            </a:pPr>
            <a:r>
              <a:rPr lang="en-US" sz="2000" b="1" dirty="0"/>
              <a:t>Cross Validation Testing: </a:t>
            </a:r>
            <a:r>
              <a:rPr lang="en-US" sz="2000" dirty="0"/>
              <a:t>Assess the model's predictive performance and generalization ability by systematically testing it on various subsets of the </a:t>
            </a:r>
            <a:r>
              <a:rPr lang="en-US" sz="2000" dirty="0" smtClean="0"/>
              <a:t>dataset</a:t>
            </a:r>
          </a:p>
          <a:p>
            <a:pPr marL="635000" lvl="0" indent="-457200" algn="l" rtl="0">
              <a:lnSpc>
                <a:spcPct val="90000"/>
              </a:lnSpc>
              <a:spcBef>
                <a:spcPts val="0"/>
              </a:spcBef>
              <a:spcAft>
                <a:spcPts val="0"/>
              </a:spcAft>
              <a:buClr>
                <a:schemeClr val="dk1"/>
              </a:buClr>
              <a:buSzPts val="2800"/>
              <a:buFont typeface="Wingdings" panose="05000000000000000000" pitchFamily="2" charset="2"/>
              <a:buChar char="ü"/>
            </a:pPr>
            <a:endParaRPr lang="en-US" sz="2000" dirty="0"/>
          </a:p>
          <a:p>
            <a:pPr marL="635000" lvl="0" indent="-457200" algn="l" rtl="0">
              <a:lnSpc>
                <a:spcPct val="90000"/>
              </a:lnSpc>
              <a:spcBef>
                <a:spcPts val="0"/>
              </a:spcBef>
              <a:spcAft>
                <a:spcPts val="0"/>
              </a:spcAft>
              <a:buClr>
                <a:schemeClr val="dk1"/>
              </a:buClr>
              <a:buSzPts val="2800"/>
              <a:buFont typeface="Wingdings" panose="05000000000000000000" pitchFamily="2" charset="2"/>
              <a:buChar char="ü"/>
            </a:pPr>
            <a:r>
              <a:rPr lang="en-US" sz="2000" b="1" dirty="0"/>
              <a:t>Confusion Matrix: </a:t>
            </a:r>
            <a:r>
              <a:rPr lang="en-US" sz="2000" dirty="0"/>
              <a:t>It evaluate metrics, such as Mean Absolute Error (MAE), Mean Squared Error (MSE )to assess the performance of regression model. It measure the accuracy and goodness-of-fit of linear regression model by quantifying the difference between the predicted continuous values and the actual target values.</a:t>
            </a:r>
          </a:p>
          <a:p>
            <a:pPr marL="177800" lvl="0" indent="0" algn="l" rtl="0">
              <a:lnSpc>
                <a:spcPct val="90000"/>
              </a:lnSpc>
              <a:spcBef>
                <a:spcPts val="0"/>
              </a:spcBef>
              <a:spcAft>
                <a:spcPts val="0"/>
              </a:spcAft>
              <a:buClr>
                <a:schemeClr val="dk1"/>
              </a:buClr>
              <a:buSzPts val="2800"/>
              <a:buNone/>
            </a:pPr>
            <a:endParaRPr sz="2000" b="1" dirty="0"/>
          </a:p>
        </p:txBody>
      </p:sp>
      <p:sp>
        <p:nvSpPr>
          <p:cNvPr id="128" name="Google Shape;1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5" name="Google Shape;1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36" name="Google Shape;136;p19"/>
          <p:cNvSpPr/>
          <p:nvPr/>
        </p:nvSpPr>
        <p:spPr>
          <a:xfrm>
            <a:off x="4551414" y="2967335"/>
            <a:ext cx="3089179"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Calibri"/>
                <a:ea typeface="Calibri"/>
                <a:cs typeface="Calibri"/>
                <a:sym typeface="Calibri"/>
              </a:rPr>
              <a:t>Thank you</a:t>
            </a:r>
            <a:endParaRPr sz="5400" b="0"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9754" y="229606"/>
            <a:ext cx="1038525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Presentation Outline</a:t>
            </a:r>
            <a:endParaRPr dirty="0"/>
          </a:p>
        </p:txBody>
      </p:sp>
      <p:sp>
        <p:nvSpPr>
          <p:cNvPr id="99" name="Google Shape;99;p14"/>
          <p:cNvSpPr txBox="1">
            <a:spLocks noGrp="1"/>
          </p:cNvSpPr>
          <p:nvPr>
            <p:ph type="body" idx="1"/>
          </p:nvPr>
        </p:nvSpPr>
        <p:spPr>
          <a:xfrm>
            <a:off x="839754" y="1555169"/>
            <a:ext cx="1038525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000" dirty="0"/>
              <a:t>Introduction</a:t>
            </a:r>
            <a:endParaRPr sz="2000" dirty="0"/>
          </a:p>
          <a:p>
            <a:pPr marL="228600" lvl="0" indent="-228600" algn="l" rtl="0">
              <a:lnSpc>
                <a:spcPct val="90000"/>
              </a:lnSpc>
              <a:spcBef>
                <a:spcPts val="1000"/>
              </a:spcBef>
              <a:spcAft>
                <a:spcPts val="0"/>
              </a:spcAft>
              <a:buClr>
                <a:schemeClr val="dk1"/>
              </a:buClr>
              <a:buSzPts val="2800"/>
              <a:buChar char="•"/>
            </a:pPr>
            <a:r>
              <a:rPr lang="en-US" sz="2000" dirty="0"/>
              <a:t>Algorithm Details</a:t>
            </a:r>
            <a:endParaRPr sz="2000" dirty="0"/>
          </a:p>
          <a:p>
            <a:pPr marL="228600" lvl="0" indent="-228600" algn="l" rtl="0">
              <a:lnSpc>
                <a:spcPct val="90000"/>
              </a:lnSpc>
              <a:spcBef>
                <a:spcPts val="1000"/>
              </a:spcBef>
              <a:spcAft>
                <a:spcPts val="0"/>
              </a:spcAft>
              <a:buClr>
                <a:schemeClr val="dk1"/>
              </a:buClr>
              <a:buSzPts val="2800"/>
              <a:buChar char="•"/>
            </a:pPr>
            <a:r>
              <a:rPr lang="en-US" sz="2000" dirty="0"/>
              <a:t>Data Processing ( Input , Processing and Output)</a:t>
            </a:r>
            <a:endParaRPr sz="2000" dirty="0"/>
          </a:p>
          <a:p>
            <a:pPr marL="228600" lvl="0" indent="-228600" algn="l" rtl="0">
              <a:lnSpc>
                <a:spcPct val="90000"/>
              </a:lnSpc>
              <a:spcBef>
                <a:spcPts val="1000"/>
              </a:spcBef>
              <a:spcAft>
                <a:spcPts val="0"/>
              </a:spcAft>
              <a:buClr>
                <a:schemeClr val="dk1"/>
              </a:buClr>
              <a:buSzPts val="2800"/>
              <a:buChar char="•"/>
            </a:pPr>
            <a:r>
              <a:rPr lang="en-US" sz="2000" dirty="0"/>
              <a:t>Testing Methodology</a:t>
            </a:r>
            <a:endParaRPr sz="2000" dirty="0"/>
          </a:p>
          <a:p>
            <a:pPr marL="228600" lvl="0" indent="-50800" algn="l" rtl="0">
              <a:lnSpc>
                <a:spcPct val="90000"/>
              </a:lnSpc>
              <a:spcBef>
                <a:spcPts val="1000"/>
              </a:spcBef>
              <a:spcAft>
                <a:spcPts val="0"/>
              </a:spcAft>
              <a:buClr>
                <a:schemeClr val="dk1"/>
              </a:buClr>
              <a:buSzPts val="2800"/>
              <a:buNone/>
            </a:pPr>
            <a:endParaRPr dirty="0"/>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37119" y="178090"/>
            <a:ext cx="1014016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106" name="Google Shape;106;p15"/>
          <p:cNvSpPr txBox="1">
            <a:spLocks noGrp="1"/>
          </p:cNvSpPr>
          <p:nvPr>
            <p:ph type="body" idx="1"/>
          </p:nvPr>
        </p:nvSpPr>
        <p:spPr>
          <a:xfrm>
            <a:off x="361681" y="1323348"/>
            <a:ext cx="10830059" cy="4922905"/>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7" name="Google Shape;10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TextBox 1">
            <a:extLst>
              <a:ext uri="{FF2B5EF4-FFF2-40B4-BE49-F238E27FC236}">
                <a16:creationId xmlns:a16="http://schemas.microsoft.com/office/drawing/2014/main" xmlns="" id="{2495E054-30EB-6013-D290-FDAA60C30C2B}"/>
              </a:ext>
            </a:extLst>
          </p:cNvPr>
          <p:cNvSpPr txBox="1"/>
          <p:nvPr/>
        </p:nvSpPr>
        <p:spPr>
          <a:xfrm>
            <a:off x="737119" y="1766828"/>
            <a:ext cx="10454621" cy="2246769"/>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t>The potential to shape the future of energy production and sustainability using linear </a:t>
            </a:r>
            <a:r>
              <a:rPr lang="en-US" sz="2000" dirty="0" smtClean="0"/>
              <a:t>regression</a:t>
            </a:r>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r>
              <a:rPr lang="en-US" sz="2000" dirty="0"/>
              <a:t>Linear regression, a well-established statistical method, allows us to analyze historical data and uncover patterns, relationships, and trends</a:t>
            </a:r>
            <a:r>
              <a:rPr lang="en-US" sz="2000" dirty="0" smtClean="0"/>
              <a:t>.</a:t>
            </a:r>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r>
              <a:rPr lang="en-US" sz="2000" dirty="0"/>
              <a:t>Forecast alternative energy production.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Calibri"/>
              <a:buNone/>
            </a:pPr>
            <a:r>
              <a:rPr lang="en-US" dirty="0"/>
              <a:t>Algorithm Details</a:t>
            </a:r>
            <a:endParaRPr dirty="0"/>
          </a:p>
        </p:txBody>
      </p:sp>
      <p:sp>
        <p:nvSpPr>
          <p:cNvPr id="113" name="Google Shape;113;p16"/>
          <p:cNvSpPr txBox="1">
            <a:spLocks noGrp="1"/>
          </p:cNvSpPr>
          <p:nvPr>
            <p:ph type="body" idx="1"/>
          </p:nvPr>
        </p:nvSpPr>
        <p:spPr>
          <a:xfrm>
            <a:off x="619259" y="1201783"/>
            <a:ext cx="10515600" cy="48402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14" name="Google Shape;1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TextBox 1">
            <a:extLst>
              <a:ext uri="{FF2B5EF4-FFF2-40B4-BE49-F238E27FC236}">
                <a16:creationId xmlns:a16="http://schemas.microsoft.com/office/drawing/2014/main" xmlns="" id="{EC305F2A-8FFB-FEBD-35BD-AC77763E8ED9}"/>
              </a:ext>
            </a:extLst>
          </p:cNvPr>
          <p:cNvSpPr txBox="1"/>
          <p:nvPr/>
        </p:nvSpPr>
        <p:spPr>
          <a:xfrm>
            <a:off x="838200" y="1690688"/>
            <a:ext cx="10515600" cy="4031873"/>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rgbClr val="050505"/>
                </a:solidFill>
                <a:effectLst/>
                <a:latin typeface="Segoe UI Historic" panose="020B0502040204020203" pitchFamily="34" charset="0"/>
              </a:rPr>
              <a:t>In this project mainly linear regression algorithm is used</a:t>
            </a:r>
            <a:r>
              <a:rPr lang="en-US" sz="2000" b="0" i="0" dirty="0" smtClean="0">
                <a:solidFill>
                  <a:srgbClr val="050505"/>
                </a:solidFill>
                <a:effectLst/>
                <a:latin typeface="Segoe UI Historic" panose="020B0502040204020203" pitchFamily="34" charset="0"/>
              </a:rPr>
              <a:t>.</a:t>
            </a:r>
          </a:p>
          <a:p>
            <a:endParaRPr lang="en-US" sz="2000" b="0" i="0" dirty="0">
              <a:solidFill>
                <a:srgbClr val="050505"/>
              </a:solidFill>
              <a:effectLst/>
              <a:latin typeface="Segoe UI Historic" panose="020B0502040204020203" pitchFamily="34" charset="0"/>
            </a:endParaRPr>
          </a:p>
          <a:p>
            <a:pPr marL="342900" indent="-342900">
              <a:buFont typeface="Wingdings" panose="05000000000000000000" pitchFamily="2" charset="2"/>
              <a:buChar char="Ø"/>
            </a:pPr>
            <a:r>
              <a:rPr lang="en-US" sz="2000" b="0" i="0" dirty="0" smtClean="0">
                <a:solidFill>
                  <a:srgbClr val="050505"/>
                </a:solidFill>
                <a:effectLst/>
                <a:latin typeface="Segoe UI Historic" panose="020B0502040204020203" pitchFamily="34" charset="0"/>
              </a:rPr>
              <a:t>Linear </a:t>
            </a:r>
            <a:r>
              <a:rPr lang="en-US" sz="2000" b="0" i="0" dirty="0">
                <a:solidFill>
                  <a:srgbClr val="050505"/>
                </a:solidFill>
                <a:effectLst/>
                <a:latin typeface="Segoe UI Historic" panose="020B0502040204020203" pitchFamily="34" charset="0"/>
              </a:rPr>
              <a:t>Regression </a:t>
            </a:r>
            <a:r>
              <a:rPr lang="en-US" sz="2000" b="0" i="0" dirty="0" smtClean="0">
                <a:solidFill>
                  <a:srgbClr val="050505"/>
                </a:solidFill>
                <a:effectLst/>
                <a:latin typeface="Segoe UI Historic" panose="020B0502040204020203" pitchFamily="34" charset="0"/>
              </a:rPr>
              <a:t>is a </a:t>
            </a:r>
            <a:r>
              <a:rPr lang="en-US" sz="2000" b="0" i="0" dirty="0">
                <a:solidFill>
                  <a:srgbClr val="050505"/>
                </a:solidFill>
                <a:effectLst/>
                <a:latin typeface="Segoe UI Historic" panose="020B0502040204020203" pitchFamily="34" charset="0"/>
              </a:rPr>
              <a:t>supervised machine learning algorithm. </a:t>
            </a:r>
            <a:r>
              <a:rPr lang="en-US" sz="2000" b="0" i="0" dirty="0" smtClean="0">
                <a:solidFill>
                  <a:srgbClr val="050505"/>
                </a:solidFill>
                <a:effectLst/>
                <a:latin typeface="Segoe UI Historic" panose="020B0502040204020203" pitchFamily="34" charset="0"/>
              </a:rPr>
              <a:t>It is used </a:t>
            </a:r>
            <a:r>
              <a:rPr lang="en-US" sz="2000" b="0" i="0" dirty="0">
                <a:solidFill>
                  <a:srgbClr val="050505"/>
                </a:solidFill>
                <a:effectLst/>
                <a:latin typeface="Segoe UI Historic" panose="020B0502040204020203" pitchFamily="34" charset="0"/>
              </a:rPr>
              <a:t>for predicting a continuous outcome variable based on one or more predictor variables. </a:t>
            </a:r>
            <a:endParaRPr lang="en-US" sz="2000" b="0" i="0" dirty="0" smtClean="0">
              <a:solidFill>
                <a:srgbClr val="050505"/>
              </a:solidFill>
              <a:effectLst/>
              <a:latin typeface="Segoe UI Historic" panose="020B0502040204020203" pitchFamily="34" charset="0"/>
            </a:endParaRPr>
          </a:p>
          <a:p>
            <a:endParaRPr lang="en-US" sz="2000" b="0" i="0" dirty="0">
              <a:solidFill>
                <a:srgbClr val="050505"/>
              </a:solidFill>
              <a:effectLst/>
              <a:latin typeface="Segoe UI Historic" panose="020B0502040204020203" pitchFamily="34" charset="0"/>
            </a:endParaRPr>
          </a:p>
          <a:p>
            <a:pPr marL="342900" indent="-342900">
              <a:buFont typeface="Wingdings" panose="05000000000000000000" pitchFamily="2" charset="2"/>
              <a:buChar char="Ø"/>
            </a:pPr>
            <a:r>
              <a:rPr lang="en-US" sz="2000" b="0" i="0" dirty="0">
                <a:solidFill>
                  <a:srgbClr val="050505"/>
                </a:solidFill>
                <a:effectLst/>
                <a:latin typeface="Segoe UI Historic" panose="020B0502040204020203" pitchFamily="34" charset="0"/>
              </a:rPr>
              <a:t>The Linear Regression Equation</a:t>
            </a:r>
            <a:r>
              <a:rPr lang="en-US" sz="2000" b="0" i="0" dirty="0" smtClean="0">
                <a:solidFill>
                  <a:srgbClr val="050505"/>
                </a:solidFill>
                <a:effectLst/>
                <a:latin typeface="Segoe UI Historic" panose="020B0502040204020203" pitchFamily="34" charset="0"/>
              </a:rPr>
              <a:t>: (Formula</a:t>
            </a:r>
            <a:r>
              <a:rPr lang="en-US" sz="2000" b="0" i="0" dirty="0">
                <a:solidFill>
                  <a:srgbClr val="050505"/>
                </a:solidFill>
                <a:effectLst/>
                <a:latin typeface="Segoe UI Historic" panose="020B0502040204020203" pitchFamily="34" charset="0"/>
              </a:rPr>
              <a:t>) Y = </a:t>
            </a:r>
            <a:r>
              <a:rPr lang="el-GR" sz="2000" b="0" i="0" dirty="0">
                <a:solidFill>
                  <a:srgbClr val="050505"/>
                </a:solidFill>
                <a:effectLst/>
                <a:latin typeface="Segoe UI Historic" panose="020B0502040204020203" pitchFamily="34" charset="0"/>
              </a:rPr>
              <a:t>β0 + β1</a:t>
            </a:r>
            <a:r>
              <a:rPr lang="en-US" sz="2000" b="0" i="0" dirty="0">
                <a:solidFill>
                  <a:srgbClr val="050505"/>
                </a:solidFill>
                <a:effectLst/>
                <a:latin typeface="Segoe UI Historic" panose="020B0502040204020203" pitchFamily="34" charset="0"/>
              </a:rPr>
              <a:t>X1 + </a:t>
            </a:r>
            <a:r>
              <a:rPr lang="el-GR" sz="2000" b="0" i="0" dirty="0">
                <a:solidFill>
                  <a:srgbClr val="050505"/>
                </a:solidFill>
                <a:effectLst/>
                <a:latin typeface="Segoe UI Historic" panose="020B0502040204020203" pitchFamily="34" charset="0"/>
              </a:rPr>
              <a:t>β2</a:t>
            </a:r>
            <a:r>
              <a:rPr lang="en-US" sz="2000" b="0" i="0" dirty="0">
                <a:solidFill>
                  <a:srgbClr val="050505"/>
                </a:solidFill>
                <a:effectLst/>
                <a:latin typeface="Segoe UI Historic" panose="020B0502040204020203" pitchFamily="34" charset="0"/>
              </a:rPr>
              <a:t>X2 + ... + </a:t>
            </a:r>
            <a:r>
              <a:rPr lang="el-GR" sz="2000" b="0" i="0" dirty="0">
                <a:solidFill>
                  <a:srgbClr val="050505"/>
                </a:solidFill>
                <a:effectLst/>
                <a:latin typeface="Segoe UI Historic" panose="020B0502040204020203" pitchFamily="34" charset="0"/>
              </a:rPr>
              <a:t>ε </a:t>
            </a:r>
            <a:endParaRPr lang="en-US" sz="2000" b="0" i="0" dirty="0" smtClean="0">
              <a:solidFill>
                <a:srgbClr val="050505"/>
              </a:solidFill>
              <a:effectLst/>
              <a:latin typeface="Segoe UI Historic" panose="020B0502040204020203" pitchFamily="34" charset="0"/>
            </a:endParaRPr>
          </a:p>
          <a:p>
            <a:pPr marL="342900" indent="-342900">
              <a:buFont typeface="Wingdings" panose="05000000000000000000" pitchFamily="2" charset="2"/>
              <a:buChar char="Ø"/>
            </a:pPr>
            <a:r>
              <a:rPr lang="en-US" sz="2000" b="0" i="0" dirty="0" smtClean="0">
                <a:solidFill>
                  <a:srgbClr val="050505"/>
                </a:solidFill>
                <a:effectLst/>
                <a:latin typeface="Segoe UI Historic" panose="020B0502040204020203" pitchFamily="34" charset="0"/>
              </a:rPr>
              <a:t>Y</a:t>
            </a:r>
            <a:r>
              <a:rPr lang="en-US" sz="2000" b="0" i="0" dirty="0">
                <a:solidFill>
                  <a:srgbClr val="050505"/>
                </a:solidFill>
                <a:effectLst/>
                <a:latin typeface="Segoe UI Historic" panose="020B0502040204020203" pitchFamily="34" charset="0"/>
              </a:rPr>
              <a:t>: </a:t>
            </a:r>
            <a:r>
              <a:rPr lang="en-US" sz="2000" b="0" i="0" dirty="0" smtClean="0">
                <a:solidFill>
                  <a:srgbClr val="050505"/>
                </a:solidFill>
                <a:effectLst/>
                <a:latin typeface="Segoe UI Historic" panose="020B0502040204020203" pitchFamily="34" charset="0"/>
              </a:rPr>
              <a:t>Dependent variable </a:t>
            </a:r>
            <a:r>
              <a:rPr lang="en-US" sz="2000" b="0" i="0" dirty="0">
                <a:solidFill>
                  <a:srgbClr val="050505"/>
                </a:solidFill>
                <a:effectLst/>
                <a:latin typeface="Segoe UI Historic" panose="020B0502040204020203" pitchFamily="34" charset="0"/>
              </a:rPr>
              <a:t>(Energy Production</a:t>
            </a:r>
            <a:r>
              <a:rPr lang="en-US" sz="2000" b="0" i="0" dirty="0" smtClean="0">
                <a:solidFill>
                  <a:srgbClr val="050505"/>
                </a:solidFill>
                <a:effectLst/>
                <a:latin typeface="Segoe UI Historic" panose="020B0502040204020203" pitchFamily="34" charset="0"/>
              </a:rPr>
              <a:t>)</a:t>
            </a:r>
          </a:p>
          <a:p>
            <a:pPr marL="342900" indent="-342900">
              <a:buFont typeface="Wingdings" panose="05000000000000000000" pitchFamily="2" charset="2"/>
              <a:buChar char="Ø"/>
            </a:pPr>
            <a:r>
              <a:rPr lang="en-US" sz="2000" dirty="0" smtClean="0">
                <a:solidFill>
                  <a:srgbClr val="050505"/>
                </a:solidFill>
                <a:latin typeface="Segoe UI Historic" panose="020B0502040204020203" pitchFamily="34" charset="0"/>
              </a:rPr>
              <a:t>Ind</a:t>
            </a:r>
            <a:r>
              <a:rPr lang="en-US" sz="2000" b="0" i="0" dirty="0" smtClean="0">
                <a:solidFill>
                  <a:srgbClr val="050505"/>
                </a:solidFill>
                <a:effectLst/>
                <a:latin typeface="Segoe UI Historic" panose="020B0502040204020203" pitchFamily="34" charset="0"/>
              </a:rPr>
              <a:t>ependent variable: </a:t>
            </a:r>
            <a:r>
              <a:rPr lang="en-US" sz="2000" b="0" i="0" dirty="0">
                <a:solidFill>
                  <a:srgbClr val="050505"/>
                </a:solidFill>
                <a:effectLst/>
                <a:latin typeface="Segoe UI Historic" panose="020B0502040204020203" pitchFamily="34" charset="0"/>
              </a:rPr>
              <a:t>X1, X2, ...: </a:t>
            </a:r>
            <a:endParaRPr lang="en-US" sz="2000" b="0" i="0" dirty="0" smtClean="0">
              <a:solidFill>
                <a:srgbClr val="050505"/>
              </a:solidFill>
              <a:effectLst/>
              <a:latin typeface="Segoe UI Historic" panose="020B0502040204020203" pitchFamily="34" charset="0"/>
            </a:endParaRPr>
          </a:p>
          <a:p>
            <a:pPr marL="342900" indent="-342900">
              <a:buFont typeface="Wingdings" panose="05000000000000000000" pitchFamily="2" charset="2"/>
              <a:buChar char="Ø"/>
            </a:pPr>
            <a:r>
              <a:rPr lang="en-US" sz="2000" b="0" i="0" dirty="0" smtClean="0">
                <a:solidFill>
                  <a:srgbClr val="050505"/>
                </a:solidFill>
                <a:effectLst/>
                <a:latin typeface="Segoe UI Historic" panose="020B0502040204020203" pitchFamily="34" charset="0"/>
              </a:rPr>
              <a:t>Unknown parameters </a:t>
            </a:r>
            <a:r>
              <a:rPr lang="en-US" sz="2000" b="0" i="0" dirty="0">
                <a:solidFill>
                  <a:srgbClr val="050505"/>
                </a:solidFill>
                <a:effectLst/>
                <a:latin typeface="Segoe UI Historic" panose="020B0502040204020203" pitchFamily="34" charset="0"/>
              </a:rPr>
              <a:t>(Predictors) </a:t>
            </a:r>
            <a:r>
              <a:rPr lang="el-GR" sz="2000" b="0" i="0" dirty="0">
                <a:solidFill>
                  <a:srgbClr val="050505"/>
                </a:solidFill>
                <a:effectLst/>
                <a:latin typeface="Segoe UI Historic" panose="020B0502040204020203" pitchFamily="34" charset="0"/>
              </a:rPr>
              <a:t>β0, β1, β2, ...: </a:t>
            </a:r>
            <a:endParaRPr lang="en-US" sz="2000" b="0" i="0" dirty="0" smtClean="0">
              <a:solidFill>
                <a:srgbClr val="050505"/>
              </a:solidFill>
              <a:effectLst/>
              <a:latin typeface="Segoe UI Historic" panose="020B0502040204020203" pitchFamily="34" charset="0"/>
            </a:endParaRPr>
          </a:p>
          <a:p>
            <a:pPr marL="342900" indent="-342900">
              <a:buFont typeface="Wingdings" panose="05000000000000000000" pitchFamily="2" charset="2"/>
              <a:buChar char="Ø"/>
            </a:pPr>
            <a:r>
              <a:rPr lang="el-GR" sz="2000" b="0" i="0" dirty="0" smtClean="0">
                <a:solidFill>
                  <a:srgbClr val="050505"/>
                </a:solidFill>
                <a:effectLst/>
                <a:latin typeface="Segoe UI Historic" panose="020B0502040204020203" pitchFamily="34" charset="0"/>
              </a:rPr>
              <a:t>ε</a:t>
            </a:r>
            <a:r>
              <a:rPr lang="el-GR" sz="2000" b="0" i="0" dirty="0">
                <a:solidFill>
                  <a:srgbClr val="050505"/>
                </a:solidFill>
                <a:effectLst/>
                <a:latin typeface="Segoe UI Historic" panose="020B0502040204020203" pitchFamily="34" charset="0"/>
              </a:rPr>
              <a:t>: </a:t>
            </a:r>
            <a:r>
              <a:rPr lang="en-US" sz="2000" b="0" i="0" dirty="0">
                <a:solidFill>
                  <a:srgbClr val="050505"/>
                </a:solidFill>
                <a:effectLst/>
                <a:latin typeface="Segoe UI Historic" panose="020B0502040204020203" pitchFamily="34" charset="0"/>
              </a:rPr>
              <a:t>Error term </a:t>
            </a:r>
            <a:endParaRPr lang="en-US" sz="2000" b="0" i="0" dirty="0" smtClean="0">
              <a:solidFill>
                <a:srgbClr val="050505"/>
              </a:solidFill>
              <a:effectLst/>
              <a:latin typeface="Segoe UI Historic" panose="020B0502040204020203" pitchFamily="34" charset="0"/>
            </a:endParaRPr>
          </a:p>
          <a:p>
            <a:r>
              <a:rPr lang="en-US" sz="2800" dirty="0"/>
              <a:t/>
            </a:r>
            <a:br>
              <a:rPr lang="en-US" sz="2800" dirty="0"/>
            </a:b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our project</a:t>
            </a:r>
            <a:endParaRPr lang="en-US" dirty="0"/>
          </a:p>
        </p:txBody>
      </p:sp>
      <p:sp>
        <p:nvSpPr>
          <p:cNvPr id="3" name="Text Placeholder 2"/>
          <p:cNvSpPr>
            <a:spLocks noGrp="1"/>
          </p:cNvSpPr>
          <p:nvPr>
            <p:ph type="body" idx="1"/>
          </p:nvPr>
        </p:nvSpPr>
        <p:spPr/>
        <p:txBody>
          <a:bodyPr/>
          <a:lstStyle/>
          <a:p>
            <a:r>
              <a:rPr lang="en-US" sz="2000" dirty="0" smtClean="0"/>
              <a:t>Step 1: Import Libraries (pandas, </a:t>
            </a:r>
            <a:r>
              <a:rPr lang="en-US" sz="2000" dirty="0" err="1" smtClean="0"/>
              <a:t>numpy</a:t>
            </a:r>
            <a:r>
              <a:rPr lang="en-US" sz="2000" dirty="0" smtClean="0"/>
              <a:t>)</a:t>
            </a:r>
          </a:p>
          <a:p>
            <a:r>
              <a:rPr lang="en-US" sz="2000" dirty="0" smtClean="0"/>
              <a:t>Step 2: Load data</a:t>
            </a:r>
          </a:p>
          <a:p>
            <a:r>
              <a:rPr lang="en-US" sz="2000" dirty="0" smtClean="0"/>
              <a:t>Step 3: Create method for linear regression, MSE, MAE</a:t>
            </a:r>
          </a:p>
          <a:p>
            <a:r>
              <a:rPr lang="en-US" sz="2000" dirty="0" smtClean="0"/>
              <a:t>Step 4: Build the model and fit the values on created method</a:t>
            </a:r>
          </a:p>
          <a:p>
            <a:r>
              <a:rPr lang="en-US" sz="2000" dirty="0" smtClean="0"/>
              <a:t>Step 5: Make predictions</a:t>
            </a:r>
          </a:p>
          <a:p>
            <a:r>
              <a:rPr lang="en-US" sz="2000" dirty="0" smtClean="0"/>
              <a:t>Step 6: Evaluate performance by passing predicted values to MSE</a:t>
            </a:r>
            <a:r>
              <a:rPr lang="en-US" sz="2000" dirty="0"/>
              <a:t> </a:t>
            </a:r>
            <a:r>
              <a:rPr lang="en-US" sz="2000" dirty="0" smtClean="0"/>
              <a:t>and MAE methods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8614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Formula</a:t>
            </a:r>
            <a:endParaRPr lang="en-US" dirty="0"/>
          </a:p>
        </p:txBody>
      </p:sp>
      <p:sp>
        <p:nvSpPr>
          <p:cNvPr id="3" name="Text Placeholder 2"/>
          <p:cNvSpPr>
            <a:spLocks noGrp="1"/>
          </p:cNvSpPr>
          <p:nvPr>
            <p:ph type="body" idx="1"/>
          </p:nvPr>
        </p:nvSpPr>
        <p:spPr/>
        <p:txBody>
          <a:bodyPr>
            <a:noAutofit/>
          </a:bodyPr>
          <a:lstStyle/>
          <a:p>
            <a:pPr marL="342900">
              <a:buFont typeface="Wingdings" panose="05000000000000000000" pitchFamily="2" charset="2"/>
              <a:buChar char="Ø"/>
            </a:pPr>
            <a:r>
              <a:rPr lang="en-US" sz="2000" dirty="0">
                <a:solidFill>
                  <a:srgbClr val="050505"/>
                </a:solidFill>
                <a:latin typeface="Segoe UI Historic" panose="020B0502040204020203" pitchFamily="34" charset="0"/>
              </a:rPr>
              <a:t>Y = </a:t>
            </a:r>
            <a:r>
              <a:rPr lang="el-GR" sz="2000" dirty="0">
                <a:solidFill>
                  <a:srgbClr val="050505"/>
                </a:solidFill>
                <a:latin typeface="Segoe UI Historic" panose="020B0502040204020203" pitchFamily="34" charset="0"/>
              </a:rPr>
              <a:t>β0 + β1</a:t>
            </a:r>
            <a:r>
              <a:rPr lang="en-US" sz="2000" dirty="0">
                <a:solidFill>
                  <a:srgbClr val="050505"/>
                </a:solidFill>
                <a:latin typeface="Segoe UI Historic" panose="020B0502040204020203" pitchFamily="34" charset="0"/>
              </a:rPr>
              <a:t>X1 + </a:t>
            </a:r>
            <a:r>
              <a:rPr lang="el-GR" sz="2000" dirty="0">
                <a:solidFill>
                  <a:srgbClr val="050505"/>
                </a:solidFill>
                <a:latin typeface="Segoe UI Historic" panose="020B0502040204020203" pitchFamily="34" charset="0"/>
              </a:rPr>
              <a:t>β2</a:t>
            </a:r>
            <a:r>
              <a:rPr lang="en-US" sz="2000" dirty="0">
                <a:solidFill>
                  <a:srgbClr val="050505"/>
                </a:solidFill>
                <a:latin typeface="Segoe UI Historic" panose="020B0502040204020203" pitchFamily="34" charset="0"/>
              </a:rPr>
              <a:t>X2 + ... + </a:t>
            </a:r>
            <a:r>
              <a:rPr lang="el-GR" sz="2000" dirty="0">
                <a:solidFill>
                  <a:srgbClr val="050505"/>
                </a:solidFill>
                <a:latin typeface="Segoe UI Historic" panose="020B0502040204020203" pitchFamily="34" charset="0"/>
              </a:rPr>
              <a:t>ε </a:t>
            </a:r>
            <a:endParaRPr lang="en-US" sz="2000" dirty="0" smtClean="0">
              <a:solidFill>
                <a:srgbClr val="050505"/>
              </a:solidFill>
              <a:latin typeface="Segoe UI Historic" panose="020B0502040204020203" pitchFamily="34" charset="0"/>
            </a:endParaRPr>
          </a:p>
          <a:p>
            <a:pPr marL="342900">
              <a:buFont typeface="Wingdings" panose="05000000000000000000" pitchFamily="2" charset="2"/>
              <a:buChar char="Ø"/>
            </a:pPr>
            <a:r>
              <a:rPr lang="en-US" sz="2000" dirty="0" smtClean="0">
                <a:solidFill>
                  <a:srgbClr val="050505"/>
                </a:solidFill>
                <a:latin typeface="Segoe UI Historic" panose="020B0502040204020203" pitchFamily="34" charset="0"/>
              </a:rPr>
              <a:t>Where,</a:t>
            </a:r>
            <a:endParaRPr lang="en-US" sz="2000" dirty="0">
              <a:solidFill>
                <a:srgbClr val="050505"/>
              </a:solidFill>
              <a:latin typeface="Segoe UI Historic" panose="020B0502040204020203" pitchFamily="34" charset="0"/>
            </a:endParaRPr>
          </a:p>
          <a:p>
            <a:pPr marL="342900">
              <a:buFont typeface="Wingdings" panose="05000000000000000000" pitchFamily="2" charset="2"/>
              <a:buChar char="Ø"/>
            </a:pPr>
            <a:r>
              <a:rPr lang="en-US" sz="2000" dirty="0" smtClean="0">
                <a:solidFill>
                  <a:srgbClr val="050505"/>
                </a:solidFill>
                <a:latin typeface="Segoe UI Historic" panose="020B0502040204020203" pitchFamily="34" charset="0"/>
              </a:rPr>
              <a:t>Y</a:t>
            </a:r>
            <a:r>
              <a:rPr lang="en-US" sz="2000" dirty="0">
                <a:solidFill>
                  <a:srgbClr val="050505"/>
                </a:solidFill>
                <a:latin typeface="Segoe UI Historic" panose="020B0502040204020203" pitchFamily="34" charset="0"/>
              </a:rPr>
              <a:t>: Dependent V</a:t>
            </a:r>
            <a:r>
              <a:rPr lang="en-US" sz="2000" dirty="0" smtClean="0">
                <a:solidFill>
                  <a:srgbClr val="050505"/>
                </a:solidFill>
                <a:latin typeface="Segoe UI Historic" panose="020B0502040204020203" pitchFamily="34" charset="0"/>
              </a:rPr>
              <a:t>ariable </a:t>
            </a:r>
          </a:p>
          <a:p>
            <a:pPr marL="342900">
              <a:buFont typeface="Wingdings" panose="05000000000000000000" pitchFamily="2" charset="2"/>
              <a:buChar char="Ø"/>
            </a:pPr>
            <a:r>
              <a:rPr lang="en-US" sz="2000" dirty="0" smtClean="0">
                <a:solidFill>
                  <a:srgbClr val="050505"/>
                </a:solidFill>
                <a:latin typeface="Segoe UI Historic" panose="020B0502040204020203" pitchFamily="34" charset="0"/>
              </a:rPr>
              <a:t>Independent Variables (Energy </a:t>
            </a:r>
            <a:r>
              <a:rPr lang="en-US" sz="2000" dirty="0">
                <a:solidFill>
                  <a:srgbClr val="050505"/>
                </a:solidFill>
                <a:latin typeface="Segoe UI Historic" panose="020B0502040204020203" pitchFamily="34" charset="0"/>
              </a:rPr>
              <a:t>Production</a:t>
            </a:r>
            <a:r>
              <a:rPr lang="en-US" sz="2000" dirty="0" smtClean="0">
                <a:solidFill>
                  <a:srgbClr val="050505"/>
                </a:solidFill>
                <a:latin typeface="Segoe UI Historic" panose="020B0502040204020203" pitchFamily="34" charset="0"/>
              </a:rPr>
              <a:t>): </a:t>
            </a:r>
            <a:r>
              <a:rPr lang="en-US" sz="2000" dirty="0">
                <a:solidFill>
                  <a:srgbClr val="050505"/>
                </a:solidFill>
                <a:latin typeface="Segoe UI Historic" panose="020B0502040204020203" pitchFamily="34" charset="0"/>
              </a:rPr>
              <a:t>X1, X2</a:t>
            </a:r>
            <a:r>
              <a:rPr lang="en-US" sz="2000" dirty="0" smtClean="0">
                <a:solidFill>
                  <a:srgbClr val="050505"/>
                </a:solidFill>
                <a:latin typeface="Segoe UI Historic" panose="020B0502040204020203" pitchFamily="34" charset="0"/>
              </a:rPr>
              <a:t>, … </a:t>
            </a:r>
            <a:endParaRPr lang="en-US" sz="2000" dirty="0">
              <a:solidFill>
                <a:srgbClr val="050505"/>
              </a:solidFill>
              <a:latin typeface="Segoe UI Historic" panose="020B0502040204020203" pitchFamily="34" charset="0"/>
            </a:endParaRPr>
          </a:p>
          <a:p>
            <a:pPr marL="342900">
              <a:buFont typeface="Wingdings" panose="05000000000000000000" pitchFamily="2" charset="2"/>
              <a:buChar char="Ø"/>
            </a:pPr>
            <a:r>
              <a:rPr lang="en-US" sz="2000" dirty="0" smtClean="0">
                <a:solidFill>
                  <a:srgbClr val="050505"/>
                </a:solidFill>
                <a:latin typeface="Segoe UI Historic" panose="020B0502040204020203" pitchFamily="34" charset="0"/>
              </a:rPr>
              <a:t> Unknown Parameters (Predictors</a:t>
            </a:r>
            <a:r>
              <a:rPr lang="en-US" sz="2000" dirty="0">
                <a:solidFill>
                  <a:srgbClr val="050505"/>
                </a:solidFill>
                <a:latin typeface="Segoe UI Historic" panose="020B0502040204020203" pitchFamily="34" charset="0"/>
              </a:rPr>
              <a:t>) </a:t>
            </a:r>
            <a:r>
              <a:rPr lang="el-GR" sz="2000" dirty="0">
                <a:solidFill>
                  <a:srgbClr val="050505"/>
                </a:solidFill>
                <a:latin typeface="Segoe UI Historic" panose="020B0502040204020203" pitchFamily="34" charset="0"/>
              </a:rPr>
              <a:t>β0, β1, β2</a:t>
            </a:r>
            <a:r>
              <a:rPr lang="el-GR" sz="2000" dirty="0" smtClean="0">
                <a:solidFill>
                  <a:srgbClr val="050505"/>
                </a:solidFill>
                <a:latin typeface="Segoe UI Historic" panose="020B0502040204020203" pitchFamily="34" charset="0"/>
              </a:rPr>
              <a:t>,</a:t>
            </a:r>
            <a:r>
              <a:rPr lang="en-US" sz="2000" dirty="0" smtClean="0">
                <a:solidFill>
                  <a:srgbClr val="050505"/>
                </a:solidFill>
                <a:latin typeface="Segoe UI Historic" panose="020B0502040204020203" pitchFamily="34" charset="0"/>
              </a:rPr>
              <a:t>… </a:t>
            </a:r>
            <a:r>
              <a:rPr lang="el-GR" sz="2000" dirty="0" smtClean="0">
                <a:solidFill>
                  <a:srgbClr val="050505"/>
                </a:solidFill>
                <a:latin typeface="Segoe UI Historic" panose="020B0502040204020203" pitchFamily="34" charset="0"/>
              </a:rPr>
              <a:t> </a:t>
            </a:r>
            <a:endParaRPr lang="en-US" sz="2000" dirty="0" smtClean="0">
              <a:solidFill>
                <a:srgbClr val="050505"/>
              </a:solidFill>
              <a:latin typeface="Segoe UI Historic" panose="020B0502040204020203" pitchFamily="34" charset="0"/>
            </a:endParaRPr>
          </a:p>
          <a:p>
            <a:pPr marL="342900">
              <a:buFont typeface="Wingdings" panose="05000000000000000000" pitchFamily="2" charset="2"/>
              <a:buChar char="Ø"/>
            </a:pPr>
            <a:r>
              <a:rPr lang="en-US" sz="2000" dirty="0" smtClean="0">
                <a:solidFill>
                  <a:srgbClr val="050505"/>
                </a:solidFill>
                <a:latin typeface="Segoe UI Historic" panose="020B0502040204020203" pitchFamily="34" charset="0"/>
              </a:rPr>
              <a:t> </a:t>
            </a:r>
            <a:r>
              <a:rPr lang="el-GR" sz="2000" dirty="0">
                <a:solidFill>
                  <a:srgbClr val="050505"/>
                </a:solidFill>
                <a:latin typeface="Segoe UI Historic" panose="020B0502040204020203" pitchFamily="34" charset="0"/>
              </a:rPr>
              <a:t>ε: </a:t>
            </a:r>
            <a:r>
              <a:rPr lang="en-US" sz="2000" dirty="0">
                <a:solidFill>
                  <a:srgbClr val="050505"/>
                </a:solidFill>
                <a:latin typeface="Segoe UI Historic" panose="020B0502040204020203" pitchFamily="34" charset="0"/>
              </a:rPr>
              <a:t>Error term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940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Method</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a:t>i</a:t>
            </a:r>
            <a:r>
              <a:rPr lang="en-US" dirty="0" smtClean="0"/>
              <a:t>mport </a:t>
            </a:r>
            <a:r>
              <a:rPr lang="en-US" dirty="0" err="1" smtClean="0"/>
              <a:t>numpy</a:t>
            </a:r>
            <a:r>
              <a:rPr lang="en-US" dirty="0" smtClean="0"/>
              <a:t> as </a:t>
            </a:r>
            <a:r>
              <a:rPr lang="en-US" dirty="0" err="1" smtClean="0"/>
              <a:t>np</a:t>
            </a:r>
            <a:endParaRPr lang="en-US" dirty="0" smtClean="0"/>
          </a:p>
          <a:p>
            <a:r>
              <a:rPr lang="en-US" dirty="0" err="1" smtClean="0"/>
              <a:t>def</a:t>
            </a:r>
            <a:r>
              <a:rPr lang="en-US" dirty="0" smtClean="0"/>
              <a:t> </a:t>
            </a:r>
            <a:r>
              <a:rPr lang="en-US" dirty="0" err="1"/>
              <a:t>estimate_coef</a:t>
            </a:r>
            <a:r>
              <a:rPr lang="en-US" dirty="0"/>
              <a:t>(x, y):</a:t>
            </a:r>
          </a:p>
          <a:p>
            <a:r>
              <a:rPr lang="en-US" dirty="0"/>
              <a:t>    # number of observations/points</a:t>
            </a:r>
          </a:p>
          <a:p>
            <a:r>
              <a:rPr lang="en-US" dirty="0"/>
              <a:t>    n = </a:t>
            </a:r>
            <a:r>
              <a:rPr lang="en-US" dirty="0" err="1"/>
              <a:t>np.size</a:t>
            </a:r>
            <a:r>
              <a:rPr lang="en-US" dirty="0"/>
              <a:t>(x</a:t>
            </a:r>
            <a:r>
              <a:rPr lang="en-US" dirty="0" smtClean="0"/>
              <a:t>)</a:t>
            </a:r>
            <a:endParaRPr lang="en-US" dirty="0"/>
          </a:p>
          <a:p>
            <a:r>
              <a:rPr lang="en-US" dirty="0"/>
              <a:t>    # mean of x and y vector</a:t>
            </a:r>
          </a:p>
          <a:p>
            <a:r>
              <a:rPr lang="en-US" dirty="0"/>
              <a:t>    </a:t>
            </a:r>
            <a:r>
              <a:rPr lang="en-US" dirty="0" err="1"/>
              <a:t>m_x</a:t>
            </a:r>
            <a:r>
              <a:rPr lang="en-US" dirty="0"/>
              <a:t> = </a:t>
            </a:r>
            <a:r>
              <a:rPr lang="en-US" dirty="0" err="1"/>
              <a:t>np.mean</a:t>
            </a:r>
            <a:r>
              <a:rPr lang="en-US" dirty="0"/>
              <a:t>(x)</a:t>
            </a:r>
          </a:p>
          <a:p>
            <a:r>
              <a:rPr lang="en-US" dirty="0"/>
              <a:t>    </a:t>
            </a:r>
            <a:r>
              <a:rPr lang="en-US" dirty="0" err="1"/>
              <a:t>m_y</a:t>
            </a:r>
            <a:r>
              <a:rPr lang="en-US" dirty="0"/>
              <a:t> = </a:t>
            </a:r>
            <a:r>
              <a:rPr lang="en-US" dirty="0" err="1"/>
              <a:t>np.mean</a:t>
            </a:r>
            <a:r>
              <a:rPr lang="en-US" dirty="0"/>
              <a:t>(y</a:t>
            </a:r>
            <a:r>
              <a:rPr lang="en-US" dirty="0" smtClean="0"/>
              <a:t>)</a:t>
            </a:r>
            <a:endParaRPr lang="en-US" dirty="0"/>
          </a:p>
          <a:p>
            <a:r>
              <a:rPr lang="en-US" dirty="0"/>
              <a:t>    # calculating cross-deviation and deviation about x</a:t>
            </a:r>
          </a:p>
          <a:p>
            <a:r>
              <a:rPr lang="en-US" dirty="0"/>
              <a:t>    </a:t>
            </a:r>
            <a:r>
              <a:rPr lang="en-US" dirty="0" err="1"/>
              <a:t>SS_xy</a:t>
            </a:r>
            <a:r>
              <a:rPr lang="en-US" dirty="0"/>
              <a:t> = </a:t>
            </a:r>
            <a:r>
              <a:rPr lang="en-US" dirty="0" err="1"/>
              <a:t>np.sum</a:t>
            </a:r>
            <a:r>
              <a:rPr lang="en-US" dirty="0"/>
              <a:t>(y*x) - n*</a:t>
            </a:r>
            <a:r>
              <a:rPr lang="en-US" dirty="0" err="1"/>
              <a:t>m_y</a:t>
            </a:r>
            <a:r>
              <a:rPr lang="en-US" dirty="0"/>
              <a:t>*</a:t>
            </a:r>
            <a:r>
              <a:rPr lang="en-US" dirty="0" err="1"/>
              <a:t>m_x</a:t>
            </a:r>
            <a:endParaRPr lang="en-US" dirty="0"/>
          </a:p>
          <a:p>
            <a:r>
              <a:rPr lang="en-US" dirty="0"/>
              <a:t>    </a:t>
            </a:r>
            <a:r>
              <a:rPr lang="en-US" dirty="0" err="1"/>
              <a:t>SS_xx</a:t>
            </a:r>
            <a:r>
              <a:rPr lang="en-US" dirty="0"/>
              <a:t> = </a:t>
            </a:r>
            <a:r>
              <a:rPr lang="en-US" dirty="0" err="1"/>
              <a:t>np.sum</a:t>
            </a:r>
            <a:r>
              <a:rPr lang="en-US" dirty="0"/>
              <a:t>(x*x) - </a:t>
            </a:r>
            <a:r>
              <a:rPr lang="en-US" dirty="0" smtClean="0"/>
              <a:t>n*</a:t>
            </a:r>
            <a:r>
              <a:rPr lang="en-US" dirty="0" err="1" smtClean="0"/>
              <a:t>m_x</a:t>
            </a:r>
            <a:r>
              <a:rPr lang="en-US" dirty="0" smtClean="0"/>
              <a:t>*</a:t>
            </a:r>
            <a:r>
              <a:rPr lang="en-US" dirty="0" err="1" smtClean="0"/>
              <a:t>m_x</a:t>
            </a:r>
            <a:r>
              <a:rPr lang="en-US" dirty="0" smtClean="0"/>
              <a:t> </a:t>
            </a:r>
            <a:endParaRPr lang="en-US" dirty="0"/>
          </a:p>
          <a:p>
            <a:r>
              <a:rPr lang="en-US" dirty="0"/>
              <a:t>    # calculating regression coefficients</a:t>
            </a:r>
          </a:p>
          <a:p>
            <a:r>
              <a:rPr lang="en-US" dirty="0"/>
              <a:t>    b_1 = </a:t>
            </a:r>
            <a:r>
              <a:rPr lang="en-US" dirty="0" err="1"/>
              <a:t>SS_xy</a:t>
            </a:r>
            <a:r>
              <a:rPr lang="en-US" dirty="0"/>
              <a:t> / </a:t>
            </a:r>
            <a:r>
              <a:rPr lang="en-US" dirty="0" err="1"/>
              <a:t>SS_xx</a:t>
            </a:r>
            <a:endParaRPr lang="en-US" dirty="0"/>
          </a:p>
          <a:p>
            <a:r>
              <a:rPr lang="en-US" dirty="0"/>
              <a:t>    b_0 = </a:t>
            </a:r>
            <a:r>
              <a:rPr lang="en-US" dirty="0" err="1"/>
              <a:t>m_y</a:t>
            </a:r>
            <a:r>
              <a:rPr lang="en-US" dirty="0"/>
              <a:t> - </a:t>
            </a:r>
            <a:r>
              <a:rPr lang="en-US" dirty="0" smtClean="0"/>
              <a:t>b_1*</a:t>
            </a:r>
            <a:r>
              <a:rPr lang="en-US" dirty="0" err="1" smtClean="0"/>
              <a:t>m_x</a:t>
            </a:r>
            <a:endParaRPr lang="en-US" dirty="0"/>
          </a:p>
          <a:p>
            <a:r>
              <a:rPr lang="en-US" dirty="0"/>
              <a:t>    return (b_0, b_1)</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2264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MAE</a:t>
            </a:r>
            <a:endParaRPr lang="en-US" dirty="0"/>
          </a:p>
        </p:txBody>
      </p:sp>
      <p:sp>
        <p:nvSpPr>
          <p:cNvPr id="3" name="Text Placeholder 2"/>
          <p:cNvSpPr>
            <a:spLocks noGrp="1"/>
          </p:cNvSpPr>
          <p:nvPr>
            <p:ph type="body" idx="1"/>
          </p:nvPr>
        </p:nvSpPr>
        <p:spPr/>
        <p:txBody>
          <a:bodyPr/>
          <a:lstStyle/>
          <a:p>
            <a:r>
              <a:rPr lang="en-US" sz="2000" dirty="0" smtClean="0"/>
              <a:t>MAE </a:t>
            </a:r>
            <a:r>
              <a:rPr lang="en-US" sz="2000" dirty="0"/>
              <a:t>= (1 / n) * </a:t>
            </a:r>
            <a:r>
              <a:rPr lang="en-US" sz="2000" dirty="0" err="1"/>
              <a:t>Σ|y</a:t>
            </a:r>
            <a:r>
              <a:rPr lang="en-US" sz="2000" dirty="0"/>
              <a:t>ᵢ - ŷᵢ|</a:t>
            </a:r>
          </a:p>
          <a:p>
            <a:r>
              <a:rPr lang="en-US" sz="2000" dirty="0"/>
              <a:t>Where:</a:t>
            </a:r>
          </a:p>
          <a:p>
            <a:r>
              <a:rPr lang="en-US" sz="2000" b="1" dirty="0"/>
              <a:t>n</a:t>
            </a:r>
            <a:r>
              <a:rPr lang="en-US" sz="2000" dirty="0"/>
              <a:t> is the number of data points.</a:t>
            </a:r>
          </a:p>
          <a:p>
            <a:r>
              <a:rPr lang="en-US" sz="2000" b="1" dirty="0"/>
              <a:t>yᵢ</a:t>
            </a:r>
            <a:r>
              <a:rPr lang="en-US" sz="2000" dirty="0"/>
              <a:t> is the actual value for the </a:t>
            </a:r>
            <a:r>
              <a:rPr lang="en-US" sz="2000" dirty="0" err="1"/>
              <a:t>i-th</a:t>
            </a:r>
            <a:r>
              <a:rPr lang="en-US" sz="2000" dirty="0"/>
              <a:t> data point.</a:t>
            </a:r>
          </a:p>
          <a:p>
            <a:r>
              <a:rPr lang="en-US" sz="2000" b="1" dirty="0"/>
              <a:t>ŷᵢ</a:t>
            </a:r>
            <a:r>
              <a:rPr lang="en-US" sz="2000" dirty="0"/>
              <a:t> is the predicted value for the </a:t>
            </a:r>
            <a:r>
              <a:rPr lang="en-US" sz="2000" dirty="0" err="1"/>
              <a:t>i-th</a:t>
            </a:r>
            <a:r>
              <a:rPr lang="en-US" sz="2000" dirty="0"/>
              <a:t> data point.</a:t>
            </a:r>
          </a:p>
          <a:p>
            <a:r>
              <a:rPr lang="en-US" sz="2000" dirty="0"/>
              <a:t>Σ represents the summation over all data points.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p:cNvPicPr>
            <a:picLocks noChangeAspect="1"/>
          </p:cNvPicPr>
          <p:nvPr/>
        </p:nvPicPr>
        <p:blipFill rotWithShape="1">
          <a:blip r:embed="rId2"/>
          <a:srcRect l="7689" t="9676" b="1"/>
          <a:stretch/>
        </p:blipFill>
        <p:spPr>
          <a:xfrm>
            <a:off x="6602460" y="1351129"/>
            <a:ext cx="4751340" cy="3694360"/>
          </a:xfrm>
          <a:prstGeom prst="rect">
            <a:avLst/>
          </a:prstGeom>
        </p:spPr>
      </p:pic>
    </p:spTree>
    <p:extLst>
      <p:ext uri="{BB962C8B-B14F-4D97-AF65-F5344CB8AC3E}">
        <p14:creationId xmlns:p14="http://schemas.microsoft.com/office/powerpoint/2010/main" val="396210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MSE</a:t>
            </a:r>
            <a:endParaRPr lang="en-US" dirty="0"/>
          </a:p>
        </p:txBody>
      </p:sp>
      <p:sp>
        <p:nvSpPr>
          <p:cNvPr id="3" name="Text Placeholder 2"/>
          <p:cNvSpPr>
            <a:spLocks noGrp="1"/>
          </p:cNvSpPr>
          <p:nvPr>
            <p:ph type="body" idx="1"/>
          </p:nvPr>
        </p:nvSpPr>
        <p:spPr/>
        <p:txBody>
          <a:bodyPr/>
          <a:lstStyle/>
          <a:p>
            <a:r>
              <a:rPr lang="en-US" sz="2000" dirty="0"/>
              <a:t>MSE = (1 / n) * Σ(yᵢ - ŷᵢ)²</a:t>
            </a:r>
          </a:p>
          <a:p>
            <a:r>
              <a:rPr lang="en-US" sz="2000" dirty="0"/>
              <a:t>Where:</a:t>
            </a:r>
          </a:p>
          <a:p>
            <a:r>
              <a:rPr lang="en-US" sz="2000" b="1" dirty="0"/>
              <a:t>n</a:t>
            </a:r>
            <a:r>
              <a:rPr lang="en-US" sz="2000" dirty="0"/>
              <a:t> is the number of data points.</a:t>
            </a:r>
          </a:p>
          <a:p>
            <a:r>
              <a:rPr lang="en-US" sz="2000" b="1" dirty="0"/>
              <a:t>yᵢ</a:t>
            </a:r>
            <a:r>
              <a:rPr lang="en-US" sz="2000" dirty="0"/>
              <a:t> is the actual value for the </a:t>
            </a:r>
            <a:r>
              <a:rPr lang="en-US" sz="2000" dirty="0" err="1"/>
              <a:t>i-th</a:t>
            </a:r>
            <a:r>
              <a:rPr lang="en-US" sz="2000" dirty="0"/>
              <a:t> data point.</a:t>
            </a:r>
          </a:p>
          <a:p>
            <a:r>
              <a:rPr lang="en-US" sz="2000" b="1" dirty="0"/>
              <a:t>ŷᵢ</a:t>
            </a:r>
            <a:r>
              <a:rPr lang="en-US" sz="2000" dirty="0"/>
              <a:t> is the predicted value for the </a:t>
            </a:r>
            <a:r>
              <a:rPr lang="en-US" sz="2000" dirty="0" err="1"/>
              <a:t>i-th</a:t>
            </a:r>
            <a:r>
              <a:rPr lang="en-US" sz="2000" dirty="0"/>
              <a:t> data point.</a:t>
            </a:r>
          </a:p>
          <a:p>
            <a:r>
              <a:rPr lang="en-US" sz="2000" dirty="0"/>
              <a:t>Σ represents the summation over all data points</a:t>
            </a:r>
          </a:p>
          <a:p>
            <a:pPr marL="114300" indent="0">
              <a:buNone/>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62159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736</Words>
  <Application>Microsoft Office PowerPoint</Application>
  <PresentationFormat>Widescreen</PresentationFormat>
  <Paragraphs>103</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 Historic</vt:lpstr>
      <vt:lpstr>Wingdings</vt:lpstr>
      <vt:lpstr>Office Theme</vt:lpstr>
      <vt:lpstr>PowerPoint Presentation</vt:lpstr>
      <vt:lpstr> Presentation Outline</vt:lpstr>
      <vt:lpstr>Introduction</vt:lpstr>
      <vt:lpstr>Algorithm Details</vt:lpstr>
      <vt:lpstr>Flow of our project</vt:lpstr>
      <vt:lpstr>Linear Regression Formula</vt:lpstr>
      <vt:lpstr>Linear Regression Method</vt:lpstr>
      <vt:lpstr>Formula for MAE</vt:lpstr>
      <vt:lpstr>Formula  for MSE</vt:lpstr>
      <vt:lpstr>Data Processing ( Input-Processing-Output)</vt:lpstr>
      <vt:lpstr>Testing Methodology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20</cp:revision>
  <dcterms:modified xsi:type="dcterms:W3CDTF">2023-09-28T03:15:18Z</dcterms:modified>
</cp:coreProperties>
</file>