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CE69-21F5-498F-8BFD-E2267CA96DA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8357-396C-4794-8D55-C323E5987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CE69-21F5-498F-8BFD-E2267CA96DA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8357-396C-4794-8D55-C323E5987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CE69-21F5-498F-8BFD-E2267CA96DA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8357-396C-4794-8D55-C323E598715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CE69-21F5-498F-8BFD-E2267CA96DA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8357-396C-4794-8D55-C323E59871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CE69-21F5-498F-8BFD-E2267CA96DA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8357-396C-4794-8D55-C323E5987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CE69-21F5-498F-8BFD-E2267CA96DA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8357-396C-4794-8D55-C323E59871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CE69-21F5-498F-8BFD-E2267CA96DA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8357-396C-4794-8D55-C323E5987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CE69-21F5-498F-8BFD-E2267CA96DA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8357-396C-4794-8D55-C323E5987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CE69-21F5-498F-8BFD-E2267CA96DA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8357-396C-4794-8D55-C323E59871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CE69-21F5-498F-8BFD-E2267CA96DA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8357-396C-4794-8D55-C323E598715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CE69-21F5-498F-8BFD-E2267CA96DA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8357-396C-4794-8D55-C323E598715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D6DCE69-21F5-498F-8BFD-E2267CA96DA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74B8357-396C-4794-8D55-C323E598715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nsstuff.com/" TargetMode="External"/><Relationship Id="rId2" Type="http://schemas.openxmlformats.org/officeDocument/2006/relationships/hyperlink" Target="http://www.whois.s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The pre-Attack phase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FOOTPRINTING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9786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Foot printing is the blueprint of the security profile of an organization.</a:t>
            </a:r>
          </a:p>
          <a:p>
            <a:r>
              <a:rPr lang="en-US" dirty="0" smtClean="0"/>
              <a:t>The EC-Council has divide footprinting into several steps :</a:t>
            </a:r>
            <a:br>
              <a:rPr lang="en-US" dirty="0" smtClean="0"/>
            </a:br>
            <a:r>
              <a:rPr lang="en-US" dirty="0" smtClean="0"/>
              <a:t>&gt; </a:t>
            </a:r>
            <a:r>
              <a:rPr lang="en-US" dirty="0"/>
              <a:t>information gathering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&gt;Determine the network range</a:t>
            </a:r>
          </a:p>
          <a:p>
            <a:r>
              <a:rPr lang="en-US" dirty="0" smtClean="0"/>
              <a:t>NOTE: An attacker spends 90%  of time in profiling an organization and another 10% in launching attacks.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Footprinting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2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649133"/>
          </a:xfrm>
        </p:spPr>
        <p:txBody>
          <a:bodyPr/>
          <a:lstStyle/>
          <a:p>
            <a:r>
              <a:rPr lang="en-US" dirty="0" smtClean="0"/>
              <a:t>PING : ping command is used to check connectivity b/w two or more machines.</a:t>
            </a:r>
          </a:p>
          <a:p>
            <a:r>
              <a:rPr lang="en-US" dirty="0" smtClean="0"/>
              <a:t>Ping sends an ICMP (Internet Control Message Protocol) request from source to destination computer and destination computer sends a ICMP reply.</a:t>
            </a:r>
          </a:p>
          <a:p>
            <a:r>
              <a:rPr lang="en-US" dirty="0" smtClean="0"/>
              <a:t>Ping command is used to find the IP address of any domain.</a:t>
            </a:r>
          </a:p>
          <a:p>
            <a:r>
              <a:rPr lang="en-US" dirty="0" smtClean="0"/>
              <a:t>LAB session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</a:t>
            </a:r>
          </a:p>
        </p:txBody>
      </p:sp>
    </p:spTree>
    <p:extLst>
      <p:ext uri="{BB962C8B-B14F-4D97-AF65-F5344CB8AC3E}">
        <p14:creationId xmlns:p14="http://schemas.microsoft.com/office/powerpoint/2010/main" val="192931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77733"/>
          </a:xfrm>
        </p:spPr>
        <p:txBody>
          <a:bodyPr/>
          <a:lstStyle/>
          <a:p>
            <a:r>
              <a:rPr lang="en-US" dirty="0" smtClean="0"/>
              <a:t>Hacking Tool: Sam Spade</a:t>
            </a:r>
          </a:p>
          <a:p>
            <a:r>
              <a:rPr lang="en-US" dirty="0" smtClean="0"/>
              <a:t>Common includes:</a:t>
            </a:r>
            <a:br>
              <a:rPr lang="en-US" dirty="0" smtClean="0"/>
            </a:br>
            <a:r>
              <a:rPr lang="en-US" dirty="0" smtClean="0"/>
              <a:t>&gt;Domain name lookup </a:t>
            </a:r>
            <a:br>
              <a:rPr lang="en-US" dirty="0" smtClean="0"/>
            </a:br>
            <a:r>
              <a:rPr lang="en-US" dirty="0" smtClean="0"/>
              <a:t>&gt;Locations</a:t>
            </a:r>
            <a:br>
              <a:rPr lang="en-US" dirty="0" smtClean="0"/>
            </a:br>
            <a:r>
              <a:rPr lang="en-US" dirty="0" smtClean="0"/>
              <a:t>&gt;Contacts (telephone / mail)</a:t>
            </a:r>
          </a:p>
          <a:p>
            <a:r>
              <a:rPr lang="en-US" dirty="0" smtClean="0"/>
              <a:t>Information source:</a:t>
            </a:r>
            <a:br>
              <a:rPr lang="en-US" dirty="0" smtClean="0"/>
            </a:br>
            <a:r>
              <a:rPr lang="en-US" dirty="0" smtClean="0"/>
              <a:t>&gt;Whois</a:t>
            </a:r>
            <a:br>
              <a:rPr lang="en-US" dirty="0" smtClean="0"/>
            </a:br>
            <a:r>
              <a:rPr lang="en-US" dirty="0" smtClean="0"/>
              <a:t>&gt;nslookup</a:t>
            </a:r>
          </a:p>
          <a:p>
            <a:r>
              <a:rPr lang="en-US" dirty="0" smtClean="0"/>
              <a:t>LAB Session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 Initial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7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777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can get personal details &amp; contact information about the domain.</a:t>
            </a:r>
          </a:p>
          <a:p>
            <a:r>
              <a:rPr lang="en-US" dirty="0" smtClean="0">
                <a:hlinkClick r:id="rId2"/>
              </a:rPr>
              <a:t>www.whois.sc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www.dnsstuff.com</a:t>
            </a:r>
            <a:endParaRPr lang="en-US" dirty="0" smtClean="0"/>
          </a:p>
          <a:p>
            <a:r>
              <a:rPr lang="en-US" dirty="0" smtClean="0"/>
              <a:t>Whois searches:</a:t>
            </a:r>
            <a:br>
              <a:rPr lang="en-US" dirty="0" smtClean="0"/>
            </a:br>
            <a:r>
              <a:rPr lang="en-US" dirty="0" smtClean="0"/>
              <a:t>&gt;domain name</a:t>
            </a:r>
            <a:br>
              <a:rPr lang="en-US" dirty="0" smtClean="0"/>
            </a:br>
            <a:r>
              <a:rPr lang="en-US" dirty="0" smtClean="0"/>
              <a:t>&gt;administration details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&gt;such as domain ownership</a:t>
            </a:r>
            <a:br>
              <a:rPr lang="en-US" dirty="0" smtClean="0"/>
            </a:br>
            <a:r>
              <a:rPr lang="en-US" dirty="0" smtClean="0"/>
              <a:t>&gt;address</a:t>
            </a:r>
            <a:br>
              <a:rPr lang="en-US" dirty="0" smtClean="0"/>
            </a:br>
            <a:r>
              <a:rPr lang="en-US" dirty="0" smtClean="0"/>
              <a:t>&gt;location</a:t>
            </a:r>
            <a:br>
              <a:rPr lang="en-US" dirty="0" smtClean="0"/>
            </a:br>
            <a:r>
              <a:rPr lang="en-US" dirty="0" smtClean="0"/>
              <a:t>&gt;phone number	[LAB session]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Whois Lookup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9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Nslookup is a program to query internet domain services. Displays information that can be used to diagnose Domain Name System (DNS) infrastructure.</a:t>
            </a:r>
          </a:p>
          <a:p>
            <a:r>
              <a:rPr lang="en-US" dirty="0" smtClean="0"/>
              <a:t>It helps find additional IP addresses if authoritative  DNS is known from whois.</a:t>
            </a:r>
          </a:p>
          <a:p>
            <a:r>
              <a:rPr lang="en-US" dirty="0" smtClean="0"/>
              <a:t>MX records reveals the IP of the mail server.</a:t>
            </a:r>
          </a:p>
          <a:p>
            <a:r>
              <a:rPr lang="en-US" dirty="0" smtClean="0"/>
              <a:t>Both UNIX &amp; Windows come with a nslookup client.</a:t>
            </a:r>
          </a:p>
          <a:p>
            <a:r>
              <a:rPr lang="en-US" dirty="0" smtClean="0"/>
              <a:t>LAB session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NSLOOKUP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7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57200" y="2567781"/>
            <a:ext cx="3810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Aft>
                <a:spcPts val="400"/>
              </a:spcAft>
              <a:buFont typeface="Courier New" pitchFamily="-65" charset="0"/>
              <a:buChar char="o"/>
            </a:pPr>
            <a:r>
              <a:rPr lang="en-US" dirty="0">
                <a:latin typeface="+mj-lt"/>
                <a:cs typeface="Courier New" pitchFamily="49" charset="0"/>
              </a:rPr>
              <a:t>Type=A</a:t>
            </a:r>
          </a:p>
          <a:p>
            <a:pPr marL="800100" lvl="1" indent="-342900">
              <a:spcAft>
                <a:spcPts val="400"/>
              </a:spcAft>
              <a:buFont typeface="Courier New" pitchFamily="-65" charset="0"/>
              <a:buChar char="o"/>
            </a:pPr>
            <a:r>
              <a:rPr lang="en-US" sz="2000" b="1" dirty="0">
                <a:latin typeface="+mj-lt"/>
                <a:cs typeface="Courier New" pitchFamily="49" charset="0"/>
              </a:rPr>
              <a:t>name</a:t>
            </a:r>
            <a:r>
              <a:rPr lang="en-US" sz="2000" dirty="0">
                <a:latin typeface="+mj-lt"/>
                <a:cs typeface="Courier New" pitchFamily="49" charset="0"/>
              </a:rPr>
              <a:t> is hostname</a:t>
            </a:r>
          </a:p>
          <a:p>
            <a:pPr marL="800100" lvl="1" indent="-342900">
              <a:spcAft>
                <a:spcPts val="400"/>
              </a:spcAft>
              <a:buFont typeface="Courier New" pitchFamily="-65" charset="0"/>
              <a:buChar char="o"/>
            </a:pPr>
            <a:r>
              <a:rPr lang="en-US" sz="2000" b="1" dirty="0">
                <a:latin typeface="+mj-lt"/>
                <a:cs typeface="Courier New" pitchFamily="49" charset="0"/>
              </a:rPr>
              <a:t>value</a:t>
            </a:r>
            <a:r>
              <a:rPr lang="en-US" sz="2000" dirty="0">
                <a:latin typeface="+mj-lt"/>
                <a:cs typeface="Courier New" pitchFamily="49" charset="0"/>
              </a:rPr>
              <a:t> is IP address</a:t>
            </a:r>
          </a:p>
          <a:p>
            <a:pPr marL="342900" indent="-342900">
              <a:buFont typeface="ZapfDingbats" pitchFamily="82" charset="2"/>
              <a:buChar char="r"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191000" y="2567781"/>
            <a:ext cx="4514850" cy="309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Aft>
                <a:spcPts val="400"/>
              </a:spcAft>
              <a:buFont typeface="Courier New" pitchFamily="-65" charset="0"/>
              <a:buChar char="o"/>
            </a:pPr>
            <a:r>
              <a:rPr lang="en-US" sz="2000" dirty="0"/>
              <a:t>Type=CNAME</a:t>
            </a:r>
          </a:p>
          <a:p>
            <a:pPr marL="800100" lvl="1" indent="-342900">
              <a:spcAft>
                <a:spcPts val="400"/>
              </a:spcAft>
              <a:buFont typeface="Courier New" pitchFamily="-65" charset="0"/>
              <a:buChar char="o"/>
            </a:pPr>
            <a:r>
              <a:rPr lang="en-US" sz="2000" b="1" dirty="0"/>
              <a:t>name</a:t>
            </a:r>
            <a:r>
              <a:rPr lang="en-US" sz="2000" dirty="0"/>
              <a:t> is alias name for some “canonical” (the real) name, </a:t>
            </a:r>
            <a:r>
              <a:rPr lang="en-US" sz="2000" dirty="0" err="1"/>
              <a:t>eg</a:t>
            </a:r>
            <a:r>
              <a:rPr lang="en-US" sz="2000" dirty="0"/>
              <a:t>., www.ibm.com is really  servereast.backup2.ibm.com</a:t>
            </a:r>
          </a:p>
          <a:p>
            <a:pPr marL="800100" lvl="1" indent="-342900">
              <a:spcAft>
                <a:spcPts val="400"/>
              </a:spcAft>
              <a:buSzPct val="75000"/>
              <a:buFont typeface="Courier New" pitchFamily="-65" charset="0"/>
              <a:buChar char="o"/>
            </a:pPr>
            <a:r>
              <a:rPr lang="en-US" sz="2000" b="1" dirty="0"/>
              <a:t>value</a:t>
            </a:r>
            <a:r>
              <a:rPr lang="en-US" sz="2000" dirty="0"/>
              <a:t> is canonical name</a:t>
            </a:r>
          </a:p>
          <a:p>
            <a:pPr marL="342900" indent="-342900">
              <a:buFont typeface="ZapfDingbats" pitchFamily="82" charset="2"/>
              <a:buChar char="r"/>
            </a:pP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152400" y="4114800"/>
            <a:ext cx="4000500" cy="25146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itchFamily="-65" charset="0"/>
              <a:buChar char="o"/>
            </a:pPr>
            <a:r>
              <a:rPr lang="en-US" dirty="0" smtClean="0">
                <a:solidFill>
                  <a:schemeClr val="tx1"/>
                </a:solidFill>
                <a:latin typeface="+mj-lt"/>
                <a:cs typeface="Courier New" pitchFamily="-65" charset="0"/>
              </a:rPr>
              <a:t>Type=NS</a:t>
            </a:r>
          </a:p>
          <a:p>
            <a:pPr lvl="1">
              <a:buClr>
                <a:schemeClr val="tx1"/>
              </a:buClr>
              <a:buFont typeface="Courier New" pitchFamily="-65" charset="0"/>
              <a:buChar char="o"/>
            </a:pPr>
            <a:r>
              <a:rPr lang="en-US" sz="2000" b="1" i="1" dirty="0" smtClean="0">
                <a:solidFill>
                  <a:schemeClr val="tx1"/>
                </a:solidFill>
                <a:latin typeface="+mj-lt"/>
                <a:ea typeface="ＭＳ Ｐゴシック" pitchFamily="-65" charset="-128"/>
                <a:cs typeface="Courier New" pitchFamily="-65" charset="0"/>
              </a:rPr>
              <a:t>name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ＭＳ Ｐゴシック" pitchFamily="-65" charset="-128"/>
                <a:cs typeface="Courier New" pitchFamily="-65" charset="0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  <a:ea typeface="ＭＳ Ｐゴシック" pitchFamily="-65" charset="-128"/>
                <a:cs typeface="Courier New" pitchFamily="-65" charset="0"/>
              </a:rPr>
              <a:t>is domain (</a:t>
            </a:r>
            <a:r>
              <a:rPr lang="en-US" sz="2000" i="1" dirty="0" err="1" smtClean="0">
                <a:solidFill>
                  <a:schemeClr val="tx1"/>
                </a:solidFill>
                <a:latin typeface="+mj-lt"/>
                <a:ea typeface="ＭＳ Ｐゴシック" pitchFamily="-65" charset="-128"/>
                <a:cs typeface="Courier New" pitchFamily="-65" charset="0"/>
              </a:rPr>
              <a:t>eg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  <a:ea typeface="ＭＳ Ｐゴシック" pitchFamily="-65" charset="-128"/>
                <a:cs typeface="Courier New" pitchFamily="-65" charset="0"/>
              </a:rPr>
              <a:t>., abc.com)</a:t>
            </a:r>
          </a:p>
          <a:p>
            <a:pPr lvl="1">
              <a:buClr>
                <a:schemeClr val="tx1"/>
              </a:buClr>
              <a:buFont typeface="Courier New" pitchFamily="-65" charset="0"/>
              <a:buChar char="o"/>
            </a:pPr>
            <a:r>
              <a:rPr lang="en-US" sz="2000" b="1" i="1" dirty="0" smtClean="0">
                <a:solidFill>
                  <a:schemeClr val="tx1"/>
                </a:solidFill>
                <a:latin typeface="+mj-lt"/>
                <a:ea typeface="ＭＳ Ｐゴシック" pitchFamily="-65" charset="-128"/>
                <a:cs typeface="Courier New" pitchFamily="-65" charset="0"/>
              </a:rPr>
              <a:t>value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ＭＳ Ｐゴシック" pitchFamily="-65" charset="-128"/>
                <a:cs typeface="Courier New" pitchFamily="-65" charset="0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  <a:ea typeface="ＭＳ Ｐゴシック" pitchFamily="-65" charset="-128"/>
                <a:cs typeface="Courier New" pitchFamily="-65" charset="0"/>
              </a:rPr>
              <a:t>is hostname of authoritative name server for this domain</a:t>
            </a:r>
          </a:p>
          <a:p>
            <a:endParaRPr lang="en-US" dirty="0" smtClean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267200" y="4876800"/>
            <a:ext cx="44084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Aft>
                <a:spcPts val="400"/>
              </a:spcAft>
              <a:buFont typeface="Courier New" pitchFamily="-65" charset="0"/>
              <a:buChar char="o"/>
            </a:pPr>
            <a:r>
              <a:rPr lang="en-US" sz="2000" dirty="0"/>
              <a:t>Type=MX</a:t>
            </a:r>
          </a:p>
          <a:p>
            <a:pPr marL="800100" lvl="1" indent="-342900">
              <a:spcAft>
                <a:spcPts val="400"/>
              </a:spcAft>
              <a:buFont typeface="Courier New" pitchFamily="-65" charset="0"/>
              <a:buChar char="o"/>
            </a:pPr>
            <a:r>
              <a:rPr lang="en-US" sz="2000" b="1" dirty="0"/>
              <a:t>value</a:t>
            </a:r>
            <a:r>
              <a:rPr lang="en-US" sz="2000" dirty="0"/>
              <a:t> is name of </a:t>
            </a:r>
            <a:r>
              <a:rPr lang="en-US" sz="2000" dirty="0" smtClean="0"/>
              <a:t>mail server </a:t>
            </a:r>
            <a:r>
              <a:rPr lang="en-US" sz="2000" dirty="0"/>
              <a:t>associated with </a:t>
            </a:r>
            <a:r>
              <a:rPr lang="en-US" sz="2000" b="1" dirty="0"/>
              <a:t>name</a:t>
            </a:r>
            <a:endParaRPr lang="en-US" sz="2000" dirty="0"/>
          </a:p>
          <a:p>
            <a:pPr marL="342900" indent="-342900">
              <a:buFont typeface="ZapfDingbats" pitchFamily="82" charset="2"/>
              <a:buChar char="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52</TotalTime>
  <Words>239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The pre-Attack phase</vt:lpstr>
      <vt:lpstr>Footprinting</vt:lpstr>
      <vt:lpstr>PING</vt:lpstr>
      <vt:lpstr>Gather Initial Information</vt:lpstr>
      <vt:lpstr>Whois Lookup</vt:lpstr>
      <vt:lpstr>NSLOOKUP</vt:lpstr>
      <vt:lpstr>FORMAT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pre-Attack phase</dc:title>
  <dc:creator>Damn</dc:creator>
  <cp:lastModifiedBy>Oopss</cp:lastModifiedBy>
  <cp:revision>4</cp:revision>
  <dcterms:created xsi:type="dcterms:W3CDTF">2013-07-19T16:38:35Z</dcterms:created>
  <dcterms:modified xsi:type="dcterms:W3CDTF">2013-09-06T17:27:58Z</dcterms:modified>
</cp:coreProperties>
</file>