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6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0866" y="953515"/>
            <a:ext cx="951026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292840" cy="6858000"/>
          </a:xfrm>
          <a:custGeom>
            <a:avLst/>
            <a:gdLst/>
            <a:ahLst/>
            <a:cxnLst/>
            <a:rect l="l" t="t" r="r" b="b"/>
            <a:pathLst>
              <a:path w="11292840" h="6858000">
                <a:moveTo>
                  <a:pt x="0" y="6858000"/>
                </a:moveTo>
                <a:lnTo>
                  <a:pt x="11292840" y="6858000"/>
                </a:lnTo>
                <a:lnTo>
                  <a:pt x="112928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0866" y="953515"/>
            <a:ext cx="661797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5526" y="2602738"/>
            <a:ext cx="6717665" cy="386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nmap.org/nsedoc/categories/default.html" TargetMode="Externa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0835640" cy="6858000"/>
          </a:xfrm>
          <a:custGeom>
            <a:avLst/>
            <a:gdLst/>
            <a:ahLst/>
            <a:cxnLst/>
            <a:rect l="l" t="t" r="r" b="b"/>
            <a:pathLst>
              <a:path w="10835640" h="6858000">
                <a:moveTo>
                  <a:pt x="0" y="6858000"/>
                </a:moveTo>
                <a:lnTo>
                  <a:pt x="10835640" y="6858000"/>
                </a:lnTo>
                <a:lnTo>
                  <a:pt x="108356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0200" y="2343263"/>
            <a:ext cx="87757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665" dirty="0">
                <a:solidFill>
                  <a:srgbClr val="FF0000"/>
                </a:solidFill>
                <a:latin typeface="Tekton Pro Ext" pitchFamily="34" charset="0"/>
              </a:rPr>
              <a:t>Nmap </a:t>
            </a:r>
            <a:endParaRPr sz="7200" dirty="0">
              <a:solidFill>
                <a:srgbClr val="FF0000"/>
              </a:solidFill>
              <a:latin typeface="Tekton Pro Ex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6564" y="533400"/>
            <a:ext cx="9479534" cy="133626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just">
              <a:lnSpc>
                <a:spcPts val="4750"/>
              </a:lnSpc>
              <a:spcBef>
                <a:spcPts val="700"/>
              </a:spcBef>
            </a:pPr>
            <a:r>
              <a:rPr spc="390" dirty="0">
                <a:solidFill>
                  <a:srgbClr val="FF0000"/>
                </a:solidFill>
                <a:latin typeface="Tekton Pro Ext" pitchFamily="34" charset="0"/>
              </a:rPr>
              <a:t>Nmap </a:t>
            </a:r>
            <a:r>
              <a:rPr spc="245" dirty="0">
                <a:solidFill>
                  <a:srgbClr val="FF0000"/>
                </a:solidFill>
                <a:latin typeface="Tekton Pro Ext" pitchFamily="34" charset="0"/>
              </a:rPr>
              <a:t>–</a:t>
            </a:r>
            <a:r>
              <a:rPr spc="-755" dirty="0">
                <a:solidFill>
                  <a:srgbClr val="FF0000"/>
                </a:solidFill>
                <a:latin typeface="Tekton Pro Ext" pitchFamily="34" charset="0"/>
              </a:rPr>
              <a:t> </a:t>
            </a:r>
            <a:r>
              <a:rPr spc="190" dirty="0">
                <a:solidFill>
                  <a:srgbClr val="FF0000"/>
                </a:solidFill>
                <a:latin typeface="Tekton Pro Ext" pitchFamily="34" charset="0"/>
              </a:rPr>
              <a:t>service </a:t>
            </a:r>
            <a:r>
              <a:rPr spc="145" dirty="0">
                <a:solidFill>
                  <a:srgbClr val="FF0000"/>
                </a:solidFill>
                <a:latin typeface="Tekton Pro Ext" pitchFamily="34" charset="0"/>
              </a:rPr>
              <a:t>Version </a:t>
            </a:r>
            <a:r>
              <a:rPr spc="400" dirty="0">
                <a:solidFill>
                  <a:srgbClr val="FF0000"/>
                </a:solidFill>
                <a:latin typeface="Tekton Pro Ext" pitchFamily="34" charset="0"/>
              </a:rPr>
              <a:t>and  </a:t>
            </a:r>
            <a:r>
              <a:rPr spc="300" dirty="0">
                <a:solidFill>
                  <a:srgbClr val="FF0000"/>
                </a:solidFill>
                <a:latin typeface="Tekton Pro Ext" pitchFamily="34" charset="0"/>
              </a:rPr>
              <a:t>Enumeration!</a:t>
            </a:r>
            <a:endParaRPr spc="300" dirty="0">
              <a:solidFill>
                <a:srgbClr val="FF0000"/>
              </a:solidFill>
              <a:latin typeface="Tekton Pro Ext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438400"/>
            <a:ext cx="10415856" cy="302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ts val="2110"/>
              </a:lnSpc>
              <a:spcBef>
                <a:spcPts val="100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Nmap-services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database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constantly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updated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services,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finger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printing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94945">
              <a:lnSpc>
                <a:spcPts val="2110"/>
              </a:lnSpc>
            </a:pPr>
            <a:r>
              <a:rPr sz="1800" spc="1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banners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remote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ports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systems.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ts val="2105"/>
              </a:lnSpc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  <a:tab pos="676910" algn="l"/>
              </a:tabLst>
            </a:pPr>
            <a:r>
              <a:rPr sz="18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-sV	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runs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0" dirty="0" err="1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Nmap</a:t>
            </a:r>
            <a:r>
              <a:rPr sz="1800" spc="7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Script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Engine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(.nse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files)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94945">
              <a:lnSpc>
                <a:spcPts val="2105"/>
              </a:lnSpc>
            </a:pPr>
            <a:r>
              <a:rPr sz="1800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enumerate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detected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earlier.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195580" marR="5080" indent="-182880">
              <a:lnSpc>
                <a:spcPts val="2050"/>
              </a:lnSpc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  <a:tab pos="688975" algn="l"/>
              </a:tabLst>
            </a:pP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-sC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1800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runs </a:t>
            </a:r>
            <a:r>
              <a:rPr sz="1800" spc="180" dirty="0" err="1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Nmap</a:t>
            </a:r>
            <a:r>
              <a:rPr sz="1800" spc="180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Script 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Engine </a:t>
            </a:r>
            <a:r>
              <a:rPr sz="18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(.nse 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files)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identify </a:t>
            </a:r>
            <a:r>
              <a:rPr sz="1800" spc="1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1800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enumerate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vulnerabilities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identified.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Optionally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can  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	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-script</a:t>
            </a:r>
            <a:r>
              <a:rPr sz="18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option.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917473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390" dirty="0">
                <a:solidFill>
                  <a:srgbClr val="FF0000"/>
                </a:solidFill>
                <a:latin typeface="Tekton Pro Ext" pitchFamily="34" charset="0"/>
              </a:rPr>
              <a:t>Nmap </a:t>
            </a:r>
            <a:r>
              <a:rPr spc="190" dirty="0">
                <a:solidFill>
                  <a:srgbClr val="FF0000"/>
                </a:solidFill>
                <a:latin typeface="Tekton Pro Ext" pitchFamily="34" charset="0"/>
              </a:rPr>
              <a:t>service</a:t>
            </a:r>
            <a:r>
              <a:rPr spc="-434" dirty="0">
                <a:solidFill>
                  <a:srgbClr val="FF0000"/>
                </a:solidFill>
                <a:latin typeface="Tekton Pro Ext" pitchFamily="34" charset="0"/>
              </a:rPr>
              <a:t> </a:t>
            </a:r>
            <a:r>
              <a:rPr spc="300" dirty="0">
                <a:solidFill>
                  <a:srgbClr val="FF0000"/>
                </a:solidFill>
                <a:latin typeface="Tekton Pro Ext" pitchFamily="34" charset="0"/>
              </a:rPr>
              <a:t>Enumeration!</a:t>
            </a:r>
            <a:endParaRPr spc="300" dirty="0">
              <a:solidFill>
                <a:srgbClr val="FF0000"/>
              </a:solidFill>
              <a:latin typeface="Tekton Pro Ext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1845309"/>
            <a:ext cx="460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Difference</a:t>
            </a:r>
            <a:r>
              <a:rPr sz="1800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Action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6666" y="2653792"/>
            <a:ext cx="3841750" cy="114300"/>
          </a:xfrm>
          <a:custGeom>
            <a:avLst/>
            <a:gdLst/>
            <a:ahLst/>
            <a:cxnLst/>
            <a:rect l="l" t="t" r="r" b="b"/>
            <a:pathLst>
              <a:path w="3841750" h="114300">
                <a:moveTo>
                  <a:pt x="3803866" y="37973"/>
                </a:moveTo>
                <a:lnTo>
                  <a:pt x="3746246" y="37973"/>
                </a:lnTo>
                <a:lnTo>
                  <a:pt x="3746373" y="76073"/>
                </a:lnTo>
                <a:lnTo>
                  <a:pt x="3727322" y="76149"/>
                </a:lnTo>
                <a:lnTo>
                  <a:pt x="3727450" y="114300"/>
                </a:lnTo>
                <a:lnTo>
                  <a:pt x="3841623" y="56642"/>
                </a:lnTo>
                <a:lnTo>
                  <a:pt x="3803866" y="37973"/>
                </a:lnTo>
                <a:close/>
              </a:path>
              <a:path w="3841750" h="114300">
                <a:moveTo>
                  <a:pt x="3727195" y="38049"/>
                </a:moveTo>
                <a:lnTo>
                  <a:pt x="0" y="52959"/>
                </a:lnTo>
                <a:lnTo>
                  <a:pt x="254" y="91059"/>
                </a:lnTo>
                <a:lnTo>
                  <a:pt x="3727322" y="76149"/>
                </a:lnTo>
                <a:lnTo>
                  <a:pt x="3727195" y="38049"/>
                </a:lnTo>
                <a:close/>
              </a:path>
              <a:path w="3841750" h="114300">
                <a:moveTo>
                  <a:pt x="3746246" y="37973"/>
                </a:moveTo>
                <a:lnTo>
                  <a:pt x="3727195" y="38049"/>
                </a:lnTo>
                <a:lnTo>
                  <a:pt x="3727322" y="76149"/>
                </a:lnTo>
                <a:lnTo>
                  <a:pt x="3746373" y="76073"/>
                </a:lnTo>
                <a:lnTo>
                  <a:pt x="3746246" y="37973"/>
                </a:lnTo>
                <a:close/>
              </a:path>
              <a:path w="3841750" h="114300">
                <a:moveTo>
                  <a:pt x="3727068" y="0"/>
                </a:moveTo>
                <a:lnTo>
                  <a:pt x="3727195" y="38049"/>
                </a:lnTo>
                <a:lnTo>
                  <a:pt x="3803866" y="37973"/>
                </a:lnTo>
                <a:lnTo>
                  <a:pt x="37270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87665" y="2385821"/>
            <a:ext cx="1933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Regular TCP</a:t>
            </a:r>
            <a:r>
              <a:rPr sz="1800" spc="-150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scan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66794" y="4506467"/>
            <a:ext cx="3892550" cy="114300"/>
          </a:xfrm>
          <a:custGeom>
            <a:avLst/>
            <a:gdLst/>
            <a:ahLst/>
            <a:cxnLst/>
            <a:rect l="l" t="t" r="r" b="b"/>
            <a:pathLst>
              <a:path w="3892550" h="114300">
                <a:moveTo>
                  <a:pt x="3777996" y="0"/>
                </a:moveTo>
                <a:lnTo>
                  <a:pt x="3777996" y="114299"/>
                </a:lnTo>
                <a:lnTo>
                  <a:pt x="3854196" y="76199"/>
                </a:lnTo>
                <a:lnTo>
                  <a:pt x="3797046" y="76199"/>
                </a:lnTo>
                <a:lnTo>
                  <a:pt x="3797046" y="38099"/>
                </a:lnTo>
                <a:lnTo>
                  <a:pt x="3854196" y="38099"/>
                </a:lnTo>
                <a:lnTo>
                  <a:pt x="3777996" y="0"/>
                </a:lnTo>
                <a:close/>
              </a:path>
              <a:path w="3892550" h="114300">
                <a:moveTo>
                  <a:pt x="3777996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3777996" y="76199"/>
                </a:lnTo>
                <a:lnTo>
                  <a:pt x="3777996" y="38099"/>
                </a:lnTo>
                <a:close/>
              </a:path>
              <a:path w="3892550" h="114300">
                <a:moveTo>
                  <a:pt x="3854196" y="38099"/>
                </a:moveTo>
                <a:lnTo>
                  <a:pt x="3797046" y="38099"/>
                </a:lnTo>
                <a:lnTo>
                  <a:pt x="3797046" y="76199"/>
                </a:lnTo>
                <a:lnTo>
                  <a:pt x="3854196" y="76199"/>
                </a:lnTo>
                <a:lnTo>
                  <a:pt x="3892296" y="57149"/>
                </a:lnTo>
                <a:lnTo>
                  <a:pt x="3854196" y="38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021573" y="4275835"/>
            <a:ext cx="24257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TCP scan </a:t>
            </a:r>
            <a:r>
              <a:rPr sz="1800" spc="140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-215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Version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800" spc="70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-sT </a:t>
            </a:r>
            <a:r>
              <a:rPr sz="1800" spc="75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800" spc="40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-sV </a:t>
            </a:r>
            <a:r>
              <a:rPr sz="1800" spc="75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800" spc="-5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-sTV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8600" y="2209354"/>
            <a:ext cx="10972800" cy="4572445"/>
            <a:chOff x="676655" y="2390394"/>
            <a:chExt cx="10686288" cy="4163822"/>
          </a:xfrm>
        </p:grpSpPr>
        <p:sp>
          <p:nvSpPr>
            <p:cNvPr id="4" name="object 4"/>
            <p:cNvSpPr/>
            <p:nvPr/>
          </p:nvSpPr>
          <p:spPr>
            <a:xfrm>
              <a:off x="676655" y="2438400"/>
              <a:ext cx="10686288" cy="403098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grpSp>
          <p:nvGrpSpPr>
            <p:cNvPr id="15" name="Group 14"/>
            <p:cNvGrpSpPr/>
            <p:nvPr/>
          </p:nvGrpSpPr>
          <p:grpSpPr>
            <a:xfrm>
              <a:off x="2553461" y="2390394"/>
              <a:ext cx="6168009" cy="4163822"/>
              <a:chOff x="2553461" y="2390394"/>
              <a:chExt cx="6168009" cy="4163822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3490721" y="2390394"/>
                <a:ext cx="443865" cy="335280"/>
              </a:xfrm>
              <a:custGeom>
                <a:avLst/>
                <a:gdLst/>
                <a:ahLst/>
                <a:cxnLst/>
                <a:rect l="l" t="t" r="r" b="b"/>
                <a:pathLst>
                  <a:path w="443864" h="335280">
                    <a:moveTo>
                      <a:pt x="0" y="55879"/>
                    </a:moveTo>
                    <a:lnTo>
                      <a:pt x="4391" y="34129"/>
                    </a:lnTo>
                    <a:lnTo>
                      <a:pt x="16367" y="16367"/>
                    </a:lnTo>
                    <a:lnTo>
                      <a:pt x="34129" y="4391"/>
                    </a:lnTo>
                    <a:lnTo>
                      <a:pt x="55879" y="0"/>
                    </a:lnTo>
                    <a:lnTo>
                      <a:pt x="387603" y="0"/>
                    </a:lnTo>
                    <a:lnTo>
                      <a:pt x="409354" y="4391"/>
                    </a:lnTo>
                    <a:lnTo>
                      <a:pt x="427116" y="16367"/>
                    </a:lnTo>
                    <a:lnTo>
                      <a:pt x="439092" y="34129"/>
                    </a:lnTo>
                    <a:lnTo>
                      <a:pt x="443483" y="55879"/>
                    </a:lnTo>
                    <a:lnTo>
                      <a:pt x="443483" y="279400"/>
                    </a:lnTo>
                    <a:lnTo>
                      <a:pt x="439092" y="301150"/>
                    </a:lnTo>
                    <a:lnTo>
                      <a:pt x="427116" y="318912"/>
                    </a:lnTo>
                    <a:lnTo>
                      <a:pt x="409354" y="330888"/>
                    </a:lnTo>
                    <a:lnTo>
                      <a:pt x="387603" y="335279"/>
                    </a:lnTo>
                    <a:lnTo>
                      <a:pt x="55879" y="335279"/>
                    </a:lnTo>
                    <a:lnTo>
                      <a:pt x="34129" y="330888"/>
                    </a:lnTo>
                    <a:lnTo>
                      <a:pt x="16367" y="318912"/>
                    </a:lnTo>
                    <a:lnTo>
                      <a:pt x="4391" y="301150"/>
                    </a:lnTo>
                    <a:lnTo>
                      <a:pt x="0" y="279400"/>
                    </a:lnTo>
                    <a:lnTo>
                      <a:pt x="0" y="55879"/>
                    </a:lnTo>
                    <a:close/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8" name="object 8"/>
              <p:cNvSpPr/>
              <p:nvPr/>
            </p:nvSpPr>
            <p:spPr>
              <a:xfrm>
                <a:off x="3522726" y="4225290"/>
                <a:ext cx="542925" cy="338455"/>
              </a:xfrm>
              <a:custGeom>
                <a:avLst/>
                <a:gdLst/>
                <a:ahLst/>
                <a:cxnLst/>
                <a:rect l="l" t="t" r="r" b="b"/>
                <a:pathLst>
                  <a:path w="542925" h="338454">
                    <a:moveTo>
                      <a:pt x="0" y="56387"/>
                    </a:moveTo>
                    <a:lnTo>
                      <a:pt x="4435" y="34450"/>
                    </a:lnTo>
                    <a:lnTo>
                      <a:pt x="16525" y="16525"/>
                    </a:lnTo>
                    <a:lnTo>
                      <a:pt x="34450" y="4435"/>
                    </a:lnTo>
                    <a:lnTo>
                      <a:pt x="56387" y="0"/>
                    </a:lnTo>
                    <a:lnTo>
                      <a:pt x="486156" y="0"/>
                    </a:lnTo>
                    <a:lnTo>
                      <a:pt x="508093" y="4435"/>
                    </a:lnTo>
                    <a:lnTo>
                      <a:pt x="526018" y="16525"/>
                    </a:lnTo>
                    <a:lnTo>
                      <a:pt x="538108" y="34450"/>
                    </a:lnTo>
                    <a:lnTo>
                      <a:pt x="542544" y="56387"/>
                    </a:lnTo>
                    <a:lnTo>
                      <a:pt x="542544" y="281940"/>
                    </a:lnTo>
                    <a:lnTo>
                      <a:pt x="538108" y="303877"/>
                    </a:lnTo>
                    <a:lnTo>
                      <a:pt x="526018" y="321802"/>
                    </a:lnTo>
                    <a:lnTo>
                      <a:pt x="508093" y="333892"/>
                    </a:lnTo>
                    <a:lnTo>
                      <a:pt x="486156" y="338328"/>
                    </a:lnTo>
                    <a:lnTo>
                      <a:pt x="56387" y="338328"/>
                    </a:lnTo>
                    <a:lnTo>
                      <a:pt x="34450" y="333892"/>
                    </a:lnTo>
                    <a:lnTo>
                      <a:pt x="16525" y="321802"/>
                    </a:lnTo>
                    <a:lnTo>
                      <a:pt x="4435" y="303877"/>
                    </a:lnTo>
                    <a:lnTo>
                      <a:pt x="0" y="281940"/>
                    </a:lnTo>
                    <a:lnTo>
                      <a:pt x="0" y="56387"/>
                    </a:lnTo>
                    <a:close/>
                  </a:path>
                </a:pathLst>
              </a:custGeom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1" name="object 11"/>
              <p:cNvSpPr/>
              <p:nvPr/>
            </p:nvSpPr>
            <p:spPr>
              <a:xfrm>
                <a:off x="6403085" y="4005834"/>
                <a:ext cx="2318385" cy="257810"/>
              </a:xfrm>
              <a:custGeom>
                <a:avLst/>
                <a:gdLst/>
                <a:ahLst/>
                <a:cxnLst/>
                <a:rect l="l" t="t" r="r" b="b"/>
                <a:pathLst>
                  <a:path w="2318384" h="257810">
                    <a:moveTo>
                      <a:pt x="0" y="42926"/>
                    </a:moveTo>
                    <a:lnTo>
                      <a:pt x="3367" y="26199"/>
                    </a:lnTo>
                    <a:lnTo>
                      <a:pt x="12557" y="12557"/>
                    </a:lnTo>
                    <a:lnTo>
                      <a:pt x="26199" y="3367"/>
                    </a:lnTo>
                    <a:lnTo>
                      <a:pt x="42925" y="0"/>
                    </a:lnTo>
                    <a:lnTo>
                      <a:pt x="2275078" y="0"/>
                    </a:lnTo>
                    <a:lnTo>
                      <a:pt x="2291804" y="3367"/>
                    </a:lnTo>
                    <a:lnTo>
                      <a:pt x="2305446" y="12557"/>
                    </a:lnTo>
                    <a:lnTo>
                      <a:pt x="2314636" y="26199"/>
                    </a:lnTo>
                    <a:lnTo>
                      <a:pt x="2318004" y="42926"/>
                    </a:lnTo>
                    <a:lnTo>
                      <a:pt x="2318004" y="214630"/>
                    </a:lnTo>
                    <a:lnTo>
                      <a:pt x="2314636" y="231356"/>
                    </a:lnTo>
                    <a:lnTo>
                      <a:pt x="2305446" y="244998"/>
                    </a:lnTo>
                    <a:lnTo>
                      <a:pt x="2291804" y="254188"/>
                    </a:lnTo>
                    <a:lnTo>
                      <a:pt x="2275078" y="257556"/>
                    </a:lnTo>
                    <a:lnTo>
                      <a:pt x="42925" y="257556"/>
                    </a:lnTo>
                    <a:lnTo>
                      <a:pt x="26199" y="254188"/>
                    </a:lnTo>
                    <a:lnTo>
                      <a:pt x="12557" y="244998"/>
                    </a:lnTo>
                    <a:lnTo>
                      <a:pt x="3367" y="231356"/>
                    </a:lnTo>
                    <a:lnTo>
                      <a:pt x="0" y="214630"/>
                    </a:lnTo>
                    <a:lnTo>
                      <a:pt x="0" y="42926"/>
                    </a:lnTo>
                    <a:close/>
                  </a:path>
                </a:pathLst>
              </a:custGeom>
              <a:ln w="13715">
                <a:solidFill>
                  <a:srgbClr val="00AF50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2" name="object 12"/>
              <p:cNvSpPr/>
              <p:nvPr/>
            </p:nvSpPr>
            <p:spPr>
              <a:xfrm>
                <a:off x="6403085" y="6189726"/>
                <a:ext cx="2318385" cy="364490"/>
              </a:xfrm>
              <a:custGeom>
                <a:avLst/>
                <a:gdLst/>
                <a:ahLst/>
                <a:cxnLst/>
                <a:rect l="l" t="t" r="r" b="b"/>
                <a:pathLst>
                  <a:path w="2318384" h="364490">
                    <a:moveTo>
                      <a:pt x="0" y="60706"/>
                    </a:moveTo>
                    <a:lnTo>
                      <a:pt x="4770" y="37076"/>
                    </a:lnTo>
                    <a:lnTo>
                      <a:pt x="17780" y="17780"/>
                    </a:lnTo>
                    <a:lnTo>
                      <a:pt x="37076" y="4770"/>
                    </a:lnTo>
                    <a:lnTo>
                      <a:pt x="60705" y="0"/>
                    </a:lnTo>
                    <a:lnTo>
                      <a:pt x="2257297" y="0"/>
                    </a:lnTo>
                    <a:lnTo>
                      <a:pt x="2280927" y="4770"/>
                    </a:lnTo>
                    <a:lnTo>
                      <a:pt x="2300224" y="17780"/>
                    </a:lnTo>
                    <a:lnTo>
                      <a:pt x="2313233" y="37076"/>
                    </a:lnTo>
                    <a:lnTo>
                      <a:pt x="2318004" y="60706"/>
                    </a:lnTo>
                    <a:lnTo>
                      <a:pt x="2318004" y="303530"/>
                    </a:lnTo>
                    <a:lnTo>
                      <a:pt x="2313233" y="327159"/>
                    </a:lnTo>
                    <a:lnTo>
                      <a:pt x="2300223" y="346456"/>
                    </a:lnTo>
                    <a:lnTo>
                      <a:pt x="2280927" y="359465"/>
                    </a:lnTo>
                    <a:lnTo>
                      <a:pt x="2257297" y="364236"/>
                    </a:lnTo>
                    <a:lnTo>
                      <a:pt x="60705" y="364236"/>
                    </a:lnTo>
                    <a:lnTo>
                      <a:pt x="37076" y="359465"/>
                    </a:lnTo>
                    <a:lnTo>
                      <a:pt x="17780" y="346456"/>
                    </a:lnTo>
                    <a:lnTo>
                      <a:pt x="4770" y="327159"/>
                    </a:lnTo>
                    <a:lnTo>
                      <a:pt x="0" y="303530"/>
                    </a:lnTo>
                    <a:lnTo>
                      <a:pt x="0" y="60706"/>
                    </a:lnTo>
                    <a:close/>
                  </a:path>
                </a:pathLst>
              </a:custGeom>
              <a:ln w="13716">
                <a:solidFill>
                  <a:srgbClr val="00AF50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3" name="object 13"/>
              <p:cNvSpPr/>
              <p:nvPr/>
            </p:nvSpPr>
            <p:spPr>
              <a:xfrm>
                <a:off x="2553461" y="3466338"/>
                <a:ext cx="2318385" cy="256540"/>
              </a:xfrm>
              <a:custGeom>
                <a:avLst/>
                <a:gdLst/>
                <a:ahLst/>
                <a:cxnLst/>
                <a:rect l="l" t="t" r="r" b="b"/>
                <a:pathLst>
                  <a:path w="2318385" h="256539">
                    <a:moveTo>
                      <a:pt x="0" y="42672"/>
                    </a:moveTo>
                    <a:lnTo>
                      <a:pt x="3345" y="26038"/>
                    </a:lnTo>
                    <a:lnTo>
                      <a:pt x="12477" y="12477"/>
                    </a:lnTo>
                    <a:lnTo>
                      <a:pt x="26038" y="3345"/>
                    </a:lnTo>
                    <a:lnTo>
                      <a:pt x="42671" y="0"/>
                    </a:lnTo>
                    <a:lnTo>
                      <a:pt x="2275332" y="0"/>
                    </a:lnTo>
                    <a:lnTo>
                      <a:pt x="2291965" y="3345"/>
                    </a:lnTo>
                    <a:lnTo>
                      <a:pt x="2305526" y="12477"/>
                    </a:lnTo>
                    <a:lnTo>
                      <a:pt x="2314658" y="26038"/>
                    </a:lnTo>
                    <a:lnTo>
                      <a:pt x="2318004" y="42672"/>
                    </a:lnTo>
                    <a:lnTo>
                      <a:pt x="2318004" y="213360"/>
                    </a:lnTo>
                    <a:lnTo>
                      <a:pt x="2314658" y="229993"/>
                    </a:lnTo>
                    <a:lnTo>
                      <a:pt x="2305526" y="243554"/>
                    </a:lnTo>
                    <a:lnTo>
                      <a:pt x="2291965" y="252686"/>
                    </a:lnTo>
                    <a:lnTo>
                      <a:pt x="2275332" y="256031"/>
                    </a:lnTo>
                    <a:lnTo>
                      <a:pt x="42671" y="256031"/>
                    </a:lnTo>
                    <a:lnTo>
                      <a:pt x="26038" y="252686"/>
                    </a:lnTo>
                    <a:lnTo>
                      <a:pt x="12477" y="243554"/>
                    </a:lnTo>
                    <a:lnTo>
                      <a:pt x="3345" y="229993"/>
                    </a:lnTo>
                    <a:lnTo>
                      <a:pt x="0" y="213360"/>
                    </a:lnTo>
                    <a:lnTo>
                      <a:pt x="0" y="42672"/>
                    </a:lnTo>
                    <a:close/>
                  </a:path>
                </a:pathLst>
              </a:custGeom>
              <a:ln w="13715">
                <a:solidFill>
                  <a:srgbClr val="FFFF00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4" name="object 14"/>
              <p:cNvSpPr/>
              <p:nvPr/>
            </p:nvSpPr>
            <p:spPr>
              <a:xfrm>
                <a:off x="2553461" y="5243321"/>
                <a:ext cx="6167755" cy="318770"/>
              </a:xfrm>
              <a:custGeom>
                <a:avLst/>
                <a:gdLst/>
                <a:ahLst/>
                <a:cxnLst/>
                <a:rect l="l" t="t" r="r" b="b"/>
                <a:pathLst>
                  <a:path w="6167755" h="318770">
                    <a:moveTo>
                      <a:pt x="0" y="53085"/>
                    </a:moveTo>
                    <a:lnTo>
                      <a:pt x="4169" y="32414"/>
                    </a:lnTo>
                    <a:lnTo>
                      <a:pt x="15541" y="15541"/>
                    </a:lnTo>
                    <a:lnTo>
                      <a:pt x="32414" y="4169"/>
                    </a:lnTo>
                    <a:lnTo>
                      <a:pt x="53086" y="0"/>
                    </a:lnTo>
                    <a:lnTo>
                      <a:pt x="6114542" y="0"/>
                    </a:lnTo>
                    <a:lnTo>
                      <a:pt x="6135213" y="4169"/>
                    </a:lnTo>
                    <a:lnTo>
                      <a:pt x="6152086" y="15541"/>
                    </a:lnTo>
                    <a:lnTo>
                      <a:pt x="6163458" y="32414"/>
                    </a:lnTo>
                    <a:lnTo>
                      <a:pt x="6167628" y="53085"/>
                    </a:lnTo>
                    <a:lnTo>
                      <a:pt x="6167628" y="265429"/>
                    </a:lnTo>
                    <a:lnTo>
                      <a:pt x="6163458" y="286101"/>
                    </a:lnTo>
                    <a:lnTo>
                      <a:pt x="6152086" y="302974"/>
                    </a:lnTo>
                    <a:lnTo>
                      <a:pt x="6135213" y="314346"/>
                    </a:lnTo>
                    <a:lnTo>
                      <a:pt x="6114542" y="318515"/>
                    </a:lnTo>
                    <a:lnTo>
                      <a:pt x="53086" y="318515"/>
                    </a:lnTo>
                    <a:lnTo>
                      <a:pt x="32414" y="314346"/>
                    </a:lnTo>
                    <a:lnTo>
                      <a:pt x="15541" y="302974"/>
                    </a:lnTo>
                    <a:lnTo>
                      <a:pt x="4169" y="286101"/>
                    </a:lnTo>
                    <a:lnTo>
                      <a:pt x="0" y="265429"/>
                    </a:lnTo>
                    <a:lnTo>
                      <a:pt x="0" y="53085"/>
                    </a:lnTo>
                    <a:close/>
                  </a:path>
                </a:pathLst>
              </a:custGeom>
              <a:ln w="13715">
                <a:solidFill>
                  <a:srgbClr val="FFFF00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452" y="228600"/>
            <a:ext cx="100584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390" dirty="0">
                <a:solidFill>
                  <a:srgbClr val="FF0000"/>
                </a:solidFill>
                <a:latin typeface="Tekton Pro Ext" pitchFamily="34" charset="0"/>
              </a:rPr>
              <a:t>Nmap </a:t>
            </a:r>
            <a:r>
              <a:rPr spc="190" dirty="0">
                <a:solidFill>
                  <a:srgbClr val="FF0000"/>
                </a:solidFill>
                <a:latin typeface="Tekton Pro Ext" pitchFamily="34" charset="0"/>
              </a:rPr>
              <a:t>service </a:t>
            </a:r>
            <a:r>
              <a:rPr spc="300" dirty="0">
                <a:solidFill>
                  <a:srgbClr val="FF0000"/>
                </a:solidFill>
                <a:latin typeface="Tekton Pro Ext" pitchFamily="34" charset="0"/>
              </a:rPr>
              <a:t>Enumeration!</a:t>
            </a:r>
            <a:r>
              <a:rPr spc="-610" dirty="0">
                <a:solidFill>
                  <a:srgbClr val="FF0000"/>
                </a:solidFill>
                <a:latin typeface="Tekton Pro Ext" pitchFamily="34" charset="0"/>
              </a:rPr>
              <a:t> </a:t>
            </a:r>
            <a:r>
              <a:rPr lang="en-US" spc="95" dirty="0" smtClean="0">
                <a:solidFill>
                  <a:srgbClr val="FF0000"/>
                </a:solidFill>
                <a:latin typeface="Tekton Pro Ext" pitchFamily="34" charset="0"/>
              </a:rPr>
              <a:t>–</a:t>
            </a:r>
            <a:r>
              <a:rPr lang="en-US" spc="95" dirty="0" err="1" smtClean="0">
                <a:solidFill>
                  <a:srgbClr val="FF0000"/>
                </a:solidFill>
                <a:latin typeface="Tekton Pro Ext" pitchFamily="34" charset="0"/>
              </a:rPr>
              <a:t>cont</a:t>
            </a:r>
            <a:r>
              <a:rPr lang="en-US" spc="95" dirty="0" smtClean="0">
                <a:solidFill>
                  <a:srgbClr val="FF0000"/>
                </a:solidFill>
                <a:latin typeface="Tekton Pro Ext" pitchFamily="34" charset="0"/>
              </a:rPr>
              <a:t>…</a:t>
            </a:r>
            <a:endParaRPr spc="95" dirty="0">
              <a:solidFill>
                <a:srgbClr val="FF0000"/>
              </a:solidFill>
              <a:latin typeface="Tekton Pro Ext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866" y="1896236"/>
            <a:ext cx="2305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4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-sV </a:t>
            </a:r>
            <a:r>
              <a:rPr sz="1800" spc="17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under the</a:t>
            </a:r>
            <a:r>
              <a:rPr sz="1800" spc="-8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hood!</a:t>
            </a:r>
            <a:endParaRPr sz="1800" dirty="0">
              <a:solidFill>
                <a:srgbClr val="0070C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0"/>
            <a:ext cx="10972800" cy="44196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9526" y="4470653"/>
            <a:ext cx="5165090" cy="1762125"/>
          </a:xfrm>
          <a:custGeom>
            <a:avLst/>
            <a:gdLst/>
            <a:ahLst/>
            <a:cxnLst/>
            <a:rect l="l" t="t" r="r" b="b"/>
            <a:pathLst>
              <a:path w="5165090" h="1762125">
                <a:moveTo>
                  <a:pt x="0" y="293624"/>
                </a:moveTo>
                <a:lnTo>
                  <a:pt x="3842" y="245993"/>
                </a:lnTo>
                <a:lnTo>
                  <a:pt x="14968" y="200810"/>
                </a:lnTo>
                <a:lnTo>
                  <a:pt x="32773" y="158680"/>
                </a:lnTo>
                <a:lnTo>
                  <a:pt x="56651" y="120207"/>
                </a:lnTo>
                <a:lnTo>
                  <a:pt x="85999" y="85994"/>
                </a:lnTo>
                <a:lnTo>
                  <a:pt x="120212" y="56648"/>
                </a:lnTo>
                <a:lnTo>
                  <a:pt x="158685" y="32770"/>
                </a:lnTo>
                <a:lnTo>
                  <a:pt x="200815" y="14967"/>
                </a:lnTo>
                <a:lnTo>
                  <a:pt x="245996" y="3842"/>
                </a:lnTo>
                <a:lnTo>
                  <a:pt x="293623" y="0"/>
                </a:lnTo>
                <a:lnTo>
                  <a:pt x="4871212" y="0"/>
                </a:lnTo>
                <a:lnTo>
                  <a:pt x="4918842" y="3842"/>
                </a:lnTo>
                <a:lnTo>
                  <a:pt x="4964025" y="14967"/>
                </a:lnTo>
                <a:lnTo>
                  <a:pt x="5006155" y="32770"/>
                </a:lnTo>
                <a:lnTo>
                  <a:pt x="5044628" y="56648"/>
                </a:lnTo>
                <a:lnTo>
                  <a:pt x="5078841" y="85994"/>
                </a:lnTo>
                <a:lnTo>
                  <a:pt x="5108187" y="120207"/>
                </a:lnTo>
                <a:lnTo>
                  <a:pt x="5132065" y="158680"/>
                </a:lnTo>
                <a:lnTo>
                  <a:pt x="5149868" y="200810"/>
                </a:lnTo>
                <a:lnTo>
                  <a:pt x="5160993" y="245993"/>
                </a:lnTo>
                <a:lnTo>
                  <a:pt x="5164836" y="293624"/>
                </a:lnTo>
                <a:lnTo>
                  <a:pt x="5164836" y="1468120"/>
                </a:lnTo>
                <a:lnTo>
                  <a:pt x="5160993" y="1515747"/>
                </a:lnTo>
                <a:lnTo>
                  <a:pt x="5149868" y="1560928"/>
                </a:lnTo>
                <a:lnTo>
                  <a:pt x="5132065" y="1603058"/>
                </a:lnTo>
                <a:lnTo>
                  <a:pt x="5108187" y="1641531"/>
                </a:lnTo>
                <a:lnTo>
                  <a:pt x="5078841" y="1675744"/>
                </a:lnTo>
                <a:lnTo>
                  <a:pt x="5044628" y="1705092"/>
                </a:lnTo>
                <a:lnTo>
                  <a:pt x="5006155" y="1728970"/>
                </a:lnTo>
                <a:lnTo>
                  <a:pt x="4964025" y="1746775"/>
                </a:lnTo>
                <a:lnTo>
                  <a:pt x="4918842" y="1757901"/>
                </a:lnTo>
                <a:lnTo>
                  <a:pt x="4871212" y="1761744"/>
                </a:lnTo>
                <a:lnTo>
                  <a:pt x="293623" y="1761744"/>
                </a:lnTo>
                <a:lnTo>
                  <a:pt x="245996" y="1757901"/>
                </a:lnTo>
                <a:lnTo>
                  <a:pt x="200815" y="1746775"/>
                </a:lnTo>
                <a:lnTo>
                  <a:pt x="158685" y="1728970"/>
                </a:lnTo>
                <a:lnTo>
                  <a:pt x="120212" y="1705092"/>
                </a:lnTo>
                <a:lnTo>
                  <a:pt x="85999" y="1675744"/>
                </a:lnTo>
                <a:lnTo>
                  <a:pt x="56651" y="1641531"/>
                </a:lnTo>
                <a:lnTo>
                  <a:pt x="32773" y="1603058"/>
                </a:lnTo>
                <a:lnTo>
                  <a:pt x="14968" y="1560928"/>
                </a:lnTo>
                <a:lnTo>
                  <a:pt x="3842" y="1515747"/>
                </a:lnTo>
                <a:lnTo>
                  <a:pt x="0" y="1468120"/>
                </a:lnTo>
                <a:lnTo>
                  <a:pt x="0" y="293624"/>
                </a:lnTo>
                <a:close/>
              </a:path>
            </a:pathLst>
          </a:custGeom>
          <a:ln w="137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97017" y="2286761"/>
            <a:ext cx="5664835" cy="1050290"/>
          </a:xfrm>
          <a:custGeom>
            <a:avLst/>
            <a:gdLst/>
            <a:ahLst/>
            <a:cxnLst/>
            <a:rect l="l" t="t" r="r" b="b"/>
            <a:pathLst>
              <a:path w="5664834" h="1050289">
                <a:moveTo>
                  <a:pt x="0" y="175005"/>
                </a:moveTo>
                <a:lnTo>
                  <a:pt x="6251" y="128484"/>
                </a:lnTo>
                <a:lnTo>
                  <a:pt x="23894" y="86679"/>
                </a:lnTo>
                <a:lnTo>
                  <a:pt x="51260" y="51260"/>
                </a:lnTo>
                <a:lnTo>
                  <a:pt x="86679" y="23894"/>
                </a:lnTo>
                <a:lnTo>
                  <a:pt x="128484" y="6251"/>
                </a:lnTo>
                <a:lnTo>
                  <a:pt x="175006" y="0"/>
                </a:lnTo>
                <a:lnTo>
                  <a:pt x="5489702" y="0"/>
                </a:lnTo>
                <a:lnTo>
                  <a:pt x="5536223" y="6251"/>
                </a:lnTo>
                <a:lnTo>
                  <a:pt x="5578028" y="23894"/>
                </a:lnTo>
                <a:lnTo>
                  <a:pt x="5613447" y="51260"/>
                </a:lnTo>
                <a:lnTo>
                  <a:pt x="5640813" y="86679"/>
                </a:lnTo>
                <a:lnTo>
                  <a:pt x="5658456" y="128484"/>
                </a:lnTo>
                <a:lnTo>
                  <a:pt x="5664708" y="175005"/>
                </a:lnTo>
                <a:lnTo>
                  <a:pt x="5664708" y="875029"/>
                </a:lnTo>
                <a:lnTo>
                  <a:pt x="5658456" y="921551"/>
                </a:lnTo>
                <a:lnTo>
                  <a:pt x="5640813" y="963356"/>
                </a:lnTo>
                <a:lnTo>
                  <a:pt x="5613447" y="998775"/>
                </a:lnTo>
                <a:lnTo>
                  <a:pt x="5578028" y="1026141"/>
                </a:lnTo>
                <a:lnTo>
                  <a:pt x="5536223" y="1043784"/>
                </a:lnTo>
                <a:lnTo>
                  <a:pt x="5489702" y="1050036"/>
                </a:lnTo>
                <a:lnTo>
                  <a:pt x="175006" y="1050036"/>
                </a:lnTo>
                <a:lnTo>
                  <a:pt x="128484" y="1043784"/>
                </a:lnTo>
                <a:lnTo>
                  <a:pt x="86679" y="1026141"/>
                </a:lnTo>
                <a:lnTo>
                  <a:pt x="51260" y="998775"/>
                </a:lnTo>
                <a:lnTo>
                  <a:pt x="23894" y="963356"/>
                </a:lnTo>
                <a:lnTo>
                  <a:pt x="6251" y="921551"/>
                </a:lnTo>
                <a:lnTo>
                  <a:pt x="0" y="875029"/>
                </a:lnTo>
                <a:lnTo>
                  <a:pt x="0" y="175005"/>
                </a:lnTo>
                <a:close/>
              </a:path>
            </a:pathLst>
          </a:custGeom>
          <a:ln w="1371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762000"/>
            <a:ext cx="841273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375" dirty="0">
                <a:solidFill>
                  <a:srgbClr val="FF0000"/>
                </a:solidFill>
                <a:latin typeface="Tekton Pro Ext" pitchFamily="34" charset="0"/>
              </a:rPr>
              <a:t>NSE </a:t>
            </a:r>
            <a:r>
              <a:rPr spc="335" dirty="0" smtClean="0">
                <a:solidFill>
                  <a:srgbClr val="FF0000"/>
                </a:solidFill>
                <a:latin typeface="Tekton Pro Ext" pitchFamily="34" charset="0"/>
              </a:rPr>
              <a:t>–What </a:t>
            </a:r>
            <a:r>
              <a:rPr spc="400" dirty="0">
                <a:solidFill>
                  <a:srgbClr val="FF0000"/>
                </a:solidFill>
                <a:latin typeface="Tekton Pro Ext" pitchFamily="34" charset="0"/>
              </a:rPr>
              <a:t>and</a:t>
            </a:r>
            <a:r>
              <a:rPr spc="-730" dirty="0">
                <a:solidFill>
                  <a:srgbClr val="FF0000"/>
                </a:solidFill>
                <a:latin typeface="Tekton Pro Ext" pitchFamily="34" charset="0"/>
              </a:rPr>
              <a:t> </a:t>
            </a:r>
            <a:r>
              <a:rPr spc="165" dirty="0">
                <a:solidFill>
                  <a:srgbClr val="FF0000"/>
                </a:solidFill>
                <a:latin typeface="Tekton Pro Ext" pitchFamily="34" charset="0"/>
              </a:rPr>
              <a:t>Why?</a:t>
            </a:r>
            <a:endParaRPr spc="165" dirty="0">
              <a:solidFill>
                <a:srgbClr val="FF0000"/>
              </a:solidFill>
              <a:latin typeface="Tekton Pro Ext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506" y="2438400"/>
            <a:ext cx="10318294" cy="227947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555"/>
              </a:spcBef>
              <a:buClr>
                <a:srgbClr val="92A199"/>
              </a:buClr>
              <a:buSzPct val="79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400" spc="23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Nmap</a:t>
            </a:r>
            <a:r>
              <a:rPr sz="2400" spc="6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6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Script</a:t>
            </a:r>
            <a:r>
              <a:rPr sz="2400" spc="4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70" dirty="0" smtClean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Engine</a:t>
            </a:r>
            <a:r>
              <a:rPr sz="2400" spc="185" dirty="0" smtClean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 dirty="0">
              <a:solidFill>
                <a:srgbClr val="0070C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ct val="100000"/>
              </a:lnSpc>
              <a:spcBef>
                <a:spcPts val="1455"/>
              </a:spcBef>
              <a:buClr>
                <a:srgbClr val="92A199"/>
              </a:buClr>
              <a:buSzPct val="79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400" spc="16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Sophisticated </a:t>
            </a:r>
            <a:r>
              <a:rPr sz="2400" spc="10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Version </a:t>
            </a:r>
            <a:r>
              <a:rPr sz="2400" spc="15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detection </a:t>
            </a:r>
            <a:r>
              <a:rPr sz="2400" spc="24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16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OS</a:t>
            </a:r>
            <a:r>
              <a:rPr sz="2400" spc="-38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4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detection.</a:t>
            </a:r>
            <a:endParaRPr sz="2400" dirty="0">
              <a:solidFill>
                <a:srgbClr val="0070C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ct val="100000"/>
              </a:lnSpc>
              <a:spcBef>
                <a:spcPts val="1560"/>
              </a:spcBef>
              <a:buClr>
                <a:srgbClr val="92A199"/>
              </a:buClr>
              <a:buSzPct val="79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400" spc="145" dirty="0" smtClean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Vulnerability</a:t>
            </a:r>
            <a:r>
              <a:rPr sz="2400" spc="35" dirty="0" smtClean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4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2400" spc="145" dirty="0" smtClean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 dirty="0">
              <a:solidFill>
                <a:srgbClr val="0070C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ct val="100000"/>
              </a:lnSpc>
              <a:spcBef>
                <a:spcPts val="1555"/>
              </a:spcBef>
              <a:buClr>
                <a:srgbClr val="92A199"/>
              </a:buClr>
              <a:buSzPct val="79000"/>
              <a:buFont typeface="Arial" panose="020B0604020202020204"/>
              <a:buChar char="•"/>
              <a:tabLst>
                <a:tab pos="195580" algn="l"/>
              </a:tabLst>
            </a:pPr>
            <a:r>
              <a:rPr sz="2400" spc="145" dirty="0" smtClean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Vulnerability</a:t>
            </a:r>
            <a:r>
              <a:rPr sz="2400" spc="40" dirty="0" smtClean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15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Exploitation</a:t>
            </a:r>
            <a:r>
              <a:rPr sz="2400" spc="150" dirty="0" smtClean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 dirty="0">
              <a:solidFill>
                <a:srgbClr val="0070C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7543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75" dirty="0">
                <a:solidFill>
                  <a:srgbClr val="FF0000"/>
                </a:solidFill>
                <a:latin typeface="Tekton Pro Ext" pitchFamily="34" charset="0"/>
              </a:rPr>
              <a:t>NSE </a:t>
            </a:r>
            <a:r>
              <a:rPr spc="245" dirty="0">
                <a:solidFill>
                  <a:srgbClr val="FF0000"/>
                </a:solidFill>
                <a:latin typeface="Tekton Pro Ext" pitchFamily="34" charset="0"/>
              </a:rPr>
              <a:t>– </a:t>
            </a:r>
            <a:r>
              <a:rPr spc="300" dirty="0">
                <a:solidFill>
                  <a:srgbClr val="FF0000"/>
                </a:solidFill>
                <a:latin typeface="Tekton Pro Ext" pitchFamily="34" charset="0"/>
              </a:rPr>
              <a:t>what?</a:t>
            </a:r>
            <a:r>
              <a:rPr spc="-635" dirty="0">
                <a:solidFill>
                  <a:srgbClr val="FF0000"/>
                </a:solidFill>
                <a:latin typeface="Tekton Pro Ext" pitchFamily="34" charset="0"/>
              </a:rPr>
              <a:t> </a:t>
            </a:r>
            <a:r>
              <a:rPr lang="en-US" spc="-635" dirty="0" smtClean="0">
                <a:solidFill>
                  <a:srgbClr val="FF0000"/>
                </a:solidFill>
                <a:latin typeface="Tekton Pro Ext" pitchFamily="34" charset="0"/>
              </a:rPr>
              <a:t>  </a:t>
            </a:r>
            <a:r>
              <a:rPr spc="245" dirty="0" smtClean="0">
                <a:solidFill>
                  <a:srgbClr val="FF0000"/>
                </a:solidFill>
                <a:latin typeface="Tekton Pro Ext" pitchFamily="34" charset="0"/>
              </a:rPr>
              <a:t>where</a:t>
            </a:r>
            <a:r>
              <a:rPr spc="245" dirty="0">
                <a:solidFill>
                  <a:srgbClr val="FF0000"/>
                </a:solidFill>
                <a:latin typeface="Tekton Pro Ext" pitchFamily="34" charset="0"/>
              </a:rPr>
              <a:t>?</a:t>
            </a:r>
            <a:endParaRPr spc="245" dirty="0">
              <a:solidFill>
                <a:srgbClr val="FF0000"/>
              </a:solidFill>
              <a:latin typeface="Tekton Pro Ext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588943"/>
            <a:ext cx="10668000" cy="36156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43998" y="1615066"/>
            <a:ext cx="8359140" cy="57195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5580" marR="5080" indent="-182880">
              <a:lnSpc>
                <a:spcPts val="2050"/>
              </a:lnSpc>
              <a:spcBef>
                <a:spcPts val="260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  <a:tab pos="676910" algn="l"/>
              </a:tabLst>
            </a:pPr>
            <a:r>
              <a:rPr sz="1800" spc="8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-sC	</a:t>
            </a:r>
            <a:r>
              <a:rPr sz="1800" spc="18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6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–script</a:t>
            </a:r>
            <a:r>
              <a:rPr sz="1800" spc="7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1800" spc="7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NSE.</a:t>
            </a:r>
            <a:r>
              <a:rPr sz="1800" spc="7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800" spc="5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7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6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default</a:t>
            </a:r>
            <a:r>
              <a:rPr sz="1800" spc="6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1800" spc="6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launched</a:t>
            </a:r>
            <a:r>
              <a:rPr sz="1800" spc="4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800" spc="5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1800" spc="6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option</a:t>
            </a:r>
            <a:r>
              <a:rPr sz="1800" spc="65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chemeClr val="accent1"/>
                </a:solidFill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given.</a:t>
            </a:r>
            <a:r>
              <a:rPr sz="1800" spc="40" dirty="0">
                <a:solidFill>
                  <a:srgbClr val="9F9F0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u="sng" spc="114" dirty="0">
                <a:solidFill>
                  <a:srgbClr val="9F9F0A"/>
                </a:solidFill>
                <a:uFill>
                  <a:solidFill>
                    <a:srgbClr val="9F9F0A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https://nmap.org/nsedoc/categories/default.html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236" y="228600"/>
            <a:ext cx="1017651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90" dirty="0">
                <a:solidFill>
                  <a:srgbClr val="FF0000"/>
                </a:solidFill>
                <a:latin typeface="Tekton Pro Ext" pitchFamily="34" charset="0"/>
              </a:rPr>
              <a:t>Nmap </a:t>
            </a:r>
            <a:r>
              <a:rPr spc="345" dirty="0">
                <a:solidFill>
                  <a:srgbClr val="FF0000"/>
                </a:solidFill>
                <a:latin typeface="Tekton Pro Ext" pitchFamily="34" charset="0"/>
              </a:rPr>
              <a:t>Enumeration</a:t>
            </a:r>
            <a:r>
              <a:rPr spc="-440" dirty="0">
                <a:solidFill>
                  <a:srgbClr val="FF0000"/>
                </a:solidFill>
                <a:latin typeface="Tekton Pro Ext" pitchFamily="34" charset="0"/>
              </a:rPr>
              <a:t> </a:t>
            </a:r>
            <a:r>
              <a:rPr lang="en-US" spc="-440" dirty="0" smtClean="0">
                <a:solidFill>
                  <a:srgbClr val="FF0000"/>
                </a:solidFill>
                <a:latin typeface="Tekton Pro Ext" pitchFamily="34" charset="0"/>
              </a:rPr>
              <a:t> </a:t>
            </a:r>
            <a:r>
              <a:rPr spc="275" dirty="0" smtClean="0">
                <a:solidFill>
                  <a:srgbClr val="FF0000"/>
                </a:solidFill>
                <a:latin typeface="Tekton Pro Ext" pitchFamily="34" charset="0"/>
              </a:rPr>
              <a:t>technique</a:t>
            </a:r>
            <a:endParaRPr spc="275" dirty="0">
              <a:solidFill>
                <a:srgbClr val="FF0000"/>
              </a:solidFill>
              <a:latin typeface="Tekton Pro Ext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6534" y="1480256"/>
            <a:ext cx="11140149" cy="4801258"/>
            <a:chOff x="478964" y="2037588"/>
            <a:chExt cx="10703686" cy="4613148"/>
          </a:xfrm>
        </p:grpSpPr>
        <p:sp>
          <p:nvSpPr>
            <p:cNvPr id="3" name="object 3"/>
            <p:cNvSpPr/>
            <p:nvPr/>
          </p:nvSpPr>
          <p:spPr>
            <a:xfrm>
              <a:off x="732710" y="2037588"/>
              <a:ext cx="6603492" cy="182575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713909" y="4453128"/>
              <a:ext cx="7348727" cy="21976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8964" y="3303270"/>
              <a:ext cx="3438525" cy="253365"/>
            </a:xfrm>
            <a:custGeom>
              <a:avLst/>
              <a:gdLst/>
              <a:ahLst/>
              <a:cxnLst/>
              <a:rect l="l" t="t" r="r" b="b"/>
              <a:pathLst>
                <a:path w="3438525" h="253364">
                  <a:moveTo>
                    <a:pt x="0" y="42163"/>
                  </a:moveTo>
                  <a:lnTo>
                    <a:pt x="3312" y="25771"/>
                  </a:lnTo>
                  <a:lnTo>
                    <a:pt x="12347" y="12366"/>
                  </a:lnTo>
                  <a:lnTo>
                    <a:pt x="25749" y="3319"/>
                  </a:lnTo>
                  <a:lnTo>
                    <a:pt x="42164" y="0"/>
                  </a:lnTo>
                  <a:lnTo>
                    <a:pt x="3395980" y="0"/>
                  </a:lnTo>
                  <a:lnTo>
                    <a:pt x="3412372" y="3319"/>
                  </a:lnTo>
                  <a:lnTo>
                    <a:pt x="3425777" y="12366"/>
                  </a:lnTo>
                  <a:lnTo>
                    <a:pt x="3434824" y="25771"/>
                  </a:lnTo>
                  <a:lnTo>
                    <a:pt x="3438144" y="42163"/>
                  </a:lnTo>
                  <a:lnTo>
                    <a:pt x="3438144" y="210819"/>
                  </a:lnTo>
                  <a:lnTo>
                    <a:pt x="3434824" y="227212"/>
                  </a:lnTo>
                  <a:lnTo>
                    <a:pt x="3425777" y="240617"/>
                  </a:lnTo>
                  <a:lnTo>
                    <a:pt x="3412372" y="249664"/>
                  </a:lnTo>
                  <a:lnTo>
                    <a:pt x="3395980" y="252983"/>
                  </a:lnTo>
                  <a:lnTo>
                    <a:pt x="42164" y="252983"/>
                  </a:lnTo>
                  <a:lnTo>
                    <a:pt x="25749" y="249664"/>
                  </a:lnTo>
                  <a:lnTo>
                    <a:pt x="12347" y="240617"/>
                  </a:lnTo>
                  <a:lnTo>
                    <a:pt x="3312" y="227212"/>
                  </a:lnTo>
                  <a:lnTo>
                    <a:pt x="0" y="210819"/>
                  </a:lnTo>
                  <a:lnTo>
                    <a:pt x="0" y="42163"/>
                  </a:lnTo>
                  <a:close/>
                </a:path>
              </a:pathLst>
            </a:custGeom>
            <a:ln w="137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16907" y="5639561"/>
              <a:ext cx="4784090" cy="390525"/>
            </a:xfrm>
            <a:custGeom>
              <a:avLst/>
              <a:gdLst/>
              <a:ahLst/>
              <a:cxnLst/>
              <a:rect l="l" t="t" r="r" b="b"/>
              <a:pathLst>
                <a:path w="4784090" h="390525">
                  <a:moveTo>
                    <a:pt x="0" y="65024"/>
                  </a:moveTo>
                  <a:lnTo>
                    <a:pt x="5105" y="39712"/>
                  </a:lnTo>
                  <a:lnTo>
                    <a:pt x="19034" y="19043"/>
                  </a:lnTo>
                  <a:lnTo>
                    <a:pt x="39701" y="5109"/>
                  </a:lnTo>
                  <a:lnTo>
                    <a:pt x="65024" y="0"/>
                  </a:lnTo>
                  <a:lnTo>
                    <a:pt x="4718812" y="0"/>
                  </a:lnTo>
                  <a:lnTo>
                    <a:pt x="4744134" y="5109"/>
                  </a:lnTo>
                  <a:lnTo>
                    <a:pt x="4764801" y="19043"/>
                  </a:lnTo>
                  <a:lnTo>
                    <a:pt x="4778730" y="39712"/>
                  </a:lnTo>
                  <a:lnTo>
                    <a:pt x="4783836" y="65024"/>
                  </a:lnTo>
                  <a:lnTo>
                    <a:pt x="4783836" y="325119"/>
                  </a:lnTo>
                  <a:lnTo>
                    <a:pt x="4778730" y="350431"/>
                  </a:lnTo>
                  <a:lnTo>
                    <a:pt x="4764801" y="371100"/>
                  </a:lnTo>
                  <a:lnTo>
                    <a:pt x="4744134" y="385034"/>
                  </a:lnTo>
                  <a:lnTo>
                    <a:pt x="4718812" y="390144"/>
                  </a:lnTo>
                  <a:lnTo>
                    <a:pt x="65024" y="390144"/>
                  </a:lnTo>
                  <a:lnTo>
                    <a:pt x="39701" y="385034"/>
                  </a:lnTo>
                  <a:lnTo>
                    <a:pt x="19034" y="371100"/>
                  </a:lnTo>
                  <a:lnTo>
                    <a:pt x="5105" y="350431"/>
                  </a:lnTo>
                  <a:lnTo>
                    <a:pt x="0" y="325119"/>
                  </a:lnTo>
                  <a:lnTo>
                    <a:pt x="0" y="65024"/>
                  </a:lnTo>
                  <a:close/>
                </a:path>
              </a:pathLst>
            </a:custGeom>
            <a:ln w="1371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10303" y="3552952"/>
              <a:ext cx="916305" cy="2085339"/>
            </a:xfrm>
            <a:custGeom>
              <a:avLst/>
              <a:gdLst/>
              <a:ahLst/>
              <a:cxnLst/>
              <a:rect l="l" t="t" r="r" b="b"/>
              <a:pathLst>
                <a:path w="916305" h="2085339">
                  <a:moveTo>
                    <a:pt x="875558" y="2017956"/>
                  </a:moveTo>
                  <a:lnTo>
                    <a:pt x="846455" y="2030603"/>
                  </a:lnTo>
                  <a:lnTo>
                    <a:pt x="911732" y="2085339"/>
                  </a:lnTo>
                  <a:lnTo>
                    <a:pt x="914728" y="2029587"/>
                  </a:lnTo>
                  <a:lnTo>
                    <a:pt x="880618" y="2029587"/>
                  </a:lnTo>
                  <a:lnTo>
                    <a:pt x="875558" y="2017956"/>
                  </a:lnTo>
                  <a:close/>
                </a:path>
                <a:path w="916305" h="2085339">
                  <a:moveTo>
                    <a:pt x="887197" y="2012898"/>
                  </a:moveTo>
                  <a:lnTo>
                    <a:pt x="875558" y="2017956"/>
                  </a:lnTo>
                  <a:lnTo>
                    <a:pt x="880618" y="2029587"/>
                  </a:lnTo>
                  <a:lnTo>
                    <a:pt x="892301" y="2024634"/>
                  </a:lnTo>
                  <a:lnTo>
                    <a:pt x="887197" y="2012898"/>
                  </a:lnTo>
                  <a:close/>
                </a:path>
                <a:path w="916305" h="2085339">
                  <a:moveTo>
                    <a:pt x="916305" y="2000250"/>
                  </a:moveTo>
                  <a:lnTo>
                    <a:pt x="887197" y="2012898"/>
                  </a:lnTo>
                  <a:lnTo>
                    <a:pt x="892301" y="2024634"/>
                  </a:lnTo>
                  <a:lnTo>
                    <a:pt x="880618" y="2029587"/>
                  </a:lnTo>
                  <a:lnTo>
                    <a:pt x="914728" y="2029587"/>
                  </a:lnTo>
                  <a:lnTo>
                    <a:pt x="916305" y="2000250"/>
                  </a:lnTo>
                  <a:close/>
                </a:path>
                <a:path w="916305" h="2085339">
                  <a:moveTo>
                    <a:pt x="11683" y="0"/>
                  </a:moveTo>
                  <a:lnTo>
                    <a:pt x="0" y="5080"/>
                  </a:lnTo>
                  <a:lnTo>
                    <a:pt x="875558" y="2017956"/>
                  </a:lnTo>
                  <a:lnTo>
                    <a:pt x="887197" y="2012898"/>
                  </a:lnTo>
                  <a:lnTo>
                    <a:pt x="116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977300" y="3742944"/>
              <a:ext cx="2550160" cy="1900555"/>
            </a:xfrm>
            <a:custGeom>
              <a:avLst/>
              <a:gdLst/>
              <a:ahLst/>
              <a:cxnLst/>
              <a:rect l="l" t="t" r="r" b="b"/>
              <a:pathLst>
                <a:path w="2550159" h="1900554">
                  <a:moveTo>
                    <a:pt x="2484795" y="40393"/>
                  </a:moveTo>
                  <a:lnTo>
                    <a:pt x="0" y="1890014"/>
                  </a:lnTo>
                  <a:lnTo>
                    <a:pt x="7620" y="1900199"/>
                  </a:lnTo>
                  <a:lnTo>
                    <a:pt x="2492452" y="50652"/>
                  </a:lnTo>
                  <a:lnTo>
                    <a:pt x="2484795" y="40393"/>
                  </a:lnTo>
                  <a:close/>
                </a:path>
                <a:path w="2550159" h="1900554">
                  <a:moveTo>
                    <a:pt x="2533259" y="32765"/>
                  </a:moveTo>
                  <a:lnTo>
                    <a:pt x="2495042" y="32765"/>
                  </a:lnTo>
                  <a:lnTo>
                    <a:pt x="2502662" y="43052"/>
                  </a:lnTo>
                  <a:lnTo>
                    <a:pt x="2492452" y="50652"/>
                  </a:lnTo>
                  <a:lnTo>
                    <a:pt x="2511425" y="76072"/>
                  </a:lnTo>
                  <a:lnTo>
                    <a:pt x="2533259" y="32765"/>
                  </a:lnTo>
                  <a:close/>
                </a:path>
                <a:path w="2550159" h="1900554">
                  <a:moveTo>
                    <a:pt x="2495042" y="32765"/>
                  </a:moveTo>
                  <a:lnTo>
                    <a:pt x="2484795" y="40393"/>
                  </a:lnTo>
                  <a:lnTo>
                    <a:pt x="2492452" y="50652"/>
                  </a:lnTo>
                  <a:lnTo>
                    <a:pt x="2502662" y="43052"/>
                  </a:lnTo>
                  <a:lnTo>
                    <a:pt x="2495042" y="32765"/>
                  </a:lnTo>
                  <a:close/>
                </a:path>
                <a:path w="2550159" h="1900554">
                  <a:moveTo>
                    <a:pt x="2549779" y="0"/>
                  </a:moveTo>
                  <a:lnTo>
                    <a:pt x="2465831" y="14985"/>
                  </a:lnTo>
                  <a:lnTo>
                    <a:pt x="2484795" y="40393"/>
                  </a:lnTo>
                  <a:lnTo>
                    <a:pt x="2495042" y="32765"/>
                  </a:lnTo>
                  <a:lnTo>
                    <a:pt x="2533259" y="32765"/>
                  </a:lnTo>
                  <a:lnTo>
                    <a:pt x="25497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 txBox="1"/>
            <p:nvPr/>
          </p:nvSpPr>
          <p:spPr>
            <a:xfrm>
              <a:off x="7570135" y="3128009"/>
              <a:ext cx="3612515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800" spc="85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Notice </a:t>
              </a:r>
              <a:r>
                <a:rPr sz="1800" spc="95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how </a:t>
              </a:r>
              <a:r>
                <a:rPr sz="1800" spc="160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the</a:t>
              </a:r>
              <a:r>
                <a:rPr sz="1800" spc="-280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800" spc="95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service is </a:t>
              </a:r>
              <a:r>
                <a:rPr sz="1800" spc="135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not </a:t>
              </a:r>
              <a:r>
                <a:rPr sz="1800" spc="110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shell  </a:t>
              </a:r>
              <a:r>
                <a:rPr sz="1800" spc="135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Even </a:t>
              </a:r>
              <a:r>
                <a:rPr sz="1800" spc="140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though </a:t>
              </a:r>
              <a:r>
                <a:rPr sz="1800" spc="165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Banner</a:t>
              </a:r>
              <a:r>
                <a:rPr sz="1800" spc="-254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800" spc="110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shows Shell</a:t>
              </a:r>
              <a:endParaRPr sz="18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869352" y="4210050"/>
              <a:ext cx="2051685" cy="481965"/>
            </a:xfrm>
            <a:custGeom>
              <a:avLst/>
              <a:gdLst/>
              <a:ahLst/>
              <a:cxnLst/>
              <a:rect l="l" t="t" r="r" b="b"/>
              <a:pathLst>
                <a:path w="2051684" h="481964">
                  <a:moveTo>
                    <a:pt x="0" y="481583"/>
                  </a:moveTo>
                  <a:lnTo>
                    <a:pt x="2051303" y="481583"/>
                  </a:lnTo>
                  <a:lnTo>
                    <a:pt x="2051303" y="0"/>
                  </a:lnTo>
                  <a:lnTo>
                    <a:pt x="0" y="0"/>
                  </a:lnTo>
                  <a:lnTo>
                    <a:pt x="0" y="481583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04800"/>
            <a:ext cx="99822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390" dirty="0">
                <a:solidFill>
                  <a:srgbClr val="FF0000"/>
                </a:solidFill>
                <a:latin typeface="Tekton Pro Ext" pitchFamily="34" charset="0"/>
              </a:rPr>
              <a:t>Nmap </a:t>
            </a:r>
            <a:r>
              <a:rPr spc="345" dirty="0">
                <a:solidFill>
                  <a:srgbClr val="FF0000"/>
                </a:solidFill>
                <a:latin typeface="Tekton Pro Ext" pitchFamily="34" charset="0"/>
              </a:rPr>
              <a:t>Enumeration</a:t>
            </a:r>
            <a:r>
              <a:rPr spc="-440" dirty="0">
                <a:solidFill>
                  <a:srgbClr val="FF0000"/>
                </a:solidFill>
                <a:latin typeface="Tekton Pro Ext" pitchFamily="34" charset="0"/>
              </a:rPr>
              <a:t> </a:t>
            </a:r>
            <a:r>
              <a:rPr spc="275" dirty="0">
                <a:solidFill>
                  <a:srgbClr val="FF0000"/>
                </a:solidFill>
                <a:latin typeface="Tekton Pro Ext" pitchFamily="34" charset="0"/>
              </a:rPr>
              <a:t>technique</a:t>
            </a:r>
            <a:endParaRPr spc="275" dirty="0">
              <a:solidFill>
                <a:srgbClr val="FF0000"/>
              </a:solidFill>
              <a:latin typeface="Tekton Pro Ext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38603" y="2021967"/>
            <a:ext cx="10692510" cy="3096005"/>
            <a:chOff x="272034" y="2509266"/>
            <a:chExt cx="10692510" cy="3096005"/>
          </a:xfrm>
        </p:grpSpPr>
        <p:sp>
          <p:nvSpPr>
            <p:cNvPr id="3" name="object 3"/>
            <p:cNvSpPr/>
            <p:nvPr/>
          </p:nvSpPr>
          <p:spPr>
            <a:xfrm>
              <a:off x="423672" y="2610611"/>
              <a:ext cx="9332976" cy="2994660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72034" y="4030217"/>
              <a:ext cx="5215255" cy="576580"/>
            </a:xfrm>
            <a:custGeom>
              <a:avLst/>
              <a:gdLst/>
              <a:ahLst/>
              <a:cxnLst/>
              <a:rect l="l" t="t" r="r" b="b"/>
              <a:pathLst>
                <a:path w="5215255" h="576579">
                  <a:moveTo>
                    <a:pt x="0" y="96011"/>
                  </a:moveTo>
                  <a:lnTo>
                    <a:pt x="7545" y="58614"/>
                  </a:lnTo>
                  <a:lnTo>
                    <a:pt x="28122" y="28098"/>
                  </a:lnTo>
                  <a:lnTo>
                    <a:pt x="58641" y="7536"/>
                  </a:lnTo>
                  <a:lnTo>
                    <a:pt x="96011" y="0"/>
                  </a:lnTo>
                  <a:lnTo>
                    <a:pt x="5119116" y="0"/>
                  </a:lnTo>
                  <a:lnTo>
                    <a:pt x="5156513" y="7536"/>
                  </a:lnTo>
                  <a:lnTo>
                    <a:pt x="5187029" y="28098"/>
                  </a:lnTo>
                  <a:lnTo>
                    <a:pt x="5207591" y="58614"/>
                  </a:lnTo>
                  <a:lnTo>
                    <a:pt x="5215128" y="96011"/>
                  </a:lnTo>
                  <a:lnTo>
                    <a:pt x="5215128" y="480059"/>
                  </a:lnTo>
                  <a:lnTo>
                    <a:pt x="5207591" y="517457"/>
                  </a:lnTo>
                  <a:lnTo>
                    <a:pt x="5187029" y="547973"/>
                  </a:lnTo>
                  <a:lnTo>
                    <a:pt x="5156513" y="568535"/>
                  </a:lnTo>
                  <a:lnTo>
                    <a:pt x="5119116" y="576071"/>
                  </a:lnTo>
                  <a:lnTo>
                    <a:pt x="96011" y="576071"/>
                  </a:lnTo>
                  <a:lnTo>
                    <a:pt x="58641" y="568535"/>
                  </a:lnTo>
                  <a:lnTo>
                    <a:pt x="28122" y="547973"/>
                  </a:lnTo>
                  <a:lnTo>
                    <a:pt x="7545" y="517457"/>
                  </a:lnTo>
                  <a:lnTo>
                    <a:pt x="0" y="480059"/>
                  </a:lnTo>
                  <a:lnTo>
                    <a:pt x="0" y="96011"/>
                  </a:lnTo>
                  <a:close/>
                </a:path>
              </a:pathLst>
            </a:custGeom>
            <a:ln w="137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84876" y="3621404"/>
              <a:ext cx="1644014" cy="415290"/>
            </a:xfrm>
            <a:custGeom>
              <a:avLst/>
              <a:gdLst/>
              <a:ahLst/>
              <a:cxnLst/>
              <a:rect l="l" t="t" r="r" b="b"/>
              <a:pathLst>
                <a:path w="1644015" h="415289">
                  <a:moveTo>
                    <a:pt x="1568442" y="30862"/>
                  </a:moveTo>
                  <a:lnTo>
                    <a:pt x="0" y="402717"/>
                  </a:lnTo>
                  <a:lnTo>
                    <a:pt x="3048" y="415036"/>
                  </a:lnTo>
                  <a:lnTo>
                    <a:pt x="1571378" y="43178"/>
                  </a:lnTo>
                  <a:lnTo>
                    <a:pt x="1568442" y="30862"/>
                  </a:lnTo>
                  <a:close/>
                </a:path>
                <a:path w="1644015" h="415289">
                  <a:moveTo>
                    <a:pt x="1633843" y="27940"/>
                  </a:moveTo>
                  <a:lnTo>
                    <a:pt x="1580769" y="27940"/>
                  </a:lnTo>
                  <a:lnTo>
                    <a:pt x="1583690" y="40259"/>
                  </a:lnTo>
                  <a:lnTo>
                    <a:pt x="1571378" y="43178"/>
                  </a:lnTo>
                  <a:lnTo>
                    <a:pt x="1578737" y="74041"/>
                  </a:lnTo>
                  <a:lnTo>
                    <a:pt x="1633843" y="27940"/>
                  </a:lnTo>
                  <a:close/>
                </a:path>
                <a:path w="1644015" h="415289">
                  <a:moveTo>
                    <a:pt x="1580769" y="27940"/>
                  </a:moveTo>
                  <a:lnTo>
                    <a:pt x="1568442" y="30862"/>
                  </a:lnTo>
                  <a:lnTo>
                    <a:pt x="1571378" y="43178"/>
                  </a:lnTo>
                  <a:lnTo>
                    <a:pt x="1583690" y="40259"/>
                  </a:lnTo>
                  <a:lnTo>
                    <a:pt x="1580769" y="27940"/>
                  </a:lnTo>
                  <a:close/>
                </a:path>
                <a:path w="1644015" h="415289">
                  <a:moveTo>
                    <a:pt x="1561083" y="0"/>
                  </a:moveTo>
                  <a:lnTo>
                    <a:pt x="1568442" y="30862"/>
                  </a:lnTo>
                  <a:lnTo>
                    <a:pt x="1580769" y="27940"/>
                  </a:lnTo>
                  <a:lnTo>
                    <a:pt x="1633843" y="27940"/>
                  </a:lnTo>
                  <a:lnTo>
                    <a:pt x="1644015" y="19431"/>
                  </a:lnTo>
                  <a:lnTo>
                    <a:pt x="15610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 txBox="1"/>
            <p:nvPr/>
          </p:nvSpPr>
          <p:spPr>
            <a:xfrm>
              <a:off x="7378065" y="3569970"/>
              <a:ext cx="3586479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1800" spc="60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So </a:t>
              </a:r>
              <a:r>
                <a:rPr sz="1800" spc="90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you </a:t>
              </a:r>
              <a:r>
                <a:rPr sz="1800" spc="130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need </a:t>
              </a:r>
              <a:r>
                <a:rPr sz="1800" spc="95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to </a:t>
              </a:r>
              <a:r>
                <a:rPr sz="1800" spc="140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use </a:t>
              </a:r>
              <a:r>
                <a:rPr sz="1800" spc="75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–sTV </a:t>
              </a:r>
              <a:r>
                <a:rPr sz="1800" spc="100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along</a:t>
              </a:r>
              <a:r>
                <a:rPr sz="1800" spc="-270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800" spc="65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for  </a:t>
              </a:r>
              <a:r>
                <a:rPr sz="1800" spc="70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Version</a:t>
              </a:r>
              <a:r>
                <a:rPr sz="1800" spc="45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800" spc="140" dirty="0">
                  <a:solidFill>
                    <a:srgbClr val="CA4A2F"/>
                  </a:solidFill>
                  <a:latin typeface="Times New Roman" panose="02020603050405020304"/>
                  <a:cs typeface="Times New Roman" panose="02020603050405020304"/>
                </a:rPr>
                <a:t>grab</a:t>
              </a:r>
              <a:endParaRPr sz="18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263646" y="2509266"/>
              <a:ext cx="494030" cy="469900"/>
            </a:xfrm>
            <a:custGeom>
              <a:avLst/>
              <a:gdLst/>
              <a:ahLst/>
              <a:cxnLst/>
              <a:rect l="l" t="t" r="r" b="b"/>
              <a:pathLst>
                <a:path w="494029" h="469900">
                  <a:moveTo>
                    <a:pt x="0" y="469391"/>
                  </a:moveTo>
                  <a:lnTo>
                    <a:pt x="493775" y="469391"/>
                  </a:lnTo>
                  <a:lnTo>
                    <a:pt x="493775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</a:pathLst>
            </a:custGeom>
            <a:ln w="13716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515"/>
            <a:ext cx="6336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90" dirty="0"/>
              <a:t>Nmap </a:t>
            </a:r>
            <a:r>
              <a:rPr spc="280" dirty="0"/>
              <a:t>Scanning</a:t>
            </a:r>
            <a:r>
              <a:rPr spc="-415" dirty="0"/>
              <a:t> </a:t>
            </a:r>
            <a:r>
              <a:rPr spc="315" dirty="0"/>
              <a:t>strategy</a:t>
            </a:r>
            <a:endParaRPr spc="315" dirty="0"/>
          </a:p>
        </p:txBody>
      </p:sp>
      <p:sp>
        <p:nvSpPr>
          <p:cNvPr id="3" name="object 3"/>
          <p:cNvSpPr txBox="1"/>
          <p:nvPr/>
        </p:nvSpPr>
        <p:spPr>
          <a:xfrm>
            <a:off x="1340866" y="5091760"/>
            <a:ext cx="890524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Nmap 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--exclude </a:t>
            </a: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192.168.56.103 -sS </a:t>
            </a:r>
            <a:r>
              <a:rPr sz="18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–p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80 </a:t>
            </a:r>
            <a:r>
              <a:rPr sz="18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192.168.56.0/24 </a:t>
            </a:r>
            <a:r>
              <a:rPr sz="18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(sample- </a:t>
            </a:r>
            <a:r>
              <a:rPr sz="180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horizontal</a:t>
            </a:r>
            <a:r>
              <a:rPr sz="1800" spc="-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scan)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800" spc="1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Nmap </a:t>
            </a:r>
            <a:r>
              <a:rPr sz="180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–sS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–p1-6000,27017-27019 192.168.56.102 </a:t>
            </a:r>
            <a:r>
              <a:rPr sz="18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(sample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18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vertical</a:t>
            </a:r>
            <a:r>
              <a:rPr sz="1800" spc="-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scan)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6195" y="1822450"/>
          <a:ext cx="10142216" cy="3104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945"/>
                <a:gridCol w="1859280"/>
                <a:gridCol w="1859279"/>
                <a:gridCol w="1859279"/>
                <a:gridCol w="1859279"/>
                <a:gridCol w="2256154"/>
              </a:tblGrid>
              <a:tr h="516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192.168.56.102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9795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192.168.56.103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9795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192.168.56.104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97952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192.168.56.105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979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95" dirty="0">
                          <a:latin typeface="Times New Roman" panose="02020603050405020304"/>
                          <a:cs typeface="Times New Roman" panose="02020603050405020304"/>
                        </a:rPr>
                        <a:t>TCP-80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  <a:solidFill>
                      <a:srgbClr val="DAD6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95" dirty="0">
                          <a:latin typeface="Times New Roman" panose="02020603050405020304"/>
                          <a:cs typeface="Times New Roman" panose="02020603050405020304"/>
                        </a:rPr>
                        <a:t>TCP-80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DAD6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95" dirty="0">
                          <a:latin typeface="Times New Roman" panose="02020603050405020304"/>
                          <a:cs typeface="Times New Roman" panose="02020603050405020304"/>
                        </a:rPr>
                        <a:t>TCP-80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DAD6D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95" dirty="0">
                          <a:latin typeface="Times New Roman" panose="02020603050405020304"/>
                          <a:cs typeface="Times New Roman" panose="02020603050405020304"/>
                        </a:rPr>
                        <a:t>TCP-80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solidFill>
                      <a:srgbClr val="DAD6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382270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95" dirty="0">
                          <a:latin typeface="Times New Roman" panose="02020603050405020304"/>
                          <a:cs typeface="Times New Roman" panose="02020603050405020304"/>
                        </a:rPr>
                        <a:t>TCP-</a:t>
                      </a:r>
                      <a:r>
                        <a:rPr sz="1800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90" dirty="0">
                          <a:latin typeface="Times New Roman" panose="02020603050405020304"/>
                          <a:cs typeface="Times New Roman" panose="02020603050405020304"/>
                        </a:rPr>
                        <a:t>445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9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370205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95" dirty="0">
                          <a:latin typeface="Times New Roman" panose="02020603050405020304"/>
                          <a:cs typeface="Times New Roman" panose="02020603050405020304"/>
                        </a:rPr>
                        <a:t>TCP-</a:t>
                      </a:r>
                      <a:r>
                        <a:rPr sz="1800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90" dirty="0">
                          <a:latin typeface="Times New Roman" panose="02020603050405020304"/>
                          <a:cs typeface="Times New Roman" panose="02020603050405020304"/>
                        </a:rPr>
                        <a:t>22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6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95" dirty="0">
                          <a:latin typeface="Times New Roman" panose="02020603050405020304"/>
                          <a:cs typeface="Times New Roman" panose="02020603050405020304"/>
                        </a:rPr>
                        <a:t>TCP-</a:t>
                      </a:r>
                      <a:r>
                        <a:rPr sz="1800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90" dirty="0">
                          <a:latin typeface="Times New Roman" panose="02020603050405020304"/>
                          <a:cs typeface="Times New Roman" panose="02020603050405020304"/>
                        </a:rPr>
                        <a:t>22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6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6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6D0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365760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30" dirty="0">
                          <a:latin typeface="Times New Roman" panose="02020603050405020304"/>
                          <a:cs typeface="Times New Roman" panose="02020603050405020304"/>
                        </a:rPr>
                        <a:t>TCP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65" dirty="0">
                          <a:latin typeface="Times New Roman" panose="02020603050405020304"/>
                          <a:cs typeface="Times New Roman" panose="02020603050405020304"/>
                        </a:rPr>
                        <a:t>-443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9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90" dirty="0">
                          <a:latin typeface="Times New Roman" panose="02020603050405020304"/>
                          <a:cs typeface="Times New Roman" panose="02020603050405020304"/>
                        </a:rPr>
                        <a:t>TCP-443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9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370840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30" dirty="0">
                          <a:latin typeface="Times New Roman" panose="02020603050405020304"/>
                          <a:cs typeface="Times New Roman" panose="02020603050405020304"/>
                        </a:rPr>
                        <a:t>TCP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-</a:t>
                      </a:r>
                      <a:r>
                        <a:rPr sz="18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90" dirty="0">
                          <a:latin typeface="Times New Roman" panose="02020603050405020304"/>
                          <a:cs typeface="Times New Roman" panose="02020603050405020304"/>
                        </a:rPr>
                        <a:t>8080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6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6D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90" dirty="0">
                          <a:latin typeface="Times New Roman" panose="02020603050405020304"/>
                          <a:cs typeface="Times New Roman" panose="02020603050405020304"/>
                        </a:rPr>
                        <a:t>TCP-8080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6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6D0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370205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130" dirty="0">
                          <a:latin typeface="Times New Roman" panose="02020603050405020304"/>
                          <a:cs typeface="Times New Roman" panose="02020603050405020304"/>
                        </a:rPr>
                        <a:t>TCP </a:t>
                      </a:r>
                      <a:r>
                        <a:rPr sz="1800" dirty="0">
                          <a:latin typeface="Times New Roman" panose="02020603050405020304"/>
                          <a:cs typeface="Times New Roman" panose="02020603050405020304"/>
                        </a:rPr>
                        <a:t>-</a:t>
                      </a:r>
                      <a:r>
                        <a:rPr sz="18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90" dirty="0">
                          <a:latin typeface="Times New Roman" panose="02020603050405020304"/>
                          <a:cs typeface="Times New Roman" panose="02020603050405020304"/>
                        </a:rPr>
                        <a:t>1524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BE9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370205">
                <a:tc vMerge="1"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95" dirty="0">
                          <a:latin typeface="Times New Roman" panose="02020603050405020304"/>
                          <a:cs typeface="Times New Roman" panose="02020603050405020304"/>
                        </a:rPr>
                        <a:t>TCP-</a:t>
                      </a:r>
                      <a:r>
                        <a:rPr sz="1800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800" spc="90" dirty="0">
                          <a:latin typeface="Times New Roman" panose="02020603050405020304"/>
                          <a:cs typeface="Times New Roman" panose="02020603050405020304"/>
                        </a:rPr>
                        <a:t>9999</a:t>
                      </a: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6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6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6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D6D0"/>
                    </a:solidFill>
                  </a:tcPr>
                </a:tc>
                <a:tc vMerge="1"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732269" y="1555241"/>
            <a:ext cx="2174875" cy="3560445"/>
          </a:xfrm>
          <a:custGeom>
            <a:avLst/>
            <a:gdLst/>
            <a:ahLst/>
            <a:cxnLst/>
            <a:rect l="l" t="t" r="r" b="b"/>
            <a:pathLst>
              <a:path w="2174875" h="3560445">
                <a:moveTo>
                  <a:pt x="0" y="362458"/>
                </a:moveTo>
                <a:lnTo>
                  <a:pt x="3309" y="313280"/>
                </a:lnTo>
                <a:lnTo>
                  <a:pt x="12949" y="266112"/>
                </a:lnTo>
                <a:lnTo>
                  <a:pt x="28487" y="221384"/>
                </a:lnTo>
                <a:lnTo>
                  <a:pt x="49492" y="179530"/>
                </a:lnTo>
                <a:lnTo>
                  <a:pt x="75531" y="140982"/>
                </a:lnTo>
                <a:lnTo>
                  <a:pt x="106172" y="106172"/>
                </a:lnTo>
                <a:lnTo>
                  <a:pt x="140982" y="75531"/>
                </a:lnTo>
                <a:lnTo>
                  <a:pt x="179530" y="49492"/>
                </a:lnTo>
                <a:lnTo>
                  <a:pt x="221384" y="28487"/>
                </a:lnTo>
                <a:lnTo>
                  <a:pt x="266112" y="12949"/>
                </a:lnTo>
                <a:lnTo>
                  <a:pt x="313280" y="3309"/>
                </a:lnTo>
                <a:lnTo>
                  <a:pt x="362457" y="0"/>
                </a:lnTo>
                <a:lnTo>
                  <a:pt x="1812289" y="0"/>
                </a:lnTo>
                <a:lnTo>
                  <a:pt x="1861467" y="3309"/>
                </a:lnTo>
                <a:lnTo>
                  <a:pt x="1908635" y="12949"/>
                </a:lnTo>
                <a:lnTo>
                  <a:pt x="1953363" y="28487"/>
                </a:lnTo>
                <a:lnTo>
                  <a:pt x="1995217" y="49492"/>
                </a:lnTo>
                <a:lnTo>
                  <a:pt x="2033765" y="75531"/>
                </a:lnTo>
                <a:lnTo>
                  <a:pt x="2068576" y="106171"/>
                </a:lnTo>
                <a:lnTo>
                  <a:pt x="2099216" y="140982"/>
                </a:lnTo>
                <a:lnTo>
                  <a:pt x="2125255" y="179530"/>
                </a:lnTo>
                <a:lnTo>
                  <a:pt x="2146260" y="221384"/>
                </a:lnTo>
                <a:lnTo>
                  <a:pt x="2161798" y="266112"/>
                </a:lnTo>
                <a:lnTo>
                  <a:pt x="2171438" y="313280"/>
                </a:lnTo>
                <a:lnTo>
                  <a:pt x="2174748" y="362458"/>
                </a:lnTo>
                <a:lnTo>
                  <a:pt x="2174748" y="3197606"/>
                </a:lnTo>
                <a:lnTo>
                  <a:pt x="2171438" y="3246783"/>
                </a:lnTo>
                <a:lnTo>
                  <a:pt x="2161798" y="3293951"/>
                </a:lnTo>
                <a:lnTo>
                  <a:pt x="2146260" y="3338679"/>
                </a:lnTo>
                <a:lnTo>
                  <a:pt x="2125255" y="3380533"/>
                </a:lnTo>
                <a:lnTo>
                  <a:pt x="2099216" y="3419081"/>
                </a:lnTo>
                <a:lnTo>
                  <a:pt x="2068575" y="3453892"/>
                </a:lnTo>
                <a:lnTo>
                  <a:pt x="2033765" y="3484532"/>
                </a:lnTo>
                <a:lnTo>
                  <a:pt x="1995217" y="3510571"/>
                </a:lnTo>
                <a:lnTo>
                  <a:pt x="1953363" y="3531576"/>
                </a:lnTo>
                <a:lnTo>
                  <a:pt x="1908635" y="3547114"/>
                </a:lnTo>
                <a:lnTo>
                  <a:pt x="1861467" y="3556754"/>
                </a:lnTo>
                <a:lnTo>
                  <a:pt x="1812289" y="3560064"/>
                </a:lnTo>
                <a:lnTo>
                  <a:pt x="362457" y="3560064"/>
                </a:lnTo>
                <a:lnTo>
                  <a:pt x="313280" y="3556754"/>
                </a:lnTo>
                <a:lnTo>
                  <a:pt x="266112" y="3547114"/>
                </a:lnTo>
                <a:lnTo>
                  <a:pt x="221384" y="3531576"/>
                </a:lnTo>
                <a:lnTo>
                  <a:pt x="179530" y="3510571"/>
                </a:lnTo>
                <a:lnTo>
                  <a:pt x="140982" y="3484532"/>
                </a:lnTo>
                <a:lnTo>
                  <a:pt x="106172" y="3453892"/>
                </a:lnTo>
                <a:lnTo>
                  <a:pt x="75531" y="3419081"/>
                </a:lnTo>
                <a:lnTo>
                  <a:pt x="49492" y="3380533"/>
                </a:lnTo>
                <a:lnTo>
                  <a:pt x="28487" y="3338679"/>
                </a:lnTo>
                <a:lnTo>
                  <a:pt x="12949" y="3293951"/>
                </a:lnTo>
                <a:lnTo>
                  <a:pt x="3309" y="3246783"/>
                </a:lnTo>
                <a:lnTo>
                  <a:pt x="0" y="3197606"/>
                </a:lnTo>
                <a:lnTo>
                  <a:pt x="0" y="362458"/>
                </a:lnTo>
                <a:close/>
              </a:path>
            </a:pathLst>
          </a:custGeom>
          <a:ln w="1371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457200"/>
            <a:ext cx="925093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390" dirty="0">
                <a:solidFill>
                  <a:srgbClr val="FF0000"/>
                </a:solidFill>
                <a:latin typeface="Tekton Pro Ext" pitchFamily="34" charset="0"/>
              </a:rPr>
              <a:t>Nmap </a:t>
            </a:r>
            <a:r>
              <a:rPr spc="380" dirty="0">
                <a:solidFill>
                  <a:srgbClr val="FF0000"/>
                </a:solidFill>
                <a:latin typeface="Tekton Pro Ext" pitchFamily="34" charset="0"/>
              </a:rPr>
              <a:t>Output</a:t>
            </a:r>
            <a:r>
              <a:rPr spc="-425" dirty="0">
                <a:solidFill>
                  <a:srgbClr val="FF0000"/>
                </a:solidFill>
                <a:latin typeface="Tekton Pro Ext" pitchFamily="34" charset="0"/>
              </a:rPr>
              <a:t> </a:t>
            </a:r>
            <a:r>
              <a:rPr spc="330" dirty="0">
                <a:solidFill>
                  <a:srgbClr val="FF0000"/>
                </a:solidFill>
                <a:latin typeface="Tekton Pro Ext" pitchFamily="34" charset="0"/>
              </a:rPr>
              <a:t>Formatting</a:t>
            </a:r>
            <a:endParaRPr spc="330" dirty="0">
              <a:solidFill>
                <a:srgbClr val="FF0000"/>
              </a:solidFill>
              <a:latin typeface="Tekton Pro Ext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1572" y="1676400"/>
            <a:ext cx="10043112" cy="4419600"/>
            <a:chOff x="867155" y="2083307"/>
            <a:chExt cx="8734044" cy="3843528"/>
          </a:xfrm>
        </p:grpSpPr>
        <p:sp>
          <p:nvSpPr>
            <p:cNvPr id="3" name="object 3"/>
            <p:cNvSpPr/>
            <p:nvPr/>
          </p:nvSpPr>
          <p:spPr>
            <a:xfrm>
              <a:off x="867155" y="2083307"/>
              <a:ext cx="8734044" cy="3843528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67917" y="2855214"/>
              <a:ext cx="8301355" cy="283845"/>
            </a:xfrm>
            <a:custGeom>
              <a:avLst/>
              <a:gdLst/>
              <a:ahLst/>
              <a:cxnLst/>
              <a:rect l="l" t="t" r="r" b="b"/>
              <a:pathLst>
                <a:path w="8301355" h="283844">
                  <a:moveTo>
                    <a:pt x="0" y="283463"/>
                  </a:moveTo>
                  <a:lnTo>
                    <a:pt x="8301228" y="283463"/>
                  </a:lnTo>
                  <a:lnTo>
                    <a:pt x="8301228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137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67917" y="3911346"/>
              <a:ext cx="8301355" cy="283845"/>
            </a:xfrm>
            <a:custGeom>
              <a:avLst/>
              <a:gdLst/>
              <a:ahLst/>
              <a:cxnLst/>
              <a:rect l="l" t="t" r="r" b="b"/>
              <a:pathLst>
                <a:path w="8301355" h="283845">
                  <a:moveTo>
                    <a:pt x="0" y="283463"/>
                  </a:moveTo>
                  <a:lnTo>
                    <a:pt x="8301228" y="283463"/>
                  </a:lnTo>
                  <a:lnTo>
                    <a:pt x="8301228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137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839" y="304800"/>
            <a:ext cx="954391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390" dirty="0">
                <a:solidFill>
                  <a:srgbClr val="FF0000"/>
                </a:solidFill>
                <a:latin typeface="Tekton Pro Ext" pitchFamily="34" charset="0"/>
              </a:rPr>
              <a:t>Nmap </a:t>
            </a:r>
            <a:r>
              <a:rPr spc="380" dirty="0">
                <a:solidFill>
                  <a:srgbClr val="FF0000"/>
                </a:solidFill>
                <a:latin typeface="Tekton Pro Ext" pitchFamily="34" charset="0"/>
              </a:rPr>
              <a:t>Output</a:t>
            </a:r>
            <a:r>
              <a:rPr spc="-425" dirty="0">
                <a:solidFill>
                  <a:srgbClr val="FF0000"/>
                </a:solidFill>
                <a:latin typeface="Tekton Pro Ext" pitchFamily="34" charset="0"/>
              </a:rPr>
              <a:t> </a:t>
            </a:r>
            <a:r>
              <a:rPr spc="330" dirty="0">
                <a:solidFill>
                  <a:srgbClr val="FF0000"/>
                </a:solidFill>
                <a:latin typeface="Tekton Pro Ext" pitchFamily="34" charset="0"/>
              </a:rPr>
              <a:t>Formatting</a:t>
            </a:r>
            <a:endParaRPr spc="330" dirty="0">
              <a:solidFill>
                <a:srgbClr val="FF0000"/>
              </a:solidFill>
              <a:latin typeface="Tekton Pro Ext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28600" y="1817682"/>
            <a:ext cx="10825095" cy="4018010"/>
            <a:chOff x="1065275" y="2273807"/>
            <a:chExt cx="9115044" cy="3383281"/>
          </a:xfrm>
        </p:grpSpPr>
        <p:sp>
          <p:nvSpPr>
            <p:cNvPr id="3" name="object 3"/>
            <p:cNvSpPr/>
            <p:nvPr/>
          </p:nvSpPr>
          <p:spPr>
            <a:xfrm>
              <a:off x="1065275" y="2273807"/>
              <a:ext cx="6298691" cy="27127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5275" y="2924555"/>
              <a:ext cx="4953000" cy="8854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65275" y="4314444"/>
              <a:ext cx="9115044" cy="13426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879846" y="3078988"/>
              <a:ext cx="1323975" cy="294640"/>
            </a:xfrm>
            <a:custGeom>
              <a:avLst/>
              <a:gdLst/>
              <a:ahLst/>
              <a:cxnLst/>
              <a:rect l="l" t="t" r="r" b="b"/>
              <a:pathLst>
                <a:path w="1323975" h="294639">
                  <a:moveTo>
                    <a:pt x="1247462" y="31088"/>
                  </a:moveTo>
                  <a:lnTo>
                    <a:pt x="0" y="281813"/>
                  </a:lnTo>
                  <a:lnTo>
                    <a:pt x="2539" y="294259"/>
                  </a:lnTo>
                  <a:lnTo>
                    <a:pt x="1250001" y="43634"/>
                  </a:lnTo>
                  <a:lnTo>
                    <a:pt x="1247462" y="31088"/>
                  </a:lnTo>
                  <a:close/>
                </a:path>
                <a:path w="1323975" h="294639">
                  <a:moveTo>
                    <a:pt x="1315476" y="28575"/>
                  </a:moveTo>
                  <a:lnTo>
                    <a:pt x="1259967" y="28575"/>
                  </a:lnTo>
                  <a:lnTo>
                    <a:pt x="1262379" y="41148"/>
                  </a:lnTo>
                  <a:lnTo>
                    <a:pt x="1250001" y="43634"/>
                  </a:lnTo>
                  <a:lnTo>
                    <a:pt x="1256283" y="74675"/>
                  </a:lnTo>
                  <a:lnTo>
                    <a:pt x="1315476" y="28575"/>
                  </a:lnTo>
                  <a:close/>
                </a:path>
                <a:path w="1323975" h="294639">
                  <a:moveTo>
                    <a:pt x="1259967" y="28575"/>
                  </a:moveTo>
                  <a:lnTo>
                    <a:pt x="1247462" y="31088"/>
                  </a:lnTo>
                  <a:lnTo>
                    <a:pt x="1250001" y="43634"/>
                  </a:lnTo>
                  <a:lnTo>
                    <a:pt x="1262379" y="41148"/>
                  </a:lnTo>
                  <a:lnTo>
                    <a:pt x="1259967" y="28575"/>
                  </a:lnTo>
                  <a:close/>
                </a:path>
                <a:path w="1323975" h="294639">
                  <a:moveTo>
                    <a:pt x="1241171" y="0"/>
                  </a:moveTo>
                  <a:lnTo>
                    <a:pt x="1247462" y="31088"/>
                  </a:lnTo>
                  <a:lnTo>
                    <a:pt x="1259967" y="28575"/>
                  </a:lnTo>
                  <a:lnTo>
                    <a:pt x="1315476" y="28575"/>
                  </a:lnTo>
                  <a:lnTo>
                    <a:pt x="1323467" y="22351"/>
                  </a:lnTo>
                  <a:lnTo>
                    <a:pt x="1241171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46266" y="3429761"/>
              <a:ext cx="1330960" cy="107314"/>
            </a:xfrm>
            <a:custGeom>
              <a:avLst/>
              <a:gdLst/>
              <a:ahLst/>
              <a:cxnLst/>
              <a:rect l="l" t="t" r="r" b="b"/>
              <a:pathLst>
                <a:path w="1330959" h="107314">
                  <a:moveTo>
                    <a:pt x="1254315" y="31754"/>
                  </a:moveTo>
                  <a:lnTo>
                    <a:pt x="0" y="94614"/>
                  </a:lnTo>
                  <a:lnTo>
                    <a:pt x="635" y="107314"/>
                  </a:lnTo>
                  <a:lnTo>
                    <a:pt x="1254950" y="44454"/>
                  </a:lnTo>
                  <a:lnTo>
                    <a:pt x="1254315" y="31754"/>
                  </a:lnTo>
                  <a:close/>
                </a:path>
                <a:path w="1330959" h="107314">
                  <a:moveTo>
                    <a:pt x="1323601" y="31114"/>
                  </a:moveTo>
                  <a:lnTo>
                    <a:pt x="1267079" y="31114"/>
                  </a:lnTo>
                  <a:lnTo>
                    <a:pt x="1267714" y="43814"/>
                  </a:lnTo>
                  <a:lnTo>
                    <a:pt x="1254950" y="44454"/>
                  </a:lnTo>
                  <a:lnTo>
                    <a:pt x="1256538" y="76200"/>
                  </a:lnTo>
                  <a:lnTo>
                    <a:pt x="1330833" y="34289"/>
                  </a:lnTo>
                  <a:lnTo>
                    <a:pt x="1323601" y="31114"/>
                  </a:lnTo>
                  <a:close/>
                </a:path>
                <a:path w="1330959" h="107314">
                  <a:moveTo>
                    <a:pt x="1267079" y="31114"/>
                  </a:moveTo>
                  <a:lnTo>
                    <a:pt x="1254315" y="31754"/>
                  </a:lnTo>
                  <a:lnTo>
                    <a:pt x="1254950" y="44454"/>
                  </a:lnTo>
                  <a:lnTo>
                    <a:pt x="1267714" y="43814"/>
                  </a:lnTo>
                  <a:lnTo>
                    <a:pt x="1267079" y="31114"/>
                  </a:lnTo>
                  <a:close/>
                </a:path>
                <a:path w="1330959" h="107314">
                  <a:moveTo>
                    <a:pt x="1252728" y="0"/>
                  </a:moveTo>
                  <a:lnTo>
                    <a:pt x="1254315" y="31754"/>
                  </a:lnTo>
                  <a:lnTo>
                    <a:pt x="1267079" y="31114"/>
                  </a:lnTo>
                  <a:lnTo>
                    <a:pt x="1323601" y="31114"/>
                  </a:lnTo>
                  <a:lnTo>
                    <a:pt x="1252728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 txBox="1"/>
            <p:nvPr/>
          </p:nvSpPr>
          <p:spPr>
            <a:xfrm>
              <a:off x="7009003" y="2788665"/>
              <a:ext cx="1823720" cy="11696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447675" marR="5080" indent="-160655">
                <a:lnSpc>
                  <a:spcPct val="143000"/>
                </a:lnSpc>
                <a:spcBef>
                  <a:spcPts val="100"/>
                </a:spcBef>
              </a:pPr>
              <a:r>
                <a:rPr sz="1800" spc="120" dirty="0">
                  <a:solidFill>
                    <a:srgbClr val="FFFFFF"/>
                  </a:solidFill>
                  <a:latin typeface="Times New Roman" panose="02020603050405020304"/>
                  <a:cs typeface="Times New Roman" panose="02020603050405020304"/>
                </a:rPr>
                <a:t>Greppable  </a:t>
              </a:r>
              <a:r>
                <a:rPr sz="1800" spc="130" dirty="0">
                  <a:solidFill>
                    <a:srgbClr val="FFFFFF"/>
                  </a:solidFill>
                  <a:latin typeface="Times New Roman" panose="02020603050405020304"/>
                  <a:cs typeface="Times New Roman" panose="02020603050405020304"/>
                </a:rPr>
                <a:t>Regular</a:t>
              </a:r>
              <a:r>
                <a:rPr sz="1800" spc="-30" dirty="0">
                  <a:solidFill>
                    <a:srgbClr val="FFFFFF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800" spc="70" dirty="0">
                  <a:solidFill>
                    <a:srgbClr val="FFFFFF"/>
                  </a:solidFill>
                  <a:latin typeface="Times New Roman" panose="02020603050405020304"/>
                  <a:cs typeface="Times New Roman" panose="02020603050405020304"/>
                </a:rPr>
                <a:t>Text</a:t>
              </a:r>
              <a:endParaRPr sz="1800">
                <a:latin typeface="Times New Roman" panose="02020603050405020304"/>
                <a:cs typeface="Times New Roman" panose="02020603050405020304"/>
              </a:endParaRPr>
            </a:p>
            <a:p>
              <a:pPr marL="12700">
                <a:lnSpc>
                  <a:spcPct val="100000"/>
                </a:lnSpc>
                <a:spcBef>
                  <a:spcPts val="670"/>
                </a:spcBef>
              </a:pPr>
              <a:r>
                <a:rPr sz="1800" spc="55" dirty="0">
                  <a:solidFill>
                    <a:srgbClr val="FFFFFF"/>
                  </a:solidFill>
                  <a:latin typeface="Times New Roman" panose="02020603050405020304"/>
                  <a:cs typeface="Times New Roman" panose="02020603050405020304"/>
                </a:rPr>
                <a:t>XML</a:t>
              </a:r>
              <a:endParaRPr sz="18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880734" y="3742690"/>
              <a:ext cx="1050925" cy="100965"/>
            </a:xfrm>
            <a:custGeom>
              <a:avLst/>
              <a:gdLst/>
              <a:ahLst/>
              <a:cxnLst/>
              <a:rect l="l" t="t" r="r" b="b"/>
              <a:pathLst>
                <a:path w="1050925" h="100964">
                  <a:moveTo>
                    <a:pt x="976884" y="24511"/>
                  </a:moveTo>
                  <a:lnTo>
                    <a:pt x="975034" y="56167"/>
                  </a:lnTo>
                  <a:lnTo>
                    <a:pt x="987679" y="56896"/>
                  </a:lnTo>
                  <a:lnTo>
                    <a:pt x="986916" y="69596"/>
                  </a:lnTo>
                  <a:lnTo>
                    <a:pt x="974249" y="69596"/>
                  </a:lnTo>
                  <a:lnTo>
                    <a:pt x="972438" y="100584"/>
                  </a:lnTo>
                  <a:lnTo>
                    <a:pt x="1044471" y="69596"/>
                  </a:lnTo>
                  <a:lnTo>
                    <a:pt x="986916" y="69596"/>
                  </a:lnTo>
                  <a:lnTo>
                    <a:pt x="974292" y="68868"/>
                  </a:lnTo>
                  <a:lnTo>
                    <a:pt x="1046163" y="68868"/>
                  </a:lnTo>
                  <a:lnTo>
                    <a:pt x="1050670" y="66929"/>
                  </a:lnTo>
                  <a:lnTo>
                    <a:pt x="976884" y="24511"/>
                  </a:lnTo>
                  <a:close/>
                </a:path>
                <a:path w="1050925" h="100964">
                  <a:moveTo>
                    <a:pt x="975034" y="56167"/>
                  </a:moveTo>
                  <a:lnTo>
                    <a:pt x="974292" y="68868"/>
                  </a:lnTo>
                  <a:lnTo>
                    <a:pt x="986916" y="69596"/>
                  </a:lnTo>
                  <a:lnTo>
                    <a:pt x="987679" y="56896"/>
                  </a:lnTo>
                  <a:lnTo>
                    <a:pt x="975034" y="56167"/>
                  </a:lnTo>
                  <a:close/>
                </a:path>
                <a:path w="1050925" h="100964">
                  <a:moveTo>
                    <a:pt x="762" y="0"/>
                  </a:moveTo>
                  <a:lnTo>
                    <a:pt x="0" y="12700"/>
                  </a:lnTo>
                  <a:lnTo>
                    <a:pt x="974292" y="68868"/>
                  </a:lnTo>
                  <a:lnTo>
                    <a:pt x="975034" y="56167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891789" y="4190238"/>
              <a:ext cx="1149350" cy="307975"/>
            </a:xfrm>
            <a:custGeom>
              <a:avLst/>
              <a:gdLst/>
              <a:ahLst/>
              <a:cxnLst/>
              <a:rect l="l" t="t" r="r" b="b"/>
              <a:pathLst>
                <a:path w="1149350" h="307975">
                  <a:moveTo>
                    <a:pt x="0" y="307848"/>
                  </a:moveTo>
                  <a:lnTo>
                    <a:pt x="1149096" y="307848"/>
                  </a:lnTo>
                  <a:lnTo>
                    <a:pt x="1149096" y="0"/>
                  </a:lnTo>
                  <a:lnTo>
                    <a:pt x="0" y="0"/>
                  </a:lnTo>
                  <a:lnTo>
                    <a:pt x="0" y="307848"/>
                  </a:lnTo>
                  <a:close/>
                </a:path>
              </a:pathLst>
            </a:custGeom>
            <a:ln w="1371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515"/>
            <a:ext cx="224053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60" dirty="0">
                <a:solidFill>
                  <a:srgbClr val="FF0000"/>
                </a:solidFill>
                <a:latin typeface="Tekton Pro Ext" pitchFamily="34" charset="0"/>
              </a:rPr>
              <a:t>N</a:t>
            </a:r>
            <a:r>
              <a:rPr spc="434" dirty="0">
                <a:solidFill>
                  <a:srgbClr val="FF0000"/>
                </a:solidFill>
                <a:latin typeface="Tekton Pro Ext" pitchFamily="34" charset="0"/>
              </a:rPr>
              <a:t>m</a:t>
            </a:r>
            <a:r>
              <a:rPr spc="445" dirty="0">
                <a:solidFill>
                  <a:srgbClr val="FF0000"/>
                </a:solidFill>
                <a:latin typeface="Tekton Pro Ext" pitchFamily="34" charset="0"/>
              </a:rPr>
              <a:t>a</a:t>
            </a:r>
            <a:r>
              <a:rPr spc="325" dirty="0">
                <a:solidFill>
                  <a:srgbClr val="FF0000"/>
                </a:solidFill>
                <a:latin typeface="Tekton Pro Ext" pitchFamily="34" charset="0"/>
              </a:rPr>
              <a:t>p</a:t>
            </a:r>
            <a:endParaRPr spc="325" dirty="0">
              <a:solidFill>
                <a:srgbClr val="FF0000"/>
              </a:solidFill>
              <a:latin typeface="Tekton Pro Ext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866" y="1845309"/>
            <a:ext cx="86353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4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1800" spc="3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Mapper</a:t>
            </a:r>
            <a:r>
              <a:rPr sz="1800" spc="1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Utility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assets</a:t>
            </a: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map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1800" spc="13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2362200"/>
            <a:ext cx="9677400" cy="41468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074" y="2501645"/>
            <a:ext cx="4848225" cy="3456940"/>
          </a:xfrm>
          <a:custGeom>
            <a:avLst/>
            <a:gdLst/>
            <a:ahLst/>
            <a:cxnLst/>
            <a:rect l="l" t="t" r="r" b="b"/>
            <a:pathLst>
              <a:path w="4848225" h="3456940">
                <a:moveTo>
                  <a:pt x="0" y="576071"/>
                </a:moveTo>
                <a:lnTo>
                  <a:pt x="1909" y="528827"/>
                </a:lnTo>
                <a:lnTo>
                  <a:pt x="7540" y="482635"/>
                </a:lnTo>
                <a:lnTo>
                  <a:pt x="16742" y="437641"/>
                </a:lnTo>
                <a:lnTo>
                  <a:pt x="29369" y="393996"/>
                </a:lnTo>
                <a:lnTo>
                  <a:pt x="45271" y="351847"/>
                </a:lnTo>
                <a:lnTo>
                  <a:pt x="64301" y="311342"/>
                </a:lnTo>
                <a:lnTo>
                  <a:pt x="86311" y="272631"/>
                </a:lnTo>
                <a:lnTo>
                  <a:pt x="111151" y="235860"/>
                </a:lnTo>
                <a:lnTo>
                  <a:pt x="138674" y="201179"/>
                </a:lnTo>
                <a:lnTo>
                  <a:pt x="168732" y="168735"/>
                </a:lnTo>
                <a:lnTo>
                  <a:pt x="201175" y="138677"/>
                </a:lnTo>
                <a:lnTo>
                  <a:pt x="235857" y="111154"/>
                </a:lnTo>
                <a:lnTo>
                  <a:pt x="272628" y="86313"/>
                </a:lnTo>
                <a:lnTo>
                  <a:pt x="311341" y="64304"/>
                </a:lnTo>
                <a:lnTo>
                  <a:pt x="351847" y="45273"/>
                </a:lnTo>
                <a:lnTo>
                  <a:pt x="393998" y="29370"/>
                </a:lnTo>
                <a:lnTo>
                  <a:pt x="437645" y="16743"/>
                </a:lnTo>
                <a:lnTo>
                  <a:pt x="482641" y="7540"/>
                </a:lnTo>
                <a:lnTo>
                  <a:pt x="528837" y="1909"/>
                </a:lnTo>
                <a:lnTo>
                  <a:pt x="576084" y="0"/>
                </a:lnTo>
                <a:lnTo>
                  <a:pt x="4271772" y="0"/>
                </a:lnTo>
                <a:lnTo>
                  <a:pt x="4319016" y="1909"/>
                </a:lnTo>
                <a:lnTo>
                  <a:pt x="4365208" y="7540"/>
                </a:lnTo>
                <a:lnTo>
                  <a:pt x="4410202" y="16743"/>
                </a:lnTo>
                <a:lnTo>
                  <a:pt x="4453847" y="29370"/>
                </a:lnTo>
                <a:lnTo>
                  <a:pt x="4495996" y="45273"/>
                </a:lnTo>
                <a:lnTo>
                  <a:pt x="4536501" y="64304"/>
                </a:lnTo>
                <a:lnTo>
                  <a:pt x="4575212" y="86313"/>
                </a:lnTo>
                <a:lnTo>
                  <a:pt x="4611983" y="111154"/>
                </a:lnTo>
                <a:lnTo>
                  <a:pt x="4646664" y="138677"/>
                </a:lnTo>
                <a:lnTo>
                  <a:pt x="4679108" y="168735"/>
                </a:lnTo>
                <a:lnTo>
                  <a:pt x="4709166" y="201179"/>
                </a:lnTo>
                <a:lnTo>
                  <a:pt x="4736689" y="235860"/>
                </a:lnTo>
                <a:lnTo>
                  <a:pt x="4761530" y="272631"/>
                </a:lnTo>
                <a:lnTo>
                  <a:pt x="4783539" y="311342"/>
                </a:lnTo>
                <a:lnTo>
                  <a:pt x="4802570" y="351847"/>
                </a:lnTo>
                <a:lnTo>
                  <a:pt x="4818473" y="393996"/>
                </a:lnTo>
                <a:lnTo>
                  <a:pt x="4831100" y="437641"/>
                </a:lnTo>
                <a:lnTo>
                  <a:pt x="4840303" y="482635"/>
                </a:lnTo>
                <a:lnTo>
                  <a:pt x="4845934" y="528827"/>
                </a:lnTo>
                <a:lnTo>
                  <a:pt x="4847844" y="576071"/>
                </a:lnTo>
                <a:lnTo>
                  <a:pt x="4847844" y="2880360"/>
                </a:lnTo>
                <a:lnTo>
                  <a:pt x="4845934" y="2927605"/>
                </a:lnTo>
                <a:lnTo>
                  <a:pt x="4840303" y="2973799"/>
                </a:lnTo>
                <a:lnTo>
                  <a:pt x="4831100" y="3018794"/>
                </a:lnTo>
                <a:lnTo>
                  <a:pt x="4818473" y="3062440"/>
                </a:lnTo>
                <a:lnTo>
                  <a:pt x="4802570" y="3104589"/>
                </a:lnTo>
                <a:lnTo>
                  <a:pt x="4783539" y="3145094"/>
                </a:lnTo>
                <a:lnTo>
                  <a:pt x="4761530" y="3183806"/>
                </a:lnTo>
                <a:lnTo>
                  <a:pt x="4736689" y="3220577"/>
                </a:lnTo>
                <a:lnTo>
                  <a:pt x="4709166" y="3255258"/>
                </a:lnTo>
                <a:lnTo>
                  <a:pt x="4679108" y="3287701"/>
                </a:lnTo>
                <a:lnTo>
                  <a:pt x="4646664" y="3317758"/>
                </a:lnTo>
                <a:lnTo>
                  <a:pt x="4611983" y="3345281"/>
                </a:lnTo>
                <a:lnTo>
                  <a:pt x="4575212" y="3370121"/>
                </a:lnTo>
                <a:lnTo>
                  <a:pt x="4536501" y="3392130"/>
                </a:lnTo>
                <a:lnTo>
                  <a:pt x="4495996" y="3411160"/>
                </a:lnTo>
                <a:lnTo>
                  <a:pt x="4453847" y="3427062"/>
                </a:lnTo>
                <a:lnTo>
                  <a:pt x="4410202" y="3439689"/>
                </a:lnTo>
                <a:lnTo>
                  <a:pt x="4365208" y="3448891"/>
                </a:lnTo>
                <a:lnTo>
                  <a:pt x="4319016" y="3454522"/>
                </a:lnTo>
                <a:lnTo>
                  <a:pt x="4271772" y="3456431"/>
                </a:lnTo>
                <a:lnTo>
                  <a:pt x="576084" y="3456431"/>
                </a:lnTo>
                <a:lnTo>
                  <a:pt x="528837" y="3454522"/>
                </a:lnTo>
                <a:lnTo>
                  <a:pt x="482641" y="3448891"/>
                </a:lnTo>
                <a:lnTo>
                  <a:pt x="437645" y="3439689"/>
                </a:lnTo>
                <a:lnTo>
                  <a:pt x="393998" y="3427062"/>
                </a:lnTo>
                <a:lnTo>
                  <a:pt x="351847" y="3411160"/>
                </a:lnTo>
                <a:lnTo>
                  <a:pt x="311341" y="3392130"/>
                </a:lnTo>
                <a:lnTo>
                  <a:pt x="272628" y="3370121"/>
                </a:lnTo>
                <a:lnTo>
                  <a:pt x="235857" y="3345281"/>
                </a:lnTo>
                <a:lnTo>
                  <a:pt x="201175" y="3317758"/>
                </a:lnTo>
                <a:lnTo>
                  <a:pt x="168732" y="3287701"/>
                </a:lnTo>
                <a:lnTo>
                  <a:pt x="138674" y="3255258"/>
                </a:lnTo>
                <a:lnTo>
                  <a:pt x="111151" y="3220577"/>
                </a:lnTo>
                <a:lnTo>
                  <a:pt x="86311" y="3183806"/>
                </a:lnTo>
                <a:lnTo>
                  <a:pt x="64301" y="3145094"/>
                </a:lnTo>
                <a:lnTo>
                  <a:pt x="45271" y="3104589"/>
                </a:lnTo>
                <a:lnTo>
                  <a:pt x="29369" y="3062440"/>
                </a:lnTo>
                <a:lnTo>
                  <a:pt x="16742" y="3018794"/>
                </a:lnTo>
                <a:lnTo>
                  <a:pt x="7540" y="2973799"/>
                </a:lnTo>
                <a:lnTo>
                  <a:pt x="1909" y="2927605"/>
                </a:lnTo>
                <a:lnTo>
                  <a:pt x="0" y="2880360"/>
                </a:lnTo>
                <a:lnTo>
                  <a:pt x="0" y="576071"/>
                </a:lnTo>
                <a:close/>
              </a:path>
            </a:pathLst>
          </a:custGeom>
          <a:ln w="13716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0865" y="852043"/>
            <a:ext cx="371843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35" dirty="0">
                <a:solidFill>
                  <a:srgbClr val="FF0000"/>
                </a:solidFill>
                <a:latin typeface="Tekton Pro Ext" pitchFamily="34" charset="0"/>
              </a:rPr>
              <a:t>Why</a:t>
            </a:r>
            <a:r>
              <a:rPr spc="-60" dirty="0">
                <a:solidFill>
                  <a:srgbClr val="FF0000"/>
                </a:solidFill>
                <a:latin typeface="Tekton Pro Ext" pitchFamily="34" charset="0"/>
              </a:rPr>
              <a:t> </a:t>
            </a:r>
            <a:r>
              <a:rPr spc="390" dirty="0">
                <a:solidFill>
                  <a:srgbClr val="FF0000"/>
                </a:solidFill>
                <a:latin typeface="Tekton Pro Ext" pitchFamily="34" charset="0"/>
              </a:rPr>
              <a:t>Nmap</a:t>
            </a:r>
            <a:endParaRPr spc="390" dirty="0">
              <a:solidFill>
                <a:srgbClr val="FF0000"/>
              </a:solidFill>
              <a:latin typeface="Tekton Pro Ext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0866" y="1845309"/>
            <a:ext cx="3001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0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How </a:t>
            </a:r>
            <a:r>
              <a:rPr sz="1800" spc="95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does </a:t>
            </a:r>
            <a:r>
              <a:rPr sz="1800" spc="60" dirty="0" smtClean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NMAP</a:t>
            </a:r>
            <a:r>
              <a:rPr lang="en-US" sz="1800" spc="60" dirty="0" smtClean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spc="60" dirty="0" smtClean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..</a:t>
            </a:r>
            <a:r>
              <a:rPr sz="1800" spc="-60" dirty="0" smtClean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0" dirty="0">
                <a:solidFill>
                  <a:srgbClr val="0070C0"/>
                </a:solidFill>
                <a:latin typeface="Times New Roman" panose="02020603050405020304"/>
                <a:cs typeface="Times New Roman" panose="02020603050405020304"/>
              </a:rPr>
              <a:t>Nmap?</a:t>
            </a:r>
            <a:endParaRPr sz="1800" dirty="0">
              <a:solidFill>
                <a:srgbClr val="0070C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773" y="5084826"/>
            <a:ext cx="2001520" cy="269304"/>
          </a:xfrm>
          <a:prstGeom prst="rect">
            <a:avLst/>
          </a:prstGeom>
          <a:solidFill>
            <a:srgbClr val="92A199"/>
          </a:solidFill>
          <a:ln w="13715">
            <a:solidFill>
              <a:srgbClr val="6B766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8280">
              <a:lnSpc>
                <a:spcPts val="2050"/>
              </a:lnSpc>
            </a:pPr>
            <a:r>
              <a:rPr sz="1800" spc="85" dirty="0" smtClean="0">
                <a:latin typeface="Times New Roman" panose="02020603050405020304"/>
                <a:cs typeface="Times New Roman" panose="02020603050405020304"/>
              </a:rPr>
              <a:t>192.168.</a:t>
            </a:r>
            <a:r>
              <a:rPr lang="en-US" sz="1800" spc="85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spc="85" dirty="0" smtClean="0">
                <a:latin typeface="Times New Roman" panose="02020603050405020304"/>
                <a:cs typeface="Times New Roman" panose="02020603050405020304"/>
              </a:rPr>
              <a:t>.100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3773" y="2981705"/>
            <a:ext cx="2001520" cy="259079"/>
          </a:xfrm>
          <a:prstGeom prst="rect">
            <a:avLst/>
          </a:prstGeom>
          <a:solidFill>
            <a:srgbClr val="92A199"/>
          </a:solidFill>
          <a:ln w="13716">
            <a:solidFill>
              <a:srgbClr val="6B766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8280">
              <a:lnSpc>
                <a:spcPts val="2040"/>
              </a:lnSpc>
            </a:pPr>
            <a:r>
              <a:rPr sz="1800" spc="85" dirty="0" smtClean="0">
                <a:latin typeface="Times New Roman" panose="02020603050405020304"/>
                <a:cs typeface="Times New Roman" panose="02020603050405020304"/>
              </a:rPr>
              <a:t>192.168.</a:t>
            </a:r>
            <a:r>
              <a:rPr lang="en-US" sz="1800" spc="85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spc="85" dirty="0" smtClean="0">
                <a:latin typeface="Times New Roman" panose="02020603050405020304"/>
                <a:cs typeface="Times New Roman" panose="02020603050405020304"/>
              </a:rPr>
              <a:t>.145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2645" y="4456938"/>
            <a:ext cx="2002789" cy="259079"/>
          </a:xfrm>
          <a:prstGeom prst="rect">
            <a:avLst/>
          </a:prstGeom>
          <a:solidFill>
            <a:srgbClr val="92A199"/>
          </a:solidFill>
          <a:ln w="13716">
            <a:solidFill>
              <a:srgbClr val="6B766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1780">
              <a:lnSpc>
                <a:spcPts val="2040"/>
              </a:lnSpc>
            </a:pPr>
            <a:r>
              <a:rPr sz="1800" spc="80" dirty="0" smtClean="0">
                <a:latin typeface="Times New Roman" panose="02020603050405020304"/>
                <a:cs typeface="Times New Roman" panose="02020603050405020304"/>
              </a:rPr>
              <a:t>192.168</a:t>
            </a:r>
            <a:r>
              <a:rPr lang="en-US" sz="1800" spc="80" dirty="0" smtClean="0">
                <a:latin typeface="Times New Roman" panose="02020603050405020304"/>
                <a:cs typeface="Times New Roman" panose="02020603050405020304"/>
              </a:rPr>
              <a:t>.1</a:t>
            </a:r>
            <a:r>
              <a:rPr sz="1800" spc="80" dirty="0" smtClean="0">
                <a:latin typeface="Times New Roman" panose="02020603050405020304"/>
                <a:cs typeface="Times New Roman" panose="02020603050405020304"/>
              </a:rPr>
              <a:t>.45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658" y="3757421"/>
            <a:ext cx="2001520" cy="269304"/>
          </a:xfrm>
          <a:prstGeom prst="rect">
            <a:avLst/>
          </a:prstGeom>
          <a:solidFill>
            <a:srgbClr val="92A199"/>
          </a:solidFill>
          <a:ln w="13715">
            <a:solidFill>
              <a:srgbClr val="6B766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0510">
              <a:lnSpc>
                <a:spcPts val="2050"/>
              </a:lnSpc>
            </a:pPr>
            <a:r>
              <a:rPr sz="1800" spc="80" dirty="0" smtClean="0">
                <a:latin typeface="Times New Roman" panose="02020603050405020304"/>
                <a:cs typeface="Times New Roman" panose="02020603050405020304"/>
              </a:rPr>
              <a:t>192.168.</a:t>
            </a:r>
            <a:r>
              <a:rPr lang="en-US" sz="1800" spc="80" dirty="0" smtClean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800" spc="80" dirty="0" smtClean="0">
                <a:latin typeface="Times New Roman" panose="02020603050405020304"/>
                <a:cs typeface="Times New Roman" panose="02020603050405020304"/>
              </a:rPr>
              <a:t>.14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4420" y="2286000"/>
            <a:ext cx="1294130" cy="4028440"/>
          </a:xfrm>
          <a:custGeom>
            <a:avLst/>
            <a:gdLst/>
            <a:ahLst/>
            <a:cxnLst/>
            <a:rect l="l" t="t" r="r" b="b"/>
            <a:pathLst>
              <a:path w="1294129" h="4028440">
                <a:moveTo>
                  <a:pt x="0" y="0"/>
                </a:moveTo>
                <a:lnTo>
                  <a:pt x="75438" y="725"/>
                </a:lnTo>
                <a:lnTo>
                  <a:pt x="148323" y="2846"/>
                </a:lnTo>
                <a:lnTo>
                  <a:pt x="218168" y="6284"/>
                </a:lnTo>
                <a:lnTo>
                  <a:pt x="284488" y="10956"/>
                </a:lnTo>
                <a:lnTo>
                  <a:pt x="346796" y="16783"/>
                </a:lnTo>
                <a:lnTo>
                  <a:pt x="404608" y="23683"/>
                </a:lnTo>
                <a:lnTo>
                  <a:pt x="457438" y="31575"/>
                </a:lnTo>
                <a:lnTo>
                  <a:pt x="504799" y="40379"/>
                </a:lnTo>
                <a:lnTo>
                  <a:pt x="546206" y="50014"/>
                </a:lnTo>
                <a:lnTo>
                  <a:pt x="609217" y="71453"/>
                </a:lnTo>
                <a:lnTo>
                  <a:pt x="642584" y="95245"/>
                </a:lnTo>
                <a:lnTo>
                  <a:pt x="646938" y="107823"/>
                </a:lnTo>
                <a:lnTo>
                  <a:pt x="646938" y="1906143"/>
                </a:lnTo>
                <a:lnTo>
                  <a:pt x="651291" y="1918720"/>
                </a:lnTo>
                <a:lnTo>
                  <a:pt x="684658" y="1942512"/>
                </a:lnTo>
                <a:lnTo>
                  <a:pt x="747669" y="1963951"/>
                </a:lnTo>
                <a:lnTo>
                  <a:pt x="789076" y="1973586"/>
                </a:lnTo>
                <a:lnTo>
                  <a:pt x="836437" y="1982390"/>
                </a:lnTo>
                <a:lnTo>
                  <a:pt x="889267" y="1990282"/>
                </a:lnTo>
                <a:lnTo>
                  <a:pt x="947079" y="1997182"/>
                </a:lnTo>
                <a:lnTo>
                  <a:pt x="1009387" y="2003009"/>
                </a:lnTo>
                <a:lnTo>
                  <a:pt x="1075707" y="2007681"/>
                </a:lnTo>
                <a:lnTo>
                  <a:pt x="1145552" y="2011119"/>
                </a:lnTo>
                <a:lnTo>
                  <a:pt x="1218437" y="2013240"/>
                </a:lnTo>
                <a:lnTo>
                  <a:pt x="1293876" y="2013966"/>
                </a:lnTo>
                <a:lnTo>
                  <a:pt x="1218437" y="2014691"/>
                </a:lnTo>
                <a:lnTo>
                  <a:pt x="1145552" y="2016812"/>
                </a:lnTo>
                <a:lnTo>
                  <a:pt x="1075707" y="2020250"/>
                </a:lnTo>
                <a:lnTo>
                  <a:pt x="1009387" y="2024922"/>
                </a:lnTo>
                <a:lnTo>
                  <a:pt x="947079" y="2030749"/>
                </a:lnTo>
                <a:lnTo>
                  <a:pt x="889267" y="2037649"/>
                </a:lnTo>
                <a:lnTo>
                  <a:pt x="836437" y="2045541"/>
                </a:lnTo>
                <a:lnTo>
                  <a:pt x="789076" y="2054345"/>
                </a:lnTo>
                <a:lnTo>
                  <a:pt x="747669" y="2063980"/>
                </a:lnTo>
                <a:lnTo>
                  <a:pt x="684658" y="2085419"/>
                </a:lnTo>
                <a:lnTo>
                  <a:pt x="651291" y="2109211"/>
                </a:lnTo>
                <a:lnTo>
                  <a:pt x="646938" y="2121789"/>
                </a:lnTo>
                <a:lnTo>
                  <a:pt x="646938" y="3920109"/>
                </a:lnTo>
                <a:lnTo>
                  <a:pt x="642584" y="3932683"/>
                </a:lnTo>
                <a:lnTo>
                  <a:pt x="609217" y="3956473"/>
                </a:lnTo>
                <a:lnTo>
                  <a:pt x="546206" y="3977912"/>
                </a:lnTo>
                <a:lnTo>
                  <a:pt x="504799" y="3987547"/>
                </a:lnTo>
                <a:lnTo>
                  <a:pt x="457438" y="3996351"/>
                </a:lnTo>
                <a:lnTo>
                  <a:pt x="404608" y="4004244"/>
                </a:lnTo>
                <a:lnTo>
                  <a:pt x="346796" y="4011145"/>
                </a:lnTo>
                <a:lnTo>
                  <a:pt x="284488" y="4016972"/>
                </a:lnTo>
                <a:lnTo>
                  <a:pt x="218168" y="4021646"/>
                </a:lnTo>
                <a:lnTo>
                  <a:pt x="148323" y="4025084"/>
                </a:lnTo>
                <a:lnTo>
                  <a:pt x="75438" y="4027206"/>
                </a:lnTo>
                <a:lnTo>
                  <a:pt x="0" y="4027931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04509" y="1477136"/>
            <a:ext cx="412940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Perhaps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 can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1800" spc="-25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sweep?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299085" indent="-286385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18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8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someone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80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FW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enabled?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299085" indent="-286385">
              <a:lnSpc>
                <a:spcPct val="100000"/>
              </a:lnSpc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How to </a:t>
            </a:r>
            <a:r>
              <a:rPr sz="18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know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18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IP’s </a:t>
            </a:r>
            <a:r>
              <a:rPr sz="1800" spc="1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800" spc="-1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alive?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4509" y="2300096"/>
            <a:ext cx="5828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80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8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820420" lvl="1" indent="-350520">
              <a:lnSpc>
                <a:spcPct val="100000"/>
              </a:lnSpc>
              <a:buFont typeface="Arial" panose="020B0604020202020204"/>
              <a:buChar char="•"/>
              <a:tabLst>
                <a:tab pos="819785" algn="l"/>
                <a:tab pos="819785" algn="l"/>
              </a:tabLst>
            </a:pP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65535(PORTS) 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*2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(TCP </a:t>
            </a: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&amp;UDP)*24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 </a:t>
            </a:r>
            <a:r>
              <a:rPr sz="1800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sz="1800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28459" y="3073907"/>
            <a:ext cx="3637788" cy="36530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56405" y="3240023"/>
            <a:ext cx="544195" cy="279400"/>
          </a:xfrm>
          <a:custGeom>
            <a:avLst/>
            <a:gdLst/>
            <a:ahLst/>
            <a:cxnLst/>
            <a:rect l="l" t="t" r="r" b="b"/>
            <a:pathLst>
              <a:path w="544195" h="279400">
                <a:moveTo>
                  <a:pt x="467614" y="202691"/>
                </a:moveTo>
                <a:lnTo>
                  <a:pt x="467614" y="278891"/>
                </a:lnTo>
                <a:lnTo>
                  <a:pt x="531114" y="247141"/>
                </a:lnTo>
                <a:lnTo>
                  <a:pt x="480314" y="247141"/>
                </a:lnTo>
                <a:lnTo>
                  <a:pt x="480314" y="234441"/>
                </a:lnTo>
                <a:lnTo>
                  <a:pt x="531114" y="234441"/>
                </a:lnTo>
                <a:lnTo>
                  <a:pt x="467614" y="202691"/>
                </a:lnTo>
                <a:close/>
              </a:path>
              <a:path w="544195" h="279400">
                <a:moveTo>
                  <a:pt x="12700" y="0"/>
                </a:moveTo>
                <a:lnTo>
                  <a:pt x="0" y="0"/>
                </a:lnTo>
                <a:lnTo>
                  <a:pt x="0" y="244221"/>
                </a:lnTo>
                <a:lnTo>
                  <a:pt x="2794" y="247141"/>
                </a:lnTo>
                <a:lnTo>
                  <a:pt x="467614" y="247141"/>
                </a:lnTo>
                <a:lnTo>
                  <a:pt x="467614" y="240791"/>
                </a:lnTo>
                <a:lnTo>
                  <a:pt x="12700" y="240791"/>
                </a:lnTo>
                <a:lnTo>
                  <a:pt x="6350" y="234441"/>
                </a:lnTo>
                <a:lnTo>
                  <a:pt x="12700" y="234441"/>
                </a:lnTo>
                <a:lnTo>
                  <a:pt x="12700" y="0"/>
                </a:lnTo>
                <a:close/>
              </a:path>
              <a:path w="544195" h="279400">
                <a:moveTo>
                  <a:pt x="531114" y="234441"/>
                </a:moveTo>
                <a:lnTo>
                  <a:pt x="480314" y="234441"/>
                </a:lnTo>
                <a:lnTo>
                  <a:pt x="480314" y="247141"/>
                </a:lnTo>
                <a:lnTo>
                  <a:pt x="531114" y="247141"/>
                </a:lnTo>
                <a:lnTo>
                  <a:pt x="543814" y="240791"/>
                </a:lnTo>
                <a:lnTo>
                  <a:pt x="531114" y="234441"/>
                </a:lnTo>
                <a:close/>
              </a:path>
              <a:path w="544195" h="279400">
                <a:moveTo>
                  <a:pt x="12700" y="234441"/>
                </a:moveTo>
                <a:lnTo>
                  <a:pt x="6350" y="234441"/>
                </a:lnTo>
                <a:lnTo>
                  <a:pt x="12700" y="240791"/>
                </a:lnTo>
                <a:lnTo>
                  <a:pt x="12700" y="234441"/>
                </a:lnTo>
                <a:close/>
              </a:path>
              <a:path w="544195" h="279400">
                <a:moveTo>
                  <a:pt x="467614" y="234441"/>
                </a:moveTo>
                <a:lnTo>
                  <a:pt x="12700" y="234441"/>
                </a:lnTo>
                <a:lnTo>
                  <a:pt x="12700" y="240791"/>
                </a:lnTo>
                <a:lnTo>
                  <a:pt x="467614" y="240791"/>
                </a:lnTo>
                <a:lnTo>
                  <a:pt x="467614" y="234441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60978" y="3467100"/>
            <a:ext cx="544195" cy="279400"/>
          </a:xfrm>
          <a:custGeom>
            <a:avLst/>
            <a:gdLst/>
            <a:ahLst/>
            <a:cxnLst/>
            <a:rect l="l" t="t" r="r" b="b"/>
            <a:pathLst>
              <a:path w="544195" h="279400">
                <a:moveTo>
                  <a:pt x="467613" y="202692"/>
                </a:moveTo>
                <a:lnTo>
                  <a:pt x="467613" y="278892"/>
                </a:lnTo>
                <a:lnTo>
                  <a:pt x="531113" y="247142"/>
                </a:lnTo>
                <a:lnTo>
                  <a:pt x="480313" y="247142"/>
                </a:lnTo>
                <a:lnTo>
                  <a:pt x="480313" y="234442"/>
                </a:lnTo>
                <a:lnTo>
                  <a:pt x="531113" y="234442"/>
                </a:lnTo>
                <a:lnTo>
                  <a:pt x="467613" y="202692"/>
                </a:lnTo>
                <a:close/>
              </a:path>
              <a:path w="544195" h="279400">
                <a:moveTo>
                  <a:pt x="12700" y="0"/>
                </a:moveTo>
                <a:lnTo>
                  <a:pt x="0" y="0"/>
                </a:lnTo>
                <a:lnTo>
                  <a:pt x="0" y="244220"/>
                </a:lnTo>
                <a:lnTo>
                  <a:pt x="2794" y="247142"/>
                </a:lnTo>
                <a:lnTo>
                  <a:pt x="467613" y="247142"/>
                </a:lnTo>
                <a:lnTo>
                  <a:pt x="467613" y="240792"/>
                </a:lnTo>
                <a:lnTo>
                  <a:pt x="12700" y="240792"/>
                </a:lnTo>
                <a:lnTo>
                  <a:pt x="6350" y="234442"/>
                </a:lnTo>
                <a:lnTo>
                  <a:pt x="12700" y="234442"/>
                </a:lnTo>
                <a:lnTo>
                  <a:pt x="12700" y="0"/>
                </a:lnTo>
                <a:close/>
              </a:path>
              <a:path w="544195" h="279400">
                <a:moveTo>
                  <a:pt x="531113" y="234442"/>
                </a:moveTo>
                <a:lnTo>
                  <a:pt x="480313" y="234442"/>
                </a:lnTo>
                <a:lnTo>
                  <a:pt x="480313" y="247142"/>
                </a:lnTo>
                <a:lnTo>
                  <a:pt x="531113" y="247142"/>
                </a:lnTo>
                <a:lnTo>
                  <a:pt x="543813" y="240792"/>
                </a:lnTo>
                <a:lnTo>
                  <a:pt x="531113" y="234442"/>
                </a:lnTo>
                <a:close/>
              </a:path>
              <a:path w="544195" h="279400">
                <a:moveTo>
                  <a:pt x="12700" y="234442"/>
                </a:moveTo>
                <a:lnTo>
                  <a:pt x="6350" y="234442"/>
                </a:lnTo>
                <a:lnTo>
                  <a:pt x="12700" y="240792"/>
                </a:lnTo>
                <a:lnTo>
                  <a:pt x="12700" y="234442"/>
                </a:lnTo>
                <a:close/>
              </a:path>
              <a:path w="544195" h="279400">
                <a:moveTo>
                  <a:pt x="467613" y="234442"/>
                </a:moveTo>
                <a:lnTo>
                  <a:pt x="12700" y="234442"/>
                </a:lnTo>
                <a:lnTo>
                  <a:pt x="12700" y="240792"/>
                </a:lnTo>
                <a:lnTo>
                  <a:pt x="467613" y="240792"/>
                </a:lnTo>
                <a:lnTo>
                  <a:pt x="467613" y="234442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60978" y="3724655"/>
            <a:ext cx="544195" cy="279400"/>
          </a:xfrm>
          <a:custGeom>
            <a:avLst/>
            <a:gdLst/>
            <a:ahLst/>
            <a:cxnLst/>
            <a:rect l="l" t="t" r="r" b="b"/>
            <a:pathLst>
              <a:path w="544195" h="279400">
                <a:moveTo>
                  <a:pt x="467613" y="202692"/>
                </a:moveTo>
                <a:lnTo>
                  <a:pt x="467613" y="278892"/>
                </a:lnTo>
                <a:lnTo>
                  <a:pt x="531113" y="247142"/>
                </a:lnTo>
                <a:lnTo>
                  <a:pt x="480313" y="247142"/>
                </a:lnTo>
                <a:lnTo>
                  <a:pt x="480313" y="234442"/>
                </a:lnTo>
                <a:lnTo>
                  <a:pt x="531113" y="234442"/>
                </a:lnTo>
                <a:lnTo>
                  <a:pt x="467613" y="202692"/>
                </a:lnTo>
                <a:close/>
              </a:path>
              <a:path w="544195" h="279400">
                <a:moveTo>
                  <a:pt x="12700" y="0"/>
                </a:moveTo>
                <a:lnTo>
                  <a:pt x="0" y="0"/>
                </a:lnTo>
                <a:lnTo>
                  <a:pt x="0" y="244221"/>
                </a:lnTo>
                <a:lnTo>
                  <a:pt x="2794" y="247142"/>
                </a:lnTo>
                <a:lnTo>
                  <a:pt x="467613" y="247142"/>
                </a:lnTo>
                <a:lnTo>
                  <a:pt x="467613" y="240792"/>
                </a:lnTo>
                <a:lnTo>
                  <a:pt x="12700" y="240792"/>
                </a:lnTo>
                <a:lnTo>
                  <a:pt x="6350" y="234442"/>
                </a:lnTo>
                <a:lnTo>
                  <a:pt x="12700" y="234442"/>
                </a:lnTo>
                <a:lnTo>
                  <a:pt x="12700" y="0"/>
                </a:lnTo>
                <a:close/>
              </a:path>
              <a:path w="544195" h="279400">
                <a:moveTo>
                  <a:pt x="531113" y="234442"/>
                </a:moveTo>
                <a:lnTo>
                  <a:pt x="480313" y="234442"/>
                </a:lnTo>
                <a:lnTo>
                  <a:pt x="480313" y="247142"/>
                </a:lnTo>
                <a:lnTo>
                  <a:pt x="531113" y="247142"/>
                </a:lnTo>
                <a:lnTo>
                  <a:pt x="543813" y="240792"/>
                </a:lnTo>
                <a:lnTo>
                  <a:pt x="531113" y="234442"/>
                </a:lnTo>
                <a:close/>
              </a:path>
              <a:path w="544195" h="279400">
                <a:moveTo>
                  <a:pt x="12700" y="234442"/>
                </a:moveTo>
                <a:lnTo>
                  <a:pt x="6350" y="234442"/>
                </a:lnTo>
                <a:lnTo>
                  <a:pt x="12700" y="240792"/>
                </a:lnTo>
                <a:lnTo>
                  <a:pt x="12700" y="234442"/>
                </a:lnTo>
                <a:close/>
              </a:path>
              <a:path w="544195" h="279400">
                <a:moveTo>
                  <a:pt x="467613" y="234442"/>
                </a:moveTo>
                <a:lnTo>
                  <a:pt x="12700" y="234442"/>
                </a:lnTo>
                <a:lnTo>
                  <a:pt x="12700" y="240792"/>
                </a:lnTo>
                <a:lnTo>
                  <a:pt x="467613" y="240792"/>
                </a:lnTo>
                <a:lnTo>
                  <a:pt x="467613" y="234442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56861" y="3269995"/>
            <a:ext cx="559435" cy="9296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345"/>
              </a:spcBef>
            </a:pP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80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40005">
              <a:lnSpc>
                <a:spcPct val="100000"/>
              </a:lnSpc>
              <a:spcBef>
                <a:spcPts val="245"/>
              </a:spcBef>
            </a:pP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3128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8080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88182" y="4686300"/>
            <a:ext cx="544195" cy="279400"/>
          </a:xfrm>
          <a:custGeom>
            <a:avLst/>
            <a:gdLst/>
            <a:ahLst/>
            <a:cxnLst/>
            <a:rect l="l" t="t" r="r" b="b"/>
            <a:pathLst>
              <a:path w="544195" h="279400">
                <a:moveTo>
                  <a:pt x="467613" y="202692"/>
                </a:moveTo>
                <a:lnTo>
                  <a:pt x="467613" y="278892"/>
                </a:lnTo>
                <a:lnTo>
                  <a:pt x="531113" y="247142"/>
                </a:lnTo>
                <a:lnTo>
                  <a:pt x="480313" y="247142"/>
                </a:lnTo>
                <a:lnTo>
                  <a:pt x="480313" y="234442"/>
                </a:lnTo>
                <a:lnTo>
                  <a:pt x="531113" y="234442"/>
                </a:lnTo>
                <a:lnTo>
                  <a:pt x="467613" y="202692"/>
                </a:lnTo>
                <a:close/>
              </a:path>
              <a:path w="544195" h="279400">
                <a:moveTo>
                  <a:pt x="12700" y="0"/>
                </a:moveTo>
                <a:lnTo>
                  <a:pt x="0" y="0"/>
                </a:lnTo>
                <a:lnTo>
                  <a:pt x="0" y="244220"/>
                </a:lnTo>
                <a:lnTo>
                  <a:pt x="2793" y="247142"/>
                </a:lnTo>
                <a:lnTo>
                  <a:pt x="467613" y="247142"/>
                </a:lnTo>
                <a:lnTo>
                  <a:pt x="467613" y="240792"/>
                </a:lnTo>
                <a:lnTo>
                  <a:pt x="12700" y="240792"/>
                </a:lnTo>
                <a:lnTo>
                  <a:pt x="6350" y="234442"/>
                </a:lnTo>
                <a:lnTo>
                  <a:pt x="12700" y="234442"/>
                </a:lnTo>
                <a:lnTo>
                  <a:pt x="12700" y="0"/>
                </a:lnTo>
                <a:close/>
              </a:path>
              <a:path w="544195" h="279400">
                <a:moveTo>
                  <a:pt x="531113" y="234442"/>
                </a:moveTo>
                <a:lnTo>
                  <a:pt x="480313" y="234442"/>
                </a:lnTo>
                <a:lnTo>
                  <a:pt x="480313" y="247142"/>
                </a:lnTo>
                <a:lnTo>
                  <a:pt x="531113" y="247142"/>
                </a:lnTo>
                <a:lnTo>
                  <a:pt x="543813" y="240792"/>
                </a:lnTo>
                <a:lnTo>
                  <a:pt x="531113" y="234442"/>
                </a:lnTo>
                <a:close/>
              </a:path>
              <a:path w="544195" h="279400">
                <a:moveTo>
                  <a:pt x="12700" y="234442"/>
                </a:moveTo>
                <a:lnTo>
                  <a:pt x="6350" y="234442"/>
                </a:lnTo>
                <a:lnTo>
                  <a:pt x="12700" y="240792"/>
                </a:lnTo>
                <a:lnTo>
                  <a:pt x="12700" y="234442"/>
                </a:lnTo>
                <a:close/>
              </a:path>
              <a:path w="544195" h="279400">
                <a:moveTo>
                  <a:pt x="467613" y="234442"/>
                </a:moveTo>
                <a:lnTo>
                  <a:pt x="12700" y="234442"/>
                </a:lnTo>
                <a:lnTo>
                  <a:pt x="12700" y="240792"/>
                </a:lnTo>
                <a:lnTo>
                  <a:pt x="467613" y="240792"/>
                </a:lnTo>
                <a:lnTo>
                  <a:pt x="467613" y="234442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88182" y="4943855"/>
            <a:ext cx="544195" cy="279400"/>
          </a:xfrm>
          <a:custGeom>
            <a:avLst/>
            <a:gdLst/>
            <a:ahLst/>
            <a:cxnLst/>
            <a:rect l="l" t="t" r="r" b="b"/>
            <a:pathLst>
              <a:path w="544195" h="279400">
                <a:moveTo>
                  <a:pt x="467613" y="202692"/>
                </a:moveTo>
                <a:lnTo>
                  <a:pt x="467613" y="278892"/>
                </a:lnTo>
                <a:lnTo>
                  <a:pt x="531113" y="247142"/>
                </a:lnTo>
                <a:lnTo>
                  <a:pt x="480313" y="247142"/>
                </a:lnTo>
                <a:lnTo>
                  <a:pt x="480313" y="234442"/>
                </a:lnTo>
                <a:lnTo>
                  <a:pt x="531113" y="234442"/>
                </a:lnTo>
                <a:lnTo>
                  <a:pt x="467613" y="202692"/>
                </a:lnTo>
                <a:close/>
              </a:path>
              <a:path w="544195" h="279400">
                <a:moveTo>
                  <a:pt x="12700" y="0"/>
                </a:moveTo>
                <a:lnTo>
                  <a:pt x="0" y="0"/>
                </a:lnTo>
                <a:lnTo>
                  <a:pt x="0" y="244221"/>
                </a:lnTo>
                <a:lnTo>
                  <a:pt x="2793" y="247142"/>
                </a:lnTo>
                <a:lnTo>
                  <a:pt x="467613" y="247142"/>
                </a:lnTo>
                <a:lnTo>
                  <a:pt x="467613" y="240792"/>
                </a:lnTo>
                <a:lnTo>
                  <a:pt x="12700" y="240792"/>
                </a:lnTo>
                <a:lnTo>
                  <a:pt x="6350" y="234442"/>
                </a:lnTo>
                <a:lnTo>
                  <a:pt x="12700" y="234442"/>
                </a:lnTo>
                <a:lnTo>
                  <a:pt x="12700" y="0"/>
                </a:lnTo>
                <a:close/>
              </a:path>
              <a:path w="544195" h="279400">
                <a:moveTo>
                  <a:pt x="531113" y="234442"/>
                </a:moveTo>
                <a:lnTo>
                  <a:pt x="480313" y="234442"/>
                </a:lnTo>
                <a:lnTo>
                  <a:pt x="480313" y="247142"/>
                </a:lnTo>
                <a:lnTo>
                  <a:pt x="531113" y="247142"/>
                </a:lnTo>
                <a:lnTo>
                  <a:pt x="543813" y="240792"/>
                </a:lnTo>
                <a:lnTo>
                  <a:pt x="531113" y="234442"/>
                </a:lnTo>
                <a:close/>
              </a:path>
              <a:path w="544195" h="279400">
                <a:moveTo>
                  <a:pt x="12700" y="234442"/>
                </a:moveTo>
                <a:lnTo>
                  <a:pt x="6350" y="234442"/>
                </a:lnTo>
                <a:lnTo>
                  <a:pt x="12700" y="240792"/>
                </a:lnTo>
                <a:lnTo>
                  <a:pt x="12700" y="234442"/>
                </a:lnTo>
                <a:close/>
              </a:path>
              <a:path w="544195" h="279400">
                <a:moveTo>
                  <a:pt x="467613" y="234442"/>
                </a:moveTo>
                <a:lnTo>
                  <a:pt x="12700" y="234442"/>
                </a:lnTo>
                <a:lnTo>
                  <a:pt x="12700" y="240792"/>
                </a:lnTo>
                <a:lnTo>
                  <a:pt x="467613" y="240792"/>
                </a:lnTo>
                <a:lnTo>
                  <a:pt x="467613" y="234442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127753" y="4753864"/>
            <a:ext cx="419100" cy="6616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445"/>
              </a:spcBef>
            </a:pP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443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22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22705" y="4017264"/>
            <a:ext cx="544195" cy="279400"/>
          </a:xfrm>
          <a:custGeom>
            <a:avLst/>
            <a:gdLst/>
            <a:ahLst/>
            <a:cxnLst/>
            <a:rect l="l" t="t" r="r" b="b"/>
            <a:pathLst>
              <a:path w="544194" h="279400">
                <a:moveTo>
                  <a:pt x="467613" y="202692"/>
                </a:moveTo>
                <a:lnTo>
                  <a:pt x="467613" y="278892"/>
                </a:lnTo>
                <a:lnTo>
                  <a:pt x="531113" y="247142"/>
                </a:lnTo>
                <a:lnTo>
                  <a:pt x="480313" y="247142"/>
                </a:lnTo>
                <a:lnTo>
                  <a:pt x="480313" y="234442"/>
                </a:lnTo>
                <a:lnTo>
                  <a:pt x="531113" y="234442"/>
                </a:lnTo>
                <a:lnTo>
                  <a:pt x="467613" y="202692"/>
                </a:lnTo>
                <a:close/>
              </a:path>
              <a:path w="544194" h="279400">
                <a:moveTo>
                  <a:pt x="12700" y="0"/>
                </a:moveTo>
                <a:lnTo>
                  <a:pt x="0" y="0"/>
                </a:lnTo>
                <a:lnTo>
                  <a:pt x="0" y="244221"/>
                </a:lnTo>
                <a:lnTo>
                  <a:pt x="2844" y="247142"/>
                </a:lnTo>
                <a:lnTo>
                  <a:pt x="467613" y="247142"/>
                </a:lnTo>
                <a:lnTo>
                  <a:pt x="467613" y="240792"/>
                </a:lnTo>
                <a:lnTo>
                  <a:pt x="12700" y="240792"/>
                </a:lnTo>
                <a:lnTo>
                  <a:pt x="6350" y="234442"/>
                </a:lnTo>
                <a:lnTo>
                  <a:pt x="12700" y="234442"/>
                </a:lnTo>
                <a:lnTo>
                  <a:pt x="12700" y="0"/>
                </a:lnTo>
                <a:close/>
              </a:path>
              <a:path w="544194" h="279400">
                <a:moveTo>
                  <a:pt x="531113" y="234442"/>
                </a:moveTo>
                <a:lnTo>
                  <a:pt x="480313" y="234442"/>
                </a:lnTo>
                <a:lnTo>
                  <a:pt x="480313" y="247142"/>
                </a:lnTo>
                <a:lnTo>
                  <a:pt x="531113" y="247142"/>
                </a:lnTo>
                <a:lnTo>
                  <a:pt x="543813" y="240792"/>
                </a:lnTo>
                <a:lnTo>
                  <a:pt x="531113" y="234442"/>
                </a:lnTo>
                <a:close/>
              </a:path>
              <a:path w="544194" h="279400">
                <a:moveTo>
                  <a:pt x="12700" y="234442"/>
                </a:moveTo>
                <a:lnTo>
                  <a:pt x="6350" y="234442"/>
                </a:lnTo>
                <a:lnTo>
                  <a:pt x="12700" y="240792"/>
                </a:lnTo>
                <a:lnTo>
                  <a:pt x="12700" y="234442"/>
                </a:lnTo>
                <a:close/>
              </a:path>
              <a:path w="544194" h="279400">
                <a:moveTo>
                  <a:pt x="467613" y="234442"/>
                </a:moveTo>
                <a:lnTo>
                  <a:pt x="12700" y="234442"/>
                </a:lnTo>
                <a:lnTo>
                  <a:pt x="12700" y="240792"/>
                </a:lnTo>
                <a:lnTo>
                  <a:pt x="467613" y="240792"/>
                </a:lnTo>
                <a:lnTo>
                  <a:pt x="467613" y="234442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2705" y="4244340"/>
            <a:ext cx="544195" cy="279400"/>
          </a:xfrm>
          <a:custGeom>
            <a:avLst/>
            <a:gdLst/>
            <a:ahLst/>
            <a:cxnLst/>
            <a:rect l="l" t="t" r="r" b="b"/>
            <a:pathLst>
              <a:path w="544194" h="279400">
                <a:moveTo>
                  <a:pt x="467613" y="202692"/>
                </a:moveTo>
                <a:lnTo>
                  <a:pt x="467613" y="278892"/>
                </a:lnTo>
                <a:lnTo>
                  <a:pt x="531113" y="247142"/>
                </a:lnTo>
                <a:lnTo>
                  <a:pt x="480313" y="247142"/>
                </a:lnTo>
                <a:lnTo>
                  <a:pt x="480313" y="234442"/>
                </a:lnTo>
                <a:lnTo>
                  <a:pt x="531113" y="234442"/>
                </a:lnTo>
                <a:lnTo>
                  <a:pt x="467613" y="202692"/>
                </a:lnTo>
                <a:close/>
              </a:path>
              <a:path w="544194" h="279400">
                <a:moveTo>
                  <a:pt x="12700" y="0"/>
                </a:moveTo>
                <a:lnTo>
                  <a:pt x="0" y="0"/>
                </a:lnTo>
                <a:lnTo>
                  <a:pt x="0" y="244221"/>
                </a:lnTo>
                <a:lnTo>
                  <a:pt x="2844" y="247142"/>
                </a:lnTo>
                <a:lnTo>
                  <a:pt x="467613" y="247142"/>
                </a:lnTo>
                <a:lnTo>
                  <a:pt x="467613" y="240792"/>
                </a:lnTo>
                <a:lnTo>
                  <a:pt x="12700" y="240792"/>
                </a:lnTo>
                <a:lnTo>
                  <a:pt x="6350" y="234442"/>
                </a:lnTo>
                <a:lnTo>
                  <a:pt x="12700" y="234442"/>
                </a:lnTo>
                <a:lnTo>
                  <a:pt x="12700" y="0"/>
                </a:lnTo>
                <a:close/>
              </a:path>
              <a:path w="544194" h="279400">
                <a:moveTo>
                  <a:pt x="531113" y="234442"/>
                </a:moveTo>
                <a:lnTo>
                  <a:pt x="480313" y="234442"/>
                </a:lnTo>
                <a:lnTo>
                  <a:pt x="480313" y="247142"/>
                </a:lnTo>
                <a:lnTo>
                  <a:pt x="531113" y="247142"/>
                </a:lnTo>
                <a:lnTo>
                  <a:pt x="543813" y="240792"/>
                </a:lnTo>
                <a:lnTo>
                  <a:pt x="531113" y="234442"/>
                </a:lnTo>
                <a:close/>
              </a:path>
              <a:path w="544194" h="279400">
                <a:moveTo>
                  <a:pt x="12700" y="234442"/>
                </a:moveTo>
                <a:lnTo>
                  <a:pt x="6350" y="234442"/>
                </a:lnTo>
                <a:lnTo>
                  <a:pt x="12700" y="240792"/>
                </a:lnTo>
                <a:lnTo>
                  <a:pt x="12700" y="234442"/>
                </a:lnTo>
                <a:close/>
              </a:path>
              <a:path w="544194" h="279400">
                <a:moveTo>
                  <a:pt x="467613" y="234442"/>
                </a:moveTo>
                <a:lnTo>
                  <a:pt x="12700" y="234442"/>
                </a:lnTo>
                <a:lnTo>
                  <a:pt x="12700" y="240792"/>
                </a:lnTo>
                <a:lnTo>
                  <a:pt x="467613" y="240792"/>
                </a:lnTo>
                <a:lnTo>
                  <a:pt x="467613" y="234442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7946" y="4495800"/>
            <a:ext cx="544195" cy="279400"/>
          </a:xfrm>
          <a:custGeom>
            <a:avLst/>
            <a:gdLst/>
            <a:ahLst/>
            <a:cxnLst/>
            <a:rect l="l" t="t" r="r" b="b"/>
            <a:pathLst>
              <a:path w="544194" h="279400">
                <a:moveTo>
                  <a:pt x="467613" y="202692"/>
                </a:moveTo>
                <a:lnTo>
                  <a:pt x="467613" y="278892"/>
                </a:lnTo>
                <a:lnTo>
                  <a:pt x="531113" y="247142"/>
                </a:lnTo>
                <a:lnTo>
                  <a:pt x="480313" y="247142"/>
                </a:lnTo>
                <a:lnTo>
                  <a:pt x="480313" y="234442"/>
                </a:lnTo>
                <a:lnTo>
                  <a:pt x="531113" y="234442"/>
                </a:lnTo>
                <a:lnTo>
                  <a:pt x="467613" y="202692"/>
                </a:lnTo>
                <a:close/>
              </a:path>
              <a:path w="544194" h="279400">
                <a:moveTo>
                  <a:pt x="12700" y="0"/>
                </a:moveTo>
                <a:lnTo>
                  <a:pt x="0" y="0"/>
                </a:lnTo>
                <a:lnTo>
                  <a:pt x="0" y="244220"/>
                </a:lnTo>
                <a:lnTo>
                  <a:pt x="2844" y="247142"/>
                </a:lnTo>
                <a:lnTo>
                  <a:pt x="467613" y="247142"/>
                </a:lnTo>
                <a:lnTo>
                  <a:pt x="467613" y="240792"/>
                </a:lnTo>
                <a:lnTo>
                  <a:pt x="12700" y="240792"/>
                </a:lnTo>
                <a:lnTo>
                  <a:pt x="6350" y="234442"/>
                </a:lnTo>
                <a:lnTo>
                  <a:pt x="12700" y="234442"/>
                </a:lnTo>
                <a:lnTo>
                  <a:pt x="12700" y="0"/>
                </a:lnTo>
                <a:close/>
              </a:path>
              <a:path w="544194" h="279400">
                <a:moveTo>
                  <a:pt x="531113" y="234442"/>
                </a:moveTo>
                <a:lnTo>
                  <a:pt x="480313" y="234442"/>
                </a:lnTo>
                <a:lnTo>
                  <a:pt x="480313" y="247142"/>
                </a:lnTo>
                <a:lnTo>
                  <a:pt x="531113" y="247142"/>
                </a:lnTo>
                <a:lnTo>
                  <a:pt x="543813" y="240792"/>
                </a:lnTo>
                <a:lnTo>
                  <a:pt x="531113" y="234442"/>
                </a:lnTo>
                <a:close/>
              </a:path>
              <a:path w="544194" h="279400">
                <a:moveTo>
                  <a:pt x="12700" y="234442"/>
                </a:moveTo>
                <a:lnTo>
                  <a:pt x="6350" y="234442"/>
                </a:lnTo>
                <a:lnTo>
                  <a:pt x="12700" y="240792"/>
                </a:lnTo>
                <a:lnTo>
                  <a:pt x="12700" y="234442"/>
                </a:lnTo>
                <a:close/>
              </a:path>
              <a:path w="544194" h="279400">
                <a:moveTo>
                  <a:pt x="467613" y="234442"/>
                </a:moveTo>
                <a:lnTo>
                  <a:pt x="12700" y="234442"/>
                </a:lnTo>
                <a:lnTo>
                  <a:pt x="12700" y="240792"/>
                </a:lnTo>
                <a:lnTo>
                  <a:pt x="467613" y="240792"/>
                </a:lnTo>
                <a:lnTo>
                  <a:pt x="467613" y="234442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460119" y="4065397"/>
            <a:ext cx="419100" cy="9169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138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139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6035">
              <a:lnSpc>
                <a:spcPct val="100000"/>
              </a:lnSpc>
              <a:spcBef>
                <a:spcPts val="245"/>
              </a:spcBef>
            </a:pP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445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02182" y="5387340"/>
            <a:ext cx="544195" cy="279400"/>
          </a:xfrm>
          <a:custGeom>
            <a:avLst/>
            <a:gdLst/>
            <a:ahLst/>
            <a:cxnLst/>
            <a:rect l="l" t="t" r="r" b="b"/>
            <a:pathLst>
              <a:path w="544194" h="279400">
                <a:moveTo>
                  <a:pt x="467613" y="202666"/>
                </a:moveTo>
                <a:lnTo>
                  <a:pt x="467613" y="278866"/>
                </a:lnTo>
                <a:lnTo>
                  <a:pt x="531113" y="247116"/>
                </a:lnTo>
                <a:lnTo>
                  <a:pt x="480313" y="247116"/>
                </a:lnTo>
                <a:lnTo>
                  <a:pt x="480313" y="234416"/>
                </a:lnTo>
                <a:lnTo>
                  <a:pt x="531113" y="234416"/>
                </a:lnTo>
                <a:lnTo>
                  <a:pt x="467613" y="202666"/>
                </a:lnTo>
                <a:close/>
              </a:path>
              <a:path w="544194" h="279400">
                <a:moveTo>
                  <a:pt x="12700" y="0"/>
                </a:moveTo>
                <a:lnTo>
                  <a:pt x="0" y="0"/>
                </a:lnTo>
                <a:lnTo>
                  <a:pt x="0" y="244271"/>
                </a:lnTo>
                <a:lnTo>
                  <a:pt x="2844" y="247116"/>
                </a:lnTo>
                <a:lnTo>
                  <a:pt x="467613" y="247116"/>
                </a:lnTo>
                <a:lnTo>
                  <a:pt x="467613" y="240766"/>
                </a:lnTo>
                <a:lnTo>
                  <a:pt x="12700" y="240766"/>
                </a:lnTo>
                <a:lnTo>
                  <a:pt x="6350" y="234416"/>
                </a:lnTo>
                <a:lnTo>
                  <a:pt x="12700" y="234416"/>
                </a:lnTo>
                <a:lnTo>
                  <a:pt x="12700" y="0"/>
                </a:lnTo>
                <a:close/>
              </a:path>
              <a:path w="544194" h="279400">
                <a:moveTo>
                  <a:pt x="531113" y="234416"/>
                </a:moveTo>
                <a:lnTo>
                  <a:pt x="480313" y="234416"/>
                </a:lnTo>
                <a:lnTo>
                  <a:pt x="480313" y="247116"/>
                </a:lnTo>
                <a:lnTo>
                  <a:pt x="531113" y="247116"/>
                </a:lnTo>
                <a:lnTo>
                  <a:pt x="543813" y="240766"/>
                </a:lnTo>
                <a:lnTo>
                  <a:pt x="531113" y="234416"/>
                </a:lnTo>
                <a:close/>
              </a:path>
              <a:path w="544194" h="279400">
                <a:moveTo>
                  <a:pt x="12700" y="234416"/>
                </a:moveTo>
                <a:lnTo>
                  <a:pt x="6350" y="234416"/>
                </a:lnTo>
                <a:lnTo>
                  <a:pt x="12700" y="240766"/>
                </a:lnTo>
                <a:lnTo>
                  <a:pt x="12700" y="234416"/>
                </a:lnTo>
                <a:close/>
              </a:path>
              <a:path w="544194" h="279400">
                <a:moveTo>
                  <a:pt x="467613" y="234416"/>
                </a:moveTo>
                <a:lnTo>
                  <a:pt x="12700" y="234416"/>
                </a:lnTo>
                <a:lnTo>
                  <a:pt x="12700" y="240766"/>
                </a:lnTo>
                <a:lnTo>
                  <a:pt x="467613" y="240766"/>
                </a:lnTo>
                <a:lnTo>
                  <a:pt x="467613" y="234416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891410" y="5484672"/>
            <a:ext cx="40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443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316" y="854583"/>
            <a:ext cx="6617970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390" dirty="0" err="1">
                <a:solidFill>
                  <a:srgbClr val="FF0000"/>
                </a:solidFill>
                <a:latin typeface="Tekton Pro Ext" pitchFamily="34" charset="0"/>
              </a:rPr>
              <a:t>Nmap</a:t>
            </a:r>
            <a:r>
              <a:rPr spc="390" dirty="0">
                <a:solidFill>
                  <a:srgbClr val="FF0000"/>
                </a:solidFill>
                <a:latin typeface="Tekton Pro Ext" pitchFamily="34" charset="0"/>
              </a:rPr>
              <a:t> </a:t>
            </a:r>
            <a:r>
              <a:rPr spc="155" dirty="0" smtClean="0">
                <a:solidFill>
                  <a:srgbClr val="FF0000"/>
                </a:solidFill>
                <a:latin typeface="Tekton Pro Ext" pitchFamily="34" charset="0"/>
              </a:rPr>
              <a:t>Discovery</a:t>
            </a:r>
            <a:endParaRPr spc="155" dirty="0">
              <a:solidFill>
                <a:srgbClr val="FF0000"/>
              </a:solidFill>
              <a:latin typeface="Tekton Pro Ext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1413" y="3657600"/>
            <a:ext cx="3785616" cy="269747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24373" y="1551177"/>
            <a:ext cx="215265" cy="426720"/>
          </a:xfrm>
          <a:custGeom>
            <a:avLst/>
            <a:gdLst/>
            <a:ahLst/>
            <a:cxnLst/>
            <a:rect l="l" t="t" r="r" b="b"/>
            <a:pathLst>
              <a:path w="215264" h="426719">
                <a:moveTo>
                  <a:pt x="0" y="426720"/>
                </a:moveTo>
                <a:lnTo>
                  <a:pt x="214884" y="426720"/>
                </a:lnTo>
                <a:lnTo>
                  <a:pt x="214884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31026" y="1551177"/>
            <a:ext cx="317500" cy="426720"/>
          </a:xfrm>
          <a:custGeom>
            <a:avLst/>
            <a:gdLst/>
            <a:ahLst/>
            <a:cxnLst/>
            <a:rect l="l" t="t" r="r" b="b"/>
            <a:pathLst>
              <a:path w="317500" h="426719">
                <a:moveTo>
                  <a:pt x="0" y="426720"/>
                </a:moveTo>
                <a:lnTo>
                  <a:pt x="316992" y="426720"/>
                </a:lnTo>
                <a:lnTo>
                  <a:pt x="316992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77029" y="2252217"/>
            <a:ext cx="1022985" cy="365760"/>
          </a:xfrm>
          <a:custGeom>
            <a:avLst/>
            <a:gdLst/>
            <a:ahLst/>
            <a:cxnLst/>
            <a:rect l="l" t="t" r="r" b="b"/>
            <a:pathLst>
              <a:path w="1022985" h="365760">
                <a:moveTo>
                  <a:pt x="0" y="365760"/>
                </a:moveTo>
                <a:lnTo>
                  <a:pt x="1022603" y="365760"/>
                </a:lnTo>
                <a:lnTo>
                  <a:pt x="102260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21124" y="3557705"/>
            <a:ext cx="639445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95"/>
              </a:spcBef>
            </a:pPr>
            <a:r>
              <a:rPr sz="2800" spc="2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nmap 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spc="150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options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&gt; </a:t>
            </a:r>
            <a:r>
              <a:rPr sz="2800" spc="1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spc="185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scan </a:t>
            </a:r>
            <a:r>
              <a:rPr sz="2800" spc="175" dirty="0">
                <a:solidFill>
                  <a:srgbClr val="FFFF00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800" spc="1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2800" spc="-3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2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800" spc="215" dirty="0">
                <a:solidFill>
                  <a:srgbClr val="00AFEF"/>
                </a:solidFill>
                <a:latin typeface="Times New Roman" panose="02020603050405020304"/>
                <a:cs typeface="Times New Roman" panose="02020603050405020304"/>
              </a:rPr>
              <a:t>target</a:t>
            </a:r>
            <a:r>
              <a:rPr sz="2800" spc="2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99085" indent="-286385">
              <a:lnSpc>
                <a:spcPct val="100000"/>
              </a:lnSpc>
              <a:spcBef>
                <a:spcPts val="2165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2400" spc="135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options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572000" y="4816273"/>
            <a:ext cx="671766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pc="130" dirty="0"/>
              <a:t>Host</a:t>
            </a:r>
            <a:r>
              <a:rPr spc="50" dirty="0"/>
              <a:t> </a:t>
            </a:r>
            <a:r>
              <a:rPr spc="85" dirty="0"/>
              <a:t>discover</a:t>
            </a:r>
            <a:endParaRPr spc="85" dirty="0"/>
          </a:p>
          <a:p>
            <a:pPr marL="756285" lvl="1" indent="-286385">
              <a:lnSpc>
                <a:spcPct val="100000"/>
              </a:lnSpc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-sn: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Ping Scan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disable </a:t>
            </a:r>
            <a:r>
              <a:rPr sz="180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port</a:t>
            </a:r>
            <a:r>
              <a:rPr sz="1800" spc="-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scan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756285" lvl="1" indent="-286385">
              <a:lnSpc>
                <a:spcPct val="100000"/>
              </a:lnSpc>
              <a:buFont typeface="Arial" panose="020B0604020202020204"/>
              <a:buChar char="•"/>
              <a:tabLst>
                <a:tab pos="756285" algn="l"/>
                <a:tab pos="756920" algn="l"/>
              </a:tabLst>
            </a:pP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-Pn: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Treat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18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online</a:t>
            </a:r>
            <a:r>
              <a:rPr sz="18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--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skip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discovery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756285" marR="5080" lvl="1" indent="-286385">
              <a:lnSpc>
                <a:spcPct val="100000"/>
              </a:lnSpc>
              <a:buFont typeface="Arial" panose="020B0604020202020204"/>
              <a:buChar char="•"/>
              <a:tabLst>
                <a:tab pos="819785" algn="l"/>
                <a:tab pos="819785" algn="l"/>
              </a:tabLst>
            </a:pPr>
            <a:r>
              <a:rPr sz="18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-n/-R: </a:t>
            </a:r>
            <a:r>
              <a:rPr sz="180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Never 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DNS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resolution/Always </a:t>
            </a: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resolve</a:t>
            </a:r>
            <a:r>
              <a:rPr sz="1800" spc="-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[default: 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sometimes</a:t>
            </a:r>
            <a:r>
              <a:rPr sz="1800" spc="105" dirty="0" smtClean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04" y="1625472"/>
            <a:ext cx="2828925" cy="1619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53515"/>
            <a:ext cx="9067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90" dirty="0">
                <a:solidFill>
                  <a:srgbClr val="FF0000"/>
                </a:solidFill>
                <a:latin typeface="Tekton Pro Ext" pitchFamily="34" charset="0"/>
              </a:rPr>
              <a:t>Nmap</a:t>
            </a:r>
            <a:r>
              <a:rPr spc="390" dirty="0">
                <a:latin typeface="Tekton Pro Ext" pitchFamily="34" charset="0"/>
              </a:rPr>
              <a:t> </a:t>
            </a:r>
            <a:r>
              <a:rPr spc="280" dirty="0">
                <a:solidFill>
                  <a:srgbClr val="FFFF00"/>
                </a:solidFill>
                <a:latin typeface="Tekton Pro Ext" pitchFamily="34" charset="0"/>
              </a:rPr>
              <a:t>Scanning</a:t>
            </a:r>
            <a:r>
              <a:rPr spc="-405" dirty="0">
                <a:solidFill>
                  <a:srgbClr val="FFFF00"/>
                </a:solidFill>
                <a:latin typeface="Tekton Pro Ext" pitchFamily="34" charset="0"/>
              </a:rPr>
              <a:t> </a:t>
            </a:r>
            <a:r>
              <a:rPr spc="275" dirty="0">
                <a:solidFill>
                  <a:srgbClr val="FF0000"/>
                </a:solidFill>
                <a:latin typeface="Tekton Pro Ext" pitchFamily="34" charset="0"/>
              </a:rPr>
              <a:t>techniques</a:t>
            </a:r>
            <a:endParaRPr spc="275" dirty="0">
              <a:solidFill>
                <a:srgbClr val="FF0000"/>
              </a:solidFill>
              <a:latin typeface="Tekton Pro Ext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866" y="1845309"/>
            <a:ext cx="8418195" cy="345821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95580" marR="126365" indent="-182880">
              <a:lnSpc>
                <a:spcPts val="2060"/>
              </a:lnSpc>
              <a:spcBef>
                <a:spcPts val="250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-sP</a:t>
            </a:r>
            <a:r>
              <a:rPr sz="1800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(Ping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Sweep)</a:t>
            </a: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Performs</a:t>
            </a:r>
            <a:r>
              <a:rPr sz="18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ARP</a:t>
            </a:r>
            <a:r>
              <a:rPr sz="18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ICMP</a:t>
            </a:r>
            <a:r>
              <a:rPr sz="1800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echo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request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determine  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alive.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95580" marR="64770" indent="-182880">
              <a:lnSpc>
                <a:spcPts val="2050"/>
              </a:lnSpc>
              <a:spcBef>
                <a:spcPts val="1590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-sS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(SYN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Scan)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Determines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system/port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alive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SYN  </a:t>
            </a:r>
            <a:r>
              <a:rPr sz="1800" spc="1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waiting 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800" spc="-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SYN-ACK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ts val="2105"/>
              </a:lnSpc>
              <a:spcBef>
                <a:spcPts val="1440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-sT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(TCP</a:t>
            </a:r>
            <a:r>
              <a:rPr sz="1800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Scan)</a:t>
            </a:r>
            <a:r>
              <a:rPr sz="18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Determines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system/port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alive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completing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3way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95580">
              <a:lnSpc>
                <a:spcPts val="2105"/>
              </a:lnSpc>
            </a:pPr>
            <a:r>
              <a:rPr sz="1800" spc="1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handshake 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(SYN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SYN+ACK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sz="1800" spc="-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ACK)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95580" marR="224790" indent="-182880">
              <a:lnSpc>
                <a:spcPts val="2050"/>
              </a:lnSpc>
              <a:spcBef>
                <a:spcPts val="1665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-sF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(FIN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Scan)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Determines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system/port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alive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sending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FIN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 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waiting 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00" spc="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800" spc="-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ACK.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ts val="2105"/>
              </a:lnSpc>
              <a:spcBef>
                <a:spcPts val="1440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  <a:tab pos="4457065" algn="l"/>
              </a:tabLst>
            </a:pP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-sU </a:t>
            </a:r>
            <a:r>
              <a:rPr sz="18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(UDP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Scan)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– </a:t>
            </a:r>
            <a:r>
              <a:rPr sz="1800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Probes</a:t>
            </a:r>
            <a:r>
              <a:rPr sz="1800" spc="-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UDP</a:t>
            </a:r>
            <a:r>
              <a:rPr sz="1800" spc="5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detects	system/port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alive </a:t>
            </a:r>
            <a:r>
              <a:rPr sz="180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1800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1800" spc="-2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spc="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marL="195580">
              <a:lnSpc>
                <a:spcPts val="2105"/>
              </a:lnSpc>
            </a:pPr>
            <a:r>
              <a:rPr sz="1800" spc="1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UDP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response 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80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ICMP</a:t>
            </a:r>
            <a:r>
              <a:rPr sz="1800" spc="-3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packet Dest </a:t>
            </a:r>
            <a:r>
              <a:rPr sz="180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unreachable.</a:t>
            </a:r>
            <a:endParaRPr sz="1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515"/>
            <a:ext cx="70078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NMAP </a:t>
            </a:r>
            <a:r>
              <a:rPr spc="290" dirty="0"/>
              <a:t>port </a:t>
            </a:r>
            <a:r>
              <a:rPr spc="225" dirty="0"/>
              <a:t>“Status”</a:t>
            </a:r>
            <a:r>
              <a:rPr spc="-650" dirty="0"/>
              <a:t> </a:t>
            </a:r>
            <a:r>
              <a:rPr dirty="0"/>
              <a:t>- </a:t>
            </a:r>
            <a:r>
              <a:rPr spc="290" dirty="0"/>
              <a:t>Open</a:t>
            </a:r>
            <a:endParaRPr spc="290" dirty="0"/>
          </a:p>
        </p:txBody>
      </p:sp>
      <p:sp>
        <p:nvSpPr>
          <p:cNvPr id="3" name="object 3"/>
          <p:cNvSpPr txBox="1"/>
          <p:nvPr/>
        </p:nvSpPr>
        <p:spPr>
          <a:xfrm>
            <a:off x="1310584" y="1838909"/>
            <a:ext cx="844867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 indent="-182880">
              <a:lnSpc>
                <a:spcPts val="2835"/>
              </a:lnSpc>
              <a:spcBef>
                <a:spcPts val="100"/>
              </a:spcBef>
              <a:buClr>
                <a:srgbClr val="92A199"/>
              </a:buClr>
              <a:buSzPct val="79000"/>
              <a:buFont typeface="Arial" panose="020B0604020202020204"/>
              <a:buChar char="•"/>
              <a:tabLst>
                <a:tab pos="226060" algn="l"/>
              </a:tabLst>
            </a:pPr>
            <a:r>
              <a:rPr sz="2400" b="1" spc="85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2400" b="1" spc="-114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SYN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reached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system,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victim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responded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SYN+ACK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115"/>
              </a:lnSpc>
              <a:tabLst>
                <a:tab pos="225425" algn="l"/>
                <a:tab pos="6302375" algn="l"/>
              </a:tabLst>
            </a:pPr>
            <a:r>
              <a:rPr sz="1800" u="heavy" spc="50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sz="1800" u="heavy" spc="120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Completes </a:t>
            </a:r>
            <a:r>
              <a:rPr sz="1800" u="heavy" spc="170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u="heavy" spc="-65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u="heavy" spc="165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handshake.	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0866" y="2647314"/>
            <a:ext cx="6285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1895" algn="l"/>
              </a:tabLst>
            </a:pPr>
            <a:r>
              <a:rPr sz="2800" u="heavy" spc="275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Nmap </a:t>
            </a:r>
            <a:r>
              <a:rPr sz="2800" u="heavy" spc="160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-n </a:t>
            </a:r>
            <a:r>
              <a:rPr sz="2800" u="heavy" spc="125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-sT </a:t>
            </a:r>
            <a:r>
              <a:rPr sz="2800" u="heavy" spc="105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-p </a:t>
            </a:r>
            <a:r>
              <a:rPr sz="2800" u="heavy" spc="160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80</a:t>
            </a:r>
            <a:r>
              <a:rPr sz="2800" u="heavy" spc="-204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u="heavy" spc="145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192.168.56.104	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1872" y="5138928"/>
            <a:ext cx="8854440" cy="12969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61872" y="3092195"/>
            <a:ext cx="8342376" cy="2046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03298" y="4470653"/>
            <a:ext cx="696595" cy="291465"/>
          </a:xfrm>
          <a:custGeom>
            <a:avLst/>
            <a:gdLst/>
            <a:ahLst/>
            <a:cxnLst/>
            <a:rect l="l" t="t" r="r" b="b"/>
            <a:pathLst>
              <a:path w="696594" h="291464">
                <a:moveTo>
                  <a:pt x="0" y="48514"/>
                </a:moveTo>
                <a:lnTo>
                  <a:pt x="3811" y="29628"/>
                </a:lnTo>
                <a:lnTo>
                  <a:pt x="14208" y="14208"/>
                </a:lnTo>
                <a:lnTo>
                  <a:pt x="29628" y="3811"/>
                </a:lnTo>
                <a:lnTo>
                  <a:pt x="48513" y="0"/>
                </a:lnTo>
                <a:lnTo>
                  <a:pt x="647953" y="0"/>
                </a:lnTo>
                <a:lnTo>
                  <a:pt x="666839" y="3811"/>
                </a:lnTo>
                <a:lnTo>
                  <a:pt x="682259" y="14208"/>
                </a:lnTo>
                <a:lnTo>
                  <a:pt x="692656" y="29628"/>
                </a:lnTo>
                <a:lnTo>
                  <a:pt x="696468" y="48514"/>
                </a:lnTo>
                <a:lnTo>
                  <a:pt x="696468" y="242570"/>
                </a:lnTo>
                <a:lnTo>
                  <a:pt x="692656" y="261455"/>
                </a:lnTo>
                <a:lnTo>
                  <a:pt x="682259" y="276875"/>
                </a:lnTo>
                <a:lnTo>
                  <a:pt x="666839" y="287272"/>
                </a:lnTo>
                <a:lnTo>
                  <a:pt x="647953" y="291084"/>
                </a:lnTo>
                <a:lnTo>
                  <a:pt x="48513" y="291084"/>
                </a:lnTo>
                <a:lnTo>
                  <a:pt x="29628" y="287272"/>
                </a:lnTo>
                <a:lnTo>
                  <a:pt x="14208" y="276875"/>
                </a:lnTo>
                <a:lnTo>
                  <a:pt x="3811" y="261455"/>
                </a:lnTo>
                <a:lnTo>
                  <a:pt x="0" y="242570"/>
                </a:lnTo>
                <a:lnTo>
                  <a:pt x="0" y="4851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97607" y="4748910"/>
            <a:ext cx="5300345" cy="952500"/>
          </a:xfrm>
          <a:custGeom>
            <a:avLst/>
            <a:gdLst/>
            <a:ahLst/>
            <a:cxnLst/>
            <a:rect l="l" t="t" r="r" b="b"/>
            <a:pathLst>
              <a:path w="5300345" h="952500">
                <a:moveTo>
                  <a:pt x="5221056" y="926758"/>
                </a:moveTo>
                <a:lnTo>
                  <a:pt x="5216652" y="952296"/>
                </a:lnTo>
                <a:lnTo>
                  <a:pt x="5294021" y="928979"/>
                </a:lnTo>
                <a:lnTo>
                  <a:pt x="5233924" y="928979"/>
                </a:lnTo>
                <a:lnTo>
                  <a:pt x="5221056" y="926758"/>
                </a:lnTo>
                <a:close/>
              </a:path>
              <a:path w="5300345" h="952500">
                <a:moveTo>
                  <a:pt x="5225456" y="901245"/>
                </a:moveTo>
                <a:lnTo>
                  <a:pt x="5221056" y="926758"/>
                </a:lnTo>
                <a:lnTo>
                  <a:pt x="5233924" y="928979"/>
                </a:lnTo>
                <a:lnTo>
                  <a:pt x="5238242" y="903452"/>
                </a:lnTo>
                <a:lnTo>
                  <a:pt x="5225456" y="901245"/>
                </a:lnTo>
                <a:close/>
              </a:path>
              <a:path w="5300345" h="952500">
                <a:moveTo>
                  <a:pt x="5229860" y="875715"/>
                </a:moveTo>
                <a:lnTo>
                  <a:pt x="5225456" y="901245"/>
                </a:lnTo>
                <a:lnTo>
                  <a:pt x="5238242" y="903452"/>
                </a:lnTo>
                <a:lnTo>
                  <a:pt x="5233924" y="928979"/>
                </a:lnTo>
                <a:lnTo>
                  <a:pt x="5294021" y="928979"/>
                </a:lnTo>
                <a:lnTo>
                  <a:pt x="5299837" y="927226"/>
                </a:lnTo>
                <a:lnTo>
                  <a:pt x="5229860" y="875715"/>
                </a:lnTo>
                <a:close/>
              </a:path>
              <a:path w="5300345" h="952500">
                <a:moveTo>
                  <a:pt x="4318" y="0"/>
                </a:moveTo>
                <a:lnTo>
                  <a:pt x="0" y="25653"/>
                </a:lnTo>
                <a:lnTo>
                  <a:pt x="5221056" y="926758"/>
                </a:lnTo>
                <a:lnTo>
                  <a:pt x="5225456" y="901245"/>
                </a:lnTo>
                <a:lnTo>
                  <a:pt x="43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11668" y="5617464"/>
            <a:ext cx="2542540" cy="986155"/>
          </a:xfrm>
          <a:custGeom>
            <a:avLst/>
            <a:gdLst/>
            <a:ahLst/>
            <a:cxnLst/>
            <a:rect l="l" t="t" r="r" b="b"/>
            <a:pathLst>
              <a:path w="2542540" h="986154">
                <a:moveTo>
                  <a:pt x="0" y="164338"/>
                </a:moveTo>
                <a:lnTo>
                  <a:pt x="5867" y="120652"/>
                </a:lnTo>
                <a:lnTo>
                  <a:pt x="22427" y="81396"/>
                </a:lnTo>
                <a:lnTo>
                  <a:pt x="48117" y="48136"/>
                </a:lnTo>
                <a:lnTo>
                  <a:pt x="81374" y="22438"/>
                </a:lnTo>
                <a:lnTo>
                  <a:pt x="120635" y="5870"/>
                </a:lnTo>
                <a:lnTo>
                  <a:pt x="164337" y="0"/>
                </a:lnTo>
                <a:lnTo>
                  <a:pt x="2377693" y="0"/>
                </a:lnTo>
                <a:lnTo>
                  <a:pt x="2421396" y="5870"/>
                </a:lnTo>
                <a:lnTo>
                  <a:pt x="2460657" y="22438"/>
                </a:lnTo>
                <a:lnTo>
                  <a:pt x="2493914" y="48136"/>
                </a:lnTo>
                <a:lnTo>
                  <a:pt x="2519604" y="81396"/>
                </a:lnTo>
                <a:lnTo>
                  <a:pt x="2536164" y="120652"/>
                </a:lnTo>
                <a:lnTo>
                  <a:pt x="2542031" y="164338"/>
                </a:lnTo>
                <a:lnTo>
                  <a:pt x="2542031" y="821690"/>
                </a:lnTo>
                <a:lnTo>
                  <a:pt x="2536164" y="865375"/>
                </a:lnTo>
                <a:lnTo>
                  <a:pt x="2519604" y="904631"/>
                </a:lnTo>
                <a:lnTo>
                  <a:pt x="2493914" y="937891"/>
                </a:lnTo>
                <a:lnTo>
                  <a:pt x="2460657" y="963589"/>
                </a:lnTo>
                <a:lnTo>
                  <a:pt x="2421396" y="980157"/>
                </a:lnTo>
                <a:lnTo>
                  <a:pt x="2377693" y="986028"/>
                </a:lnTo>
                <a:lnTo>
                  <a:pt x="164337" y="986028"/>
                </a:lnTo>
                <a:lnTo>
                  <a:pt x="120635" y="980157"/>
                </a:lnTo>
                <a:lnTo>
                  <a:pt x="81374" y="963589"/>
                </a:lnTo>
                <a:lnTo>
                  <a:pt x="48117" y="937891"/>
                </a:lnTo>
                <a:lnTo>
                  <a:pt x="22427" y="904631"/>
                </a:lnTo>
                <a:lnTo>
                  <a:pt x="5867" y="865375"/>
                </a:lnTo>
                <a:lnTo>
                  <a:pt x="0" y="821690"/>
                </a:lnTo>
                <a:lnTo>
                  <a:pt x="0" y="164338"/>
                </a:lnTo>
                <a:close/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515"/>
            <a:ext cx="7338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NMAP </a:t>
            </a:r>
            <a:r>
              <a:rPr spc="290" dirty="0"/>
              <a:t>port </a:t>
            </a:r>
            <a:r>
              <a:rPr spc="225" dirty="0"/>
              <a:t>“Status”</a:t>
            </a:r>
            <a:r>
              <a:rPr spc="-655" dirty="0"/>
              <a:t> </a:t>
            </a:r>
            <a:r>
              <a:rPr dirty="0"/>
              <a:t>- </a:t>
            </a:r>
            <a:r>
              <a:rPr spc="180" dirty="0"/>
              <a:t>Closed</a:t>
            </a:r>
            <a:endParaRPr spc="180" dirty="0"/>
          </a:p>
        </p:txBody>
      </p:sp>
      <p:sp>
        <p:nvSpPr>
          <p:cNvPr id="3" name="object 3"/>
          <p:cNvSpPr txBox="1"/>
          <p:nvPr/>
        </p:nvSpPr>
        <p:spPr>
          <a:xfrm>
            <a:off x="1310584" y="1838909"/>
            <a:ext cx="832993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 indent="-182880">
              <a:lnSpc>
                <a:spcPts val="2835"/>
              </a:lnSpc>
              <a:spcBef>
                <a:spcPts val="100"/>
              </a:spcBef>
              <a:buClr>
                <a:srgbClr val="92A199"/>
              </a:buClr>
              <a:buSzPct val="79000"/>
              <a:buFont typeface="Arial" panose="020B0604020202020204"/>
              <a:buChar char="•"/>
              <a:tabLst>
                <a:tab pos="226060" algn="l"/>
              </a:tabLst>
            </a:pPr>
            <a:r>
              <a:rPr sz="2400" b="1" spc="85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Closed</a:t>
            </a:r>
            <a:r>
              <a:rPr sz="2400" b="1" spc="-110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SYN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reached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system,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responded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RST+ACK.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115"/>
              </a:lnSpc>
              <a:tabLst>
                <a:tab pos="225425" algn="l"/>
                <a:tab pos="6302375" algn="l"/>
              </a:tabLst>
            </a:pPr>
            <a:r>
              <a:rPr sz="1800" u="heavy" spc="50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sz="1800" u="heavy" spc="100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1800" u="heavy" spc="95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accessible </a:t>
            </a:r>
            <a:r>
              <a:rPr sz="1800" u="heavy" spc="180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u="heavy" spc="-285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u="heavy" spc="100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service is </a:t>
            </a:r>
            <a:r>
              <a:rPr sz="1800" u="heavy" spc="110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still </a:t>
            </a:r>
            <a:r>
              <a:rPr sz="1800" u="heavy" spc="140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1800" u="heavy" spc="110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open </a:t>
            </a:r>
            <a:r>
              <a:rPr sz="1800" u="heavy" spc="100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800" u="heavy" spc="95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victim.	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0866" y="2647314"/>
            <a:ext cx="6285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1895" algn="l"/>
              </a:tabLst>
            </a:pPr>
            <a:r>
              <a:rPr sz="2800" u="heavy" spc="275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Nmap </a:t>
            </a:r>
            <a:r>
              <a:rPr sz="2800" u="heavy" spc="160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-n </a:t>
            </a:r>
            <a:r>
              <a:rPr sz="2800" u="heavy" spc="125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-sT </a:t>
            </a:r>
            <a:r>
              <a:rPr sz="2800" u="heavy" spc="105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-p </a:t>
            </a:r>
            <a:r>
              <a:rPr sz="2800" u="heavy" spc="160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22</a:t>
            </a:r>
            <a:r>
              <a:rPr sz="2800" u="heavy" spc="-204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u="heavy" spc="145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 panose="02020603050405020304"/>
                <a:cs typeface="Times New Roman" panose="02020603050405020304"/>
              </a:rPr>
              <a:t>192.168.56.104	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0996" y="5213603"/>
            <a:ext cx="9637776" cy="45872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7696" y="3200400"/>
            <a:ext cx="7895844" cy="1847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87701" y="4184141"/>
            <a:ext cx="696595" cy="259079"/>
          </a:xfrm>
          <a:custGeom>
            <a:avLst/>
            <a:gdLst/>
            <a:ahLst/>
            <a:cxnLst/>
            <a:rect l="l" t="t" r="r" b="b"/>
            <a:pathLst>
              <a:path w="696594" h="259079">
                <a:moveTo>
                  <a:pt x="0" y="43179"/>
                </a:moveTo>
                <a:lnTo>
                  <a:pt x="3389" y="26360"/>
                </a:lnTo>
                <a:lnTo>
                  <a:pt x="12636" y="12636"/>
                </a:lnTo>
                <a:lnTo>
                  <a:pt x="26360" y="3389"/>
                </a:lnTo>
                <a:lnTo>
                  <a:pt x="43180" y="0"/>
                </a:lnTo>
                <a:lnTo>
                  <a:pt x="653288" y="0"/>
                </a:lnTo>
                <a:lnTo>
                  <a:pt x="670107" y="3389"/>
                </a:lnTo>
                <a:lnTo>
                  <a:pt x="683831" y="12636"/>
                </a:lnTo>
                <a:lnTo>
                  <a:pt x="693078" y="26360"/>
                </a:lnTo>
                <a:lnTo>
                  <a:pt x="696468" y="43179"/>
                </a:lnTo>
                <a:lnTo>
                  <a:pt x="696468" y="215899"/>
                </a:lnTo>
                <a:lnTo>
                  <a:pt x="693078" y="232719"/>
                </a:lnTo>
                <a:lnTo>
                  <a:pt x="683831" y="246443"/>
                </a:lnTo>
                <a:lnTo>
                  <a:pt x="670107" y="255690"/>
                </a:lnTo>
                <a:lnTo>
                  <a:pt x="653288" y="259079"/>
                </a:lnTo>
                <a:lnTo>
                  <a:pt x="43180" y="259079"/>
                </a:lnTo>
                <a:lnTo>
                  <a:pt x="26360" y="255690"/>
                </a:lnTo>
                <a:lnTo>
                  <a:pt x="12636" y="246443"/>
                </a:lnTo>
                <a:lnTo>
                  <a:pt x="3389" y="232719"/>
                </a:lnTo>
                <a:lnTo>
                  <a:pt x="0" y="215899"/>
                </a:lnTo>
                <a:lnTo>
                  <a:pt x="0" y="431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82010" y="4430395"/>
            <a:ext cx="4827270" cy="855980"/>
          </a:xfrm>
          <a:custGeom>
            <a:avLst/>
            <a:gdLst/>
            <a:ahLst/>
            <a:cxnLst/>
            <a:rect l="l" t="t" r="r" b="b"/>
            <a:pathLst>
              <a:path w="4827270" h="855979">
                <a:moveTo>
                  <a:pt x="4748058" y="830317"/>
                </a:moveTo>
                <a:lnTo>
                  <a:pt x="4743704" y="855852"/>
                </a:lnTo>
                <a:lnTo>
                  <a:pt x="4820234" y="832484"/>
                </a:lnTo>
                <a:lnTo>
                  <a:pt x="4760848" y="832484"/>
                </a:lnTo>
                <a:lnTo>
                  <a:pt x="4748058" y="830317"/>
                </a:lnTo>
                <a:close/>
              </a:path>
              <a:path w="4827270" h="855979">
                <a:moveTo>
                  <a:pt x="4752410" y="804795"/>
                </a:moveTo>
                <a:lnTo>
                  <a:pt x="4748058" y="830317"/>
                </a:lnTo>
                <a:lnTo>
                  <a:pt x="4760848" y="832484"/>
                </a:lnTo>
                <a:lnTo>
                  <a:pt x="4765167" y="806957"/>
                </a:lnTo>
                <a:lnTo>
                  <a:pt x="4752410" y="804795"/>
                </a:lnTo>
                <a:close/>
              </a:path>
              <a:path w="4827270" h="855979">
                <a:moveTo>
                  <a:pt x="4756785" y="779144"/>
                </a:moveTo>
                <a:lnTo>
                  <a:pt x="4752410" y="804795"/>
                </a:lnTo>
                <a:lnTo>
                  <a:pt x="4765167" y="806957"/>
                </a:lnTo>
                <a:lnTo>
                  <a:pt x="4760848" y="832484"/>
                </a:lnTo>
                <a:lnTo>
                  <a:pt x="4820234" y="832484"/>
                </a:lnTo>
                <a:lnTo>
                  <a:pt x="4826889" y="830452"/>
                </a:lnTo>
                <a:lnTo>
                  <a:pt x="4756785" y="779144"/>
                </a:lnTo>
                <a:close/>
              </a:path>
              <a:path w="4827270" h="855979">
                <a:moveTo>
                  <a:pt x="4318" y="0"/>
                </a:moveTo>
                <a:lnTo>
                  <a:pt x="0" y="25653"/>
                </a:lnTo>
                <a:lnTo>
                  <a:pt x="4748058" y="830317"/>
                </a:lnTo>
                <a:lnTo>
                  <a:pt x="4752410" y="804795"/>
                </a:lnTo>
                <a:lnTo>
                  <a:pt x="43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35823" y="4934711"/>
            <a:ext cx="2818130" cy="986155"/>
          </a:xfrm>
          <a:custGeom>
            <a:avLst/>
            <a:gdLst/>
            <a:ahLst/>
            <a:cxnLst/>
            <a:rect l="l" t="t" r="r" b="b"/>
            <a:pathLst>
              <a:path w="2818129" h="986154">
                <a:moveTo>
                  <a:pt x="0" y="164337"/>
                </a:moveTo>
                <a:lnTo>
                  <a:pt x="5867" y="120635"/>
                </a:lnTo>
                <a:lnTo>
                  <a:pt x="22427" y="81374"/>
                </a:lnTo>
                <a:lnTo>
                  <a:pt x="48117" y="48117"/>
                </a:lnTo>
                <a:lnTo>
                  <a:pt x="81374" y="22427"/>
                </a:lnTo>
                <a:lnTo>
                  <a:pt x="120635" y="5867"/>
                </a:lnTo>
                <a:lnTo>
                  <a:pt x="164337" y="0"/>
                </a:lnTo>
                <a:lnTo>
                  <a:pt x="2653537" y="0"/>
                </a:lnTo>
                <a:lnTo>
                  <a:pt x="2697240" y="5867"/>
                </a:lnTo>
                <a:lnTo>
                  <a:pt x="2736501" y="22427"/>
                </a:lnTo>
                <a:lnTo>
                  <a:pt x="2769758" y="48117"/>
                </a:lnTo>
                <a:lnTo>
                  <a:pt x="2795448" y="81374"/>
                </a:lnTo>
                <a:lnTo>
                  <a:pt x="2812008" y="120635"/>
                </a:lnTo>
                <a:lnTo>
                  <a:pt x="2817876" y="164337"/>
                </a:lnTo>
                <a:lnTo>
                  <a:pt x="2817876" y="821690"/>
                </a:lnTo>
                <a:lnTo>
                  <a:pt x="2812008" y="865375"/>
                </a:lnTo>
                <a:lnTo>
                  <a:pt x="2795448" y="904631"/>
                </a:lnTo>
                <a:lnTo>
                  <a:pt x="2769758" y="937891"/>
                </a:lnTo>
                <a:lnTo>
                  <a:pt x="2736501" y="963589"/>
                </a:lnTo>
                <a:lnTo>
                  <a:pt x="2697240" y="980157"/>
                </a:lnTo>
                <a:lnTo>
                  <a:pt x="2653537" y="986028"/>
                </a:lnTo>
                <a:lnTo>
                  <a:pt x="164337" y="986028"/>
                </a:lnTo>
                <a:lnTo>
                  <a:pt x="120635" y="980157"/>
                </a:lnTo>
                <a:lnTo>
                  <a:pt x="81374" y="963589"/>
                </a:lnTo>
                <a:lnTo>
                  <a:pt x="48117" y="937891"/>
                </a:lnTo>
                <a:lnTo>
                  <a:pt x="22427" y="904631"/>
                </a:lnTo>
                <a:lnTo>
                  <a:pt x="5867" y="865375"/>
                </a:lnTo>
                <a:lnTo>
                  <a:pt x="0" y="821690"/>
                </a:lnTo>
                <a:lnTo>
                  <a:pt x="0" y="164337"/>
                </a:lnTo>
                <a:close/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6" y="953515"/>
            <a:ext cx="7679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NMAP </a:t>
            </a:r>
            <a:r>
              <a:rPr spc="290" dirty="0"/>
              <a:t>port </a:t>
            </a:r>
            <a:r>
              <a:rPr spc="225" dirty="0"/>
              <a:t>“Status”</a:t>
            </a:r>
            <a:r>
              <a:rPr spc="-640" dirty="0"/>
              <a:t> </a:t>
            </a:r>
            <a:r>
              <a:rPr dirty="0"/>
              <a:t>- </a:t>
            </a:r>
            <a:r>
              <a:rPr spc="285" dirty="0"/>
              <a:t>Filtered</a:t>
            </a:r>
            <a:endParaRPr spc="285" dirty="0"/>
          </a:p>
        </p:txBody>
      </p:sp>
      <p:sp>
        <p:nvSpPr>
          <p:cNvPr id="3" name="object 3"/>
          <p:cNvSpPr/>
          <p:nvPr/>
        </p:nvSpPr>
        <p:spPr>
          <a:xfrm>
            <a:off x="1620011" y="3096767"/>
            <a:ext cx="7155180" cy="190652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40866" y="1838909"/>
            <a:ext cx="7806055" cy="1190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79000"/>
              <a:buFont typeface="Arial" panose="020B0604020202020204"/>
              <a:buChar char="•"/>
              <a:tabLst>
                <a:tab pos="195580" algn="l"/>
                <a:tab pos="1657985" algn="l"/>
              </a:tabLst>
            </a:pPr>
            <a:r>
              <a:rPr sz="2400" b="1" spc="105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Filtered</a:t>
            </a:r>
            <a:r>
              <a:rPr sz="2400" b="1" spc="-105" dirty="0">
                <a:solidFill>
                  <a:srgbClr val="CA4A2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–	</a:t>
            </a:r>
            <a:r>
              <a:rPr sz="1800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Observed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port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respond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repeated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tries.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241300">
              <a:lnSpc>
                <a:spcPct val="100000"/>
              </a:lnSpc>
            </a:pPr>
            <a:r>
              <a:rPr sz="2800" spc="2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Nmap </a:t>
            </a:r>
            <a:r>
              <a:rPr sz="2800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-n </a:t>
            </a:r>
            <a:r>
              <a:rPr sz="28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-sT </a:t>
            </a:r>
            <a:r>
              <a:rPr sz="2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-p </a:t>
            </a:r>
            <a:r>
              <a:rPr sz="280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445</a:t>
            </a:r>
            <a:r>
              <a:rPr sz="2800" spc="-2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192.168.56.105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1872" y="5393435"/>
            <a:ext cx="9435084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78201" y="4211573"/>
            <a:ext cx="848994" cy="247015"/>
          </a:xfrm>
          <a:custGeom>
            <a:avLst/>
            <a:gdLst/>
            <a:ahLst/>
            <a:cxnLst/>
            <a:rect l="l" t="t" r="r" b="b"/>
            <a:pathLst>
              <a:path w="848994" h="247014">
                <a:moveTo>
                  <a:pt x="0" y="41148"/>
                </a:moveTo>
                <a:lnTo>
                  <a:pt x="3232" y="25128"/>
                </a:lnTo>
                <a:lnTo>
                  <a:pt x="12049" y="12049"/>
                </a:lnTo>
                <a:lnTo>
                  <a:pt x="25128" y="3232"/>
                </a:lnTo>
                <a:lnTo>
                  <a:pt x="41148" y="0"/>
                </a:lnTo>
                <a:lnTo>
                  <a:pt x="807720" y="0"/>
                </a:lnTo>
                <a:lnTo>
                  <a:pt x="823739" y="3232"/>
                </a:lnTo>
                <a:lnTo>
                  <a:pt x="836818" y="12049"/>
                </a:lnTo>
                <a:lnTo>
                  <a:pt x="845635" y="25128"/>
                </a:lnTo>
                <a:lnTo>
                  <a:pt x="848868" y="41148"/>
                </a:lnTo>
                <a:lnTo>
                  <a:pt x="848868" y="205739"/>
                </a:lnTo>
                <a:lnTo>
                  <a:pt x="845635" y="221759"/>
                </a:lnTo>
                <a:lnTo>
                  <a:pt x="836818" y="234838"/>
                </a:lnTo>
                <a:lnTo>
                  <a:pt x="823739" y="243655"/>
                </a:lnTo>
                <a:lnTo>
                  <a:pt x="807720" y="246887"/>
                </a:lnTo>
                <a:lnTo>
                  <a:pt x="41148" y="246887"/>
                </a:lnTo>
                <a:lnTo>
                  <a:pt x="25128" y="243655"/>
                </a:lnTo>
                <a:lnTo>
                  <a:pt x="12049" y="234838"/>
                </a:lnTo>
                <a:lnTo>
                  <a:pt x="3232" y="221759"/>
                </a:lnTo>
                <a:lnTo>
                  <a:pt x="0" y="205739"/>
                </a:lnTo>
                <a:lnTo>
                  <a:pt x="0" y="4114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49295" y="4433442"/>
            <a:ext cx="5552440" cy="986155"/>
          </a:xfrm>
          <a:custGeom>
            <a:avLst/>
            <a:gdLst/>
            <a:ahLst/>
            <a:cxnLst/>
            <a:rect l="l" t="t" r="r" b="b"/>
            <a:pathLst>
              <a:path w="5552440" h="986154">
                <a:moveTo>
                  <a:pt x="5473238" y="960223"/>
                </a:moveTo>
                <a:lnTo>
                  <a:pt x="5468874" y="985773"/>
                </a:lnTo>
                <a:lnTo>
                  <a:pt x="5545671" y="962405"/>
                </a:lnTo>
                <a:lnTo>
                  <a:pt x="5486019" y="962405"/>
                </a:lnTo>
                <a:lnTo>
                  <a:pt x="5473238" y="960223"/>
                </a:lnTo>
                <a:close/>
              </a:path>
              <a:path w="5552440" h="986154">
                <a:moveTo>
                  <a:pt x="5477597" y="934703"/>
                </a:moveTo>
                <a:lnTo>
                  <a:pt x="5473238" y="960223"/>
                </a:lnTo>
                <a:lnTo>
                  <a:pt x="5486019" y="962405"/>
                </a:lnTo>
                <a:lnTo>
                  <a:pt x="5490336" y="936878"/>
                </a:lnTo>
                <a:lnTo>
                  <a:pt x="5477597" y="934703"/>
                </a:lnTo>
                <a:close/>
              </a:path>
              <a:path w="5552440" h="986154">
                <a:moveTo>
                  <a:pt x="5481955" y="909192"/>
                </a:moveTo>
                <a:lnTo>
                  <a:pt x="5477597" y="934703"/>
                </a:lnTo>
                <a:lnTo>
                  <a:pt x="5490336" y="936878"/>
                </a:lnTo>
                <a:lnTo>
                  <a:pt x="5486019" y="962405"/>
                </a:lnTo>
                <a:lnTo>
                  <a:pt x="5545671" y="962405"/>
                </a:lnTo>
                <a:lnTo>
                  <a:pt x="5551932" y="960500"/>
                </a:lnTo>
                <a:lnTo>
                  <a:pt x="5481955" y="909192"/>
                </a:lnTo>
                <a:close/>
              </a:path>
              <a:path w="5552440" h="986154">
                <a:moveTo>
                  <a:pt x="4317" y="0"/>
                </a:moveTo>
                <a:lnTo>
                  <a:pt x="0" y="25653"/>
                </a:lnTo>
                <a:lnTo>
                  <a:pt x="5473238" y="960223"/>
                </a:lnTo>
                <a:lnTo>
                  <a:pt x="5477597" y="934703"/>
                </a:lnTo>
                <a:lnTo>
                  <a:pt x="43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01100" y="4934711"/>
            <a:ext cx="1988820" cy="1478280"/>
          </a:xfrm>
          <a:custGeom>
            <a:avLst/>
            <a:gdLst/>
            <a:ahLst/>
            <a:cxnLst/>
            <a:rect l="l" t="t" r="r" b="b"/>
            <a:pathLst>
              <a:path w="1988820" h="1478279">
                <a:moveTo>
                  <a:pt x="0" y="246380"/>
                </a:moveTo>
                <a:lnTo>
                  <a:pt x="5007" y="196741"/>
                </a:lnTo>
                <a:lnTo>
                  <a:pt x="19369" y="150500"/>
                </a:lnTo>
                <a:lnTo>
                  <a:pt x="42092" y="108650"/>
                </a:lnTo>
                <a:lnTo>
                  <a:pt x="72183" y="72183"/>
                </a:lnTo>
                <a:lnTo>
                  <a:pt x="108650" y="42092"/>
                </a:lnTo>
                <a:lnTo>
                  <a:pt x="150500" y="19369"/>
                </a:lnTo>
                <a:lnTo>
                  <a:pt x="196741" y="5007"/>
                </a:lnTo>
                <a:lnTo>
                  <a:pt x="246379" y="0"/>
                </a:lnTo>
                <a:lnTo>
                  <a:pt x="1742440" y="0"/>
                </a:lnTo>
                <a:lnTo>
                  <a:pt x="1792078" y="5007"/>
                </a:lnTo>
                <a:lnTo>
                  <a:pt x="1838319" y="19369"/>
                </a:lnTo>
                <a:lnTo>
                  <a:pt x="1880169" y="42092"/>
                </a:lnTo>
                <a:lnTo>
                  <a:pt x="1916636" y="72183"/>
                </a:lnTo>
                <a:lnTo>
                  <a:pt x="1946727" y="108650"/>
                </a:lnTo>
                <a:lnTo>
                  <a:pt x="1969450" y="150500"/>
                </a:lnTo>
                <a:lnTo>
                  <a:pt x="1983812" y="196741"/>
                </a:lnTo>
                <a:lnTo>
                  <a:pt x="1988820" y="246380"/>
                </a:lnTo>
                <a:lnTo>
                  <a:pt x="1988820" y="1231900"/>
                </a:lnTo>
                <a:lnTo>
                  <a:pt x="1983812" y="1281552"/>
                </a:lnTo>
                <a:lnTo>
                  <a:pt x="1969450" y="1327800"/>
                </a:lnTo>
                <a:lnTo>
                  <a:pt x="1946727" y="1369651"/>
                </a:lnTo>
                <a:lnTo>
                  <a:pt x="1916636" y="1406115"/>
                </a:lnTo>
                <a:lnTo>
                  <a:pt x="1880169" y="1436201"/>
                </a:lnTo>
                <a:lnTo>
                  <a:pt x="1838319" y="1458917"/>
                </a:lnTo>
                <a:lnTo>
                  <a:pt x="1792078" y="1473274"/>
                </a:lnTo>
                <a:lnTo>
                  <a:pt x="1742440" y="1478280"/>
                </a:lnTo>
                <a:lnTo>
                  <a:pt x="246379" y="1478280"/>
                </a:lnTo>
                <a:lnTo>
                  <a:pt x="196741" y="1473274"/>
                </a:lnTo>
                <a:lnTo>
                  <a:pt x="150500" y="1458917"/>
                </a:lnTo>
                <a:lnTo>
                  <a:pt x="108650" y="1436201"/>
                </a:lnTo>
                <a:lnTo>
                  <a:pt x="72183" y="1406115"/>
                </a:lnTo>
                <a:lnTo>
                  <a:pt x="42092" y="1369651"/>
                </a:lnTo>
                <a:lnTo>
                  <a:pt x="19369" y="1327800"/>
                </a:lnTo>
                <a:lnTo>
                  <a:pt x="5007" y="1281552"/>
                </a:lnTo>
                <a:lnTo>
                  <a:pt x="0" y="1231900"/>
                </a:lnTo>
                <a:lnTo>
                  <a:pt x="0" y="246380"/>
                </a:lnTo>
                <a:close/>
              </a:path>
            </a:pathLst>
          </a:custGeom>
          <a:ln w="2743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62633" y="2497073"/>
            <a:ext cx="6411595" cy="596265"/>
          </a:xfrm>
          <a:custGeom>
            <a:avLst/>
            <a:gdLst/>
            <a:ahLst/>
            <a:cxnLst/>
            <a:rect l="l" t="t" r="r" b="b"/>
            <a:pathLst>
              <a:path w="6411595" h="596264">
                <a:moveTo>
                  <a:pt x="0" y="99313"/>
                </a:moveTo>
                <a:lnTo>
                  <a:pt x="7802" y="60650"/>
                </a:lnTo>
                <a:lnTo>
                  <a:pt x="29082" y="29083"/>
                </a:lnTo>
                <a:lnTo>
                  <a:pt x="60650" y="7802"/>
                </a:lnTo>
                <a:lnTo>
                  <a:pt x="99313" y="0"/>
                </a:lnTo>
                <a:lnTo>
                  <a:pt x="6312154" y="0"/>
                </a:lnTo>
                <a:lnTo>
                  <a:pt x="6350817" y="7802"/>
                </a:lnTo>
                <a:lnTo>
                  <a:pt x="6382385" y="29083"/>
                </a:lnTo>
                <a:lnTo>
                  <a:pt x="6403665" y="60650"/>
                </a:lnTo>
                <a:lnTo>
                  <a:pt x="6411468" y="99313"/>
                </a:lnTo>
                <a:lnTo>
                  <a:pt x="6411468" y="496570"/>
                </a:lnTo>
                <a:lnTo>
                  <a:pt x="6403665" y="535233"/>
                </a:lnTo>
                <a:lnTo>
                  <a:pt x="6382385" y="566801"/>
                </a:lnTo>
                <a:lnTo>
                  <a:pt x="6350817" y="588081"/>
                </a:lnTo>
                <a:lnTo>
                  <a:pt x="6312154" y="595884"/>
                </a:lnTo>
                <a:lnTo>
                  <a:pt x="99313" y="595884"/>
                </a:lnTo>
                <a:lnTo>
                  <a:pt x="60650" y="588081"/>
                </a:lnTo>
                <a:lnTo>
                  <a:pt x="29082" y="566801"/>
                </a:lnTo>
                <a:lnTo>
                  <a:pt x="7802" y="535233"/>
                </a:lnTo>
                <a:lnTo>
                  <a:pt x="0" y="496570"/>
                </a:lnTo>
                <a:lnTo>
                  <a:pt x="0" y="99313"/>
                </a:lnTo>
                <a:close/>
              </a:path>
            </a:pathLst>
          </a:custGeom>
          <a:ln w="1371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0865" y="953515"/>
            <a:ext cx="918235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35" dirty="0">
                <a:solidFill>
                  <a:srgbClr val="FF0000"/>
                </a:solidFill>
                <a:latin typeface="Tekton Pro Ext" pitchFamily="34" charset="0"/>
              </a:rPr>
              <a:t>Why </a:t>
            </a:r>
            <a:r>
              <a:rPr spc="190" dirty="0">
                <a:solidFill>
                  <a:srgbClr val="FF0000"/>
                </a:solidFill>
                <a:latin typeface="Tekton Pro Ext" pitchFamily="34" charset="0"/>
              </a:rPr>
              <a:t>Service</a:t>
            </a:r>
            <a:r>
              <a:rPr spc="-245" dirty="0">
                <a:solidFill>
                  <a:srgbClr val="FF0000"/>
                </a:solidFill>
                <a:latin typeface="Tekton Pro Ext" pitchFamily="34" charset="0"/>
              </a:rPr>
              <a:t> </a:t>
            </a:r>
            <a:r>
              <a:rPr spc="310" dirty="0">
                <a:solidFill>
                  <a:srgbClr val="FF0000"/>
                </a:solidFill>
                <a:latin typeface="Tekton Pro Ext" pitchFamily="34" charset="0"/>
              </a:rPr>
              <a:t>Enumeration?</a:t>
            </a:r>
            <a:endParaRPr spc="310" dirty="0">
              <a:solidFill>
                <a:srgbClr val="FF0000"/>
              </a:solidFill>
              <a:latin typeface="Tekton Pro Ext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866" y="1845309"/>
            <a:ext cx="6676390" cy="261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Port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open,..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ct val="100000"/>
              </a:lnSpc>
              <a:spcBef>
                <a:spcPts val="1490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People </a:t>
            </a:r>
            <a:r>
              <a:rPr sz="1800" spc="20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run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web </a:t>
            </a:r>
            <a:r>
              <a:rPr sz="180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1800" spc="-2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 999 </a:t>
            </a:r>
            <a:r>
              <a:rPr sz="1800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port!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ct val="100000"/>
              </a:lnSpc>
              <a:spcBef>
                <a:spcPts val="1490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Runs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apache</a:t>
            </a:r>
            <a:r>
              <a:rPr sz="1800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web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??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1800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33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%</a:t>
            </a:r>
            <a:r>
              <a:rPr sz="1800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www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servers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20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ct val="100000"/>
              </a:lnSpc>
              <a:spcBef>
                <a:spcPts val="1500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Banners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1800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800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are!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ct val="100000"/>
              </a:lnSpc>
              <a:spcBef>
                <a:spcPts val="1490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80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need </a:t>
            </a:r>
            <a:r>
              <a:rPr sz="1800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Operating system</a:t>
            </a:r>
            <a:r>
              <a:rPr sz="1800" spc="-1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type!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95580" indent="-182880">
              <a:lnSpc>
                <a:spcPct val="100000"/>
              </a:lnSpc>
              <a:spcBef>
                <a:spcPts val="1485"/>
              </a:spcBef>
              <a:buClr>
                <a:srgbClr val="92A199"/>
              </a:buClr>
              <a:buSzPct val="81000"/>
              <a:buFont typeface="Arial" panose="020B0604020202020204"/>
              <a:buChar char="•"/>
              <a:tabLst>
                <a:tab pos="195580" algn="l"/>
              </a:tabLst>
            </a:pPr>
            <a:r>
              <a:rPr sz="1800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1800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Vulns!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92340" y="3471670"/>
            <a:ext cx="3230879" cy="32750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F9F0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3230</Words>
  <Application>WPS Presentation</Application>
  <PresentationFormat>Custom</PresentationFormat>
  <Paragraphs>178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Tekton Pro Ext</vt:lpstr>
      <vt:lpstr>Segoe Print</vt:lpstr>
      <vt:lpstr>Bradley Hand Bold</vt:lpstr>
      <vt:lpstr>DejaVu Sans</vt:lpstr>
      <vt:lpstr>Arial</vt:lpstr>
      <vt:lpstr>Lucida Sans Unicode</vt:lpstr>
      <vt:lpstr>Calibri</vt:lpstr>
      <vt:lpstr>Microsoft YaHei</vt:lpstr>
      <vt:lpstr>Arial Unicode MS</vt:lpstr>
      <vt:lpstr>Office Theme</vt:lpstr>
      <vt:lpstr>Nmap and Nikto </vt:lpstr>
      <vt:lpstr>Nmap</vt:lpstr>
      <vt:lpstr>Why Nmap</vt:lpstr>
      <vt:lpstr>Nmap Discovery</vt:lpstr>
      <vt:lpstr>Nmap Scanning techniques</vt:lpstr>
      <vt:lpstr>NMAP port “Status” - Open</vt:lpstr>
      <vt:lpstr>NMAP port “Status” - Closed</vt:lpstr>
      <vt:lpstr>NMAP port “Status” - Filtered</vt:lpstr>
      <vt:lpstr>Why Service Enumeration?</vt:lpstr>
      <vt:lpstr>Nmap – service Version and  Enumeration!</vt:lpstr>
      <vt:lpstr>Nmap service Enumeration!</vt:lpstr>
      <vt:lpstr>Nmap service Enumeration! –cont…</vt:lpstr>
      <vt:lpstr>NSE –What and Why?</vt:lpstr>
      <vt:lpstr>NSE – what?   where?</vt:lpstr>
      <vt:lpstr>Nmap Enumeration  technique</vt:lpstr>
      <vt:lpstr>Nmap Enumeration technique</vt:lpstr>
      <vt:lpstr>Nmap Scanning strategy</vt:lpstr>
      <vt:lpstr>Nmap Output Formatting</vt:lpstr>
      <vt:lpstr>Nmap Output Formatting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Nmap and Nikto</dc:title>
  <dc:creator>Tarun Sony</dc:creator>
  <cp:lastModifiedBy>nix</cp:lastModifiedBy>
  <cp:revision>52</cp:revision>
  <dcterms:created xsi:type="dcterms:W3CDTF">2018-06-18T15:49:00Z</dcterms:created>
  <dcterms:modified xsi:type="dcterms:W3CDTF">2020-07-30T14:35:32Z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2018-06-18T00:00:00Z</vt:filetime>
  </property>
  <property fmtid="{D5CDD505-2E9C-101B-9397-08002B2CF9AE}" pid="5" name="KSOProductBuildVer">
    <vt:lpwstr>1033-11.2.0.9453</vt:lpwstr>
  </property>
</Properties>
</file>