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8" r:id="rId2"/>
    <p:sldId id="344" r:id="rId3"/>
    <p:sldId id="160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3C-A23A-7D41-8CA6-3E6517348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F31F4-A6BD-9546-BF4F-EA8810A1E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DFFE-ED90-104D-A1F7-EB6F33AD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25E0-8984-644A-8567-FDCCFEBE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30C6-0F3E-9646-9583-1D7B55CA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4F6B-6964-284A-BF5B-ADEED51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52F0-D814-AC48-A7AA-BB87DEC5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E03C-0E56-F747-902C-D4A1A245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276C-7B0B-874F-989B-861DFDB8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3944-9E0E-A54A-B910-AD871701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47BF8-77D7-4942-A8CC-9A5D0740E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43FF1-8903-734B-BBBB-77F75881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0FA9-9439-A147-BC14-5A6EE0A0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4BDB-846B-4F4E-973D-1C8F3792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D0C3-31C4-924C-A7FC-04CA9394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85D6-2615-1247-BBFB-E2F14F8A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60AF-1A17-F74D-8DED-005767FB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AD48-5972-7547-9D9D-982E268F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19ED-E326-C04C-A689-2726A392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C6E8-553D-0A46-9870-32C3F5A7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9F46-D3A5-9D4E-BE2F-E6FCAAE1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8F6A1-EA98-DC42-B9ED-2CF17E41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BA0-78BD-0E4C-B550-CDDBB6FC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1B69-3B0C-CD43-95A7-0D602DE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BAA8-ED77-AA45-88AA-546DC8EC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42D-83C9-2D42-86AE-0FC4C44B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DC57-36FD-9D40-AE99-AECF93A7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A0D80-591E-0B47-9191-8FA186136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47EE6-2C6E-AE45-AE96-C298EA04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3880-8249-F044-AA74-C7046907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2EE4-6F7B-BB47-BC7C-8D444E28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7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B055-B793-234F-A20C-F051D51B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FC5B-D7F7-C148-89D5-46A6A444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7D63F-8AA4-EF4E-A943-6875AD427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7F85E-6055-B441-B3D6-DC82F580F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990A2-0B78-7F4D-9E33-BB21B8B04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6BD21-7E20-464F-93E1-1A85C4C3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1B43E-EAF5-7D42-A3ED-D1169B28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7C004-86A6-1341-B38C-2920D0F3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D553-256A-474D-A67C-3C2F9E44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2EF20-A120-3847-8DBD-EBD56BE3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9E6CE-1757-8341-A938-455324D5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7B885-8938-EA42-89EE-3FDAD579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2387A-A1CF-5B4E-AFB8-47CF69F9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E751F-914A-5948-951B-FABFBBD1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E6CB8-22E8-5D42-8525-CC845B41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5A60-96DE-F144-9A1E-CBD6FA75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B58C-8D3C-1F4F-A73D-C8ABC3AA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40135-7133-BA4B-84E9-07DB5201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E693-4883-1443-98BC-A9FD155B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8552F-0C28-A24B-9F34-4C737441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F873B-BBDE-1340-B1A7-995F0966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2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6141-ED8A-AF45-BA82-DFE019E8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A45-9252-7645-AA22-D0705F788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3726B-9346-AC47-A998-3D6163102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7E609-8235-F643-AE45-F80EE5B3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0F0E9-6C8D-CB4E-97BF-6A99E376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09BD9-7414-8244-90A4-DE7EDBFE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25343-A8B3-7F42-9B01-ED39298B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5F99-9B89-1B49-9591-4E44A019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93B7-7A72-B343-864C-4C9DF176B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003-8720-AE49-99AC-00EFAB5838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3AFD-6E90-014E-B830-B1067C171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2655-2EA4-8D40-AD76-AC43938E7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14EA-F378-6F48-B9BB-72BBAE4C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Cross-validation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4096" y="1690688"/>
            <a:ext cx="1600200" cy="2438400"/>
          </a:xfrm>
          <a:prstGeom prst="roundRect">
            <a:avLst>
              <a:gd name="adj" fmla="val 5358"/>
            </a:avLst>
          </a:prstGeom>
          <a:gradFill flip="none" rotWithShape="1">
            <a:gsLst>
              <a:gs pos="0">
                <a:schemeClr val="accent1">
                  <a:shade val="70000"/>
                  <a:satMod val="150000"/>
                </a:schemeClr>
              </a:gs>
              <a:gs pos="34000">
                <a:schemeClr val="accent1">
                  <a:shade val="70000"/>
                  <a:satMod val="140000"/>
                </a:schemeClr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C0A91C-2B11-AA46-87C6-75C997602D8D}"/>
              </a:ext>
            </a:extLst>
          </p:cNvPr>
          <p:cNvGrpSpPr/>
          <p:nvPr/>
        </p:nvGrpSpPr>
        <p:grpSpPr>
          <a:xfrm>
            <a:off x="5307497" y="3632299"/>
            <a:ext cx="2362199" cy="495300"/>
            <a:chOff x="6400801" y="3618011"/>
            <a:chExt cx="2362199" cy="495300"/>
          </a:xfrm>
        </p:grpSpPr>
        <p:sp>
          <p:nvSpPr>
            <p:cNvPr id="24" name="Rounded Rectangle 23"/>
            <p:cNvSpPr/>
            <p:nvPr/>
          </p:nvSpPr>
          <p:spPr>
            <a:xfrm>
              <a:off x="7162800" y="3618011"/>
              <a:ext cx="1600200" cy="495300"/>
            </a:xfrm>
            <a:prstGeom prst="roundRect">
              <a:avLst>
                <a:gd name="adj" fmla="val 8929"/>
              </a:avLst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Test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6400801" y="3643993"/>
              <a:ext cx="616042" cy="446314"/>
            </a:xfrm>
            <a:prstGeom prst="rightArrow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460E49-3909-EE49-AC2C-B054D7B4C801}"/>
              </a:ext>
            </a:extLst>
          </p:cNvPr>
          <p:cNvGrpSpPr/>
          <p:nvPr/>
        </p:nvGrpSpPr>
        <p:grpSpPr>
          <a:xfrm>
            <a:off x="5155096" y="1690688"/>
            <a:ext cx="2514600" cy="1828800"/>
            <a:chOff x="6248400" y="1676400"/>
            <a:chExt cx="2514600" cy="1828800"/>
          </a:xfrm>
        </p:grpSpPr>
        <p:sp>
          <p:nvSpPr>
            <p:cNvPr id="7" name="Rounded Rectangle 6"/>
            <p:cNvSpPr/>
            <p:nvPr/>
          </p:nvSpPr>
          <p:spPr>
            <a:xfrm>
              <a:off x="7162800" y="1676400"/>
              <a:ext cx="1600200" cy="1524000"/>
            </a:xfrm>
            <a:prstGeom prst="roundRect">
              <a:avLst>
                <a:gd name="adj" fmla="val 6786"/>
              </a:avLst>
            </a:prstGeom>
            <a:gradFill flip="none" rotWithShape="1">
              <a:gsLst>
                <a:gs pos="0">
                  <a:srgbClr val="008000">
                    <a:shade val="30000"/>
                    <a:satMod val="115000"/>
                  </a:srgbClr>
                </a:gs>
                <a:gs pos="50000">
                  <a:srgbClr val="008000">
                    <a:shade val="67500"/>
                    <a:satMod val="115000"/>
                  </a:srgbClr>
                </a:gs>
                <a:gs pos="100000">
                  <a:srgbClr val="008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54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Training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6248400" y="1676400"/>
              <a:ext cx="304800" cy="1828800"/>
            </a:xfrm>
            <a:prstGeom prst="rightBrace">
              <a:avLst>
                <a:gd name="adj1" fmla="val 45476"/>
                <a:gd name="adj2" fmla="val 50000"/>
              </a:avLst>
            </a:prstGeom>
            <a:ln>
              <a:solidFill>
                <a:srgbClr val="008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400801" y="2359517"/>
              <a:ext cx="669971" cy="446314"/>
            </a:xfrm>
            <a:prstGeom prst="rightArrow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rgbClr val="008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347474" y="2038290"/>
                  <a:ext cx="8915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sz="2000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6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474" y="2038290"/>
                  <a:ext cx="89152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ight Arrow 31"/>
          <p:cNvSpPr/>
          <p:nvPr/>
        </p:nvSpPr>
        <p:spPr>
          <a:xfrm>
            <a:off x="7974496" y="2224089"/>
            <a:ext cx="1219200" cy="1571655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…as before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1FA3-B2D1-214C-8760-3E9B33782B3C}"/>
              </a:ext>
            </a:extLst>
          </p:cNvPr>
          <p:cNvGrpSpPr/>
          <p:nvPr/>
        </p:nvGrpSpPr>
        <p:grpSpPr>
          <a:xfrm>
            <a:off x="4956484" y="4205288"/>
            <a:ext cx="2907399" cy="1071191"/>
            <a:chOff x="6049788" y="4191000"/>
            <a:chExt cx="2907399" cy="1071191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7391400" y="3048000"/>
              <a:ext cx="381000" cy="2667000"/>
            </a:xfrm>
            <a:prstGeom prst="rightBrace">
              <a:avLst>
                <a:gd name="adj1" fmla="val 30238"/>
                <a:gd name="adj2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049788" y="4554305"/>
                  <a:ext cx="290739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432FF"/>
                      </a:solidFill>
                    </a:rPr>
                    <a:t>Repeat for </a:t>
                  </a:r>
                  <a:r>
                    <a:rPr lang="en-US" sz="2000" i="1" dirty="0">
                      <a:solidFill>
                        <a:srgbClr val="0432FF"/>
                      </a:solidFill>
                    </a:rPr>
                    <a:t>all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0432FF"/>
                          </a:solidFill>
                          <a:latin typeface="Cambria Math"/>
                        </a:rPr>
                        <m:t>𝐾</m:t>
                      </m:r>
                      <m:r>
                        <a:rPr lang="en-US" sz="2000" i="1" dirty="0">
                          <a:solidFill>
                            <a:srgbClr val="0432FF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sz="2000" dirty="0">
                      <a:solidFill>
                        <a:srgbClr val="0432FF"/>
                      </a:solidFill>
                    </a:rPr>
                    <a:t> vs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0432FF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2000" dirty="0">
                      <a:solidFill>
                        <a:srgbClr val="0432FF"/>
                      </a:solidFill>
                    </a:rPr>
                    <a:t> test-train splits</a:t>
                  </a: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788" y="4554305"/>
                  <a:ext cx="2907399" cy="707886"/>
                </a:xfrm>
                <a:prstGeom prst="rect">
                  <a:avLst/>
                </a:prstGeom>
                <a:blipFill>
                  <a:blip r:embed="rId3"/>
                  <a:stretch>
                    <a:fillRect t="-3509" r="-1739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AC7F9F-F1DB-024B-857B-CA11EAD0784F}"/>
              </a:ext>
            </a:extLst>
          </p:cNvPr>
          <p:cNvGrpSpPr/>
          <p:nvPr/>
        </p:nvGrpSpPr>
        <p:grpSpPr>
          <a:xfrm>
            <a:off x="2739470" y="1690688"/>
            <a:ext cx="2339426" cy="2438400"/>
            <a:chOff x="3832774" y="1676400"/>
            <a:chExt cx="2339426" cy="2438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4572000" y="3619500"/>
                  <a:ext cx="1600200" cy="495300"/>
                </a:xfrm>
                <a:prstGeom prst="roundRect">
                  <a:avLst>
                    <a:gd name="adj" fmla="val 8929"/>
                  </a:avLst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Fold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𝐾</m:t>
                      </m:r>
                    </m:oMath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619500"/>
                  <a:ext cx="1600200" cy="495300"/>
                </a:xfrm>
                <a:prstGeom prst="roundRect">
                  <a:avLst>
                    <a:gd name="adj" fmla="val 8929"/>
                  </a:avLst>
                </a:prstGeom>
                <a:blipFill>
                  <a:blip r:embed="rId4"/>
                  <a:stretch>
                    <a:fillRect t="-5000" b="-2250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/>
            <p:cNvSpPr/>
            <p:nvPr/>
          </p:nvSpPr>
          <p:spPr>
            <a:xfrm>
              <a:off x="3832774" y="2370440"/>
              <a:ext cx="663027" cy="982361"/>
            </a:xfrm>
            <a:prstGeom prst="rightArrow">
              <a:avLst/>
            </a:prstGeom>
            <a:gradFill flip="none" rotWithShape="1">
              <a:gsLst>
                <a:gs pos="0">
                  <a:srgbClr val="7792A9">
                    <a:shade val="30000"/>
                    <a:satMod val="115000"/>
                  </a:srgbClr>
                </a:gs>
                <a:gs pos="50000">
                  <a:srgbClr val="7792A9">
                    <a:shade val="67500"/>
                    <a:satMod val="115000"/>
                  </a:srgbClr>
                </a:gs>
                <a:gs pos="100000">
                  <a:srgbClr val="7792A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ounded Rectangle 24"/>
                <p:cNvSpPr/>
                <p:nvPr/>
              </p:nvSpPr>
              <p:spPr>
                <a:xfrm>
                  <a:off x="4572000" y="1676400"/>
                  <a:ext cx="1600200" cy="495300"/>
                </a:xfrm>
                <a:prstGeom prst="roundRect">
                  <a:avLst>
                    <a:gd name="adj" fmla="val 8929"/>
                  </a:avLst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Fold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1</m:t>
                      </m:r>
                    </m:oMath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25" name="Rounded 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676400"/>
                  <a:ext cx="1600200" cy="495300"/>
                </a:xfrm>
                <a:prstGeom prst="roundRect">
                  <a:avLst>
                    <a:gd name="adj" fmla="val 8929"/>
                  </a:avLst>
                </a:prstGeom>
                <a:blipFill>
                  <a:blip r:embed="rId5"/>
                  <a:stretch>
                    <a:fillRect t="-5000" b="-2250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ounded Rectangle 25"/>
                <p:cNvSpPr/>
                <p:nvPr/>
              </p:nvSpPr>
              <p:spPr>
                <a:xfrm>
                  <a:off x="4572000" y="2231535"/>
                  <a:ext cx="1600200" cy="495300"/>
                </a:xfrm>
                <a:prstGeom prst="roundRect">
                  <a:avLst>
                    <a:gd name="adj" fmla="val 8929"/>
                  </a:avLst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Fold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2</m:t>
                      </m:r>
                    </m:oMath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26" name="Rounded 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231535"/>
                  <a:ext cx="1600200" cy="495300"/>
                </a:xfrm>
                <a:prstGeom prst="roundRect">
                  <a:avLst>
                    <a:gd name="adj" fmla="val 8929"/>
                  </a:avLst>
                </a:prstGeom>
                <a:blipFill>
                  <a:blip r:embed="rId6"/>
                  <a:stretch>
                    <a:fillRect t="-2439" b="-2195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08B60F-E2EA-EE4E-B519-3A1C2B9C9105}"/>
                </a:ext>
              </a:extLst>
            </p:cNvPr>
            <p:cNvSpPr txBox="1"/>
            <p:nvPr/>
          </p:nvSpPr>
          <p:spPr>
            <a:xfrm rot="5400000">
              <a:off x="5230761" y="2930013"/>
              <a:ext cx="5014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08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8" y="1187640"/>
            <a:ext cx="10515600" cy="5001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Ten-fold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656"/>
            <a:ext cx="10515600" cy="5548974"/>
          </a:xfrm>
        </p:spPr>
        <p:txBody>
          <a:bodyPr>
            <a:normAutofit/>
          </a:bodyPr>
          <a:lstStyle/>
          <a:p>
            <a:endParaRPr lang="en-US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88A6A-0C97-5148-AB9F-59A9A7A694C2}"/>
              </a:ext>
            </a:extLst>
          </p:cNvPr>
          <p:cNvSpPr/>
          <p:nvPr/>
        </p:nvSpPr>
        <p:spPr>
          <a:xfrm>
            <a:off x="1219198" y="1976286"/>
            <a:ext cx="91440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352D97-69D2-7840-AC01-AB3FE95D7430}"/>
              </a:ext>
            </a:extLst>
          </p:cNvPr>
          <p:cNvSpPr/>
          <p:nvPr/>
        </p:nvSpPr>
        <p:spPr>
          <a:xfrm>
            <a:off x="1219198" y="2765226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29801-3384-2B49-BEE8-D6DA2711CFCA}"/>
              </a:ext>
            </a:extLst>
          </p:cNvPr>
          <p:cNvSpPr/>
          <p:nvPr/>
        </p:nvSpPr>
        <p:spPr>
          <a:xfrm>
            <a:off x="2133598" y="276384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CBBFE-AD2F-0645-9AE5-B4E2EC3D8418}"/>
              </a:ext>
            </a:extLst>
          </p:cNvPr>
          <p:cNvSpPr/>
          <p:nvPr/>
        </p:nvSpPr>
        <p:spPr>
          <a:xfrm>
            <a:off x="3047998" y="276384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F8862-D6E6-0646-BF93-8DF5D18BC9B0}"/>
              </a:ext>
            </a:extLst>
          </p:cNvPr>
          <p:cNvSpPr/>
          <p:nvPr/>
        </p:nvSpPr>
        <p:spPr>
          <a:xfrm>
            <a:off x="3976532" y="276384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981E3-E8B5-604B-B7BB-020562B9E7C9}"/>
              </a:ext>
            </a:extLst>
          </p:cNvPr>
          <p:cNvSpPr/>
          <p:nvPr/>
        </p:nvSpPr>
        <p:spPr>
          <a:xfrm>
            <a:off x="4876798" y="276384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F4901-FCFB-EC49-94FD-D34FF157FFAB}"/>
              </a:ext>
            </a:extLst>
          </p:cNvPr>
          <p:cNvSpPr/>
          <p:nvPr/>
        </p:nvSpPr>
        <p:spPr>
          <a:xfrm>
            <a:off x="5791198" y="276384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7D6E0A-C3CC-3E40-BB10-BD8E97C7B70A}"/>
              </a:ext>
            </a:extLst>
          </p:cNvPr>
          <p:cNvSpPr/>
          <p:nvPr/>
        </p:nvSpPr>
        <p:spPr>
          <a:xfrm>
            <a:off x="7619998" y="276384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1A393-BCB7-9342-93C7-2F36A95375B9}"/>
              </a:ext>
            </a:extLst>
          </p:cNvPr>
          <p:cNvSpPr/>
          <p:nvPr/>
        </p:nvSpPr>
        <p:spPr>
          <a:xfrm>
            <a:off x="9448798" y="2763847"/>
            <a:ext cx="914400" cy="3736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EB84D-00DF-9644-AA99-8F6E493129AD}"/>
              </a:ext>
            </a:extLst>
          </p:cNvPr>
          <p:cNvSpPr/>
          <p:nvPr/>
        </p:nvSpPr>
        <p:spPr>
          <a:xfrm>
            <a:off x="6705598" y="276384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C4E63A-47C5-5144-9845-B0852C8F131C}"/>
              </a:ext>
            </a:extLst>
          </p:cNvPr>
          <p:cNvSpPr/>
          <p:nvPr/>
        </p:nvSpPr>
        <p:spPr>
          <a:xfrm>
            <a:off x="8534398" y="276384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32AAA6-7F09-304C-81DA-FADF6112F02D}"/>
              </a:ext>
            </a:extLst>
          </p:cNvPr>
          <p:cNvSpPr/>
          <p:nvPr/>
        </p:nvSpPr>
        <p:spPr>
          <a:xfrm>
            <a:off x="1219198" y="3414844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76377C-A38C-5342-818E-1256175F0C87}"/>
              </a:ext>
            </a:extLst>
          </p:cNvPr>
          <p:cNvSpPr/>
          <p:nvPr/>
        </p:nvSpPr>
        <p:spPr>
          <a:xfrm>
            <a:off x="2133598" y="3413465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82943A-5F74-004B-AAD0-81DE2A9C82B4}"/>
              </a:ext>
            </a:extLst>
          </p:cNvPr>
          <p:cNvSpPr/>
          <p:nvPr/>
        </p:nvSpPr>
        <p:spPr>
          <a:xfrm>
            <a:off x="3047998" y="3413465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DF3F7A-57F5-B348-9B62-1DEC30C90079}"/>
              </a:ext>
            </a:extLst>
          </p:cNvPr>
          <p:cNvSpPr/>
          <p:nvPr/>
        </p:nvSpPr>
        <p:spPr>
          <a:xfrm>
            <a:off x="3976532" y="3413465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FC09D3-8354-294E-8C4E-26F7E48F710D}"/>
              </a:ext>
            </a:extLst>
          </p:cNvPr>
          <p:cNvSpPr/>
          <p:nvPr/>
        </p:nvSpPr>
        <p:spPr>
          <a:xfrm>
            <a:off x="4876798" y="3413465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561369-CF22-9A45-98EB-367B2F44FE55}"/>
              </a:ext>
            </a:extLst>
          </p:cNvPr>
          <p:cNvSpPr/>
          <p:nvPr/>
        </p:nvSpPr>
        <p:spPr>
          <a:xfrm>
            <a:off x="5791198" y="3413465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CB90DF-5DAD-3B4C-BD93-E0FAB676A1B7}"/>
              </a:ext>
            </a:extLst>
          </p:cNvPr>
          <p:cNvSpPr/>
          <p:nvPr/>
        </p:nvSpPr>
        <p:spPr>
          <a:xfrm>
            <a:off x="7619998" y="3413465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197969-2611-7644-BEE9-4BA3F38DA2A8}"/>
              </a:ext>
            </a:extLst>
          </p:cNvPr>
          <p:cNvSpPr/>
          <p:nvPr/>
        </p:nvSpPr>
        <p:spPr>
          <a:xfrm>
            <a:off x="9448798" y="3413465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918590-BCB3-A448-94DB-E449ABCF1C0A}"/>
              </a:ext>
            </a:extLst>
          </p:cNvPr>
          <p:cNvSpPr/>
          <p:nvPr/>
        </p:nvSpPr>
        <p:spPr>
          <a:xfrm>
            <a:off x="6705598" y="3413465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3D0E0F-3D35-2441-8E84-0F13F08EE7E1}"/>
              </a:ext>
            </a:extLst>
          </p:cNvPr>
          <p:cNvSpPr/>
          <p:nvPr/>
        </p:nvSpPr>
        <p:spPr>
          <a:xfrm>
            <a:off x="8534398" y="3413465"/>
            <a:ext cx="914400" cy="3736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DBC0A0-959A-A245-BF51-3D9D5CDEB3C3}"/>
              </a:ext>
            </a:extLst>
          </p:cNvPr>
          <p:cNvSpPr/>
          <p:nvPr/>
        </p:nvSpPr>
        <p:spPr>
          <a:xfrm>
            <a:off x="1233332" y="4018016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24E529-8F41-AF42-842A-04DF8D6235B2}"/>
              </a:ext>
            </a:extLst>
          </p:cNvPr>
          <p:cNvSpPr/>
          <p:nvPr/>
        </p:nvSpPr>
        <p:spPr>
          <a:xfrm>
            <a:off x="2147732" y="401663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68216D-9853-EC40-BDF8-272423D0D9C9}"/>
              </a:ext>
            </a:extLst>
          </p:cNvPr>
          <p:cNvSpPr/>
          <p:nvPr/>
        </p:nvSpPr>
        <p:spPr>
          <a:xfrm>
            <a:off x="3062132" y="401663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C07C7A-7305-8E42-AAE4-04D9A14BB34C}"/>
              </a:ext>
            </a:extLst>
          </p:cNvPr>
          <p:cNvSpPr/>
          <p:nvPr/>
        </p:nvSpPr>
        <p:spPr>
          <a:xfrm>
            <a:off x="3980834" y="401663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C37915-0ED8-4348-8A34-0320D310AF0B}"/>
              </a:ext>
            </a:extLst>
          </p:cNvPr>
          <p:cNvSpPr/>
          <p:nvPr/>
        </p:nvSpPr>
        <p:spPr>
          <a:xfrm>
            <a:off x="4890932" y="401663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556315-18C7-2E4C-B127-3EC32EAFAD9D}"/>
              </a:ext>
            </a:extLst>
          </p:cNvPr>
          <p:cNvSpPr/>
          <p:nvPr/>
        </p:nvSpPr>
        <p:spPr>
          <a:xfrm>
            <a:off x="5805332" y="401663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53D94E-DEA5-A049-8CD6-ACA097ABA6E9}"/>
              </a:ext>
            </a:extLst>
          </p:cNvPr>
          <p:cNvSpPr/>
          <p:nvPr/>
        </p:nvSpPr>
        <p:spPr>
          <a:xfrm>
            <a:off x="7634132" y="4016637"/>
            <a:ext cx="914400" cy="3736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5BCC8D-1963-4143-A413-9E2F5C628178}"/>
              </a:ext>
            </a:extLst>
          </p:cNvPr>
          <p:cNvSpPr/>
          <p:nvPr/>
        </p:nvSpPr>
        <p:spPr>
          <a:xfrm>
            <a:off x="9462932" y="401663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9E40BB-B660-034F-8F80-3535ACA2BF06}"/>
              </a:ext>
            </a:extLst>
          </p:cNvPr>
          <p:cNvSpPr/>
          <p:nvPr/>
        </p:nvSpPr>
        <p:spPr>
          <a:xfrm>
            <a:off x="6719732" y="401663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8E0E01-543F-CA42-B698-96B15FDD6483}"/>
              </a:ext>
            </a:extLst>
          </p:cNvPr>
          <p:cNvSpPr/>
          <p:nvPr/>
        </p:nvSpPr>
        <p:spPr>
          <a:xfrm>
            <a:off x="8548532" y="4016637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20B0C9-98BD-3840-B5B2-F027D818791D}"/>
              </a:ext>
            </a:extLst>
          </p:cNvPr>
          <p:cNvSpPr/>
          <p:nvPr/>
        </p:nvSpPr>
        <p:spPr>
          <a:xfrm>
            <a:off x="1243162" y="4918130"/>
            <a:ext cx="914400" cy="3736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9B8B12-390D-1448-99A4-3A5C88C02403}"/>
              </a:ext>
            </a:extLst>
          </p:cNvPr>
          <p:cNvSpPr/>
          <p:nvPr/>
        </p:nvSpPr>
        <p:spPr>
          <a:xfrm>
            <a:off x="2157562" y="4916751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6724FE-47A2-2049-BBA1-D74DA7E83B33}"/>
              </a:ext>
            </a:extLst>
          </p:cNvPr>
          <p:cNvSpPr/>
          <p:nvPr/>
        </p:nvSpPr>
        <p:spPr>
          <a:xfrm>
            <a:off x="3071962" y="4916751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24C71D-12E7-C742-9A36-97DC71F24B92}"/>
              </a:ext>
            </a:extLst>
          </p:cNvPr>
          <p:cNvSpPr/>
          <p:nvPr/>
        </p:nvSpPr>
        <p:spPr>
          <a:xfrm>
            <a:off x="3986362" y="4916751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861A82-627E-5245-B24B-8BF64FFB07E7}"/>
              </a:ext>
            </a:extLst>
          </p:cNvPr>
          <p:cNvSpPr/>
          <p:nvPr/>
        </p:nvSpPr>
        <p:spPr>
          <a:xfrm>
            <a:off x="4900762" y="4916751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E1F74F-AECA-4D47-A2C6-EB603363005B}"/>
              </a:ext>
            </a:extLst>
          </p:cNvPr>
          <p:cNvSpPr/>
          <p:nvPr/>
        </p:nvSpPr>
        <p:spPr>
          <a:xfrm>
            <a:off x="5815162" y="4916751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2CAF3A-ADB0-0A47-8741-3F5635CCD752}"/>
              </a:ext>
            </a:extLst>
          </p:cNvPr>
          <p:cNvSpPr/>
          <p:nvPr/>
        </p:nvSpPr>
        <p:spPr>
          <a:xfrm>
            <a:off x="7643962" y="4916751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FF63F2-CA1E-3A4C-AC22-B18637221215}"/>
              </a:ext>
            </a:extLst>
          </p:cNvPr>
          <p:cNvSpPr/>
          <p:nvPr/>
        </p:nvSpPr>
        <p:spPr>
          <a:xfrm>
            <a:off x="9472762" y="4916751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8FF8E5-9B39-894F-88A0-98FB240BDE65}"/>
              </a:ext>
            </a:extLst>
          </p:cNvPr>
          <p:cNvSpPr/>
          <p:nvPr/>
        </p:nvSpPr>
        <p:spPr>
          <a:xfrm>
            <a:off x="6729562" y="4916751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031CD5-2573-D146-9D0A-49AA08AB61BE}"/>
              </a:ext>
            </a:extLst>
          </p:cNvPr>
          <p:cNvSpPr/>
          <p:nvPr/>
        </p:nvSpPr>
        <p:spPr>
          <a:xfrm>
            <a:off x="8558362" y="4916751"/>
            <a:ext cx="914400" cy="37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80C1A1-8F96-CB4D-9C82-06948D07E283}"/>
              </a:ext>
            </a:extLst>
          </p:cNvPr>
          <p:cNvSpPr txBox="1"/>
          <p:nvPr/>
        </p:nvSpPr>
        <p:spPr>
          <a:xfrm rot="5400000">
            <a:off x="5639482" y="4364978"/>
            <a:ext cx="59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CA50F0E4-74D2-554B-988E-9167370FA956}"/>
              </a:ext>
            </a:extLst>
          </p:cNvPr>
          <p:cNvSpPr/>
          <p:nvPr/>
        </p:nvSpPr>
        <p:spPr>
          <a:xfrm>
            <a:off x="5638797" y="2399071"/>
            <a:ext cx="304802" cy="325447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8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2159-10C1-2C4A-AADD-6E6733B0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77" y="270858"/>
            <a:ext cx="11488838" cy="10893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Our focus in this course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C49E-4FFC-C94E-8941-58D88474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42FD51-8277-5440-9D4E-B52713371E15}"/>
              </a:ext>
            </a:extLst>
          </p:cNvPr>
          <p:cNvSpPr/>
          <p:nvPr/>
        </p:nvSpPr>
        <p:spPr>
          <a:xfrm>
            <a:off x="1509623" y="1368446"/>
            <a:ext cx="7901795" cy="498790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5B2F35-BD6A-AC44-B5CB-799737C8EEF3}"/>
              </a:ext>
            </a:extLst>
          </p:cNvPr>
          <p:cNvSpPr/>
          <p:nvPr/>
        </p:nvSpPr>
        <p:spPr>
          <a:xfrm>
            <a:off x="2824136" y="2489007"/>
            <a:ext cx="5114081" cy="386734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E08B5-66A3-3943-9C4C-E495AEED4A64}"/>
              </a:ext>
            </a:extLst>
          </p:cNvPr>
          <p:cNvSpPr/>
          <p:nvPr/>
        </p:nvSpPr>
        <p:spPr>
          <a:xfrm>
            <a:off x="3246611" y="3958992"/>
            <a:ext cx="4269130" cy="23973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8FAF7-0913-AD49-9C03-E1BE9719E0B4}"/>
              </a:ext>
            </a:extLst>
          </p:cNvPr>
          <p:cNvSpPr txBox="1"/>
          <p:nvPr/>
        </p:nvSpPr>
        <p:spPr>
          <a:xfrm>
            <a:off x="4373890" y="1513228"/>
            <a:ext cx="245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Artificial intelligence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A65B7-D89E-1E46-A71D-80322103E6E7}"/>
              </a:ext>
            </a:extLst>
          </p:cNvPr>
          <p:cNvSpPr txBox="1"/>
          <p:nvPr/>
        </p:nvSpPr>
        <p:spPr>
          <a:xfrm>
            <a:off x="4228193" y="2876984"/>
            <a:ext cx="245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Machine </a:t>
            </a:r>
          </a:p>
          <a:p>
            <a:pPr algn="ctr"/>
            <a:r>
              <a:rPr lang="en-US" sz="2800" dirty="0"/>
              <a:t>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81E98-C6AA-7A4A-BB3A-AB07243704BD}"/>
              </a:ext>
            </a:extLst>
          </p:cNvPr>
          <p:cNvSpPr txBox="1"/>
          <p:nvPr/>
        </p:nvSpPr>
        <p:spPr>
          <a:xfrm>
            <a:off x="4231566" y="5122514"/>
            <a:ext cx="245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Deep </a:t>
            </a:r>
          </a:p>
          <a:p>
            <a:pPr algn="ctr"/>
            <a:r>
              <a:rPr lang="en-US" sz="2800" dirty="0"/>
              <a:t>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F7FD0-D568-A245-BC92-834AF9F552CE}"/>
              </a:ext>
            </a:extLst>
          </p:cNvPr>
          <p:cNvSpPr/>
          <p:nvPr/>
        </p:nvSpPr>
        <p:spPr>
          <a:xfrm>
            <a:off x="6909197" y="4422680"/>
            <a:ext cx="2216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" pitchFamily="2" charset="0"/>
              </a:rPr>
              <a:t>Natural Language Processing</a:t>
            </a:r>
          </a:p>
          <a:p>
            <a:endParaRPr lang="en-US" sz="1600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" pitchFamily="2" charset="0"/>
              </a:rPr>
              <a:t>Computer Vision</a:t>
            </a:r>
          </a:p>
          <a:p>
            <a:r>
              <a:rPr lang="en-US" sz="1600" dirty="0">
                <a:solidFill>
                  <a:srgbClr val="000000"/>
                </a:solidFill>
                <a:latin typeface="Times" pitchFamily="2" charset="0"/>
              </a:rPr>
              <a:t>            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EAD728-7D1C-444E-B777-4F08EC6C159A}"/>
              </a:ext>
            </a:extLst>
          </p:cNvPr>
          <p:cNvSpPr/>
          <p:nvPr/>
        </p:nvSpPr>
        <p:spPr>
          <a:xfrm>
            <a:off x="2826000" y="2490222"/>
            <a:ext cx="5114081" cy="3867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Office Theme</vt:lpstr>
      <vt:lpstr>Cross-validation</vt:lpstr>
      <vt:lpstr>Ten-fold cross-validation</vt:lpstr>
      <vt:lpstr>Our focus in this course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Cross-validation</dc:title>
  <dc:creator>Bin Liu</dc:creator>
  <cp:lastModifiedBy>Bin Liu</cp:lastModifiedBy>
  <cp:revision>3</cp:revision>
  <dcterms:created xsi:type="dcterms:W3CDTF">2022-02-25T18:29:00Z</dcterms:created>
  <dcterms:modified xsi:type="dcterms:W3CDTF">2022-03-01T14:29:38Z</dcterms:modified>
</cp:coreProperties>
</file>